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54"/>
  </p:notesMasterIdLst>
  <p:handoutMasterIdLst>
    <p:handoutMasterId r:id="rId55"/>
  </p:handoutMasterIdLst>
  <p:sldIdLst>
    <p:sldId id="317" r:id="rId2"/>
    <p:sldId id="315" r:id="rId3"/>
    <p:sldId id="376" r:id="rId4"/>
    <p:sldId id="260" r:id="rId5"/>
    <p:sldId id="261" r:id="rId6"/>
    <p:sldId id="318" r:id="rId7"/>
    <p:sldId id="263" r:id="rId8"/>
    <p:sldId id="332" r:id="rId9"/>
    <p:sldId id="358" r:id="rId10"/>
    <p:sldId id="359" r:id="rId11"/>
    <p:sldId id="360" r:id="rId12"/>
    <p:sldId id="361" r:id="rId13"/>
    <p:sldId id="362" r:id="rId14"/>
    <p:sldId id="363" r:id="rId15"/>
    <p:sldId id="364" r:id="rId16"/>
    <p:sldId id="365" r:id="rId17"/>
    <p:sldId id="366" r:id="rId18"/>
    <p:sldId id="367" r:id="rId19"/>
    <p:sldId id="368" r:id="rId20"/>
    <p:sldId id="369" r:id="rId21"/>
    <p:sldId id="370" r:id="rId22"/>
    <p:sldId id="377" r:id="rId23"/>
    <p:sldId id="371" r:id="rId24"/>
    <p:sldId id="372" r:id="rId25"/>
    <p:sldId id="373" r:id="rId26"/>
    <p:sldId id="331" r:id="rId27"/>
    <p:sldId id="333" r:id="rId28"/>
    <p:sldId id="316" r:id="rId29"/>
    <p:sldId id="374" r:id="rId30"/>
    <p:sldId id="280" r:id="rId31"/>
    <p:sldId id="281" r:id="rId32"/>
    <p:sldId id="319" r:id="rId33"/>
    <p:sldId id="342" r:id="rId34"/>
    <p:sldId id="343" r:id="rId35"/>
    <p:sldId id="344" r:id="rId36"/>
    <p:sldId id="291" r:id="rId37"/>
    <p:sldId id="292" r:id="rId38"/>
    <p:sldId id="352" r:id="rId39"/>
    <p:sldId id="296" r:id="rId40"/>
    <p:sldId id="295" r:id="rId41"/>
    <p:sldId id="297" r:id="rId42"/>
    <p:sldId id="298" r:id="rId43"/>
    <p:sldId id="380" r:id="rId44"/>
    <p:sldId id="381" r:id="rId45"/>
    <p:sldId id="382" r:id="rId46"/>
    <p:sldId id="383" r:id="rId47"/>
    <p:sldId id="354" r:id="rId48"/>
    <p:sldId id="353" r:id="rId49"/>
    <p:sldId id="302" r:id="rId50"/>
    <p:sldId id="303" r:id="rId51"/>
    <p:sldId id="305" r:id="rId52"/>
    <p:sldId id="375" r:id="rId53"/>
  </p:sldIdLst>
  <p:sldSz cx="12192000" cy="6858000"/>
  <p:notesSz cx="6797675" cy="9926638"/>
  <p:embeddedFontLst>
    <p:embeddedFont>
      <p:font typeface="Calibri" panose="020F0502020204030204" pitchFamily="34" charset="0"/>
      <p:regular r:id="rId56"/>
      <p:bold r:id="rId57"/>
      <p:italic r:id="rId58"/>
      <p:boldItalic r:id="rId59"/>
    </p:embeddedFont>
    <p:embeddedFont>
      <p:font typeface="Microsoft YaHei" panose="020B0503020204020204" pitchFamily="34" charset="-122"/>
      <p:regular r:id="rId60"/>
      <p:bold r:id="rId61"/>
    </p:embeddedFont>
    <p:embeddedFont>
      <p:font typeface="Trebuchet MS" panose="020B0603020202020204" pitchFamily="34" charset="0"/>
      <p:regular r:id="rId62"/>
      <p:bold r:id="rId63"/>
      <p:italic r:id="rId64"/>
      <p:boldItalic r:id="rId65"/>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A06524-59E5-8489-6C32-9835E9238371}" name="Iwona Szajner" initials="IS" userId="S::iwona.szajner@pwr.edu.pl::ccc39e73-8108-4ce5-b1fe-195846f415fc" providerId="AD"/>
  <p188:author id="{F399FFBC-9EC2-3381-B790-B5CFFB2FD350}" name="Natalia Michalska" initials="NM" userId="S::natalia.michalska@pwr.edu.pl::f5cb394a-b04c-40d3-b9d8-2653df2076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006"/>
    <a:srgbClr val="B40000"/>
    <a:srgbClr val="C49500"/>
    <a:srgbClr val="826300"/>
    <a:srgbClr val="EEB500"/>
    <a:srgbClr val="FFFFFF"/>
    <a:srgbClr val="C5BFBF"/>
    <a:srgbClr val="B11D09"/>
    <a:srgbClr val="8D2B72"/>
    <a:srgbClr val="5438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58" autoAdjust="0"/>
    <p:restoredTop sz="61423" autoAdjust="0"/>
  </p:normalViewPr>
  <p:slideViewPr>
    <p:cSldViewPr snapToObjects="1">
      <p:cViewPr varScale="1">
        <p:scale>
          <a:sx n="40" d="100"/>
          <a:sy n="40" d="100"/>
        </p:scale>
        <p:origin x="58" y="408"/>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8.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7.fntdata"/><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30.08.2024</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30.08.2024</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20 725 liczba studentów na I </a:t>
            </a:r>
            <a:r>
              <a:rPr lang="pl-PL" sz="1200" b="0" i="0" u="none" strike="noStrike" kern="1200" baseline="0" dirty="0" err="1">
                <a:solidFill>
                  <a:schemeClr val="tx1"/>
                </a:solidFill>
                <a:effectLst/>
                <a:latin typeface="+mn-lt"/>
                <a:ea typeface="+mn-ea"/>
                <a:cs typeface="+mn-cs"/>
              </a:rPr>
              <a:t>i</a:t>
            </a:r>
            <a:r>
              <a:rPr lang="pl-PL" sz="1200" b="0" i="0" u="none" strike="noStrike" kern="1200" baseline="0" dirty="0">
                <a:solidFill>
                  <a:schemeClr val="tx1"/>
                </a:solidFill>
                <a:effectLst/>
                <a:latin typeface="+mn-lt"/>
                <a:ea typeface="+mn-ea"/>
                <a:cs typeface="+mn-cs"/>
              </a:rPr>
              <a:t> II stopniu kształcenia, stan na 31.12.2023 r.</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95 uczestników studiów doktoranckich oraz 678 osób kształcących się w Szkole Doktorskiej (w tym 70 cudzoziemców) stan na 31.12.2023 r.</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1 462 studentów obcokrajowców stan na 31.12.2023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2296 nauczycieli akademickich (liczba osób, stan na 30.06.2024 r.) w tym:</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osób z tytułem profesora  - 205</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osób ze stopniem doktora habilitowanego - 419</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osób ze stopniem doktora - 1282</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a:t>
            </a:fld>
            <a:endParaRPr lang="pl-PL"/>
          </a:p>
        </p:txBody>
      </p:sp>
    </p:spTree>
    <p:extLst>
      <p:ext uri="{BB962C8B-B14F-4D97-AF65-F5344CB8AC3E}">
        <p14:creationId xmlns:p14="http://schemas.microsoft.com/office/powerpoint/2010/main" val="172184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pwr.edu.pl/uczelnia/informacje-ogolne/historia-i-rozwoj/osobistosci/doktorzy-honoris-causa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- 20 725 liczba studentów na I </a:t>
            </a:r>
            <a:r>
              <a:rPr lang="pl-PL" sz="1200" b="0" i="0" u="none" strike="noStrike" kern="1200" baseline="0" dirty="0" err="1">
                <a:solidFill>
                  <a:schemeClr val="tx1"/>
                </a:solidFill>
                <a:effectLst/>
                <a:latin typeface="+mn-lt"/>
                <a:ea typeface="+mn-ea"/>
                <a:cs typeface="+mn-cs"/>
              </a:rPr>
              <a:t>i</a:t>
            </a:r>
            <a:r>
              <a:rPr lang="pl-PL" sz="1200" b="0" i="0" u="none" strike="noStrike" kern="1200" baseline="0" dirty="0">
                <a:solidFill>
                  <a:schemeClr val="tx1"/>
                </a:solidFill>
                <a:effectLst/>
                <a:latin typeface="+mn-lt"/>
                <a:ea typeface="+mn-ea"/>
                <a:cs typeface="+mn-cs"/>
              </a:rPr>
              <a:t> II stopniu kształcenia, stan na 31.12.2023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- 95 uczestników studiów doktoranckich oraz 678 osób kształcących się w Szkole Doktorskiej (w tym 70 cudzoziemców) stan na 31.12.2023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- 1 462 studentów obcokrajowców stan na 31.12.2023 r.</a:t>
            </a:r>
          </a:p>
          <a:p>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Liczba nauczycieli akademickich ogółem </a:t>
            </a:r>
            <a:r>
              <a:rPr lang="pl-PL" sz="1200" b="1" i="0" kern="1200" dirty="0">
                <a:solidFill>
                  <a:schemeClr val="tx1"/>
                </a:solidFill>
                <a:effectLst/>
                <a:latin typeface="+mn-lt"/>
                <a:ea typeface="+mn-ea"/>
                <a:cs typeface="+mn-cs"/>
              </a:rPr>
              <a:t>2296 osób </a:t>
            </a:r>
            <a:r>
              <a:rPr lang="pl-PL" sz="1200" b="0" i="0" kern="1200" dirty="0">
                <a:solidFill>
                  <a:schemeClr val="tx1"/>
                </a:solidFill>
                <a:effectLst/>
                <a:latin typeface="+mn-lt"/>
                <a:ea typeface="+mn-ea"/>
                <a:cs typeface="+mn-cs"/>
              </a:rPr>
              <a:t>(stan na dzień 30.06.2024 r.)</a:t>
            </a:r>
            <a:r>
              <a:rPr lang="pl-PL" sz="1200" b="1" i="0" kern="1200" dirty="0">
                <a:solidFill>
                  <a:schemeClr val="tx1"/>
                </a:solidFill>
                <a:effectLst/>
                <a:latin typeface="+mn-lt"/>
                <a:ea typeface="+mn-ea"/>
                <a:cs typeface="+mn-cs"/>
              </a:rPr>
              <a:t> </a:t>
            </a:r>
            <a:r>
              <a:rPr lang="pl-PL" sz="1200" b="0" i="0" kern="1200" dirty="0">
                <a:solidFill>
                  <a:schemeClr val="tx1"/>
                </a:solidFill>
                <a:effectLst/>
                <a:latin typeface="+mn-lt"/>
                <a:ea typeface="+mn-ea"/>
                <a:cs typeface="+mn-cs"/>
              </a:rPr>
              <a:t>w tym:</a:t>
            </a:r>
            <a:br>
              <a:rPr lang="pl-PL" sz="1200" b="0" i="0" kern="1200" dirty="0">
                <a:solidFill>
                  <a:schemeClr val="tx1"/>
                </a:solidFill>
                <a:effectLst/>
                <a:latin typeface="+mn-lt"/>
                <a:ea typeface="+mn-ea"/>
                <a:cs typeface="+mn-cs"/>
              </a:rPr>
            </a:b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 tytułem profesora -</a:t>
            </a:r>
            <a:r>
              <a:rPr lang="pl-PL" sz="1200" b="1" i="0" kern="1200" dirty="0">
                <a:solidFill>
                  <a:schemeClr val="tx1"/>
                </a:solidFill>
                <a:effectLst/>
                <a:latin typeface="+mn-lt"/>
                <a:ea typeface="+mn-ea"/>
                <a:cs typeface="+mn-cs"/>
              </a:rPr>
              <a:t> 205 os.</a:t>
            </a: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ze stopniem doktora habilitowanego - </a:t>
            </a:r>
            <a:r>
              <a:rPr lang="pl-PL" sz="1200" b="1" i="0" kern="1200" dirty="0">
                <a:solidFill>
                  <a:schemeClr val="tx1"/>
                </a:solidFill>
                <a:effectLst/>
                <a:latin typeface="+mn-lt"/>
                <a:ea typeface="+mn-ea"/>
                <a:cs typeface="+mn-cs"/>
              </a:rPr>
              <a:t>419 os.</a:t>
            </a: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ze stopniem doktora - </a:t>
            </a:r>
            <a:r>
              <a:rPr lang="pl-PL" sz="1200" b="1" i="0" kern="1200" dirty="0">
                <a:solidFill>
                  <a:schemeClr val="tx1"/>
                </a:solidFill>
                <a:effectLst/>
                <a:latin typeface="+mn-lt"/>
                <a:ea typeface="+mn-ea"/>
                <a:cs typeface="+mn-cs"/>
              </a:rPr>
              <a:t>1282 os.</a:t>
            </a:r>
            <a:endParaRPr lang="pl-PL" sz="1200" b="0" i="0" kern="1200" dirty="0">
              <a:solidFill>
                <a:schemeClr val="tx1"/>
              </a:solidFill>
              <a:effectLst/>
              <a:latin typeface="+mn-lt"/>
              <a:ea typeface="+mn-ea"/>
              <a:cs typeface="+mn-cs"/>
            </a:endParaRPr>
          </a:p>
          <a:p>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a:t>
            </a:r>
            <a:r>
              <a:rPr lang="pl-PL" sz="1200" b="1" i="0" kern="1200" dirty="0">
                <a:solidFill>
                  <a:schemeClr val="tx1"/>
                </a:solidFill>
                <a:effectLst/>
                <a:latin typeface="+mn-lt"/>
                <a:ea typeface="+mn-ea"/>
                <a:cs typeface="+mn-cs"/>
              </a:rPr>
              <a:t>liczba zatrudnionych stan na 30.06.2024 r. w podziale:</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1) aktualna liczba pracowników dydaktycznych - </a:t>
            </a:r>
            <a:r>
              <a:rPr lang="pl-PL" sz="1200" b="1" i="0" kern="1200" dirty="0">
                <a:solidFill>
                  <a:schemeClr val="tx1"/>
                </a:solidFill>
                <a:effectLst/>
                <a:latin typeface="+mn-lt"/>
                <a:ea typeface="+mn-ea"/>
                <a:cs typeface="+mn-cs"/>
              </a:rPr>
              <a:t>527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2) aktualna liczba pracowników badawczo-dydaktycznych - </a:t>
            </a:r>
            <a:r>
              <a:rPr lang="pl-PL" sz="1200" b="1" i="0" kern="1200" dirty="0">
                <a:solidFill>
                  <a:schemeClr val="tx1"/>
                </a:solidFill>
                <a:effectLst/>
                <a:latin typeface="+mn-lt"/>
                <a:ea typeface="+mn-ea"/>
                <a:cs typeface="+mn-cs"/>
              </a:rPr>
              <a:t>1652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3) aktualna liczba pracowników badawczych - </a:t>
            </a:r>
            <a:r>
              <a:rPr lang="pl-PL" sz="1200" b="1" i="0" kern="1200" dirty="0">
                <a:solidFill>
                  <a:schemeClr val="tx1"/>
                </a:solidFill>
                <a:effectLst/>
                <a:latin typeface="+mn-lt"/>
                <a:ea typeface="+mn-ea"/>
                <a:cs typeface="+mn-cs"/>
              </a:rPr>
              <a:t>117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4) aktualna liczba pracowników niebędących nauczycielami akademickimi - </a:t>
            </a:r>
            <a:r>
              <a:rPr lang="pl-PL" sz="1200" b="1" i="0" kern="1200" dirty="0">
                <a:solidFill>
                  <a:schemeClr val="tx1"/>
                </a:solidFill>
                <a:effectLst/>
                <a:latin typeface="+mn-lt"/>
                <a:ea typeface="+mn-ea"/>
                <a:cs typeface="+mn-cs"/>
              </a:rPr>
              <a:t>2372 os.</a:t>
            </a:r>
            <a:endParaRPr lang="pl-PL"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170286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44 naukowców </a:t>
            </a:r>
            <a:r>
              <a:rPr lang="pl-PL" sz="1200" b="0" i="0" kern="1200" dirty="0" err="1">
                <a:solidFill>
                  <a:schemeClr val="tx1"/>
                </a:solidFill>
                <a:effectLst/>
                <a:latin typeface="+mn-lt"/>
                <a:ea typeface="+mn-ea"/>
                <a:cs typeface="+mn-cs"/>
              </a:rPr>
              <a:t>PWr</a:t>
            </a:r>
            <a:r>
              <a:rPr lang="pl-PL" sz="1200" b="0" i="0" kern="1200" dirty="0">
                <a:solidFill>
                  <a:schemeClr val="tx1"/>
                </a:solidFill>
                <a:effectLst/>
                <a:latin typeface="+mn-lt"/>
                <a:ea typeface="+mn-ea"/>
                <a:cs typeface="+mn-cs"/>
              </a:rPr>
              <a:t>. jest na Liście TOP 2 % </a:t>
            </a:r>
            <a:r>
              <a:rPr lang="pl-PL" sz="1200" b="1" i="0" u="none" strike="noStrike" kern="1200" dirty="0">
                <a:solidFill>
                  <a:schemeClr val="tx1"/>
                </a:solidFill>
                <a:effectLst/>
                <a:latin typeface="+mn-lt"/>
                <a:ea typeface="+mn-ea"/>
                <a:cs typeface="+mn-cs"/>
              </a:rPr>
              <a:t> </a:t>
            </a:r>
            <a:r>
              <a:rPr lang="pl-PL" sz="1200" b="0" i="0" kern="1200" dirty="0">
                <a:solidFill>
                  <a:schemeClr val="tx1"/>
                </a:solidFill>
                <a:effectLst/>
                <a:latin typeface="+mn-lt"/>
                <a:ea typeface="+mn-ea"/>
                <a:cs typeface="+mn-cs"/>
              </a:rPr>
              <a:t>- najbardziej wpływowych ludzi nauki na świecie. Ranking opracowują analitycy z Uniwersytet Stanforda, wydawnictwa </a:t>
            </a:r>
            <a:r>
              <a:rPr lang="pl-PL" sz="1200" b="0" i="0" kern="1200" dirty="0" err="1">
                <a:solidFill>
                  <a:schemeClr val="tx1"/>
                </a:solidFill>
                <a:effectLst/>
                <a:latin typeface="+mn-lt"/>
                <a:ea typeface="+mn-ea"/>
                <a:cs typeface="+mn-cs"/>
              </a:rPr>
              <a:t>Elsevier</a:t>
            </a:r>
            <a:r>
              <a:rPr lang="pl-PL" sz="1200" b="0" i="0" kern="1200" dirty="0">
                <a:solidFill>
                  <a:schemeClr val="tx1"/>
                </a:solidFill>
                <a:effectLst/>
                <a:latin typeface="+mn-lt"/>
                <a:ea typeface="+mn-ea"/>
                <a:cs typeface="+mn-cs"/>
              </a:rPr>
              <a:t> i firmy </a:t>
            </a:r>
            <a:r>
              <a:rPr lang="pl-PL" sz="1200" b="0" i="0" kern="1200" dirty="0" err="1">
                <a:solidFill>
                  <a:schemeClr val="tx1"/>
                </a:solidFill>
                <a:effectLst/>
                <a:latin typeface="+mn-lt"/>
                <a:ea typeface="+mn-ea"/>
                <a:cs typeface="+mn-cs"/>
              </a:rPr>
              <a:t>SciTech</a:t>
            </a:r>
            <a:r>
              <a:rPr lang="pl-PL" sz="1200" b="0" i="0" kern="1200" dirty="0">
                <a:solidFill>
                  <a:schemeClr val="tx1"/>
                </a:solidFill>
                <a:effectLst/>
                <a:latin typeface="+mn-lt"/>
                <a:ea typeface="+mn-ea"/>
                <a:cs typeface="+mn-cs"/>
              </a:rPr>
              <a:t> </a:t>
            </a:r>
            <a:r>
              <a:rPr lang="pl-PL" sz="1200" b="0" i="0" kern="1200" dirty="0" err="1">
                <a:solidFill>
                  <a:schemeClr val="tx1"/>
                </a:solidFill>
                <a:effectLst/>
                <a:latin typeface="+mn-lt"/>
                <a:ea typeface="+mn-ea"/>
                <a:cs typeface="+mn-cs"/>
              </a:rPr>
              <a:t>Strategies</a:t>
            </a:r>
            <a:r>
              <a:rPr lang="pl-PL" sz="1200" b="0" i="0" kern="1200" dirty="0">
                <a:solidFill>
                  <a:schemeClr val="tx1"/>
                </a:solidFill>
                <a:effectLst/>
                <a:latin typeface="+mn-lt"/>
                <a:ea typeface="+mn-ea"/>
                <a:cs typeface="+mn-cs"/>
              </a:rPr>
              <a:t>.</a:t>
            </a: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1.07.2024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1092675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831688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938169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3900217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2424243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14</a:t>
            </a:fld>
            <a:endParaRPr lang="pl-PL"/>
          </a:p>
        </p:txBody>
      </p:sp>
    </p:spTree>
    <p:extLst>
      <p:ext uri="{BB962C8B-B14F-4D97-AF65-F5344CB8AC3E}">
        <p14:creationId xmlns:p14="http://schemas.microsoft.com/office/powerpoint/2010/main" val="1173943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16</a:t>
            </a:fld>
            <a:endParaRPr lang="pl-PL"/>
          </a:p>
        </p:txBody>
      </p:sp>
    </p:spTree>
    <p:extLst>
      <p:ext uri="{BB962C8B-B14F-4D97-AF65-F5344CB8AC3E}">
        <p14:creationId xmlns:p14="http://schemas.microsoft.com/office/powerpoint/2010/main" val="1397545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3800339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3700453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417431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aktualizacja 31.07.2024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1945148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Ostatnia aktualizacja 09.07.2024</a:t>
            </a:r>
          </a:p>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29</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30.05.2024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91931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algn="l" rtl="0">
              <a:spcBef>
                <a:spcPts val="0"/>
              </a:spcBef>
              <a:spcAft>
                <a:spcPts val="0"/>
              </a:spcAft>
              <a:buNone/>
            </a:pPr>
            <a:r>
              <a:rPr lang="pl-PL" dirty="0"/>
              <a:t>Aktualne umowy międzynarodowe – wszystkie umowy aktualne na dzień 30.06.2024 r.</a:t>
            </a:r>
          </a:p>
          <a:p>
            <a:pPr marL="0" lvl="0" indent="0" algn="l" rtl="0">
              <a:spcBef>
                <a:spcPts val="0"/>
              </a:spcBef>
              <a:spcAft>
                <a:spcPts val="0"/>
              </a:spcAft>
              <a:buNone/>
            </a:pPr>
            <a:r>
              <a:rPr lang="pl-PL" dirty="0"/>
              <a:t>Studenci zagraniczni – stan na dzień 31.12.2023 r. </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stan na dzień 08.07.2024 r.</a:t>
            </a:r>
          </a:p>
          <a:p>
            <a:pPr rtl="0" fontAlgn="ctr"/>
            <a:r>
              <a:rPr lang="pl-PL" sz="1200" b="0" i="0" u="none" strike="noStrike" kern="1200" dirty="0">
                <a:solidFill>
                  <a:schemeClr val="tx1"/>
                </a:solidFill>
                <a:effectLst/>
                <a:latin typeface="+mn-lt"/>
                <a:ea typeface="+mn-ea"/>
                <a:cs typeface="+mn-cs"/>
              </a:rPr>
              <a:t>+ 39 tzw. „krótkich mobilności” na 5-30 dni (BIP, szkoła letnia)</a:t>
            </a:r>
            <a:endParaRPr lang="pl-P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rtl="0"/>
            <a:r>
              <a:rPr lang="pl-PL" dirty="0"/>
              <a:t>Dane za rok akademicki 2023/2024 – stan na dzień 08.07.2024 r. </a:t>
            </a:r>
            <a:r>
              <a:rPr lang="pl-PL" sz="1200" b="0" i="0" u="none" strike="noStrike" kern="1200" dirty="0">
                <a:solidFill>
                  <a:schemeClr val="tx1"/>
                </a:solidFill>
                <a:effectLst/>
                <a:latin typeface="+mn-lt"/>
                <a:ea typeface="+mn-ea"/>
                <a:cs typeface="+mn-cs"/>
              </a:rPr>
              <a:t>ostateczna liczba zrealizowanych mobilności będzie znana 30 września 2024</a:t>
            </a:r>
            <a:endParaRPr lang="pl-PL" b="0" dirty="0">
              <a:effectLst/>
            </a:endParaRPr>
          </a:p>
          <a:p>
            <a:br>
              <a:rPr lang="pl-PL" dirty="0"/>
            </a:b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15456480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dirty="0"/>
              <a:t>roboticarena.pl/</a:t>
            </a:r>
            <a:r>
              <a:rPr lang="pl-PL" dirty="0" err="1"/>
              <a:t>pl</a:t>
            </a:r>
            <a:r>
              <a:rPr lang="pl-PL" dirty="0"/>
              <a:t>/</a:t>
            </a:r>
          </a:p>
          <a:p>
            <a:pPr marL="171450" indent="-171450">
              <a:buFont typeface="Wingdings" panose="05000000000000000000" pitchFamily="2" charset="2"/>
              <a:buChar char="§"/>
            </a:pPr>
            <a:r>
              <a:rPr lang="pl-PL" dirty="0"/>
              <a:t>prk.pwr.edu.pl/projekty/wspolpraca-ze-szkolami-srednimi</a:t>
            </a:r>
          </a:p>
          <a:p>
            <a:pPr marL="171450" indent="-171450">
              <a:buFont typeface="Wingdings" panose="05000000000000000000" pitchFamily="2" charset="2"/>
              <a:buChar char="§"/>
            </a:pPr>
            <a:r>
              <a:rPr lang="pl-PL" dirty="0"/>
              <a:t>prk.pwr.edu.pl/projekty/szkoly-partnerskie</a:t>
            </a:r>
          </a:p>
          <a:p>
            <a:pPr marL="171450" indent="-171450">
              <a:buFont typeface="Wingdings" panose="05000000000000000000" pitchFamily="2" charset="2"/>
              <a:buChar char="§"/>
            </a:pPr>
            <a:r>
              <a:rPr lang="pl-PL" dirty="0"/>
              <a:t>amo.pwr.edu.pl/</a:t>
            </a:r>
          </a:p>
          <a:p>
            <a:pPr marL="171450" indent="-171450">
              <a:buFont typeface="Wingdings" panose="05000000000000000000" pitchFamily="2" charset="2"/>
              <a:buChar char="§"/>
            </a:pPr>
            <a:r>
              <a:rPr lang="pl-PL" dirty="0"/>
              <a:t>prk.pwr.edu.pl/projekty/wybitnie-uzdolnieni-na-pwr</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08.07.2024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31.01.2024</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1224942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41</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liczba publikacji – stan na dzień 1.07.2024 r.</a:t>
            </a:r>
          </a:p>
          <a:p>
            <a:r>
              <a:rPr lang="pl-PL" dirty="0"/>
              <a:t>liczba zgłoszeń wynalazków, wzorów użytkowych i patentów – stan na dzień 7.07.2024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42</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43</a:t>
            </a:fld>
            <a:endParaRPr lang="pl-PL"/>
          </a:p>
        </p:txBody>
      </p:sp>
    </p:spTree>
    <p:extLst>
      <p:ext uri="{BB962C8B-B14F-4D97-AF65-F5344CB8AC3E}">
        <p14:creationId xmlns:p14="http://schemas.microsoft.com/office/powerpoint/2010/main" val="17010144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facebook.com/</a:t>
            </a:r>
            <a:r>
              <a:rPr lang="pl-PL" dirty="0" err="1"/>
              <a:t>biznes.pwr</a:t>
            </a:r>
            <a:endParaRPr lang="pl-PL" dirty="0"/>
          </a:p>
          <a:p>
            <a:r>
              <a:rPr lang="pl-PL" dirty="0"/>
              <a:t>biznes.pwr.edu.pl</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44</a:t>
            </a:fld>
            <a:endParaRPr lang="pl-PL"/>
          </a:p>
        </p:txBody>
      </p:sp>
    </p:spTree>
    <p:extLst>
      <p:ext uri="{BB962C8B-B14F-4D97-AF65-F5344CB8AC3E}">
        <p14:creationId xmlns:p14="http://schemas.microsoft.com/office/powerpoint/2010/main" val="9239131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45</a:t>
            </a:fld>
            <a:endParaRPr lang="pl-PL"/>
          </a:p>
        </p:txBody>
      </p:sp>
    </p:spTree>
    <p:extLst>
      <p:ext uri="{BB962C8B-B14F-4D97-AF65-F5344CB8AC3E}">
        <p14:creationId xmlns:p14="http://schemas.microsoft.com/office/powerpoint/2010/main" val="10652583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https://healthtechhub.pl/</a:t>
            </a:r>
          </a:p>
          <a:p>
            <a:r>
              <a:rPr lang="pl-PL" dirty="0"/>
              <a:t>8 realizowanych projektów interdyscyplinarnych i międzynarodowych w latach 2022–2024 </a:t>
            </a:r>
          </a:p>
          <a:p>
            <a:r>
              <a:rPr lang="pl-PL" dirty="0"/>
              <a:t>wartość realizowanych projektów: ponad 37 mln</a:t>
            </a:r>
          </a:p>
          <a:p>
            <a:r>
              <a:rPr lang="pl-PL" dirty="0"/>
              <a:t>Klastry, zrzeszenia, partnerstwa:</a:t>
            </a:r>
          </a:p>
          <a:p>
            <a:r>
              <a:rPr lang="pl-PL" dirty="0"/>
              <a:t>• MAKROKLASTER - technologie w bezpieczeństwie publicznym</a:t>
            </a:r>
          </a:p>
          <a:p>
            <a:r>
              <a:rPr lang="pl-PL" dirty="0"/>
              <a:t>• Konsorcjum Instytut Autostrada Technologii i Innowacji</a:t>
            </a:r>
          </a:p>
          <a:p>
            <a:r>
              <a:rPr lang="pl-PL" dirty="0"/>
              <a:t>• Dolnośląski Klaster Lotniczy i Dolnośląski Klaster Motoryzacyjny</a:t>
            </a:r>
          </a:p>
          <a:p>
            <a:r>
              <a:rPr lang="pl-PL" dirty="0"/>
              <a:t>• Klaster Wodorowy - </a:t>
            </a:r>
            <a:r>
              <a:rPr lang="pl-PL" dirty="0" err="1"/>
              <a:t>Hydrogen</a:t>
            </a:r>
            <a:r>
              <a:rPr lang="pl-PL" dirty="0"/>
              <a:t> Europe </a:t>
            </a:r>
            <a:r>
              <a:rPr lang="pl-PL" dirty="0" err="1"/>
              <a:t>Research</a:t>
            </a:r>
            <a:r>
              <a:rPr lang="pl-PL" dirty="0"/>
              <a:t> - dostęp do wielomilionowych projektów wodorowych</a:t>
            </a:r>
          </a:p>
          <a:p>
            <a:r>
              <a:rPr lang="pl-PL" dirty="0"/>
              <a:t>• Europejska Karta Naukowca</a:t>
            </a:r>
          </a:p>
          <a:p>
            <a:r>
              <a:rPr lang="pl-PL" dirty="0"/>
              <a:t>Sprawozdanie z działalności CIB w latach 2022-2024 dostępne na stronie https://biznes.pwr.edu.pl/wp-content/uploads/2024/04/ABSTRAKT-Sprawozdanie-z-dzialalnosci-CIB-2022-2024.pdf</a:t>
            </a:r>
          </a:p>
          <a:p>
            <a:endParaRPr lang="pl-PL" dirty="0"/>
          </a:p>
          <a:p>
            <a:r>
              <a:rPr lang="pl-PL" dirty="0"/>
              <a:t>1. Akredytowane Laboratorium Wzorców i Metrologii Pola Elektromagnetycznego </a:t>
            </a:r>
            <a:br>
              <a:rPr lang="pl-PL" dirty="0"/>
            </a:br>
            <a:r>
              <a:rPr lang="pl-PL" dirty="0"/>
              <a:t>(laboratorium badawcze i wzorcujące), AB 361, AP 078</a:t>
            </a:r>
          </a:p>
          <a:p>
            <a:r>
              <a:rPr lang="pl-PL" dirty="0"/>
              <a:t>2. Akredytowane Laboratorium Badawcze Akustyki, AB 796</a:t>
            </a:r>
          </a:p>
          <a:p>
            <a:r>
              <a:rPr lang="pl-PL" dirty="0"/>
              <a:t>3. Akredytowane Laboratorium Transportu Taśmowego, AB 710</a:t>
            </a:r>
          </a:p>
          <a:p>
            <a:r>
              <a:rPr lang="pl-PL" dirty="0"/>
              <a:t>4. Akredytowane Laboratorium Bezpieczeństwa Pracy, AB 905</a:t>
            </a:r>
          </a:p>
          <a:p>
            <a:r>
              <a:rPr lang="pl-PL" dirty="0"/>
              <a:t>5. Akredytowane Laboratorium Badawcze Obiektów Infrastruktury Transportowej, AB 1211</a:t>
            </a:r>
          </a:p>
          <a:p>
            <a:r>
              <a:rPr lang="pl-PL" dirty="0"/>
              <a:t>6. Akredytowane Laboratorium Kompatybilności Elektromagnetycznej, AB 167</a:t>
            </a:r>
          </a:p>
          <a:p>
            <a:r>
              <a:rPr lang="pl-PL" dirty="0"/>
              <a:t>7. Akredytowane Laboratorium Katedry Konstrukcji i Badań Maszyn Pojazdów, AB 659</a:t>
            </a:r>
          </a:p>
          <a:p>
            <a:r>
              <a:rPr lang="pl-PL" dirty="0"/>
              <a:t>8. Akredytowane Laboratorium Chemiczne Analiz Wielopierwiastkowych, AB 696</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46</a:t>
            </a:fld>
            <a:endParaRPr lang="pl-PL"/>
          </a:p>
        </p:txBody>
      </p:sp>
    </p:spTree>
    <p:extLst>
      <p:ext uri="{BB962C8B-B14F-4D97-AF65-F5344CB8AC3E}">
        <p14:creationId xmlns:p14="http://schemas.microsoft.com/office/powerpoint/2010/main" val="10746296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446C5285-8731-4A25-B6EF-8E5A6F2777C9}" type="slidenum">
              <a:rPr lang="pl-PL" smtClean="0"/>
              <a:t>47</a:t>
            </a:fld>
            <a:endParaRPr lang="pl-PL"/>
          </a:p>
        </p:txBody>
      </p:sp>
    </p:spTree>
    <p:extLst>
      <p:ext uri="{BB962C8B-B14F-4D97-AF65-F5344CB8AC3E}">
        <p14:creationId xmlns:p14="http://schemas.microsoft.com/office/powerpoint/2010/main" val="18765763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sz="1200" dirty="0"/>
              <a:t>Uzupełnienie oferty Biblioteki </a:t>
            </a:r>
            <a:r>
              <a:rPr lang="pl-PL" altLang="pl-PL" sz="1200" dirty="0" err="1"/>
              <a:t>PWr</a:t>
            </a:r>
            <a:r>
              <a:rPr lang="pl-PL" altLang="pl-PL" sz="1200" dirty="0"/>
              <a:t>. stanowią szkolenia </a:t>
            </a:r>
            <a:br>
              <a:rPr lang="pl-PL" altLang="pl-PL" sz="1200" dirty="0"/>
            </a:br>
            <a:r>
              <a:rPr lang="pl-PL" altLang="pl-PL" sz="1200" dirty="0"/>
              <a:t>i warsztaty dla pracowników, doktorantów i studentów. Istnieje również możliwość korzystania z Punktu Informacji Normalizacyjnej z dostępem online do kompletu Polskich Norm. </a:t>
            </a:r>
          </a:p>
          <a:p>
            <a:endParaRPr lang="pl-PL" dirty="0"/>
          </a:p>
          <a:p>
            <a:r>
              <a:rPr lang="pl-PL" dirty="0"/>
              <a:t>Aktualizacja 19.08.2024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48</a:t>
            </a:fld>
            <a:endParaRPr lang="pl-PL"/>
          </a:p>
        </p:txBody>
      </p:sp>
    </p:spTree>
    <p:extLst>
      <p:ext uri="{BB962C8B-B14F-4D97-AF65-F5344CB8AC3E}">
        <p14:creationId xmlns:p14="http://schemas.microsoft.com/office/powerpoint/2010/main" val="30606703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8 laboratoriów akredytowanych, stan na 30.07.2024 r.</a:t>
            </a:r>
          </a:p>
          <a:p>
            <a:endParaRPr lang="pl-PL" b="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49</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konferencje.pwr.edu.pl/en/</a:t>
            </a:r>
            <a:r>
              <a:rPr lang="pl-PL" dirty="0" err="1"/>
              <a:t>why-wust</a:t>
            </a:r>
            <a:endParaRPr lang="pl-PL" dirty="0"/>
          </a:p>
          <a:p>
            <a:endParaRPr lang="pl-PL" dirty="0"/>
          </a:p>
          <a:p>
            <a:endParaRPr lang="en-US"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50</a:t>
            </a:fld>
            <a:endParaRPr lang="pl-PL"/>
          </a:p>
        </p:txBody>
      </p:sp>
    </p:spTree>
    <p:extLst>
      <p:ext uri="{BB962C8B-B14F-4D97-AF65-F5344CB8AC3E}">
        <p14:creationId xmlns:p14="http://schemas.microsoft.com/office/powerpoint/2010/main" val="7590935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Na stronie </a:t>
            </a:r>
            <a:r>
              <a:rPr lang="pl-PL" b="1" dirty="0"/>
              <a:t>pwr.edu.pl/uczelnia/informacje-</a:t>
            </a:r>
            <a:r>
              <a:rPr lang="pl-PL" b="1" dirty="0" err="1"/>
              <a:t>ogolne</a:t>
            </a:r>
            <a:r>
              <a:rPr lang="pl-PL" b="1" dirty="0"/>
              <a:t>/strategia</a:t>
            </a:r>
            <a:r>
              <a:rPr lang="pl-PL" dirty="0"/>
              <a:t> </a:t>
            </a:r>
            <a:r>
              <a:rPr lang="pl-PL" sz="1200" b="0" i="0" kern="1200" dirty="0">
                <a:solidFill>
                  <a:schemeClr val="tx1"/>
                </a:solidFill>
                <a:effectLst/>
                <a:latin typeface="+mn-lt"/>
                <a:ea typeface="+mn-ea"/>
                <a:cs typeface="+mn-cs"/>
              </a:rPr>
              <a:t>d</a:t>
            </a:r>
            <a:r>
              <a:rPr lang="pl-PL" dirty="0"/>
              <a:t>ostępna jest </a:t>
            </a:r>
            <a:r>
              <a:rPr lang="pl-PL" sz="1200" b="0" i="0" kern="1200" dirty="0">
                <a:solidFill>
                  <a:schemeClr val="tx1"/>
                </a:solidFill>
                <a:effectLst/>
                <a:latin typeface="+mn-lt"/>
                <a:ea typeface="+mn-ea"/>
                <a:cs typeface="+mn-cs"/>
              </a:rPr>
              <a:t>Strategia Politechniki Wrocławskiej na lata 2023-2030.</a:t>
            </a:r>
            <a:endParaRPr lang="pl-PL" i="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51</a:t>
            </a:fld>
            <a:endParaRPr lang="pl-PL"/>
          </a:p>
        </p:txBody>
      </p:sp>
    </p:spTree>
    <p:extLst>
      <p:ext uri="{BB962C8B-B14F-4D97-AF65-F5344CB8AC3E}">
        <p14:creationId xmlns:p14="http://schemas.microsoft.com/office/powerpoint/2010/main" val="11750975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52</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7" name="Obraz 6">
            <a:extLst>
              <a:ext uri="{FF2B5EF4-FFF2-40B4-BE49-F238E27FC236}">
                <a16:creationId xmlns:a16="http://schemas.microsoft.com/office/drawing/2014/main" id="{CDAF193E-C4DD-4954-8BCC-296CBCB5FF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grpSp>
        <p:nvGrpSpPr>
          <p:cNvPr id="8" name="Grupa 7">
            <a:extLst>
              <a:ext uri="{FF2B5EF4-FFF2-40B4-BE49-F238E27FC236}">
                <a16:creationId xmlns:a16="http://schemas.microsoft.com/office/drawing/2014/main" id="{760034B4-7555-46CE-A1A5-CFE7BB8D0276}"/>
              </a:ext>
            </a:extLst>
          </p:cNvPr>
          <p:cNvGrpSpPr/>
          <p:nvPr userDrawn="1"/>
        </p:nvGrpSpPr>
        <p:grpSpPr>
          <a:xfrm>
            <a:off x="-10568" y="3861048"/>
            <a:ext cx="1689485" cy="2729037"/>
            <a:chOff x="51853" y="4968724"/>
            <a:chExt cx="1152128" cy="1864160"/>
          </a:xfrm>
        </p:grpSpPr>
        <p:sp>
          <p:nvSpPr>
            <p:cNvPr id="10" name="Prostokąt 9">
              <a:extLst>
                <a:ext uri="{FF2B5EF4-FFF2-40B4-BE49-F238E27FC236}">
                  <a16:creationId xmlns:a16="http://schemas.microsoft.com/office/drawing/2014/main" id="{31E13C86-1EBD-4317-A03E-2E74AADF8BF1}"/>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1" name="Grupa 10">
              <a:extLst>
                <a:ext uri="{FF2B5EF4-FFF2-40B4-BE49-F238E27FC236}">
                  <a16:creationId xmlns:a16="http://schemas.microsoft.com/office/drawing/2014/main" id="{EFFD8CE4-1E05-422E-BB02-9D1B8F068CC8}"/>
                </a:ext>
              </a:extLst>
            </p:cNvPr>
            <p:cNvGrpSpPr/>
            <p:nvPr/>
          </p:nvGrpSpPr>
          <p:grpSpPr>
            <a:xfrm>
              <a:off x="148022" y="5085200"/>
              <a:ext cx="959791" cy="1631209"/>
              <a:chOff x="236508" y="5095666"/>
              <a:chExt cx="848695" cy="1442396"/>
            </a:xfrm>
          </p:grpSpPr>
          <p:pic>
            <p:nvPicPr>
              <p:cNvPr id="12" name="Symbol zastępczy obrazu 4">
                <a:extLst>
                  <a:ext uri="{FF2B5EF4-FFF2-40B4-BE49-F238E27FC236}">
                    <a16:creationId xmlns:a16="http://schemas.microsoft.com/office/drawing/2014/main" id="{679002DB-5401-47FC-946D-294B16650B29}"/>
                  </a:ext>
                </a:extLst>
              </p:cNvPr>
              <p:cNvPicPr>
                <a:picLocks noChangeAspect="1"/>
              </p:cNvPicPr>
              <p:nvPr/>
            </p:nvPicPr>
            <p:blipFill>
              <a:blip r:embed="rId3"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Obraz 12">
                <a:extLst>
                  <a:ext uri="{FF2B5EF4-FFF2-40B4-BE49-F238E27FC236}">
                    <a16:creationId xmlns:a16="http://schemas.microsoft.com/office/drawing/2014/main" id="{B05BC74C-4A5C-495A-9BB9-CC4C5947CB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5" name="Obraz 14">
                <a:extLst>
                  <a:ext uri="{FF2B5EF4-FFF2-40B4-BE49-F238E27FC236}">
                    <a16:creationId xmlns:a16="http://schemas.microsoft.com/office/drawing/2014/main" id="{6BB674BC-E761-41A1-A988-174485F54E8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897B40BA-8BCC-43DC-BE43-3D378CB7E6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grpSp>
        <p:nvGrpSpPr>
          <p:cNvPr id="11" name="Grupa 10">
            <a:extLst>
              <a:ext uri="{FF2B5EF4-FFF2-40B4-BE49-F238E27FC236}">
                <a16:creationId xmlns:a16="http://schemas.microsoft.com/office/drawing/2014/main" id="{C69F34DC-2F41-4640-9F2F-2F1242A28938}"/>
              </a:ext>
            </a:extLst>
          </p:cNvPr>
          <p:cNvGrpSpPr/>
          <p:nvPr userDrawn="1"/>
        </p:nvGrpSpPr>
        <p:grpSpPr>
          <a:xfrm>
            <a:off x="-10568" y="3861048"/>
            <a:ext cx="1689485" cy="2729037"/>
            <a:chOff x="51853" y="4968724"/>
            <a:chExt cx="1152128" cy="1864160"/>
          </a:xfrm>
        </p:grpSpPr>
        <p:sp>
          <p:nvSpPr>
            <p:cNvPr id="12" name="Prostokąt 11">
              <a:extLst>
                <a:ext uri="{FF2B5EF4-FFF2-40B4-BE49-F238E27FC236}">
                  <a16:creationId xmlns:a16="http://schemas.microsoft.com/office/drawing/2014/main" id="{9D0A2651-88D1-40E1-9511-D606B8C9B914}"/>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3" name="Grupa 12">
              <a:extLst>
                <a:ext uri="{FF2B5EF4-FFF2-40B4-BE49-F238E27FC236}">
                  <a16:creationId xmlns:a16="http://schemas.microsoft.com/office/drawing/2014/main" id="{23434D0B-3D07-4AD2-864D-C00446353FD8}"/>
                </a:ext>
              </a:extLst>
            </p:cNvPr>
            <p:cNvGrpSpPr/>
            <p:nvPr/>
          </p:nvGrpSpPr>
          <p:grpSpPr>
            <a:xfrm>
              <a:off x="148022" y="5085200"/>
              <a:ext cx="959791" cy="1631209"/>
              <a:chOff x="236508" y="5095666"/>
              <a:chExt cx="848695" cy="1442396"/>
            </a:xfrm>
          </p:grpSpPr>
          <p:pic>
            <p:nvPicPr>
              <p:cNvPr id="14" name="Symbol zastępczy obrazu 4">
                <a:extLst>
                  <a:ext uri="{FF2B5EF4-FFF2-40B4-BE49-F238E27FC236}">
                    <a16:creationId xmlns:a16="http://schemas.microsoft.com/office/drawing/2014/main" id="{1F7F2A61-F1E1-481A-B901-83C758E8D6F4}"/>
                  </a:ext>
                </a:extLst>
              </p:cNvPr>
              <p:cNvPicPr>
                <a:picLocks noChangeAspect="1"/>
              </p:cNvPicPr>
              <p:nvPr/>
            </p:nvPicPr>
            <p:blipFill>
              <a:blip r:embed="rId3"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Obraz 15">
                <a:extLst>
                  <a:ext uri="{FF2B5EF4-FFF2-40B4-BE49-F238E27FC236}">
                    <a16:creationId xmlns:a16="http://schemas.microsoft.com/office/drawing/2014/main" id="{2DADD45C-CD6A-405C-AE07-9413DD06EE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7" name="Obraz 16">
                <a:extLst>
                  <a:ext uri="{FF2B5EF4-FFF2-40B4-BE49-F238E27FC236}">
                    <a16:creationId xmlns:a16="http://schemas.microsoft.com/office/drawing/2014/main" id="{D8B5C6A1-9B87-4AEE-AE24-44CAEE777D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6" name="Grupa 5">
            <a:extLst>
              <a:ext uri="{FF2B5EF4-FFF2-40B4-BE49-F238E27FC236}">
                <a16:creationId xmlns:a16="http://schemas.microsoft.com/office/drawing/2014/main" id="{5FF4BF88-D0D1-4C85-B4D7-7645AE72C7E5}"/>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9E22B6F9-184F-41E9-B355-0705E60E36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2CECAAB9-B9B9-4CD1-BBAD-08A635993859}"/>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D420B34-BFFB-4CC9-A891-8DFF83C0E0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8" name="Grupa 7">
            <a:extLst>
              <a:ext uri="{FF2B5EF4-FFF2-40B4-BE49-F238E27FC236}">
                <a16:creationId xmlns:a16="http://schemas.microsoft.com/office/drawing/2014/main" id="{4C817F96-D49D-48EC-9D10-804AC59E7A52}"/>
              </a:ext>
            </a:extLst>
          </p:cNvPr>
          <p:cNvGrpSpPr/>
          <p:nvPr userDrawn="1"/>
        </p:nvGrpSpPr>
        <p:grpSpPr>
          <a:xfrm>
            <a:off x="0" y="0"/>
            <a:ext cx="839501" cy="6858000"/>
            <a:chOff x="0" y="0"/>
            <a:chExt cx="839501" cy="6858000"/>
          </a:xfrm>
        </p:grpSpPr>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EC4F9B61-CEB1-421C-8EE9-D298FDB8C4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grpSp>
        <p:nvGrpSpPr>
          <p:cNvPr id="9" name="Grupa 8">
            <a:extLst>
              <a:ext uri="{FF2B5EF4-FFF2-40B4-BE49-F238E27FC236}">
                <a16:creationId xmlns:a16="http://schemas.microsoft.com/office/drawing/2014/main" id="{E19549AE-7802-41BA-AD2F-56C09924F67A}"/>
              </a:ext>
            </a:extLst>
          </p:cNvPr>
          <p:cNvGrpSpPr/>
          <p:nvPr userDrawn="1"/>
        </p:nvGrpSpPr>
        <p:grpSpPr>
          <a:xfrm>
            <a:off x="0" y="0"/>
            <a:ext cx="839501" cy="6858000"/>
            <a:chOff x="0" y="0"/>
            <a:chExt cx="839501" cy="6858000"/>
          </a:xfrm>
        </p:grpSpPr>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51FF8144-775B-46FB-BD14-2B96C1EF3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BD9A89D8-39EB-495B-9445-AFC145D557CC}"/>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3730C2D5-CEC8-4D53-A66C-3B0D2CC729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96BFAC7F-58D7-4C52-94F1-C6E2873F34E7}"/>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F19BBA0E-CB9B-48E5-98ED-DA5EFA1ACE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160E5372-5C8E-4806-ACD3-DBFB8155CED6}"/>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49C4E935-3228-444F-B25F-D0840D30E2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F99A2B65-D8BC-4C67-8B86-0081FFDD2EF2}"/>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CD97A30F-90D5-4BC3-BC42-90F6EDABD5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5537B9D9-C8A3-4CE4-91B2-0C18057ABA1A}"/>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DA15A0D1-58A1-4350-AB4F-0B5935A356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92C69CA9-05F7-4622-82F8-0D5D7D4835F1}"/>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EB200CA-FCDE-4137-824A-FC73BFB0F6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32AAA610-D7CB-4855-B2C5-87E1BED47294}"/>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C78D0743-0DF9-4614-AE6D-64A8049887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87244F47-6C1F-44CB-9E5E-FBC98C466746}"/>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16D836B5-45F1-47A0-83DA-70DECFE3BD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0A016FD8-8207-4FB4-93ED-13D4B61CFD9D}"/>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E1D614E4-A35F-4F63-AC5E-4A7FCAAE76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8" r:id="rId15"/>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tiff"/></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46.png"/><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50.jpe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3.png"/><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68.png"/></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5.wdp"/></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microsoft.com/office/2007/relationships/hdphoto" Target="../media/hdphoto6.wdp"/></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75.png"/></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8" Type="http://schemas.openxmlformats.org/officeDocument/2006/relationships/image" Target="../media/image82.svg"/><Relationship Id="rId13" Type="http://schemas.openxmlformats.org/officeDocument/2006/relationships/image" Target="../media/image85.png"/><Relationship Id="rId3" Type="http://schemas.openxmlformats.org/officeDocument/2006/relationships/image" Target="../media/image78.jpg"/><Relationship Id="rId7" Type="http://schemas.openxmlformats.org/officeDocument/2006/relationships/image" Target="../media/image81.png"/><Relationship Id="rId12" Type="http://schemas.openxmlformats.org/officeDocument/2006/relationships/hyperlink" Target="https://www.youtube.com/channel/UCNWEXf1XOBqhzZWZvGnw2KA"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hyperlink" Target="https://www.linkedin.com/company/cib-pwr/" TargetMode="External"/><Relationship Id="rId11" Type="http://schemas.openxmlformats.org/officeDocument/2006/relationships/image" Target="../media/image84.svg"/><Relationship Id="rId5" Type="http://schemas.openxmlformats.org/officeDocument/2006/relationships/image" Target="../media/image80.svg"/><Relationship Id="rId10" Type="http://schemas.openxmlformats.org/officeDocument/2006/relationships/image" Target="../media/image83.png"/><Relationship Id="rId4" Type="http://schemas.openxmlformats.org/officeDocument/2006/relationships/image" Target="../media/image79.png"/><Relationship Id="rId9" Type="http://schemas.openxmlformats.org/officeDocument/2006/relationships/hyperlink" Target="https://www.facebook.com/biznes.pwr" TargetMode="External"/><Relationship Id="rId14" Type="http://schemas.openxmlformats.org/officeDocument/2006/relationships/image" Target="../media/image86.svg"/></Relationships>
</file>

<file path=ppt/slides/_rels/slide44.xml.rels><?xml version="1.0" encoding="UTF-8" standalone="yes"?>
<Relationships xmlns="http://schemas.openxmlformats.org/package/2006/relationships"><Relationship Id="rId8" Type="http://schemas.openxmlformats.org/officeDocument/2006/relationships/hyperlink" Target="https://biznes.pwr.edu.pl/" TargetMode="External"/><Relationship Id="rId3" Type="http://schemas.openxmlformats.org/officeDocument/2006/relationships/image" Target="../media/image87.png"/><Relationship Id="rId7" Type="http://schemas.openxmlformats.org/officeDocument/2006/relationships/image" Target="../media/image90.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hyperlink" Target="mailto:biznes@pwr.edu.pl" TargetMode="External"/><Relationship Id="rId5" Type="http://schemas.openxmlformats.org/officeDocument/2006/relationships/image" Target="../media/image89.jpg"/><Relationship Id="rId10" Type="http://schemas.openxmlformats.org/officeDocument/2006/relationships/image" Target="../media/image92.jpg"/><Relationship Id="rId4" Type="http://schemas.openxmlformats.org/officeDocument/2006/relationships/image" Target="../media/image88.jpg"/><Relationship Id="rId9" Type="http://schemas.openxmlformats.org/officeDocument/2006/relationships/image" Target="../media/image91.png"/></Relationships>
</file>

<file path=ppt/slides/_rels/slide4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94.png"/><Relationship Id="rId4" Type="http://schemas.microsoft.com/office/2007/relationships/hdphoto" Target="../media/hdphoto7.wdp"/></Relationships>
</file>

<file path=ppt/slides/_rels/slide46.xml.rels><?xml version="1.0" encoding="UTF-8" standalone="yes"?>
<Relationships xmlns="http://schemas.openxmlformats.org/package/2006/relationships"><Relationship Id="rId3" Type="http://schemas.openxmlformats.org/officeDocument/2006/relationships/hyperlink" Target="https://biznes.pwr.edu.pl/centra-br/" TargetMode="External"/><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96.svg"/><Relationship Id="rId4" Type="http://schemas.openxmlformats.org/officeDocument/2006/relationships/image" Target="../media/image95.png"/></Relationships>
</file>

<file path=ppt/slides/_rels/slide4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8" Type="http://schemas.openxmlformats.org/officeDocument/2006/relationships/hyperlink" Target="https://www.pca.gov.pl/akredytowane-podmioty/akredytacje-aktywne/laboratoria-badawcze/AB%201211,podmiot.html" TargetMode="External"/><Relationship Id="rId3" Type="http://schemas.openxmlformats.org/officeDocument/2006/relationships/hyperlink" Target="https://www.pca.gov.pl/akredytowane-podmioty/akredytacje-aktywne/laboratoria-badawcze/AB%20361,podmiot.html" TargetMode="External"/><Relationship Id="rId7" Type="http://schemas.openxmlformats.org/officeDocument/2006/relationships/hyperlink" Target="https://www.pca.gov.pl/akredytowane-podmioty/akredytacje-aktywne/laboratoria-badawcze/AB%20905,podmiot.html" TargetMode="External"/><Relationship Id="rId12" Type="http://schemas.openxmlformats.org/officeDocument/2006/relationships/image" Target="../media/image99.jpe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hyperlink" Target="https://www.pca.gov.pl/akredytowane-podmioty/akredytacje-aktywne/laboratoria-badawcze/AB%20710,podmiot.html" TargetMode="External"/><Relationship Id="rId11" Type="http://schemas.openxmlformats.org/officeDocument/2006/relationships/hyperlink" Target="https://www.pca.gov.pl/akredytowane-podmioty/akredytacje-aktywne/laboratoria-badawcze/AB%20696,podmiot.html" TargetMode="External"/><Relationship Id="rId5" Type="http://schemas.openxmlformats.org/officeDocument/2006/relationships/hyperlink" Target="https://www.pca.gov.pl/akredytowane-podmioty/akredytacje-aktywne/laboratoria-badawcze/AB%20796,podmiot.html" TargetMode="External"/><Relationship Id="rId10" Type="http://schemas.openxmlformats.org/officeDocument/2006/relationships/hyperlink" Target="https://www.pca.gov.pl/akredytowane-podmioty/akredytacje-aktywne/laboratoria-badawcze/AB%20659,podmiot.html" TargetMode="External"/><Relationship Id="rId4" Type="http://schemas.openxmlformats.org/officeDocument/2006/relationships/hyperlink" Target="https://www.pca.gov.pl/akredytowane-podmioty/akredytacje-aktywne/laboratoria-wzorcujace/AP%20078,podmiot.html" TargetMode="External"/><Relationship Id="rId9" Type="http://schemas.openxmlformats.org/officeDocument/2006/relationships/hyperlink" Target="https://www.pca.gov.pl/akredytowane-podmioty/akredytacje-aktywne/laboratoria-badawcze/AB%20167,podmiot.html"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102.jpeg"/><Relationship Id="rId4" Type="http://schemas.openxmlformats.org/officeDocument/2006/relationships/image" Target="../media/image101.jpeg"/></Relationships>
</file>

<file path=ppt/slides/_rels/slide5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ymbol zastępczy obrazu 7">
            <a:extLst>
              <a:ext uri="{FF2B5EF4-FFF2-40B4-BE49-F238E27FC236}">
                <a16:creationId xmlns:a16="http://schemas.microsoft.com/office/drawing/2014/main" id="{F055BC46-0ED6-4E3E-82D3-2FD7C0824813}"/>
              </a:ext>
            </a:extLst>
          </p:cNvPr>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r="-1"/>
          <a:stretch/>
        </p:blipFill>
        <p:spPr>
          <a:xfrm>
            <a:off x="1654091" y="0"/>
            <a:ext cx="10560496" cy="6858000"/>
          </a:xfrm>
        </p:spPr>
      </p:pic>
      <p:sp>
        <p:nvSpPr>
          <p:cNvPr id="6" name="Prostokąt 5">
            <a:extLst>
              <a:ext uri="{FF2B5EF4-FFF2-40B4-BE49-F238E27FC236}">
                <a16:creationId xmlns:a16="http://schemas.microsoft.com/office/drawing/2014/main" id="{6B5B243E-1F22-49C2-8B21-796511A1E8DD}"/>
              </a:ext>
            </a:extLst>
          </p:cNvPr>
          <p:cNvSpPr/>
          <p:nvPr/>
        </p:nvSpPr>
        <p:spPr>
          <a:xfrm flipH="1">
            <a:off x="1656184" y="0"/>
            <a:ext cx="10560496" cy="6858000"/>
          </a:xfrm>
          <a:prstGeom prst="rect">
            <a:avLst/>
          </a:prstGeom>
          <a:solidFill>
            <a:srgbClr val="C00000">
              <a:alpha val="11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0" name="Prostokąt 9">
            <a:extLst>
              <a:ext uri="{FF2B5EF4-FFF2-40B4-BE49-F238E27FC236}">
                <a16:creationId xmlns:a16="http://schemas.microsoft.com/office/drawing/2014/main" id="{AB36AAAC-1D7C-4393-863E-33DDDD21B3DF}"/>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nSpc>
                <a:spcPts val="4700"/>
              </a:lnSpc>
            </a:pPr>
            <a:r>
              <a:rPr lang="pl-PL" kern="0" cap="all" dirty="0">
                <a:solidFill>
                  <a:schemeClr val="bg1"/>
                </a:solidFill>
              </a:rPr>
              <a:t>Politechnika Wrocławska</a:t>
            </a:r>
            <a:r>
              <a:rPr lang="pl-PL" b="0" kern="0" dirty="0">
                <a:solidFill>
                  <a:schemeClr val="bg1"/>
                </a:solidFill>
              </a:rPr>
              <a:t>  </a:t>
            </a:r>
            <a:endParaRPr lang="pl-PL" kern="0" dirty="0">
              <a:solidFill>
                <a:schemeClr val="bg1"/>
              </a:solidFill>
            </a:endParaRPr>
          </a:p>
        </p:txBody>
      </p:sp>
    </p:spTree>
    <p:extLst>
      <p:ext uri="{BB962C8B-B14F-4D97-AF65-F5344CB8AC3E}">
        <p14:creationId xmlns:p14="http://schemas.microsoft.com/office/powerpoint/2010/main" val="405910248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extLst mod="1"/>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Rectangle 2"/>
          <p:cNvSpPr txBox="1">
            <a:spLocks/>
          </p:cNvSpPr>
          <p:nvPr/>
        </p:nvSpPr>
        <p:spPr>
          <a:xfrm>
            <a:off x="1271464" y="0"/>
            <a:ext cx="5688632" cy="1083509"/>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Wrocławska</a:t>
            </a:r>
          </a:p>
        </p:txBody>
      </p:sp>
      <p:sp>
        <p:nvSpPr>
          <p:cNvPr id="7" name="pole tekstowe 3"/>
          <p:cNvSpPr txBox="1">
            <a:spLocks noChangeArrowheads="1"/>
          </p:cNvSpPr>
          <p:nvPr/>
        </p:nvSpPr>
        <p:spPr bwMode="auto">
          <a:xfrm>
            <a:off x="1273242" y="3501008"/>
            <a:ext cx="6480720" cy="2682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nSpc>
                <a:spcPts val="2200"/>
              </a:lnSpc>
            </a:pPr>
            <a:r>
              <a:rPr lang="pl-PL" altLang="pl-PL" sz="2000" b="1" dirty="0">
                <a:latin typeface="Calibri" pitchFamily="34" charset="0"/>
                <a:cs typeface="Calibri" pitchFamily="34" charset="0"/>
              </a:rPr>
              <a:t>Politechnika Wrocławska należy do największych </a:t>
            </a:r>
            <a:br>
              <a:rPr lang="pl-PL" altLang="pl-PL" sz="2000" b="1" dirty="0">
                <a:latin typeface="Calibri" pitchFamily="34" charset="0"/>
                <a:cs typeface="Calibri" pitchFamily="34" charset="0"/>
              </a:rPr>
            </a:br>
            <a:r>
              <a:rPr lang="pl-PL" altLang="pl-PL" sz="2000" b="1" dirty="0">
                <a:latin typeface="Calibri" pitchFamily="34" charset="0"/>
                <a:cs typeface="Calibri" pitchFamily="34" charset="0"/>
              </a:rPr>
              <a:t>i najlepszych politechnik w kraju </a:t>
            </a:r>
            <a:r>
              <a:rPr lang="pl-PL" altLang="pl-PL" sz="2000" dirty="0">
                <a:latin typeface="Calibri" pitchFamily="34" charset="0"/>
                <a:cs typeface="Calibri" pitchFamily="34" charset="0"/>
              </a:rPr>
              <a:t>– na 14 wydziałach </a:t>
            </a:r>
            <a:br>
              <a:rPr lang="pl-PL" altLang="pl-PL" sz="2000" dirty="0">
                <a:latin typeface="Calibri" pitchFamily="34" charset="0"/>
                <a:cs typeface="Calibri" pitchFamily="34" charset="0"/>
              </a:rPr>
            </a:br>
            <a:r>
              <a:rPr lang="pl-PL" altLang="pl-PL" sz="2000" dirty="0">
                <a:latin typeface="Calibri" pitchFamily="34" charset="0"/>
                <a:cs typeface="Calibri" pitchFamily="34" charset="0"/>
              </a:rPr>
              <a:t>we Wrocławiu oraz filiach w Jeleniej Górze, Wałbrzychu </a:t>
            </a:r>
            <a:br>
              <a:rPr lang="pl-PL" altLang="pl-PL" sz="2000" dirty="0">
                <a:latin typeface="Calibri" pitchFamily="34" charset="0"/>
                <a:cs typeface="Calibri" pitchFamily="34" charset="0"/>
              </a:rPr>
            </a:br>
            <a:r>
              <a:rPr lang="pl-PL" altLang="pl-PL" sz="2000" dirty="0">
                <a:latin typeface="Calibri" pitchFamily="34" charset="0"/>
                <a:cs typeface="Calibri" pitchFamily="34" charset="0"/>
              </a:rPr>
              <a:t>i Legnicy, pod kierunkiem 2 296 nauczycieli akademickich, kształci się 21 498 studentów, w tym 95 doktorantów </a:t>
            </a:r>
            <a:br>
              <a:rPr lang="pl-PL" altLang="pl-PL" sz="2000" dirty="0">
                <a:latin typeface="Calibri" pitchFamily="34" charset="0"/>
                <a:cs typeface="Calibri" pitchFamily="34" charset="0"/>
              </a:rPr>
            </a:br>
            <a:r>
              <a:rPr lang="pl-PL" altLang="pl-PL" sz="2000" dirty="0">
                <a:latin typeface="Calibri" pitchFamily="34" charset="0"/>
                <a:cs typeface="Calibri" pitchFamily="34" charset="0"/>
              </a:rPr>
              <a:t>na studiach doktoranckich i 678 osób kształcących się </a:t>
            </a:r>
            <a:br>
              <a:rPr lang="pl-PL" altLang="pl-PL" sz="2000" dirty="0">
                <a:latin typeface="Calibri" pitchFamily="34" charset="0"/>
                <a:cs typeface="Calibri" pitchFamily="34" charset="0"/>
              </a:rPr>
            </a:br>
            <a:r>
              <a:rPr lang="pl-PL" altLang="pl-PL" sz="2000" dirty="0">
                <a:latin typeface="Calibri" pitchFamily="34" charset="0"/>
                <a:cs typeface="Calibri" pitchFamily="34" charset="0"/>
              </a:rPr>
              <a:t>w Szkole Doktorskiej. </a:t>
            </a:r>
          </a:p>
          <a:p>
            <a:pPr marL="0" lvl="1" indent="0">
              <a:lnSpc>
                <a:spcPts val="2200"/>
              </a:lnSpc>
            </a:pPr>
            <a:r>
              <a:rPr lang="pl-PL" altLang="pl-PL" sz="2000" dirty="0">
                <a:latin typeface="Calibri" pitchFamily="34" charset="0"/>
                <a:cs typeface="Calibri" pitchFamily="34" charset="0"/>
              </a:rPr>
              <a:t>Od 2014 r. przy Politechnice Wrocławskiej działa Akademickie Liceum Ogólnokształcące.</a:t>
            </a:r>
          </a:p>
        </p:txBody>
      </p:sp>
      <p:sp>
        <p:nvSpPr>
          <p:cNvPr id="8" name="pole tekstowe 8"/>
          <p:cNvSpPr txBox="1">
            <a:spLocks noChangeArrowheads="1"/>
          </p:cNvSpPr>
          <p:nvPr/>
        </p:nvSpPr>
        <p:spPr bwMode="auto">
          <a:xfrm>
            <a:off x="1271464" y="1083509"/>
            <a:ext cx="6413794" cy="206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nSpc>
                <a:spcPts val="2200"/>
              </a:lnSpc>
              <a:spcBef>
                <a:spcPts val="0"/>
              </a:spcBef>
            </a:pPr>
            <a:r>
              <a:rPr lang="pl-PL" altLang="pl-PL" sz="2000" dirty="0">
                <a:latin typeface="Calibri" pitchFamily="34" charset="0"/>
                <a:cs typeface="Calibri" pitchFamily="34" charset="0"/>
              </a:rPr>
              <a:t>Dzisiejsza Politechnika Wrocławska jest spadkobiercą materialnego dorobku niemieckiej K</a:t>
            </a:r>
            <a:r>
              <a:rPr lang="en-US" altLang="pl-PL" sz="2000" dirty="0">
                <a:latin typeface="Calibri" pitchFamily="34" charset="0"/>
                <a:cs typeface="Calibri" pitchFamily="34" charset="0"/>
              </a:rPr>
              <a:t>ö</a:t>
            </a:r>
            <a:r>
              <a:rPr lang="pl-PL" altLang="pl-PL" sz="2000" dirty="0" err="1">
                <a:latin typeface="Calibri" pitchFamily="34" charset="0"/>
                <a:cs typeface="Calibri" pitchFamily="34" charset="0"/>
              </a:rPr>
              <a:t>nigliche</a:t>
            </a:r>
            <a:r>
              <a:rPr lang="pl-PL" altLang="pl-PL" sz="2000" dirty="0">
                <a:latin typeface="Calibri" pitchFamily="34" charset="0"/>
                <a:cs typeface="Calibri" pitchFamily="34" charset="0"/>
              </a:rPr>
              <a:t> </a:t>
            </a:r>
            <a:r>
              <a:rPr lang="pl-PL" altLang="pl-PL" sz="2000" dirty="0" err="1">
                <a:latin typeface="Calibri" pitchFamily="34" charset="0"/>
                <a:cs typeface="Calibri" pitchFamily="34" charset="0"/>
              </a:rPr>
              <a:t>Technische</a:t>
            </a:r>
            <a:r>
              <a:rPr lang="pl-PL" altLang="pl-PL" sz="2000" dirty="0">
                <a:latin typeface="Calibri" pitchFamily="34" charset="0"/>
                <a:cs typeface="Calibri" pitchFamily="34" charset="0"/>
              </a:rPr>
              <a:t> </a:t>
            </a:r>
            <a:r>
              <a:rPr lang="pl-PL" altLang="pl-PL" sz="2000" dirty="0" err="1">
                <a:latin typeface="Calibri" pitchFamily="34" charset="0"/>
                <a:cs typeface="Calibri" pitchFamily="34" charset="0"/>
              </a:rPr>
              <a:t>Hochschule</a:t>
            </a:r>
            <a:r>
              <a:rPr lang="pl-PL" altLang="pl-PL" sz="2000" dirty="0">
                <a:latin typeface="Calibri" pitchFamily="34" charset="0"/>
                <a:cs typeface="Calibri" pitchFamily="34" charset="0"/>
              </a:rPr>
              <a:t> </a:t>
            </a:r>
            <a:r>
              <a:rPr lang="pl-PL" altLang="pl-PL" sz="2000" dirty="0" err="1">
                <a:latin typeface="Calibri" pitchFamily="34" charset="0"/>
                <a:cs typeface="Calibri" pitchFamily="34" charset="0"/>
              </a:rPr>
              <a:t>Breslau</a:t>
            </a:r>
            <a:r>
              <a:rPr lang="pl-PL" altLang="pl-PL" sz="2000" dirty="0">
                <a:latin typeface="Calibri" pitchFamily="34" charset="0"/>
                <a:cs typeface="Calibri" pitchFamily="34" charset="0"/>
              </a:rPr>
              <a:t> oraz intelektualnego i naukowego Politechniki Lwowskiej. </a:t>
            </a:r>
            <a:r>
              <a:rPr lang="pl-PL" altLang="pl-PL" sz="2000" b="1" dirty="0">
                <a:latin typeface="Calibri" pitchFamily="34" charset="0"/>
                <a:cs typeface="Calibri" pitchFamily="34" charset="0"/>
              </a:rPr>
              <a:t>Uczelnia pod nazwą Politechnika Wrocławska funkcjonuje od 1945 roku. </a:t>
            </a:r>
            <a:br>
              <a:rPr lang="pl-PL" altLang="pl-PL" sz="2000" b="1" dirty="0">
                <a:latin typeface="Calibri" pitchFamily="34" charset="0"/>
                <a:cs typeface="Calibri" pitchFamily="34" charset="0"/>
              </a:rPr>
            </a:br>
            <a:r>
              <a:rPr lang="pl-PL" altLang="pl-PL" sz="2000" dirty="0">
                <a:latin typeface="Calibri" pitchFamily="34" charset="0"/>
                <a:cs typeface="Calibri" pitchFamily="34" charset="0"/>
              </a:rPr>
              <a:t>Jej twórcami i organizatorami byli uczeni lwowscy </a:t>
            </a:r>
            <a:br>
              <a:rPr lang="pl-PL" altLang="pl-PL" sz="2000" dirty="0">
                <a:latin typeface="Calibri" pitchFamily="34" charset="0"/>
                <a:cs typeface="Calibri" pitchFamily="34" charset="0"/>
              </a:rPr>
            </a:br>
            <a:r>
              <a:rPr lang="pl-PL" altLang="pl-PL" sz="2000" dirty="0">
                <a:latin typeface="Calibri" pitchFamily="34" charset="0"/>
                <a:cs typeface="Calibri" pitchFamily="34" charset="0"/>
              </a:rPr>
              <a:t>oraz warszawscy.</a:t>
            </a:r>
          </a:p>
        </p:txBody>
      </p:sp>
      <p:pic>
        <p:nvPicPr>
          <p:cNvPr id="6" name="Picture 5"/>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2" name="Obraz 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32504" y="191203"/>
            <a:ext cx="990618" cy="1425524"/>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5544617"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Misja uczelni</a:t>
            </a:r>
          </a:p>
        </p:txBody>
      </p:sp>
      <p:sp>
        <p:nvSpPr>
          <p:cNvPr id="7" name="Text Box 2"/>
          <p:cNvSpPr txBox="1">
            <a:spLocks noChangeArrowheads="1"/>
          </p:cNvSpPr>
          <p:nvPr/>
        </p:nvSpPr>
        <p:spPr bwMode="auto">
          <a:xfrm>
            <a:off x="1271464" y="3789040"/>
            <a:ext cx="10369152" cy="3061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defTabSz="358775">
              <a:lnSpc>
                <a:spcPts val="2200"/>
              </a:lnSpc>
              <a:spcBef>
                <a:spcPts val="1200"/>
              </a:spcBef>
            </a:pPr>
            <a:r>
              <a:rPr lang="pl-PL" altLang="pl-PL" dirty="0">
                <a:solidFill>
                  <a:schemeClr val="tx1"/>
                </a:solidFill>
                <a:latin typeface="Calibri" pitchFamily="34" charset="0"/>
                <a:cs typeface="Calibri" pitchFamily="34" charset="0"/>
              </a:rPr>
              <a:t>Politechnika Wrocławska jest autonomiczną uczelnią techniczną, uniwersytecką instytucją badawczą. </a:t>
            </a:r>
            <a:br>
              <a:rPr lang="pl-PL" altLang="pl-PL" dirty="0">
                <a:solidFill>
                  <a:schemeClr val="tx1"/>
                </a:solidFill>
                <a:latin typeface="Calibri" pitchFamily="34" charset="0"/>
                <a:cs typeface="Calibri" pitchFamily="34" charset="0"/>
              </a:rPr>
            </a:br>
            <a:r>
              <a:rPr lang="pl-PL" altLang="pl-PL" dirty="0">
                <a:solidFill>
                  <a:schemeClr val="tx1"/>
                </a:solidFill>
                <a:latin typeface="Calibri" pitchFamily="34" charset="0"/>
                <a:cs typeface="Calibri" pitchFamily="34" charset="0"/>
              </a:rPr>
              <a:t>Jej posłannictwo to kształtowanie twórczych, krytycznych i tolerancyjnych osobowości studentów </a:t>
            </a:r>
            <a:br>
              <a:rPr lang="pl-PL" altLang="pl-PL" dirty="0">
                <a:solidFill>
                  <a:schemeClr val="tx1"/>
                </a:solidFill>
                <a:latin typeface="Calibri" pitchFamily="34" charset="0"/>
                <a:cs typeface="Calibri" pitchFamily="34" charset="0"/>
              </a:rPr>
            </a:br>
            <a:r>
              <a:rPr lang="pl-PL" altLang="pl-PL" dirty="0">
                <a:solidFill>
                  <a:schemeClr val="tx1"/>
                </a:solidFill>
                <a:latin typeface="Calibri" pitchFamily="34" charset="0"/>
                <a:cs typeface="Calibri" pitchFamily="34" charset="0"/>
              </a:rPr>
              <a:t>i doktorantów oraz wytyczanie kierunków rozwoju nauki i techniki.</a:t>
            </a:r>
          </a:p>
          <a:p>
            <a:pPr defTabSz="358775">
              <a:lnSpc>
                <a:spcPts val="2200"/>
              </a:lnSpc>
              <a:spcBef>
                <a:spcPts val="1200"/>
              </a:spcBef>
            </a:pPr>
            <a:r>
              <a:rPr lang="pl-PL" altLang="pl-PL" b="0" dirty="0">
                <a:solidFill>
                  <a:schemeClr val="tx1"/>
                </a:solidFill>
                <a:latin typeface="Calibri" pitchFamily="34" charset="0"/>
                <a:cs typeface="Calibri" pitchFamily="34" charset="0"/>
              </a:rPr>
              <a:t>Uczelnia, w służbie społeczeństwu, realizuje swą misję poprzez: inwencje i innowacje, najwyższe standardy </a:t>
            </a:r>
            <a:br>
              <a:rPr lang="pl-PL" altLang="pl-PL" b="0" dirty="0">
                <a:solidFill>
                  <a:schemeClr val="tx1"/>
                </a:solidFill>
                <a:latin typeface="Calibri" pitchFamily="34" charset="0"/>
                <a:cs typeface="Calibri" pitchFamily="34" charset="0"/>
              </a:rPr>
            </a:br>
            <a:r>
              <a:rPr lang="pl-PL" altLang="pl-PL" b="0" dirty="0">
                <a:solidFill>
                  <a:schemeClr val="tx1"/>
                </a:solidFill>
                <a:latin typeface="Calibri" pitchFamily="34" charset="0"/>
                <a:cs typeface="Calibri" pitchFamily="34" charset="0"/>
              </a:rPr>
              <a:t>w badaniach naukowych, przekazywanie wiedzy, wysoką jakość kształcenia oraz swobodę krytyki </a:t>
            </a:r>
            <a:br>
              <a:rPr lang="pl-PL" altLang="pl-PL" b="0" dirty="0">
                <a:solidFill>
                  <a:schemeClr val="tx1"/>
                </a:solidFill>
                <a:latin typeface="Calibri" pitchFamily="34" charset="0"/>
                <a:cs typeface="Calibri" pitchFamily="34" charset="0"/>
              </a:rPr>
            </a:br>
            <a:r>
              <a:rPr lang="pl-PL" altLang="pl-PL" b="0" dirty="0">
                <a:solidFill>
                  <a:schemeClr val="tx1"/>
                </a:solidFill>
                <a:latin typeface="Calibri" pitchFamily="34" charset="0"/>
                <a:cs typeface="Calibri" pitchFamily="34" charset="0"/>
              </a:rPr>
              <a:t>z poszanowaniem prawdy. </a:t>
            </a:r>
          </a:p>
          <a:p>
            <a:pPr defTabSz="358775">
              <a:lnSpc>
                <a:spcPts val="2200"/>
              </a:lnSpc>
              <a:spcBef>
                <a:spcPts val="1200"/>
              </a:spcBef>
            </a:pPr>
            <a:r>
              <a:rPr lang="pl-PL" altLang="pl-PL" b="0" dirty="0">
                <a:solidFill>
                  <a:schemeClr val="tx1"/>
                </a:solidFill>
                <a:latin typeface="Calibri" pitchFamily="34" charset="0"/>
                <a:cs typeface="Calibri" pitchFamily="34" charset="0"/>
              </a:rPr>
              <a:t>Politechnika Wrocławska jako wspólnota akademicka jest otwarta dla wszystkich, pielęgnuje wartości </a:t>
            </a:r>
            <a:br>
              <a:rPr lang="pl-PL" altLang="pl-PL" b="0" dirty="0">
                <a:solidFill>
                  <a:schemeClr val="tx1"/>
                </a:solidFill>
                <a:latin typeface="Calibri" pitchFamily="34" charset="0"/>
                <a:cs typeface="Calibri" pitchFamily="34" charset="0"/>
              </a:rPr>
            </a:br>
            <a:r>
              <a:rPr lang="pl-PL" altLang="pl-PL" b="0" dirty="0">
                <a:solidFill>
                  <a:schemeClr val="tx1"/>
                </a:solidFill>
                <a:latin typeface="Calibri" pitchFamily="34" charset="0"/>
                <a:cs typeface="Calibri" pitchFamily="34" charset="0"/>
              </a:rPr>
              <a:t>i tradycje uniwersyteckie, wszechstronną współpracę z innymi uczelniami oraz zabiega o poczesne </a:t>
            </a:r>
            <a:br>
              <a:rPr lang="pl-PL" altLang="pl-PL" b="0" dirty="0">
                <a:solidFill>
                  <a:schemeClr val="tx1"/>
                </a:solidFill>
                <a:latin typeface="Calibri" pitchFamily="34" charset="0"/>
                <a:cs typeface="Calibri" pitchFamily="34" charset="0"/>
              </a:rPr>
            </a:br>
            <a:r>
              <a:rPr lang="pl-PL" altLang="pl-PL" b="0" dirty="0">
                <a:solidFill>
                  <a:schemeClr val="tx1"/>
                </a:solidFill>
                <a:latin typeface="Calibri" pitchFamily="34" charset="0"/>
                <a:cs typeface="Calibri" pitchFamily="34" charset="0"/>
              </a:rPr>
              <a:t>miejsce w gronie uniwersytetów Europy i świata.</a:t>
            </a:r>
            <a:endParaRPr lang="en-GB" b="0" dirty="0">
              <a:solidFill>
                <a:schemeClr val="tx1"/>
              </a:solidFill>
              <a:latin typeface="Calibri" pitchFamily="34" charset="0"/>
              <a:cs typeface="Calibri" pitchFamily="34" charset="0"/>
            </a:endParaRPr>
          </a:p>
        </p:txBody>
      </p:sp>
      <p:pic>
        <p:nvPicPr>
          <p:cNvPr id="10" name="Obraz 9">
            <a:extLst>
              <a:ext uri="{FF2B5EF4-FFF2-40B4-BE49-F238E27FC236}">
                <a16:creationId xmlns:a16="http://schemas.microsoft.com/office/drawing/2014/main" id="{48BA924B-E90C-44BE-B6D7-40DD5F16E43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71465" y="896800"/>
            <a:ext cx="10081120" cy="2804142"/>
          </a:xfrm>
          <a:prstGeom prst="rect">
            <a:avLst/>
          </a:prstGeom>
        </p:spPr>
      </p:pic>
    </p:spTree>
    <p:extLst>
      <p:ext uri="{BB962C8B-B14F-4D97-AF65-F5344CB8AC3E}">
        <p14:creationId xmlns:p14="http://schemas.microsoft.com/office/powerpoint/2010/main" val="29950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ext Box 1"/>
          <p:cNvSpPr txBox="1">
            <a:spLocks noChangeArrowheads="1"/>
          </p:cNvSpPr>
          <p:nvPr/>
        </p:nvSpPr>
        <p:spPr bwMode="auto">
          <a:xfrm>
            <a:off x="1145704" y="980728"/>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a:solidFill>
                  <a:srgbClr val="000000"/>
                </a:solidFill>
                <a:latin typeface="Calibri"/>
                <a:cs typeface="Calibri"/>
              </a:rPr>
              <a:t>Trzebiatowska</a:t>
            </a: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en-GB"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a:t>
            </a:r>
            <a:r>
              <a:rPr lang="pl-PL" sz="1150" b="0" dirty="0">
                <a:solidFill>
                  <a:srgbClr val="000000"/>
                </a:solidFill>
                <a:latin typeface="Calibri"/>
                <a:cs typeface="Calibri"/>
              </a:rPr>
              <a:t> </a:t>
            </a:r>
            <a:r>
              <a:rPr lang="en-GB" sz="1150" b="0" dirty="0">
                <a:solidFill>
                  <a:srgbClr val="000000"/>
                </a:solidFill>
                <a:latin typeface="Calibri"/>
                <a:cs typeface="Calibri"/>
              </a:rPr>
              <a:t>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pPr>
            <a:r>
              <a:rPr lang="en-GB" altLang="pl-PL" sz="3200" b="1" dirty="0">
                <a:solidFill>
                  <a:srgbClr val="B11D09"/>
                </a:solidFill>
                <a:latin typeface="Calibri" pitchFamily="34" charset="0"/>
                <a:cs typeface="Calibri" pitchFamily="34" charset="0"/>
              </a:rPr>
              <a:t>Do</a:t>
            </a:r>
            <a:r>
              <a:rPr lang="pl-PL" altLang="pl-PL" sz="3200" b="1" dirty="0" err="1">
                <a:solidFill>
                  <a:srgbClr val="B11D09"/>
                </a:solidFill>
                <a:latin typeface="Calibri" pitchFamily="34" charset="0"/>
                <a:cs typeface="Calibri" pitchFamily="34" charset="0"/>
              </a:rPr>
              <a:t>ktorzy</a:t>
            </a:r>
            <a:r>
              <a:rPr lang="en-GB" altLang="pl-PL" sz="3200" b="1" dirty="0">
                <a:solidFill>
                  <a:srgbClr val="B11D09"/>
                </a:solidFill>
                <a:latin typeface="Calibri" pitchFamily="34" charset="0"/>
                <a:cs typeface="Calibri" pitchFamily="34" charset="0"/>
              </a:rPr>
              <a:t> Honoris Causa</a:t>
            </a:r>
          </a:p>
        </p:txBody>
      </p:sp>
      <p:sp>
        <p:nvSpPr>
          <p:cNvPr id="11" name="Prostokąt 9"/>
          <p:cNvSpPr>
            <a:spLocks noChangeArrowheads="1"/>
          </p:cNvSpPr>
          <p:nvPr/>
        </p:nvSpPr>
        <p:spPr bwMode="auto">
          <a:xfrm>
            <a:off x="8328249" y="5869958"/>
            <a:ext cx="360158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sz="900" b="1" dirty="0">
                <a:latin typeface="Calibri" panose="020F0502020204030204" pitchFamily="34" charset="0"/>
                <a:cs typeface="Calibri" panose="020F0502020204030204" pitchFamily="34" charset="0"/>
              </a:rPr>
              <a:t>Wojciech Witkiewicz</a:t>
            </a:r>
            <a:r>
              <a:rPr lang="pl-PL" sz="900" dirty="0">
                <a:latin typeface="Calibri" panose="020F0502020204030204" pitchFamily="34" charset="0"/>
                <a:cs typeface="Calibri" panose="020F0502020204030204" pitchFamily="34" charset="0"/>
              </a:rPr>
              <a:t>, rok nadania: 2017, profesor nauk medycznych, dyrektor Wojewódzkiego Szpitala Specjalistycznego - Ośrodka Badawczo-Rozwojowego we Wrocławiu, prezes Polskiego Towarzystwa Chirurgii </a:t>
            </a:r>
            <a:r>
              <a:rPr lang="pl-PL" sz="900" dirty="0" err="1">
                <a:latin typeface="Calibri" panose="020F0502020204030204" pitchFamily="34" charset="0"/>
                <a:cs typeface="Calibri" panose="020F0502020204030204" pitchFamily="34" charset="0"/>
              </a:rPr>
              <a:t>Robotowej</a:t>
            </a:r>
            <a:r>
              <a:rPr lang="pl-PL" sz="900" dirty="0">
                <a:latin typeface="Calibri" panose="020F0502020204030204" pitchFamily="34" charset="0"/>
                <a:cs typeface="Calibri" panose="020F0502020204030204" pitchFamily="34" charset="0"/>
              </a:rPr>
              <a:t>; specjalizacja: chirurgia naczyniowa, angiologia, transplantologia </a:t>
            </a:r>
            <a:endParaRPr lang="pl-PL" altLang="pl-PL" sz="900" dirty="0">
              <a:latin typeface="Calibri" pitchFamily="34" charset="0"/>
              <a:cs typeface="Calibri" pitchFamily="34" charset="0"/>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400984" y="3429000"/>
            <a:ext cx="3527664" cy="2350306"/>
          </a:xfrm>
          <a:prstGeom prst="rect">
            <a:avLst/>
          </a:prstGeom>
        </p:spPr>
      </p:pic>
      <p:sp>
        <p:nvSpPr>
          <p:cNvPr id="14" name="Prostokąt 9"/>
          <p:cNvSpPr>
            <a:spLocks noChangeArrowheads="1"/>
          </p:cNvSpPr>
          <p:nvPr/>
        </p:nvSpPr>
        <p:spPr bwMode="auto">
          <a:xfrm>
            <a:off x="8328249" y="2830292"/>
            <a:ext cx="357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b="1" dirty="0">
                <a:latin typeface="Calibri" pitchFamily="34" charset="0"/>
                <a:cs typeface="Calibri" pitchFamily="34" charset="0"/>
              </a:rPr>
              <a:t>Michel </a:t>
            </a:r>
            <a:r>
              <a:rPr lang="pl-PL" altLang="pl-PL" sz="900" b="1" dirty="0" err="1">
                <a:latin typeface="Calibri" pitchFamily="34" charset="0"/>
                <a:cs typeface="Calibri" pitchFamily="34" charset="0"/>
              </a:rPr>
              <a:t>Virlogeux</a:t>
            </a:r>
            <a:r>
              <a:rPr lang="pl-PL" altLang="pl-PL" sz="900" b="1" dirty="0">
                <a:latin typeface="Calibri" pitchFamily="34" charset="0"/>
                <a:cs typeface="Calibri" pitchFamily="34" charset="0"/>
              </a:rPr>
              <a:t>, </a:t>
            </a:r>
            <a:r>
              <a:rPr lang="pl-PL" altLang="pl-PL" sz="900" dirty="0">
                <a:latin typeface="Calibri" pitchFamily="34" charset="0"/>
                <a:cs typeface="Calibri" pitchFamily="34" charset="0"/>
              </a:rPr>
              <a:t>rok nadania: 2022, profesor </a:t>
            </a:r>
            <a:r>
              <a:rPr lang="pl-PL" altLang="pl-PL" sz="900" dirty="0" err="1">
                <a:latin typeface="Calibri" pitchFamily="34" charset="0"/>
                <a:cs typeface="Calibri" pitchFamily="34" charset="0"/>
              </a:rPr>
              <a:t>École</a:t>
            </a:r>
            <a:r>
              <a:rPr lang="pl-PL" altLang="pl-PL" sz="900" dirty="0">
                <a:latin typeface="Calibri" pitchFamily="34" charset="0"/>
                <a:cs typeface="Calibri" pitchFamily="34" charset="0"/>
              </a:rPr>
              <a:t> </a:t>
            </a:r>
            <a:r>
              <a:rPr lang="pl-PL" altLang="pl-PL" sz="900" dirty="0" err="1">
                <a:latin typeface="Calibri" pitchFamily="34" charset="0"/>
                <a:cs typeface="Calibri" pitchFamily="34" charset="0"/>
              </a:rPr>
              <a:t>Nationale</a:t>
            </a:r>
            <a:r>
              <a:rPr lang="pl-PL" altLang="pl-PL" sz="900" dirty="0">
                <a:latin typeface="Calibri" pitchFamily="34" charset="0"/>
                <a:cs typeface="Calibri" pitchFamily="34" charset="0"/>
              </a:rPr>
              <a:t> des </a:t>
            </a:r>
            <a:r>
              <a:rPr lang="pl-PL" altLang="pl-PL" sz="900" dirty="0" err="1">
                <a:latin typeface="Calibri" pitchFamily="34" charset="0"/>
                <a:cs typeface="Calibri" pitchFamily="34" charset="0"/>
              </a:rPr>
              <a:t>Ponts</a:t>
            </a:r>
            <a:r>
              <a:rPr lang="pl-PL" altLang="pl-PL" sz="900" dirty="0">
                <a:latin typeface="Calibri" pitchFamily="34" charset="0"/>
                <a:cs typeface="Calibri" pitchFamily="34" charset="0"/>
              </a:rPr>
              <a:t> et </a:t>
            </a:r>
            <a:r>
              <a:rPr lang="pl-PL" altLang="pl-PL" sz="900" dirty="0" err="1">
                <a:latin typeface="Calibri" pitchFamily="34" charset="0"/>
                <a:cs typeface="Calibri" pitchFamily="34" charset="0"/>
              </a:rPr>
              <a:t>Chaussées</a:t>
            </a:r>
            <a:r>
              <a:rPr lang="pl-PL" altLang="pl-PL" sz="900" dirty="0">
                <a:latin typeface="Calibri" pitchFamily="34" charset="0"/>
                <a:cs typeface="Calibri" pitchFamily="34" charset="0"/>
              </a:rPr>
              <a:t>, wybitny specjalista w dziedzinie mostownictwa</a:t>
            </a:r>
          </a:p>
        </p:txBody>
      </p:sp>
      <p:cxnSp>
        <p:nvCxnSpPr>
          <p:cNvPr id="6" name="Łącznik prosty 5"/>
          <p:cNvCxnSpPr>
            <a:cxnSpLocks/>
          </p:cNvCxnSpPr>
          <p:nvPr/>
        </p:nvCxnSpPr>
        <p:spPr>
          <a:xfrm>
            <a:off x="3431704"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p:cNvCxnSpPr>
            <a:cxnSpLocks/>
          </p:cNvCxnSpPr>
          <p:nvPr/>
        </p:nvCxnSpPr>
        <p:spPr>
          <a:xfrm>
            <a:off x="5663952"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416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41911" cy="6857999"/>
          </a:xfrm>
          <a:prstGeom prst="rect">
            <a:avLst/>
          </a:prstGeom>
        </p:spPr>
      </p:pic>
      <p:sp>
        <p:nvSpPr>
          <p:cNvPr id="2" name="Text Box 47"/>
          <p:cNvSpPr txBox="1">
            <a:spLocks noChangeArrowheads="1"/>
          </p:cNvSpPr>
          <p:nvPr/>
        </p:nvSpPr>
        <p:spPr bwMode="auto">
          <a:xfrm>
            <a:off x="1271464" y="1"/>
            <a:ext cx="55446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buClrTx/>
              <a:buFontTx/>
              <a:buNone/>
            </a:pPr>
            <a:r>
              <a:rPr lang="pl-PL" altLang="pl-PL" sz="3200" b="1" dirty="0">
                <a:solidFill>
                  <a:srgbClr val="B11D09"/>
                </a:solidFill>
                <a:latin typeface="Calibri" pitchFamily="34" charset="0"/>
                <a:cs typeface="Calibri" pitchFamily="34" charset="0"/>
              </a:rPr>
              <a:t>Politechnika w liczbach</a:t>
            </a:r>
            <a:endParaRPr lang="en-GB" altLang="pl-PL" sz="3200" b="1" dirty="0">
              <a:solidFill>
                <a:srgbClr val="B11D09"/>
              </a:solidFill>
              <a:latin typeface="Calibri" pitchFamily="34" charset="0"/>
              <a:cs typeface="Calibri" pitchFamily="34" charset="0"/>
            </a:endParaRPr>
          </a:p>
        </p:txBody>
      </p:sp>
      <p:graphicFrame>
        <p:nvGraphicFramePr>
          <p:cNvPr id="13" name="Tabela 12">
            <a:extLst>
              <a:ext uri="{FF2B5EF4-FFF2-40B4-BE49-F238E27FC236}">
                <a16:creationId xmlns:a16="http://schemas.microsoft.com/office/drawing/2014/main" id="{032F5AA5-43D2-4410-80C8-568DA62C0623}"/>
              </a:ext>
            </a:extLst>
          </p:cNvPr>
          <p:cNvGraphicFramePr>
            <a:graphicFrameLocks noGrp="1"/>
          </p:cNvGraphicFramePr>
          <p:nvPr>
            <p:extLst>
              <p:ext uri="{D42A27DB-BD31-4B8C-83A1-F6EECF244321}">
                <p14:modId xmlns:p14="http://schemas.microsoft.com/office/powerpoint/2010/main" val="1575045859"/>
              </p:ext>
            </p:extLst>
          </p:nvPr>
        </p:nvGraphicFramePr>
        <p:xfrm>
          <a:off x="1315149" y="3707970"/>
          <a:ext cx="5572939" cy="2239557"/>
        </p:xfrm>
        <a:graphic>
          <a:graphicData uri="http://schemas.openxmlformats.org/drawingml/2006/table">
            <a:tbl>
              <a:tblPr firstRow="1" bandRow="1">
                <a:tableStyleId>{C083E6E3-FA7D-4D7B-A595-EF9225AFEA82}</a:tableStyleId>
              </a:tblPr>
              <a:tblGrid>
                <a:gridCol w="4492819">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tblGrid>
              <a:tr h="5634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600" b="0" u="none" strike="noStrike" kern="400" cap="all" spc="0" normalizeH="0" baseline="0" dirty="0">
                          <a:ln>
                            <a:noFill/>
                          </a:ln>
                          <a:solidFill>
                            <a:schemeClr val="tx1"/>
                          </a:solidFill>
                          <a:effectLst/>
                          <a:latin typeface="Calibri" panose="020F0502020204030204" pitchFamily="34" charset="0"/>
                        </a:rPr>
                        <a:t>Liczba nauczycieli akademickich </a:t>
                      </a:r>
                      <a:br>
                        <a:rPr kumimoji="0" lang="pl-PL" sz="1600" b="0" u="none" strike="noStrike" kern="400" cap="all" spc="0" normalizeH="0" baseline="0" dirty="0">
                          <a:ln>
                            <a:noFill/>
                          </a:ln>
                          <a:solidFill>
                            <a:schemeClr val="tx1"/>
                          </a:solidFill>
                          <a:effectLst/>
                          <a:latin typeface="Calibri" panose="020F0502020204030204" pitchFamily="34" charset="0"/>
                        </a:rPr>
                      </a:br>
                      <a:r>
                        <a:rPr kumimoji="0" lang="pl-PL" sz="1600" b="0" u="none" strike="noStrike" kern="1200" cap="none" spc="0" normalizeH="0" baseline="0" dirty="0">
                          <a:ln>
                            <a:noFill/>
                          </a:ln>
                          <a:solidFill>
                            <a:schemeClr val="tx1"/>
                          </a:solidFill>
                          <a:effectLst/>
                          <a:latin typeface="Calibri" panose="020F0502020204030204" pitchFamily="34" charset="0"/>
                        </a:rPr>
                        <a:t>w</a:t>
                      </a:r>
                      <a:r>
                        <a:rPr kumimoji="0" lang="pl-PL" sz="1600" b="0" u="none" strike="noStrike" kern="1200" cap="all" spc="0" normalizeH="0" baseline="0" dirty="0">
                          <a:ln>
                            <a:noFill/>
                          </a:ln>
                          <a:solidFill>
                            <a:schemeClr val="tx1"/>
                          </a:solidFill>
                          <a:effectLst/>
                          <a:latin typeface="Calibri" panose="020F0502020204030204" pitchFamily="34" charset="0"/>
                        </a:rPr>
                        <a:t> </a:t>
                      </a:r>
                      <a:r>
                        <a:rPr kumimoji="0" lang="pl-PL" sz="1600" b="0" u="none" strike="noStrike" kern="1200" cap="none" spc="0" normalizeH="0" baseline="0" dirty="0">
                          <a:ln>
                            <a:noFill/>
                          </a:ln>
                          <a:solidFill>
                            <a:schemeClr val="tx1"/>
                          </a:solidFill>
                          <a:effectLst/>
                          <a:latin typeface="Calibri" panose="020F0502020204030204" pitchFamily="34" charset="0"/>
                        </a:rPr>
                        <a:t>tym</a:t>
                      </a:r>
                      <a:r>
                        <a:rPr kumimoji="0" lang="pl-PL" sz="1600" b="0" u="none" strike="noStrike" kern="1200" cap="all" spc="0" normalizeH="0" baseline="0" dirty="0">
                          <a:ln>
                            <a:noFill/>
                          </a:ln>
                          <a:solidFill>
                            <a:schemeClr val="tx1"/>
                          </a:solidFill>
                          <a:effectLst/>
                          <a:latin typeface="Calibri" panose="020F0502020204030204" pitchFamily="34" charset="0"/>
                        </a:rPr>
                        <a:t>: </a:t>
                      </a:r>
                      <a:endParaRPr kumimoji="0" lang="pl-PL" sz="1600" b="0" i="0" u="none" strike="noStrike" kern="1200" cap="all" spc="0" normalizeH="0" baseline="0" dirty="0">
                        <a:ln>
                          <a:noFill/>
                        </a:ln>
                        <a:solidFill>
                          <a:schemeClr val="tx1"/>
                        </a:solidFill>
                        <a:effectLst/>
                        <a:latin typeface="Calibri" pitchFamily="34" charset="0"/>
                        <a:ea typeface="+mn-ea"/>
                        <a:cs typeface="Calibri" pitchFamily="34" charset="0"/>
                      </a:endParaRP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dirty="0">
                          <a:solidFill>
                            <a:srgbClr val="A7190E"/>
                          </a:solidFill>
                          <a:latin typeface="Calibri" panose="020F0502020204030204" pitchFamily="34" charset="0"/>
                        </a:rPr>
                        <a:t>2 296</a:t>
                      </a:r>
                      <a:endParaRPr lang="pl-PL" sz="1600" b="1" dirty="0">
                        <a:solidFill>
                          <a:srgbClr val="A7190E"/>
                        </a:solidFill>
                        <a:latin typeface="Calibri" pitchFamily="34" charset="0"/>
                        <a:cs typeface="Calibri" pitchFamily="34" charset="0"/>
                      </a:endParaRPr>
                    </a:p>
                  </a:txBody>
                  <a:tcPr marL="91452" marR="91452">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536556">
                <a:tc>
                  <a:txBody>
                    <a:bodyPr/>
                    <a:lstStyle/>
                    <a:p>
                      <a:pPr marL="0" marR="0" lvl="1" indent="0" algn="l" defTabSz="914400" rtl="0" eaLnBrk="1" fontAlgn="auto" latinLnBrk="0" hangingPunct="1">
                        <a:lnSpc>
                          <a:spcPct val="150000"/>
                        </a:lnSpc>
                        <a:spcBef>
                          <a:spcPts val="0"/>
                        </a:spcBef>
                        <a:spcAft>
                          <a:spcPts val="0"/>
                        </a:spcAft>
                        <a:buClrTx/>
                        <a:buSzTx/>
                        <a:buFont typeface="Arial" pitchFamily="34" charset="0"/>
                        <a:buNone/>
                        <a:tabLst/>
                        <a:defRPr/>
                      </a:pPr>
                      <a:r>
                        <a:rPr kumimoji="0" lang="pl-PL" sz="1600" u="none" strike="noStrike" kern="1200" cap="none" normalizeH="0" baseline="0" dirty="0">
                          <a:ln>
                            <a:noFill/>
                          </a:ln>
                          <a:solidFill>
                            <a:schemeClr val="tx1"/>
                          </a:solidFill>
                          <a:effectLst/>
                          <a:latin typeface="Calibri" panose="020F0502020204030204" pitchFamily="34" charset="0"/>
                        </a:rPr>
                        <a:t>z tytułem profesora</a:t>
                      </a:r>
                      <a:endParaRPr kumimoji="0" lang="pt-BR" sz="1600" b="0" u="none" strike="noStrike" kern="1200" cap="none" normalizeH="0" baseline="0" dirty="0">
                        <a:ln>
                          <a:noFill/>
                        </a:ln>
                        <a:solidFill>
                          <a:schemeClr val="tx1"/>
                        </a:solidFill>
                        <a:effectLst/>
                        <a:latin typeface="Calibri" pitchFamily="34" charset="0"/>
                        <a:ea typeface="+mn-ea"/>
                        <a:cs typeface="Calibri" pitchFamily="34" charset="0"/>
                      </a:endParaRPr>
                    </a:p>
                  </a:txBody>
                  <a:tcPr marL="91452" marR="91452"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ctr">
                        <a:lnSpc>
                          <a:spcPct val="150000"/>
                        </a:lnSpc>
                        <a:buFont typeface="Arial" pitchFamily="34" charset="0"/>
                        <a:buNone/>
                      </a:pPr>
                      <a:r>
                        <a:rPr lang="pl-PL" sz="1600" b="1" dirty="0">
                          <a:solidFill>
                            <a:srgbClr val="A7190E"/>
                          </a:solidFill>
                          <a:latin typeface="Calibri" pitchFamily="34" charset="0"/>
                          <a:cs typeface="+mn-cs"/>
                        </a:rPr>
                        <a:t>205</a:t>
                      </a:r>
                      <a:endParaRPr lang="pl-PL" sz="1600" b="1" dirty="0">
                        <a:solidFill>
                          <a:srgbClr val="A7190E"/>
                        </a:solidFill>
                        <a:latin typeface="Calibri" pitchFamily="34" charset="0"/>
                        <a:cs typeface="Calibri" pitchFamily="34" charset="0"/>
                      </a:endParaRPr>
                    </a:p>
                  </a:txBody>
                  <a:tcPr marL="91452" marR="91452">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5634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600" u="none" strike="noStrike" kern="1200" cap="none" normalizeH="0" baseline="0" dirty="0">
                          <a:ln>
                            <a:noFill/>
                          </a:ln>
                          <a:solidFill>
                            <a:schemeClr val="tx1"/>
                          </a:solidFill>
                          <a:effectLst/>
                          <a:latin typeface="Calibri" panose="020F0502020204030204" pitchFamily="34" charset="0"/>
                        </a:rPr>
                        <a:t>ze stopniem doktora habilitowanego  </a:t>
                      </a:r>
                      <a:endParaRPr kumimoji="0" lang="pt-BR" sz="1600" b="0" u="none" strike="noStrike" kern="1200" cap="none" normalizeH="0" baseline="0" dirty="0">
                        <a:ln>
                          <a:noFill/>
                        </a:ln>
                        <a:solidFill>
                          <a:schemeClr val="tx1"/>
                        </a:solidFill>
                        <a:effectLst/>
                        <a:latin typeface="Calibri" pitchFamily="34" charset="0"/>
                        <a:ea typeface="+mn-ea"/>
                        <a:cs typeface="Calibri" pitchFamily="34" charset="0"/>
                      </a:endParaRPr>
                    </a:p>
                  </a:txBody>
                  <a:tcPr marL="91452" marR="91452"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lnSpc>
                          <a:spcPct val="150000"/>
                        </a:lnSpc>
                        <a:buFont typeface="Arial" pitchFamily="34" charset="0"/>
                        <a:buNone/>
                      </a:pPr>
                      <a:r>
                        <a:rPr lang="pl-PL" sz="1600" b="1" dirty="0">
                          <a:solidFill>
                            <a:srgbClr val="A7190E"/>
                          </a:solidFill>
                          <a:latin typeface="Calibri" pitchFamily="34" charset="0"/>
                          <a:cs typeface="+mn-cs"/>
                        </a:rPr>
                        <a:t>419</a:t>
                      </a:r>
                      <a:endParaRPr lang="pl-PL" sz="1600" b="1" dirty="0">
                        <a:solidFill>
                          <a:srgbClr val="A7190E"/>
                        </a:solidFill>
                        <a:latin typeface="Calibri" pitchFamily="34" charset="0"/>
                        <a:cs typeface="Calibri" pitchFamily="34" charset="0"/>
                      </a:endParaRPr>
                    </a:p>
                  </a:txBody>
                  <a:tcPr marL="91452" marR="91452">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5604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1600" b="0" u="none" strike="noStrike" kern="1200" cap="none" normalizeH="0" baseline="0" dirty="0">
                          <a:ln>
                            <a:noFill/>
                          </a:ln>
                          <a:solidFill>
                            <a:schemeClr val="tx1"/>
                          </a:solidFill>
                          <a:effectLst/>
                          <a:latin typeface="Calibri" pitchFamily="34" charset="0"/>
                          <a:ea typeface="+mn-ea"/>
                          <a:cs typeface="Calibri" pitchFamily="34" charset="0"/>
                        </a:rPr>
                        <a:t>ze stopniem doktora </a:t>
                      </a:r>
                    </a:p>
                  </a:txBody>
                  <a:tcPr marL="91452" marR="91452"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ctr">
                        <a:lnSpc>
                          <a:spcPct val="150000"/>
                        </a:lnSpc>
                        <a:buFont typeface="Arial" pitchFamily="34" charset="0"/>
                        <a:buNone/>
                      </a:pPr>
                      <a:r>
                        <a:rPr lang="pl-PL" sz="1600" b="1" dirty="0">
                          <a:solidFill>
                            <a:srgbClr val="A7190E"/>
                          </a:solidFill>
                          <a:latin typeface="Calibri" pitchFamily="34" charset="0"/>
                          <a:cs typeface="Calibri" pitchFamily="34" charset="0"/>
                        </a:rPr>
                        <a:t>1 282</a:t>
                      </a:r>
                    </a:p>
                  </a:txBody>
                  <a:tcPr marL="91452" marR="91452">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bl>
          </a:graphicData>
        </a:graphic>
      </p:graphicFrame>
      <p:graphicFrame>
        <p:nvGraphicFramePr>
          <p:cNvPr id="16" name="Tabela 15">
            <a:extLst>
              <a:ext uri="{FF2B5EF4-FFF2-40B4-BE49-F238E27FC236}">
                <a16:creationId xmlns:a16="http://schemas.microsoft.com/office/drawing/2014/main" id="{135FAEC2-EF93-4141-844C-948ACF9571AD}"/>
              </a:ext>
            </a:extLst>
          </p:cNvPr>
          <p:cNvGraphicFramePr>
            <a:graphicFrameLocks noGrp="1"/>
          </p:cNvGraphicFramePr>
          <p:nvPr>
            <p:extLst>
              <p:ext uri="{D42A27DB-BD31-4B8C-83A1-F6EECF244321}">
                <p14:modId xmlns:p14="http://schemas.microsoft.com/office/powerpoint/2010/main" val="2621523276"/>
              </p:ext>
            </p:extLst>
          </p:nvPr>
        </p:nvGraphicFramePr>
        <p:xfrm>
          <a:off x="1306680" y="1340768"/>
          <a:ext cx="5653416" cy="1660437"/>
        </p:xfrm>
        <a:graphic>
          <a:graphicData uri="http://schemas.openxmlformats.org/drawingml/2006/table">
            <a:tbl>
              <a:tblPr firstRow="1" bandRow="1">
                <a:tableStyleId>{C083E6E3-FA7D-4D7B-A595-EF9225AFEA82}</a:tableStyleId>
              </a:tblPr>
              <a:tblGrid>
                <a:gridCol w="450128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tblGrid>
              <a:tr h="536556">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pl-PL" sz="1600" b="0" u="none" strike="noStrike" kern="1200" cap="none" normalizeH="0" baseline="0" dirty="0">
                          <a:ln>
                            <a:noFill/>
                          </a:ln>
                          <a:solidFill>
                            <a:schemeClr val="tx1"/>
                          </a:solidFill>
                          <a:effectLst/>
                          <a:latin typeface="Calibri" panose="020F0502020204030204" pitchFamily="34" charset="0"/>
                          <a:cs typeface="Calibri" panose="020F0502020204030204" pitchFamily="34" charset="0"/>
                        </a:rPr>
                        <a:t>LICZBA RÓŻNORODNYCH KIERUNKÓW STUDIÓW</a:t>
                      </a:r>
                      <a:endParaRPr kumimoji="0" lang="pl-PL" sz="1600" b="0" i="0" u="none" strike="noStrike" kern="1200" cap="none" normalizeH="0" baseline="0" dirty="0">
                        <a:ln>
                          <a:noFill/>
                        </a:ln>
                        <a:solidFill>
                          <a:schemeClr val="tx1"/>
                        </a:solidFill>
                        <a:effectLst/>
                        <a:latin typeface="Calibri" panose="020F0502020204030204" pitchFamily="34" charset="0"/>
                        <a:ea typeface="+mn-ea"/>
                        <a:cs typeface="Calibri" pitchFamily="34" charset="0"/>
                      </a:endParaRPr>
                    </a:p>
                  </a:txBody>
                  <a:tcPr marL="91452" marR="91452" anchor="ctr">
                    <a:lnL>
                      <a:noFill/>
                    </a:lnL>
                    <a:lnR>
                      <a:noFill/>
                    </a:lnR>
                    <a:lnT w="28575" cap="flat" cmpd="sng" algn="ctr">
                      <a:solidFill>
                        <a:srgbClr val="C00000"/>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ctr">
                        <a:lnSpc>
                          <a:spcPct val="150000"/>
                        </a:lnSpc>
                        <a:buFont typeface="Arial" pitchFamily="34" charset="0"/>
                        <a:buNone/>
                      </a:pPr>
                      <a:r>
                        <a:rPr lang="pl-PL" sz="1600" b="1" dirty="0">
                          <a:solidFill>
                            <a:srgbClr val="A7190E"/>
                          </a:solidFill>
                          <a:latin typeface="Calibri" panose="020F0502020204030204" pitchFamily="34" charset="0"/>
                          <a:cs typeface="Calibri" panose="020F0502020204030204" pitchFamily="34" charset="0"/>
                        </a:rPr>
                        <a:t>70</a:t>
                      </a:r>
                    </a:p>
                  </a:txBody>
                  <a:tcPr marL="91452" marR="91452">
                    <a:lnL>
                      <a:noFill/>
                    </a:lnL>
                    <a:lnR>
                      <a:noFill/>
                    </a:lnR>
                    <a:lnT w="28575" cap="flat" cmpd="sng" algn="ctr">
                      <a:solidFill>
                        <a:srgbClr val="C00000"/>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563427">
                <a:tc>
                  <a:txBody>
                    <a:bodyPr/>
                    <a:lstStyle/>
                    <a:p>
                      <a:pPr marL="0" marR="0" lvl="0" indent="0" algn="l" defTabSz="914400" rtl="0" eaLnBrk="1" fontAlgn="base" latinLnBrk="0" hangingPunct="1">
                        <a:lnSpc>
                          <a:spcPct val="150000"/>
                        </a:lnSpc>
                        <a:spcBef>
                          <a:spcPct val="20000"/>
                        </a:spcBef>
                        <a:spcAft>
                          <a:spcPct val="0"/>
                        </a:spcAft>
                        <a:buClrTx/>
                        <a:buSzTx/>
                        <a:buFontTx/>
                        <a:buNone/>
                        <a:tabLst/>
                      </a:pPr>
                      <a:r>
                        <a:rPr kumimoji="0" lang="pl-PL" sz="1600" b="0" u="none" strike="noStrike" kern="1200" cap="none" normalizeH="0" baseline="0" dirty="0">
                          <a:ln>
                            <a:noFill/>
                          </a:ln>
                          <a:solidFill>
                            <a:schemeClr val="tx1"/>
                          </a:solidFill>
                          <a:effectLst/>
                          <a:latin typeface="Calibri" panose="020F0502020204030204" pitchFamily="34" charset="0"/>
                          <a:cs typeface="Calibri" panose="020F0502020204030204" pitchFamily="34" charset="0"/>
                        </a:rPr>
                        <a:t>LICZBA STUDENTÓW</a:t>
                      </a:r>
                      <a:endParaRPr kumimoji="0" lang="pl-PL" sz="1600" b="0" i="0" u="none" strike="noStrike" kern="1200" cap="none" normalizeH="0" baseline="0" dirty="0">
                        <a:ln>
                          <a:noFill/>
                        </a:ln>
                        <a:solidFill>
                          <a:schemeClr val="tx1"/>
                        </a:solidFill>
                        <a:effectLst/>
                        <a:latin typeface="Calibri" panose="020F0502020204030204" pitchFamily="34" charset="0"/>
                        <a:ea typeface="+mn-ea"/>
                        <a:cs typeface="Calibri" pitchFamily="34" charset="0"/>
                      </a:endParaRPr>
                    </a:p>
                  </a:txBody>
                  <a:tcPr marL="91452" marR="91452" anchor="ctr">
                    <a:lnL>
                      <a:noFill/>
                    </a:lnL>
                    <a:lnR>
                      <a:noFill/>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20000"/>
                      </a:schemeClr>
                    </a:solidFill>
                  </a:tcPr>
                </a:tc>
                <a:tc>
                  <a:txBody>
                    <a:bodyPr/>
                    <a:lstStyle/>
                    <a:p>
                      <a:pPr marL="0" lvl="0" indent="0" algn="ctr">
                        <a:lnSpc>
                          <a:spcPct val="150000"/>
                        </a:lnSpc>
                        <a:buFont typeface="Arial" pitchFamily="34" charset="0"/>
                        <a:buNone/>
                      </a:pPr>
                      <a:r>
                        <a:rPr lang="pl-PL" sz="1600" b="1" dirty="0">
                          <a:solidFill>
                            <a:srgbClr val="A7190E"/>
                          </a:solidFill>
                          <a:latin typeface="Calibri" panose="020F0502020204030204" pitchFamily="34" charset="0"/>
                          <a:cs typeface="Calibri" panose="020F0502020204030204" pitchFamily="34" charset="0"/>
                        </a:rPr>
                        <a:t>20 725</a:t>
                      </a:r>
                    </a:p>
                  </a:txBody>
                  <a:tcPr marL="91452" marR="91452">
                    <a:lnL>
                      <a:noFill/>
                    </a:lnL>
                    <a:lnR>
                      <a:noFill/>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560454">
                <a:tc>
                  <a:txBody>
                    <a:bodyPr/>
                    <a:lstStyle/>
                    <a:p>
                      <a:pPr marL="0" marR="0" lvl="0" indent="0" algn="l" defTabSz="914400" rtl="0" eaLnBrk="1" fontAlgn="base" latinLnBrk="0" hangingPunct="1">
                        <a:lnSpc>
                          <a:spcPct val="150000"/>
                        </a:lnSpc>
                        <a:spcBef>
                          <a:spcPct val="20000"/>
                        </a:spcBef>
                        <a:spcAft>
                          <a:spcPct val="0"/>
                        </a:spcAft>
                        <a:buClrTx/>
                        <a:buSzTx/>
                        <a:buFontTx/>
                        <a:buNone/>
                        <a:tabLst/>
                      </a:pPr>
                      <a:r>
                        <a:rPr kumimoji="0" lang="pl-PL" sz="1600" b="0" u="none" strike="noStrike" kern="1200" cap="none" normalizeH="0" baseline="0" dirty="0">
                          <a:ln>
                            <a:noFill/>
                          </a:ln>
                          <a:solidFill>
                            <a:schemeClr val="tx1"/>
                          </a:solidFill>
                          <a:effectLst/>
                          <a:latin typeface="Calibri" panose="020F0502020204030204" pitchFamily="34" charset="0"/>
                          <a:cs typeface="Calibri" panose="020F0502020204030204" pitchFamily="34" charset="0"/>
                        </a:rPr>
                        <a:t>LICZBA DOKTORANTÓW</a:t>
                      </a:r>
                      <a:endParaRPr kumimoji="0" lang="pl-PL" sz="1600" b="0" i="0" u="none" strike="noStrike" kern="1200" cap="none" normalizeH="0" baseline="0" dirty="0">
                        <a:ln>
                          <a:noFill/>
                        </a:ln>
                        <a:solidFill>
                          <a:schemeClr val="tx1"/>
                        </a:solidFill>
                        <a:effectLst/>
                        <a:latin typeface="Calibri" panose="020F0502020204030204" pitchFamily="34" charset="0"/>
                        <a:ea typeface="+mn-ea"/>
                        <a:cs typeface="Calibri" pitchFamily="34" charset="0"/>
                      </a:endParaRPr>
                    </a:p>
                  </a:txBody>
                  <a:tcPr marL="91452" marR="91452" anchor="ctr">
                    <a:lnL>
                      <a:noFill/>
                    </a:lnL>
                    <a:lnR>
                      <a:noFill/>
                    </a:lnR>
                    <a:lnT w="3175" cap="flat" cmpd="sng" algn="ctr">
                      <a:solidFill>
                        <a:schemeClr val="accent1">
                          <a:lumMod val="75000"/>
                        </a:schemeClr>
                      </a:solidFill>
                      <a:prstDash val="solid"/>
                      <a:round/>
                      <a:headEnd type="none" w="med" len="med"/>
                      <a:tailEnd type="none" w="med" len="med"/>
                    </a:lnT>
                    <a:lnB w="19050"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 typeface="Arial" pitchFamily="34" charset="0"/>
                        <a:buNone/>
                        <a:tabLst/>
                        <a:defRPr/>
                      </a:pPr>
                      <a:r>
                        <a:rPr lang="pl-PL" sz="1600" b="1" dirty="0">
                          <a:solidFill>
                            <a:srgbClr val="A7190E"/>
                          </a:solidFill>
                          <a:latin typeface="Calibri" pitchFamily="34" charset="0"/>
                          <a:cs typeface="Calibri" pitchFamily="34" charset="0"/>
                        </a:rPr>
                        <a:t>773</a:t>
                      </a:r>
                    </a:p>
                  </a:txBody>
                  <a:tcPr marL="91452" marR="91452">
                    <a:lnL>
                      <a:noFill/>
                    </a:lnL>
                    <a:lnR>
                      <a:noFill/>
                    </a:lnR>
                    <a:lnT w="3175" cap="flat" cmpd="sng" algn="ctr">
                      <a:solidFill>
                        <a:schemeClr val="accent1">
                          <a:lumMod val="75000"/>
                        </a:schemeClr>
                      </a:solidFill>
                      <a:prstDash val="solid"/>
                      <a:round/>
                      <a:headEnd type="none" w="med" len="med"/>
                      <a:tailEnd type="none" w="med" len="med"/>
                    </a:lnT>
                    <a:lnB w="19050"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Politechnika w rankingach</a:t>
            </a:r>
          </a:p>
        </p:txBody>
      </p:sp>
      <p:sp>
        <p:nvSpPr>
          <p:cNvPr id="7" name="Text Box 32"/>
          <p:cNvSpPr txBox="1">
            <a:spLocks noChangeArrowheads="1"/>
          </p:cNvSpPr>
          <p:nvPr/>
        </p:nvSpPr>
        <p:spPr bwMode="auto">
          <a:xfrm>
            <a:off x="1250665" y="1245371"/>
            <a:ext cx="64087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pl-PL" altLang="pl-PL" sz="2400" b="1" dirty="0">
                <a:solidFill>
                  <a:schemeClr val="bg1">
                    <a:lumMod val="50000"/>
                  </a:schemeClr>
                </a:solidFill>
                <a:latin typeface="Calibri" pitchFamily="34" charset="0"/>
                <a:cs typeface="Calibri" pitchFamily="34" charset="0"/>
              </a:rPr>
              <a:t>Ranking Uczelni Wyższych Perspektywy 2024</a:t>
            </a:r>
          </a:p>
          <a:p>
            <a:endParaRPr lang="pl-PL" altLang="pl-PL" sz="1400" b="1" dirty="0">
              <a:latin typeface="Calibri" pitchFamily="34" charset="0"/>
              <a:cs typeface="Calibri" pitchFamily="34" charset="0"/>
            </a:endParaRPr>
          </a:p>
          <a:p>
            <a:r>
              <a:rPr lang="pl-PL" altLang="pl-PL" sz="1600" dirty="0">
                <a:latin typeface="Calibri" pitchFamily="34" charset="0"/>
                <a:cs typeface="Calibri" pitchFamily="34" charset="0"/>
              </a:rPr>
              <a:t>7. miejsce w rankingu uczelni akademickich</a:t>
            </a:r>
          </a:p>
          <a:p>
            <a:r>
              <a:rPr lang="pl-PL" altLang="pl-PL" sz="1600" dirty="0">
                <a:latin typeface="Calibri" pitchFamily="34" charset="0"/>
                <a:cs typeface="Calibri" pitchFamily="34" charset="0"/>
              </a:rPr>
              <a:t>4. miejsce w rankingu uczelni technicznych</a:t>
            </a:r>
          </a:p>
        </p:txBody>
      </p:sp>
      <p:sp>
        <p:nvSpPr>
          <p:cNvPr id="15" name="Rectangle 17"/>
          <p:cNvSpPr>
            <a:spLocks noChangeArrowheads="1"/>
          </p:cNvSpPr>
          <p:nvPr/>
        </p:nvSpPr>
        <p:spPr bwMode="auto">
          <a:xfrm>
            <a:off x="1271464" y="3141570"/>
            <a:ext cx="10513168"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50000"/>
              </a:spcBef>
            </a:pPr>
            <a:r>
              <a:rPr lang="en-US" altLang="pl-PL" sz="2400" b="1" dirty="0">
                <a:solidFill>
                  <a:schemeClr val="bg1">
                    <a:lumMod val="50000"/>
                  </a:schemeClr>
                </a:solidFill>
                <a:latin typeface="Calibri" pitchFamily="34" charset="0"/>
                <a:cs typeface="Calibri" pitchFamily="34" charset="0"/>
              </a:rPr>
              <a:t>Center for World University Ranking </a:t>
            </a:r>
            <a:r>
              <a:rPr lang="pl-PL" altLang="pl-PL" sz="2400" b="1" dirty="0">
                <a:solidFill>
                  <a:schemeClr val="bg1">
                    <a:lumMod val="50000"/>
                  </a:schemeClr>
                </a:solidFill>
                <a:latin typeface="Calibri" pitchFamily="34" charset="0"/>
                <a:cs typeface="Calibri" pitchFamily="34" charset="0"/>
              </a:rPr>
              <a:t>2024-2025</a:t>
            </a:r>
          </a:p>
          <a:p>
            <a:pPr>
              <a:spcBef>
                <a:spcPct val="50000"/>
              </a:spcBef>
            </a:pPr>
            <a:r>
              <a:rPr lang="pl-PL" altLang="pl-PL" sz="1600" dirty="0">
                <a:latin typeface="Calibri" pitchFamily="34" charset="0"/>
                <a:cs typeface="Calibri" pitchFamily="34" charset="0"/>
              </a:rPr>
              <a:t>13. miejsce w rankingu polskich uczelni i jednostek badawczych</a:t>
            </a:r>
            <a:br>
              <a:rPr lang="pl-PL" altLang="pl-PL" sz="1600" dirty="0">
                <a:latin typeface="Calibri" pitchFamily="34" charset="0"/>
                <a:cs typeface="Calibri" pitchFamily="34" charset="0"/>
              </a:rPr>
            </a:br>
            <a:r>
              <a:rPr lang="pl-PL" altLang="pl-PL" sz="1600" dirty="0">
                <a:latin typeface="Calibri" pitchFamily="34" charset="0"/>
                <a:cs typeface="Calibri" pitchFamily="34" charset="0"/>
              </a:rPr>
              <a:t>392. miejsce w Europie</a:t>
            </a:r>
            <a:br>
              <a:rPr lang="pl-PL" altLang="pl-PL" sz="1600" dirty="0">
                <a:latin typeface="Calibri" pitchFamily="34" charset="0"/>
                <a:cs typeface="Calibri" pitchFamily="34" charset="0"/>
              </a:rPr>
            </a:br>
            <a:r>
              <a:rPr lang="pl-PL" altLang="pl-PL" sz="1600" dirty="0">
                <a:latin typeface="Calibri" pitchFamily="34" charset="0"/>
                <a:cs typeface="Calibri" pitchFamily="34" charset="0"/>
              </a:rPr>
              <a:t>1 042 miejsce na świecie</a:t>
            </a:r>
            <a:endParaRPr lang="pl-PL" altLang="pl-PL" sz="1400" dirty="0">
              <a:latin typeface="Calibri" pitchFamily="34" charset="0"/>
              <a:cs typeface="Calibri" pitchFamily="34" charset="0"/>
            </a:endParaRPr>
          </a:p>
          <a:p>
            <a:pPr>
              <a:spcBef>
                <a:spcPct val="50000"/>
              </a:spcBef>
            </a:pPr>
            <a:br>
              <a:rPr lang="pl-PL" altLang="pl-PL" sz="1400" dirty="0">
                <a:latin typeface="Calibri" pitchFamily="34" charset="0"/>
                <a:cs typeface="Calibri" pitchFamily="34" charset="0"/>
              </a:rPr>
            </a:br>
            <a:endParaRPr lang="pl-PL" altLang="pl-PL" sz="1400" dirty="0">
              <a:solidFill>
                <a:srgbClr val="000000"/>
              </a:solidFill>
              <a:latin typeface="Calibri" pitchFamily="34" charset="0"/>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34772" y="4880755"/>
            <a:ext cx="704483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50000"/>
              </a:spcBef>
            </a:pPr>
            <a:r>
              <a:rPr lang="en-US" altLang="pl-PL" sz="2400" b="1" dirty="0">
                <a:solidFill>
                  <a:schemeClr val="bg1">
                    <a:lumMod val="50000"/>
                  </a:schemeClr>
                </a:solidFill>
                <a:latin typeface="Calibri" pitchFamily="34" charset="0"/>
                <a:cs typeface="Calibri" pitchFamily="34" charset="0"/>
              </a:rPr>
              <a:t>QS World University Rankings 2025</a:t>
            </a:r>
            <a:br>
              <a:rPr lang="pl-PL" altLang="pl-PL" b="1" dirty="0">
                <a:latin typeface="Calibri" pitchFamily="34" charset="0"/>
                <a:cs typeface="Calibri" pitchFamily="34" charset="0"/>
              </a:rPr>
            </a:br>
            <a:endParaRPr lang="pl-PL" altLang="pl-PL" sz="1400" b="1" dirty="0">
              <a:latin typeface="Calibri" pitchFamily="34" charset="0"/>
              <a:cs typeface="Calibri" pitchFamily="34" charset="0"/>
            </a:endParaRPr>
          </a:p>
          <a:p>
            <a:pPr>
              <a:spcBef>
                <a:spcPct val="50000"/>
              </a:spcBef>
            </a:pPr>
            <a:r>
              <a:rPr lang="pl-PL" altLang="pl-PL" sz="1600" dirty="0">
                <a:latin typeface="Calibri" pitchFamily="34" charset="0"/>
                <a:cs typeface="Calibri" pitchFamily="34" charset="0"/>
              </a:rPr>
              <a:t>9. miejsce w rankingu polskich uczelni </a:t>
            </a:r>
            <a:br>
              <a:rPr lang="pl-PL" altLang="pl-PL" sz="1600" dirty="0">
                <a:latin typeface="Calibri" pitchFamily="34" charset="0"/>
                <a:cs typeface="Calibri" pitchFamily="34" charset="0"/>
              </a:rPr>
            </a:br>
            <a:r>
              <a:rPr lang="pl-PL" altLang="pl-PL" sz="1600" dirty="0">
                <a:latin typeface="Calibri" pitchFamily="34" charset="0"/>
                <a:cs typeface="Calibri" pitchFamily="34" charset="0"/>
              </a:rPr>
              <a:t>28. miejsce w rankingu uczelni z krajów Europy Wschodniej</a:t>
            </a:r>
            <a:br>
              <a:rPr lang="pl-PL" altLang="pl-PL" sz="1600" dirty="0">
                <a:latin typeface="Calibri" pitchFamily="34" charset="0"/>
                <a:cs typeface="Calibri" pitchFamily="34" charset="0"/>
              </a:rPr>
            </a:br>
            <a:r>
              <a:rPr lang="pl-PL" altLang="pl-PL" sz="1600" dirty="0">
                <a:solidFill>
                  <a:srgbClr val="000000"/>
                </a:solidFill>
                <a:latin typeface="Calibri" pitchFamily="34" charset="0"/>
                <a:cs typeface="Calibri" pitchFamily="34" charset="0"/>
              </a:rPr>
              <a:t>322. miejsce wśród europejskich uczelni </a:t>
            </a:r>
          </a:p>
        </p:txBody>
      </p:sp>
      <p:pic>
        <p:nvPicPr>
          <p:cNvPr id="1026" name="Picture 2">
            <a:extLst>
              <a:ext uri="{FF2B5EF4-FFF2-40B4-BE49-F238E27FC236}">
                <a16:creationId xmlns:a16="http://schemas.microsoft.com/office/drawing/2014/main" id="{DE300524-0136-4750-A707-C1CE3080C8CA}"/>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217854" y="5442693"/>
            <a:ext cx="2332099" cy="621893"/>
          </a:xfrm>
          <a:prstGeom prst="rect">
            <a:avLst/>
          </a:prstGeom>
          <a:solidFill>
            <a:schemeClr val="bg1"/>
          </a:solidFill>
          <a:extLst/>
        </p:spPr>
      </p:pic>
      <p:grpSp>
        <p:nvGrpSpPr>
          <p:cNvPr id="2" name="Grupa 1">
            <a:extLst>
              <a:ext uri="{FF2B5EF4-FFF2-40B4-BE49-F238E27FC236}">
                <a16:creationId xmlns:a16="http://schemas.microsoft.com/office/drawing/2014/main" id="{AA523884-E809-4597-BF76-9DFD311FD1B0}"/>
              </a:ext>
            </a:extLst>
          </p:cNvPr>
          <p:cNvGrpSpPr/>
          <p:nvPr/>
        </p:nvGrpSpPr>
        <p:grpSpPr>
          <a:xfrm>
            <a:off x="8890241" y="1275849"/>
            <a:ext cx="2923342" cy="1170071"/>
            <a:chOff x="8701177" y="1218797"/>
            <a:chExt cx="2923342" cy="1112117"/>
          </a:xfrm>
        </p:grpSpPr>
        <p:pic>
          <p:nvPicPr>
            <p:cNvPr id="3" name="Obraz 2">
              <a:extLst>
                <a:ext uri="{FF2B5EF4-FFF2-40B4-BE49-F238E27FC236}">
                  <a16:creationId xmlns:a16="http://schemas.microsoft.com/office/drawing/2014/main" id="{83108285-D52F-4361-BB36-9162FC6972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1177" y="1218797"/>
              <a:ext cx="1314396" cy="1112117"/>
            </a:xfrm>
            <a:prstGeom prst="rect">
              <a:avLst/>
            </a:prstGeom>
          </p:spPr>
        </p:pic>
        <p:pic>
          <p:nvPicPr>
            <p:cNvPr id="11" name="Obraz 10">
              <a:extLst>
                <a:ext uri="{FF2B5EF4-FFF2-40B4-BE49-F238E27FC236}">
                  <a16:creationId xmlns:a16="http://schemas.microsoft.com/office/drawing/2014/main" id="{C52E57B2-BAE6-475B-92A2-AA025A2DB2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16673" y="1219466"/>
              <a:ext cx="1307846" cy="1111448"/>
            </a:xfrm>
            <a:prstGeom prst="rect">
              <a:avLst/>
            </a:prstGeom>
          </p:spPr>
        </p:pic>
      </p:grpSp>
      <p:pic>
        <p:nvPicPr>
          <p:cNvPr id="18" name="Obraz 17">
            <a:extLst>
              <a:ext uri="{FF2B5EF4-FFF2-40B4-BE49-F238E27FC236}">
                <a16:creationId xmlns:a16="http://schemas.microsoft.com/office/drawing/2014/main" id="{2D5C5047-EDA8-45C2-9B5E-BB3612B528C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66974" y="3173588"/>
            <a:ext cx="2275326" cy="964121"/>
          </a:xfrm>
          <a:prstGeom prst="rect">
            <a:avLst/>
          </a:prstGeom>
        </p:spPr>
      </p:pic>
      <p:cxnSp>
        <p:nvCxnSpPr>
          <p:cNvPr id="5" name="Łącznik prosty 4">
            <a:extLst>
              <a:ext uri="{FF2B5EF4-FFF2-40B4-BE49-F238E27FC236}">
                <a16:creationId xmlns:a16="http://schemas.microsoft.com/office/drawing/2014/main" id="{F6178EBE-6D52-45A5-9422-9766E28CCC7B}"/>
              </a:ext>
            </a:extLst>
          </p:cNvPr>
          <p:cNvCxnSpPr/>
          <p:nvPr/>
        </p:nvCxnSpPr>
        <p:spPr>
          <a:xfrm>
            <a:off x="1271464" y="1077088"/>
            <a:ext cx="10513168" cy="0"/>
          </a:xfrm>
          <a:prstGeom prst="line">
            <a:avLst/>
          </a:prstGeom>
          <a:ln w="9525">
            <a:solidFill>
              <a:srgbClr val="B11D09"/>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D311BD88-E596-4B19-B78D-7BC07AA5398D}"/>
              </a:ext>
            </a:extLst>
          </p:cNvPr>
          <p:cNvCxnSpPr/>
          <p:nvPr/>
        </p:nvCxnSpPr>
        <p:spPr>
          <a:xfrm>
            <a:off x="1271464" y="2780928"/>
            <a:ext cx="10513168" cy="0"/>
          </a:xfrm>
          <a:prstGeom prst="line">
            <a:avLst/>
          </a:prstGeom>
          <a:ln w="9525">
            <a:solidFill>
              <a:srgbClr val="B11D09"/>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83A4565-5725-4DB0-A78E-0BEDCA2FF96A}"/>
              </a:ext>
            </a:extLst>
          </p:cNvPr>
          <p:cNvCxnSpPr/>
          <p:nvPr/>
        </p:nvCxnSpPr>
        <p:spPr>
          <a:xfrm>
            <a:off x="1218483" y="4779720"/>
            <a:ext cx="10513168" cy="0"/>
          </a:xfrm>
          <a:prstGeom prst="line">
            <a:avLst/>
          </a:prstGeom>
          <a:ln w="9525">
            <a:solidFill>
              <a:srgbClr val="B11D09"/>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95506286"/>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43272" y="-1"/>
            <a:ext cx="11348727" cy="6858001"/>
          </a:xfrm>
          <a:prstGeom prst="rect">
            <a:avLst/>
          </a:prstGeom>
        </p:spPr>
      </p:pic>
      <p:grpSp>
        <p:nvGrpSpPr>
          <p:cNvPr id="7" name="Grupa 6">
            <a:extLst>
              <a:ext uri="{FF2B5EF4-FFF2-40B4-BE49-F238E27FC236}">
                <a16:creationId xmlns:a16="http://schemas.microsoft.com/office/drawing/2014/main" id="{A9D05CB4-1946-4C12-BF6F-771F05808E1C}"/>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Kształcenie</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980728"/>
            <a:ext cx="6624734" cy="56166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endParaRPr lang="pl-PL" altLang="pl-PL" dirty="0">
              <a:solidFill>
                <a:prstClr val="black"/>
              </a:solidFill>
              <a:latin typeface="Calibri" pitchFamily="34" charset="0"/>
              <a:cs typeface="Calibri" pitchFamily="34" charset="0"/>
            </a:endParaRPr>
          </a:p>
          <a:p>
            <a:pPr marL="0" eaLnBrk="1" hangingPunct="1">
              <a:spcBef>
                <a:spcPts val="350"/>
              </a:spcBef>
              <a:buClr>
                <a:srgbClr val="A7190E"/>
              </a:buClr>
              <a:defRPr/>
            </a:pPr>
            <a:r>
              <a:rPr lang="pl-PL" altLang="pl-PL" sz="2000" b="1" dirty="0">
                <a:solidFill>
                  <a:schemeClr val="bg1">
                    <a:lumMod val="50000"/>
                  </a:schemeClr>
                </a:solidFill>
                <a:latin typeface="Calibri" pitchFamily="34" charset="0"/>
                <a:cs typeface="Calibri" pitchFamily="34" charset="0"/>
              </a:rPr>
              <a:t>Politechnika Wrocławska prowadzi badania w następujących dziedzinach nauk inżynieryjno-technicznych, ścisłych </a:t>
            </a:r>
            <a:br>
              <a:rPr lang="pl-PL" altLang="pl-PL" sz="2000" b="1" dirty="0">
                <a:solidFill>
                  <a:schemeClr val="bg1">
                    <a:lumMod val="50000"/>
                  </a:schemeClr>
                </a:solidFill>
                <a:latin typeface="Calibri" pitchFamily="34" charset="0"/>
                <a:cs typeface="Calibri" pitchFamily="34" charset="0"/>
              </a:rPr>
            </a:br>
            <a:r>
              <a:rPr lang="pl-PL" altLang="pl-PL" sz="2000" b="1" dirty="0">
                <a:solidFill>
                  <a:schemeClr val="bg1">
                    <a:lumMod val="50000"/>
                  </a:schemeClr>
                </a:solidFill>
                <a:latin typeface="Calibri" pitchFamily="34" charset="0"/>
                <a:cs typeface="Calibri" pitchFamily="34" charset="0"/>
              </a:rPr>
              <a:t>i przyrodniczych, medycznych i o zdrowiu oraz społecznych:</a:t>
            </a:r>
          </a:p>
          <a:p>
            <a:pPr marL="0" eaLnBrk="1" hangingPunct="1">
              <a:spcBef>
                <a:spcPts val="350"/>
              </a:spcBef>
              <a:buClr>
                <a:srgbClr val="A7190E"/>
              </a:buClr>
              <a:defRPr/>
            </a:pPr>
            <a:endParaRPr lang="pl-PL" altLang="pl-PL" dirty="0">
              <a:solidFill>
                <a:prstClr val="black"/>
              </a:solidFill>
              <a:latin typeface="Calibri" pitchFamily="34" charset="0"/>
              <a:cs typeface="Calibri" pitchFamily="34" charset="0"/>
            </a:endParaRP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architektura i urbanistyka </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automatyka, elektronika, elektrotechnika i technologie kosmiczne</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informatyka techniczna i telekomunikacja </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inżynieria biomedyczna</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inżynieria chemiczna </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inżynieria lądowa, geodezja i transport </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Inżynieria materiałowa</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inżynieria mechaniczna</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inżynieria środowiska, górnictwo i energetyka</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nauki medyczne</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matematyka</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nauki chemiczne </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nauki fizyczne</a:t>
            </a:r>
          </a:p>
          <a:p>
            <a:pPr>
              <a:buClr>
                <a:srgbClr val="C00000"/>
              </a:buClr>
              <a:buFont typeface="Arial" panose="020B0604020202020204" pitchFamily="34" charset="0"/>
              <a:buChar char="•"/>
              <a:defRPr/>
            </a:pPr>
            <a:r>
              <a:rPr lang="pl-PL" sz="1400" dirty="0">
                <a:latin typeface="Calibri" panose="020F0502020204030204" pitchFamily="34" charset="0"/>
                <a:cs typeface="Calibri" panose="020F0502020204030204" pitchFamily="34" charset="0"/>
              </a:rPr>
              <a:t>nauki o zarządzaniu i jakości</a:t>
            </a:r>
          </a:p>
          <a:p>
            <a:pPr>
              <a:buClr>
                <a:srgbClr val="C00000"/>
              </a:buClr>
              <a:buFont typeface="Arial" panose="020B0604020202020204" pitchFamily="34" charset="0"/>
              <a:buChar char="•"/>
              <a:defRP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1" y="3"/>
            <a:ext cx="8065595"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defRPr/>
            </a:pPr>
            <a:r>
              <a:rPr lang="pl-PL" altLang="pl-PL" sz="3200" b="1" dirty="0">
                <a:solidFill>
                  <a:srgbClr val="B11D09"/>
                </a:solidFill>
                <a:latin typeface="Calibri" pitchFamily="34" charset="0"/>
                <a:cs typeface="Calibri" pitchFamily="34" charset="0"/>
              </a:rPr>
              <a:t>Podział dyscyplin naukowych</a:t>
            </a:r>
          </a:p>
        </p:txBody>
      </p:sp>
      <p:pic>
        <p:nvPicPr>
          <p:cNvPr id="6" name="Obraz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grpSp>
        <p:nvGrpSpPr>
          <p:cNvPr id="7" name="Grupa 6"/>
          <p:cNvGrpSpPr/>
          <p:nvPr/>
        </p:nvGrpSpPr>
        <p:grpSpPr>
          <a:xfrm>
            <a:off x="1343471" y="1196752"/>
            <a:ext cx="6408711" cy="1296144"/>
            <a:chOff x="979484" y="1533632"/>
            <a:chExt cx="3865187" cy="1424390"/>
          </a:xfrm>
        </p:grpSpPr>
        <p:cxnSp>
          <p:nvCxnSpPr>
            <p:cNvPr id="8" name="Łącznik prosty 7"/>
            <p:cNvCxnSpPr/>
            <p:nvPr/>
          </p:nvCxnSpPr>
          <p:spPr>
            <a:xfrm flipH="1">
              <a:off x="982138" y="1533632"/>
              <a:ext cx="3862533"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9" name="Łącznik prosty 8"/>
            <p:cNvCxnSpPr/>
            <p:nvPr/>
          </p:nvCxnSpPr>
          <p:spPr>
            <a:xfrm flipH="1">
              <a:off x="979484" y="2958022"/>
              <a:ext cx="3865186"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6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1271464" y="0"/>
            <a:ext cx="4968553" cy="1242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chemeClr val="bg1">
                    <a:lumMod val="50000"/>
                  </a:schemeClr>
                </a:solidFill>
                <a:latin typeface="Calibri" pitchFamily="34" charset="0"/>
                <a:cs typeface="Calibri" pitchFamily="34" charset="0"/>
              </a:rPr>
              <a:t>Wydział Architektury</a:t>
            </a:r>
            <a:endParaRPr lang="en-US" altLang="pl-PL" sz="3200" b="1" dirty="0">
              <a:solidFill>
                <a:schemeClr val="bg1">
                  <a:lumMod val="50000"/>
                </a:schemeClr>
              </a:solidFill>
              <a:latin typeface="Calibri" pitchFamily="34" charset="0"/>
              <a:cs typeface="Calibri" pitchFamily="34" charset="0"/>
            </a:endParaRPr>
          </a:p>
        </p:txBody>
      </p:sp>
      <p:pic>
        <p:nvPicPr>
          <p:cNvPr id="22"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010107" y="182341"/>
            <a:ext cx="814085" cy="814085"/>
          </a:xfrm>
          <a:prstGeom prst="rect">
            <a:avLst/>
          </a:prstGeom>
          <a:noFill/>
          <a:ln>
            <a:noFill/>
          </a:ln>
        </p:spPr>
      </p:pic>
      <p:sp>
        <p:nvSpPr>
          <p:cNvPr id="12" name="Text Box 2"/>
          <p:cNvSpPr txBox="1">
            <a:spLocks noChangeArrowheads="1"/>
          </p:cNvSpPr>
          <p:nvPr/>
        </p:nvSpPr>
        <p:spPr bwMode="auto">
          <a:xfrm>
            <a:off x="2639617" y="4808750"/>
            <a:ext cx="5022611" cy="1716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„Wrocław to miasto ciekawych pomysłów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ciągłych zmian, dlatego bardzo mile wspominam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studia na tutejszym Wydziale Architektury.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Zainspirowały mnie i wyznaczyły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kierunek życia zawodowego”.</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Krzysztof Basiński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własna Pracownia Projektowa SPAZIO</a:t>
            </a:r>
          </a:p>
          <a:p>
            <a:pPr marL="58737" indent="0" algn="r" eaLnBrk="1" hangingPunct="1">
              <a:spcBef>
                <a:spcPts val="350"/>
              </a:spcBef>
              <a:buClr>
                <a:schemeClr val="tx1"/>
              </a:buClr>
              <a:defRPr/>
            </a:pPr>
            <a:r>
              <a:rPr lang="pl-PL" altLang="pl-PL" sz="1200" dirty="0">
                <a:latin typeface="Calibri" pitchFamily="34" charset="0"/>
                <a:cs typeface="Calibri" pitchFamily="34" charset="0"/>
              </a:rPr>
              <a:t>  </a:t>
            </a:r>
          </a:p>
        </p:txBody>
      </p:sp>
      <p:grpSp>
        <p:nvGrpSpPr>
          <p:cNvPr id="8" name="Grupa 7">
            <a:extLst>
              <a:ext uri="{FF2B5EF4-FFF2-40B4-BE49-F238E27FC236}">
                <a16:creationId xmlns:a16="http://schemas.microsoft.com/office/drawing/2014/main" id="{37489875-4455-423D-B09C-5339FE938CF2}"/>
              </a:ext>
            </a:extLst>
          </p:cNvPr>
          <p:cNvGrpSpPr/>
          <p:nvPr/>
        </p:nvGrpSpPr>
        <p:grpSpPr>
          <a:xfrm>
            <a:off x="1343471" y="1196752"/>
            <a:ext cx="6408711" cy="1467277"/>
            <a:chOff x="1343471" y="1196752"/>
            <a:chExt cx="6408711" cy="1467277"/>
          </a:xfrm>
        </p:grpSpPr>
        <p:sp>
          <p:nvSpPr>
            <p:cNvPr id="6" name="Text Box 2"/>
            <p:cNvSpPr txBox="1">
              <a:spLocks noChangeArrowheads="1"/>
            </p:cNvSpPr>
            <p:nvPr/>
          </p:nvSpPr>
          <p:spPr bwMode="auto">
            <a:xfrm>
              <a:off x="1343472" y="1322595"/>
              <a:ext cx="6408710" cy="1341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Architektura</a:t>
              </a:r>
            </a:p>
            <a:p>
              <a:pPr marL="342582" indent="-283845">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a:ea typeface="Microsoft YaHei"/>
                  <a:cs typeface="Calibri"/>
                </a:rPr>
                <a:t>Architektura w j. angielskim</a:t>
              </a: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Gospodarka przestrzenna </a:t>
              </a:r>
              <a:endParaRPr lang="en-GB" altLang="pl-PL" dirty="0">
                <a:solidFill>
                  <a:schemeClr val="tx2"/>
                </a:solidFill>
                <a:latin typeface="Calibri" pitchFamily="34" charset="0"/>
                <a:cs typeface="Calibri" pitchFamily="34" charset="0"/>
              </a:endParaRPr>
            </a:p>
          </p:txBody>
        </p:sp>
        <p:grpSp>
          <p:nvGrpSpPr>
            <p:cNvPr id="5" name="Grupa 4">
              <a:extLst>
                <a:ext uri="{FF2B5EF4-FFF2-40B4-BE49-F238E27FC236}">
                  <a16:creationId xmlns:a16="http://schemas.microsoft.com/office/drawing/2014/main" id="{6C55F117-BA9E-430A-9E82-D0521722CFE9}"/>
                </a:ext>
              </a:extLst>
            </p:cNvPr>
            <p:cNvGrpSpPr/>
            <p:nvPr/>
          </p:nvGrpSpPr>
          <p:grpSpPr>
            <a:xfrm>
              <a:off x="1343471" y="1196752"/>
              <a:ext cx="6408711" cy="1467277"/>
              <a:chOff x="1343471" y="1196752"/>
              <a:chExt cx="6408711" cy="1467277"/>
            </a:xfrm>
          </p:grpSpPr>
          <p:cxnSp>
            <p:nvCxnSpPr>
              <p:cNvPr id="17" name="Łącznik prosty 16">
                <a:extLst>
                  <a:ext uri="{FF2B5EF4-FFF2-40B4-BE49-F238E27FC236}">
                    <a16:creationId xmlns:a16="http://schemas.microsoft.com/office/drawing/2014/main" id="{C6FD1EAE-FBDB-4F80-B98E-B4D79FDBE458}"/>
                  </a:ext>
                </a:extLst>
              </p:cNvPr>
              <p:cNvCxnSpPr/>
              <p:nvPr/>
            </p:nvCxnSpPr>
            <p:spPr>
              <a:xfrm flipH="1">
                <a:off x="1347871" y="1196752"/>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E3ECA9-76C4-4680-966E-C5F6E6DED1A3}"/>
                  </a:ext>
                </a:extLst>
              </p:cNvPr>
              <p:cNvCxnSpPr/>
              <p:nvPr/>
            </p:nvCxnSpPr>
            <p:spPr>
              <a:xfrm flipH="1">
                <a:off x="1343471" y="2664029"/>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pic>
        <p:nvPicPr>
          <p:cNvPr id="20" name="Obraz 19">
            <a:extLst>
              <a:ext uri="{FF2B5EF4-FFF2-40B4-BE49-F238E27FC236}">
                <a16:creationId xmlns:a16="http://schemas.microsoft.com/office/drawing/2014/main" id="{D3B45454-896B-40D8-BC60-9F39465DA2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24"/>
          <a:stretch/>
        </p:blipFill>
        <p:spPr>
          <a:xfrm>
            <a:off x="8256241" y="0"/>
            <a:ext cx="3935760" cy="6858000"/>
          </a:xfrm>
          <a:prstGeom prst="rect">
            <a:avLst/>
          </a:prstGeom>
        </p:spPr>
      </p:pic>
    </p:spTree>
    <p:extLst>
      <p:ext uri="{BB962C8B-B14F-4D97-AF65-F5344CB8AC3E}">
        <p14:creationId xmlns:p14="http://schemas.microsoft.com/office/powerpoint/2010/main" val="227692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2"/>
            <a:ext cx="3935760" cy="6858001"/>
          </a:xfrm>
          <a:prstGeom prst="rect">
            <a:avLst/>
          </a:prstGeom>
        </p:spPr>
      </p:pic>
      <p:sp>
        <p:nvSpPr>
          <p:cNvPr id="6" name="Text Box 2"/>
          <p:cNvSpPr txBox="1">
            <a:spLocks noChangeArrowheads="1"/>
          </p:cNvSpPr>
          <p:nvPr/>
        </p:nvSpPr>
        <p:spPr bwMode="auto">
          <a:xfrm>
            <a:off x="1271464" y="1503437"/>
            <a:ext cx="6480716"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Budownictwo</a:t>
            </a:r>
          </a:p>
          <a:p>
            <a:pPr marL="342582" indent="-283845">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Budownictwo w j. angielskim</a:t>
            </a:r>
          </a:p>
          <a:p>
            <a:pPr marL="342582" indent="-283845" eaLnBrk="1" hangingPunct="1">
              <a:lnSpc>
                <a:spcPct val="80000"/>
              </a:lnSpc>
              <a:spcBef>
                <a:spcPts val="350"/>
              </a:spcBef>
              <a:buClr>
                <a:srgbClr val="C00000"/>
              </a:buClr>
              <a:buFont typeface="Arial" panose="020B0604020202020204" pitchFamily="34" charset="0"/>
              <a:buChar char="•"/>
              <a:defRPr/>
            </a:pPr>
            <a:r>
              <a:rPr lang="en-GB" altLang="pl-PL" dirty="0">
                <a:solidFill>
                  <a:schemeClr val="tx2"/>
                </a:solidFill>
                <a:latin typeface="Calibri" pitchFamily="34" charset="0"/>
                <a:cs typeface="Calibri" pitchFamily="34" charset="0"/>
              </a:rPr>
              <a:t>Advanced Solid Mechanics</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9" name="Text Box 1"/>
          <p:cNvSpPr txBox="1">
            <a:spLocks noChangeArrowheads="1"/>
          </p:cNvSpPr>
          <p:nvPr/>
        </p:nvSpPr>
        <p:spPr bwMode="auto">
          <a:xfrm>
            <a:off x="1271464" y="-1"/>
            <a:ext cx="7351957"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chemeClr val="bg1">
                    <a:lumMod val="50000"/>
                  </a:schemeClr>
                </a:solidFill>
                <a:latin typeface="Calibri" pitchFamily="34" charset="0"/>
                <a:cs typeface="Calibri" pitchFamily="34" charset="0"/>
              </a:rPr>
              <a:t>Wydział Budownictwa </a:t>
            </a:r>
            <a:br>
              <a:rPr lang="pl-PL" altLang="pl-PL" sz="3200" b="1" dirty="0">
                <a:solidFill>
                  <a:schemeClr val="bg1">
                    <a:lumMod val="50000"/>
                  </a:schemeClr>
                </a:solidFill>
                <a:latin typeface="Calibri" pitchFamily="34" charset="0"/>
                <a:cs typeface="Calibri" pitchFamily="34" charset="0"/>
              </a:rPr>
            </a:br>
            <a:r>
              <a:rPr lang="pl-PL" altLang="pl-PL" sz="3200" b="1" dirty="0">
                <a:solidFill>
                  <a:schemeClr val="bg1">
                    <a:lumMod val="50000"/>
                  </a:schemeClr>
                </a:solidFill>
                <a:latin typeface="Calibri" pitchFamily="34" charset="0"/>
                <a:cs typeface="Calibri" pitchFamily="34" charset="0"/>
              </a:rPr>
              <a:t>Lądowego i Wodnego</a:t>
            </a:r>
            <a:endParaRPr lang="en-US" altLang="pl-PL" sz="3200" b="1" dirty="0">
              <a:solidFill>
                <a:schemeClr val="bg1">
                  <a:lumMod val="50000"/>
                </a:schemeClr>
              </a:solidFill>
              <a:latin typeface="Calibri" pitchFamily="34" charset="0"/>
              <a:cs typeface="Calibri" pitchFamily="34" charset="0"/>
            </a:endParaRPr>
          </a:p>
        </p:txBody>
      </p:sp>
      <p:pic>
        <p:nvPicPr>
          <p:cNvPr id="8" name="Picture 3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810423" y="166703"/>
            <a:ext cx="1023826" cy="1023826"/>
          </a:xfrm>
          <a:prstGeom prst="rect">
            <a:avLst/>
          </a:prstGeom>
          <a:noFill/>
          <a:ln>
            <a:noFill/>
          </a:ln>
        </p:spPr>
      </p:pic>
      <p:sp>
        <p:nvSpPr>
          <p:cNvPr id="11" name="Text Box 2"/>
          <p:cNvSpPr txBox="1">
            <a:spLocks noChangeArrowheads="1"/>
          </p:cNvSpPr>
          <p:nvPr/>
        </p:nvSpPr>
        <p:spPr bwMode="auto">
          <a:xfrm>
            <a:off x="1631505" y="4437112"/>
            <a:ext cx="6120676" cy="230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spc="-50" dirty="0">
                <a:solidFill>
                  <a:schemeClr val="tx1"/>
                </a:solidFill>
                <a:latin typeface="Calibri" pitchFamily="34" charset="0"/>
                <a:cs typeface="Calibri" pitchFamily="34" charset="0"/>
              </a:rPr>
              <a:t>„Dobry inżynier jest na wagę złota! </a:t>
            </a:r>
            <a:br>
              <a:rPr lang="pl-PL" sz="1300" i="1" spc="-50" dirty="0">
                <a:solidFill>
                  <a:schemeClr val="tx1"/>
                </a:solidFill>
                <a:latin typeface="Calibri" pitchFamily="34" charset="0"/>
                <a:cs typeface="Calibri" pitchFamily="34" charset="0"/>
              </a:rPr>
            </a:br>
            <a:r>
              <a:rPr lang="pl-PL" sz="1300" i="1" spc="-50" dirty="0">
                <a:solidFill>
                  <a:schemeClr val="tx1"/>
                </a:solidFill>
                <a:latin typeface="Calibri" pitchFamily="34" charset="0"/>
                <a:cs typeface="Calibri" pitchFamily="34" charset="0"/>
              </a:rPr>
              <a:t>Absolwenci Budownictwa są kreatywni, znają języki, są przygotowani do rozwiązywania złożonych problemów projektowych, organizacyjnych i technologicznych, a także do kierowania wykonawstwem wszelkich typów obiektów budowlanych. Szeroki dostęp do nowoczesnych technologii pozwala na bieżąco poznawać świat budownictwa. Sukcesem kadry wykładowców jest to, że absolwenci potrafią odnajdywać się w nowych sytuacjach, radzą sobie z nowymi problemami i stają się doskonałymi specjalistami w swojej dziedzinie”.</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Jarosław Pietruszko</a:t>
            </a:r>
          </a:p>
          <a:p>
            <a:pPr algn="r" eaLnBrk="1" hangingPunct="1">
              <a:lnSpc>
                <a:spcPct val="80000"/>
              </a:lnSpc>
              <a:spcBef>
                <a:spcPts val="500"/>
              </a:spcBef>
              <a:buClr>
                <a:srgbClr val="9F250D"/>
              </a:buClr>
              <a:defRPr/>
            </a:pPr>
            <a:r>
              <a:rPr lang="pl-PL" sz="1200" b="1" dirty="0">
                <a:solidFill>
                  <a:schemeClr val="bg1">
                    <a:lumMod val="50000"/>
                  </a:schemeClr>
                </a:solidFill>
                <a:latin typeface="Calibri" pitchFamily="34" charset="0"/>
                <a:cs typeface="Calibri" pitchFamily="34" charset="0"/>
              </a:rPr>
              <a:t>„</a:t>
            </a:r>
            <a:r>
              <a:rPr lang="pl-PL" sz="1200" b="1" dirty="0" err="1">
                <a:solidFill>
                  <a:schemeClr val="bg1">
                    <a:lumMod val="50000"/>
                  </a:schemeClr>
                </a:solidFill>
                <a:latin typeface="Calibri" pitchFamily="34" charset="0"/>
                <a:cs typeface="Calibri" pitchFamily="34" charset="0"/>
              </a:rPr>
              <a:t>Arkop</a:t>
            </a:r>
            <a:r>
              <a:rPr lang="pl-PL" sz="1200" b="1" dirty="0">
                <a:solidFill>
                  <a:schemeClr val="bg1">
                    <a:lumMod val="50000"/>
                  </a:schemeClr>
                </a:solidFill>
                <a:latin typeface="Calibri" pitchFamily="34" charset="0"/>
                <a:cs typeface="Calibri" pitchFamily="34" charset="0"/>
              </a:rPr>
              <a:t>” Przedsiębiorstwo Budowlano-Handlowe</a:t>
            </a:r>
            <a:br>
              <a:rPr lang="pl-PL" sz="1200" b="1" dirty="0">
                <a:solidFill>
                  <a:schemeClr val="bg1">
                    <a:lumMod val="50000"/>
                  </a:schemeClr>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 Krzysztof </a:t>
            </a:r>
            <a:r>
              <a:rPr lang="pl-PL" sz="1200" b="1" dirty="0" err="1">
                <a:solidFill>
                  <a:schemeClr val="bg1">
                    <a:lumMod val="50000"/>
                  </a:schemeClr>
                </a:solidFill>
                <a:latin typeface="Calibri" pitchFamily="34" charset="0"/>
                <a:cs typeface="Calibri" pitchFamily="34" charset="0"/>
              </a:rPr>
              <a:t>Pianowski</a:t>
            </a:r>
            <a:r>
              <a:rPr lang="pl-PL" sz="1200" b="1" dirty="0">
                <a:solidFill>
                  <a:schemeClr val="bg1">
                    <a:lumMod val="50000"/>
                  </a:schemeClr>
                </a:solidFill>
                <a:latin typeface="Calibri" pitchFamily="34" charset="0"/>
                <a:cs typeface="Calibri" pitchFamily="34" charset="0"/>
              </a:rPr>
              <a:t> i S-ka </a:t>
            </a:r>
          </a:p>
        </p:txBody>
      </p:sp>
      <p:grpSp>
        <p:nvGrpSpPr>
          <p:cNvPr id="2" name="Grupa 1">
            <a:extLst>
              <a:ext uri="{FF2B5EF4-FFF2-40B4-BE49-F238E27FC236}">
                <a16:creationId xmlns:a16="http://schemas.microsoft.com/office/drawing/2014/main" id="{D60B4078-A702-4531-BE63-5FFA15AA6D1E}"/>
              </a:ext>
            </a:extLst>
          </p:cNvPr>
          <p:cNvGrpSpPr/>
          <p:nvPr/>
        </p:nvGrpSpPr>
        <p:grpSpPr>
          <a:xfrm>
            <a:off x="1343471" y="1457667"/>
            <a:ext cx="6408711" cy="1467277"/>
            <a:chOff x="1343471" y="1385659"/>
            <a:chExt cx="6408711" cy="1467277"/>
          </a:xfrm>
        </p:grpSpPr>
        <p:cxnSp>
          <p:nvCxnSpPr>
            <p:cNvPr id="13" name="Łącznik prosty 12">
              <a:extLst>
                <a:ext uri="{FF2B5EF4-FFF2-40B4-BE49-F238E27FC236}">
                  <a16:creationId xmlns:a16="http://schemas.microsoft.com/office/drawing/2014/main" id="{E8A48211-895E-46A0-8E08-5297EF6CE4D7}"/>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7A852A50-0183-4DB3-B1F1-7197E3FFD160}"/>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3938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268147" y="0"/>
            <a:ext cx="5331910" cy="1111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chemeClr val="bg1">
                    <a:lumMod val="50000"/>
                  </a:schemeClr>
                </a:solidFill>
                <a:latin typeface="Calibri" pitchFamily="34" charset="0"/>
                <a:cs typeface="Calibri" pitchFamily="34" charset="0"/>
              </a:rPr>
              <a:t>Wydział Chemiczny</a:t>
            </a:r>
            <a:endParaRPr lang="en-GB" altLang="pl-PL" sz="3200" b="1" dirty="0">
              <a:solidFill>
                <a:schemeClr val="bg1">
                  <a:lumMod val="50000"/>
                </a:schemeClr>
              </a:solidFill>
              <a:latin typeface="Calibri" pitchFamily="34" charset="0"/>
              <a:cs typeface="Calibri" pitchFamily="34" charset="0"/>
            </a:endParaRPr>
          </a:p>
        </p:txBody>
      </p:sp>
      <p:pic>
        <p:nvPicPr>
          <p:cNvPr id="6"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14922" y="78499"/>
            <a:ext cx="1075621" cy="1075621"/>
          </a:xfrm>
          <a:prstGeom prst="rect">
            <a:avLst/>
          </a:prstGeom>
          <a:noFill/>
          <a:ln>
            <a:noFill/>
          </a:ln>
        </p:spPr>
      </p:pic>
      <p:sp>
        <p:nvSpPr>
          <p:cNvPr id="10" name="Text Box 2"/>
          <p:cNvSpPr txBox="1">
            <a:spLocks noChangeArrowheads="1"/>
          </p:cNvSpPr>
          <p:nvPr/>
        </p:nvSpPr>
        <p:spPr bwMode="auto">
          <a:xfrm>
            <a:off x="1294164" y="1347400"/>
            <a:ext cx="6480714" cy="29390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indent="-340995" eaLnBrk="1" hangingPunct="1">
              <a:lnSpc>
                <a:spcPct val="90000"/>
              </a:lnSpc>
              <a:spcBef>
                <a:spcPts val="350"/>
              </a:spcBef>
              <a:defRPr/>
            </a:pPr>
            <a:endParaRPr lang="pl-PL" altLang="pl-PL" sz="12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Biotechnologia (w j. polskim i angielskim)</a:t>
            </a:r>
          </a:p>
          <a:p>
            <a:pPr marL="342582" lvl="1" indent="-283845">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Chemia (w j. polskim i angielskim)</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Chemia i analityka przemysłowa</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Inżynieria chemiczna i procesowa (w j. polskim i angielskim)</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Chemia i inżynieria materiałów (w j. polskim i angielskim)</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Inżynieria materiałowa</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Technologia chemiczna (w j. polskim i angielskim) </a:t>
            </a:r>
          </a:p>
          <a:p>
            <a:pPr marL="342582" lvl="1" indent="-283845">
              <a:lnSpc>
                <a:spcPct val="80000"/>
              </a:lnSpc>
              <a:spcBef>
                <a:spcPts val="350"/>
              </a:spcBef>
              <a:buClr>
                <a:srgbClr val="C00000"/>
              </a:buClr>
              <a:buFont typeface="Arial" panose="020B0604020202020204" pitchFamily="34" charset="0"/>
              <a:buChar char="•"/>
              <a:defRPr/>
            </a:pPr>
            <a:r>
              <a:rPr lang="pl-PL" dirty="0" err="1">
                <a:solidFill>
                  <a:schemeClr val="tx2"/>
                </a:solidFill>
                <a:latin typeface="Calibri" pitchFamily="34" charset="0"/>
                <a:cs typeface="Calibri" pitchFamily="34" charset="0"/>
              </a:rPr>
              <a:t>Chemical</a:t>
            </a:r>
            <a:r>
              <a:rPr lang="pl-PL" dirty="0">
                <a:solidFill>
                  <a:schemeClr val="tx2"/>
                </a:solidFill>
                <a:latin typeface="Calibri" pitchFamily="34" charset="0"/>
                <a:cs typeface="Calibri" pitchFamily="34" charset="0"/>
              </a:rPr>
              <a:t> Nano-Engineering</a:t>
            </a:r>
            <a:endParaRPr lang="pl-PL" altLang="pl-PL" dirty="0">
              <a:solidFill>
                <a:schemeClr val="tx2"/>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dirty="0" err="1">
                <a:solidFill>
                  <a:schemeClr val="tx2"/>
                </a:solidFill>
                <a:latin typeface="Calibri" pitchFamily="34" charset="0"/>
                <a:cs typeface="Calibri" pitchFamily="34" charset="0"/>
              </a:rPr>
              <a:t>Sustainable</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Biomass</a:t>
            </a:r>
            <a:r>
              <a:rPr lang="pl-PL" dirty="0">
                <a:solidFill>
                  <a:schemeClr val="tx2"/>
                </a:solidFill>
                <a:latin typeface="Calibri" pitchFamily="34" charset="0"/>
                <a:cs typeface="Calibri" pitchFamily="34" charset="0"/>
              </a:rPr>
              <a:t> and </a:t>
            </a:r>
            <a:r>
              <a:rPr lang="pl-PL" dirty="0" err="1">
                <a:solidFill>
                  <a:schemeClr val="tx2"/>
                </a:solidFill>
                <a:latin typeface="Calibri" pitchFamily="34" charset="0"/>
                <a:cs typeface="Calibri" pitchFamily="34" charset="0"/>
              </a:rPr>
              <a:t>Bioproducts</a:t>
            </a:r>
            <a:r>
              <a:rPr lang="pl-PL" dirty="0">
                <a:solidFill>
                  <a:schemeClr val="tx2"/>
                </a:solidFill>
                <a:latin typeface="Calibri" pitchFamily="34" charset="0"/>
                <a:cs typeface="Calibri" pitchFamily="34" charset="0"/>
              </a:rPr>
              <a:t> Engineering </a:t>
            </a:r>
          </a:p>
          <a:p>
            <a:pPr marL="342582" lvl="1" indent="-283845">
              <a:lnSpc>
                <a:spcPct val="80000"/>
              </a:lnSpc>
              <a:spcBef>
                <a:spcPts val="350"/>
              </a:spcBef>
              <a:buClr>
                <a:srgbClr val="C00000"/>
              </a:buClr>
              <a:buFont typeface="Arial" panose="020B0604020202020204" pitchFamily="34" charset="0"/>
              <a:buChar char="•"/>
              <a:defRPr/>
            </a:pPr>
            <a:endParaRPr lang="pl-PL"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15" name="Text Box 2"/>
          <p:cNvSpPr txBox="1">
            <a:spLocks noChangeArrowheads="1"/>
          </p:cNvSpPr>
          <p:nvPr/>
        </p:nvSpPr>
        <p:spPr bwMode="auto">
          <a:xfrm>
            <a:off x="1343471" y="4365104"/>
            <a:ext cx="6408711" cy="2160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a:spcBef>
                <a:spcPts val="350"/>
              </a:spcBef>
              <a:defRPr/>
            </a:pPr>
            <a:endParaRPr lang="pl-PL" sz="1200" i="1" dirty="0">
              <a:solidFill>
                <a:schemeClr val="tx1"/>
              </a:solidFill>
              <a:latin typeface="Calibri"/>
              <a:ea typeface="Microsoft YaHei"/>
              <a:cs typeface="Calibri"/>
            </a:endParaRPr>
          </a:p>
          <a:p>
            <a:pPr marL="58420" indent="0" algn="r">
              <a:spcBef>
                <a:spcPts val="350"/>
              </a:spcBef>
              <a:defRPr/>
            </a:pPr>
            <a:r>
              <a:rPr lang="pl-PL" sz="1300" i="1" dirty="0">
                <a:solidFill>
                  <a:schemeClr val="tx1"/>
                </a:solidFill>
                <a:latin typeface="Calibri"/>
                <a:ea typeface="Microsoft YaHei"/>
                <a:cs typeface="Calibri"/>
              </a:rPr>
              <a:t>„Ukończyłam Biotechnologię ze specjalnością Chemia środowiska.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Studia nauczyły mnie przede wszystkim logicznego myślenia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i wyciągania konkretnych wniosków.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Wydział oferuje szeroką, szczegółową i przydatną wiedzę chemiczną oraz uczy samodzielnej pracy. Ponadto liczne zajęcia laboratoryjne zapewniają pozyskanie wiedzy praktycznej.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Pracę w laboratorium analitycznym zaczęłam od razu po obronie”.</a:t>
            </a:r>
            <a:endParaRPr lang="pl-PL" sz="1300" dirty="0">
              <a:solidFill>
                <a:schemeClr val="tx1"/>
              </a:solidFill>
            </a:endParaRPr>
          </a:p>
          <a:p>
            <a:pPr indent="-340995" algn="r" eaLnBrk="1" hangingPunct="1">
              <a:lnSpc>
                <a:spcPct val="80000"/>
              </a:lnSpc>
              <a:spcBef>
                <a:spcPts val="500"/>
              </a:spcBef>
              <a:buClr>
                <a:srgbClr val="9F250D"/>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Ewa Wieczorkiewicz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Wydziału Chemicznego </a:t>
            </a:r>
            <a:r>
              <a:rPr lang="pl-PL" sz="1200" b="1" dirty="0" err="1">
                <a:solidFill>
                  <a:schemeClr val="bg1">
                    <a:lumMod val="50000"/>
                  </a:schemeClr>
                </a:solidFill>
                <a:latin typeface="Calibri" pitchFamily="34" charset="0"/>
                <a:cs typeface="Calibri" pitchFamily="34" charset="0"/>
              </a:rPr>
              <a:t>PWr</a:t>
            </a:r>
            <a:endParaRPr lang="en-GB" altLang="pl-PL" sz="1200" b="1" dirty="0">
              <a:solidFill>
                <a:schemeClr val="bg1">
                  <a:lumMod val="50000"/>
                </a:schemeClr>
              </a:solidFill>
              <a:latin typeface="Calibri" pitchFamily="34" charset="0"/>
              <a:cs typeface="Calibri" pitchFamily="34" charset="0"/>
            </a:endParaRPr>
          </a:p>
        </p:txBody>
      </p:sp>
      <p:pic>
        <p:nvPicPr>
          <p:cNvPr id="5" name="Obraz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grpSp>
        <p:nvGrpSpPr>
          <p:cNvPr id="2" name="Grupa 1">
            <a:extLst>
              <a:ext uri="{FF2B5EF4-FFF2-40B4-BE49-F238E27FC236}">
                <a16:creationId xmlns:a16="http://schemas.microsoft.com/office/drawing/2014/main" id="{0774E8BA-794E-45B3-9AEF-5B99789EDC78}"/>
              </a:ext>
            </a:extLst>
          </p:cNvPr>
          <p:cNvGrpSpPr/>
          <p:nvPr/>
        </p:nvGrpSpPr>
        <p:grpSpPr>
          <a:xfrm>
            <a:off x="1343471" y="1268761"/>
            <a:ext cx="6408709" cy="3240359"/>
            <a:chOff x="1343471" y="1227971"/>
            <a:chExt cx="6408709" cy="1342402"/>
          </a:xfrm>
        </p:grpSpPr>
        <p:cxnSp>
          <p:nvCxnSpPr>
            <p:cNvPr id="17" name="Łącznik prosty 16">
              <a:extLst>
                <a:ext uri="{FF2B5EF4-FFF2-40B4-BE49-F238E27FC236}">
                  <a16:creationId xmlns:a16="http://schemas.microsoft.com/office/drawing/2014/main" id="{A82AF272-8676-440C-9D8E-0A2240104F79}"/>
                </a:ext>
              </a:extLst>
            </p:cNvPr>
            <p:cNvCxnSpPr/>
            <p:nvPr/>
          </p:nvCxnSpPr>
          <p:spPr>
            <a:xfrm flipH="1">
              <a:off x="1343471" y="122797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DB3E1F-11F1-4551-99E1-EA3E94C8CCA1}"/>
                </a:ext>
              </a:extLst>
            </p:cNvPr>
            <p:cNvCxnSpPr/>
            <p:nvPr/>
          </p:nvCxnSpPr>
          <p:spPr>
            <a:xfrm flipH="1">
              <a:off x="1343471" y="2570373"/>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44076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raz 16">
            <a:extLst>
              <a:ext uri="{FF2B5EF4-FFF2-40B4-BE49-F238E27FC236}">
                <a16:creationId xmlns:a16="http://schemas.microsoft.com/office/drawing/2014/main" id="{FC019EE9-4AE1-46FC-9671-57D504AC7F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8"/>
          <a:stretch/>
        </p:blipFill>
        <p:spPr>
          <a:xfrm>
            <a:off x="8256240" y="0"/>
            <a:ext cx="3935760" cy="6857999"/>
          </a:xfrm>
          <a:prstGeom prst="rect">
            <a:avLst/>
          </a:prstGeom>
        </p:spPr>
      </p:pic>
      <p:sp>
        <p:nvSpPr>
          <p:cNvPr id="3" name="Text Box 1"/>
          <p:cNvSpPr txBox="1">
            <a:spLocks noChangeArrowheads="1"/>
          </p:cNvSpPr>
          <p:nvPr/>
        </p:nvSpPr>
        <p:spPr bwMode="auto">
          <a:xfrm>
            <a:off x="1271464" y="1"/>
            <a:ext cx="6264696" cy="1255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chemeClr val="bg1">
                    <a:lumMod val="50000"/>
                  </a:schemeClr>
                </a:solidFill>
                <a:latin typeface="Calibri" pitchFamily="34" charset="0"/>
                <a:cs typeface="Calibri" pitchFamily="34" charset="0"/>
              </a:rPr>
              <a:t>Wydział Informatyki </a:t>
            </a:r>
            <a:br>
              <a:rPr lang="pl-PL" altLang="pl-PL" sz="3200" b="1" dirty="0">
                <a:solidFill>
                  <a:schemeClr val="bg1">
                    <a:lumMod val="50000"/>
                  </a:schemeClr>
                </a:solidFill>
                <a:latin typeface="Calibri" pitchFamily="34" charset="0"/>
                <a:cs typeface="Calibri" pitchFamily="34" charset="0"/>
              </a:rPr>
            </a:br>
            <a:r>
              <a:rPr lang="pl-PL" altLang="pl-PL" sz="3200" b="1" dirty="0">
                <a:solidFill>
                  <a:schemeClr val="bg1">
                    <a:lumMod val="50000"/>
                  </a:schemeClr>
                </a:solidFill>
                <a:latin typeface="Calibri" pitchFamily="34" charset="0"/>
                <a:cs typeface="Calibri" pitchFamily="34" charset="0"/>
              </a:rPr>
              <a:t>i Telekomunikacji</a:t>
            </a:r>
            <a:endParaRPr lang="en-US" altLang="pl-PL" sz="3200" b="1" dirty="0">
              <a:solidFill>
                <a:schemeClr val="bg1">
                  <a:lumMod val="50000"/>
                </a:schemeClr>
              </a:solidFill>
              <a:latin typeface="Calibri" pitchFamily="34" charset="0"/>
              <a:cs typeface="Calibri" pitchFamily="34" charset="0"/>
            </a:endParaRPr>
          </a:p>
        </p:txBody>
      </p:sp>
      <p:sp>
        <p:nvSpPr>
          <p:cNvPr id="6" name="Prostokąt 5">
            <a:extLst>
              <a:ext uri="{FF2B5EF4-FFF2-40B4-BE49-F238E27FC236}">
                <a16:creationId xmlns:a16="http://schemas.microsoft.com/office/drawing/2014/main" id="{C208D158-078D-4DC8-AADB-593C50C3FFA7}"/>
              </a:ext>
            </a:extLst>
          </p:cNvPr>
          <p:cNvSpPr/>
          <p:nvPr/>
        </p:nvSpPr>
        <p:spPr>
          <a:xfrm>
            <a:off x="1404355" y="4557595"/>
            <a:ext cx="6354547" cy="2149306"/>
          </a:xfrm>
          <a:prstGeom prst="rect">
            <a:avLst/>
          </a:prstGeom>
        </p:spPr>
        <p:txBody>
          <a:bodyPr wrap="square">
            <a:spAutoFit/>
          </a:bodyPr>
          <a:lstStyle/>
          <a:p>
            <a:pPr marL="58737" algn="r">
              <a:spcBef>
                <a:spcPts val="350"/>
              </a:spcBef>
              <a:buClr>
                <a:schemeClr val="tx1"/>
              </a:buClr>
              <a:defRPr/>
            </a:pPr>
            <a:r>
              <a:rPr lang="pl-PL" sz="1300" i="1" dirty="0">
                <a:latin typeface="Calibri" pitchFamily="34" charset="0"/>
                <a:cs typeface="Calibri" pitchFamily="34" charset="0"/>
              </a:rPr>
              <a:t>„Wybrałam Informatykę na Politechnice Wrocławskiej gdyż studia na tej uczelni </a:t>
            </a:r>
            <a:br>
              <a:rPr lang="pl-PL" sz="1300" i="1" dirty="0">
                <a:latin typeface="Calibri" pitchFamily="34" charset="0"/>
                <a:cs typeface="Calibri" pitchFamily="34" charset="0"/>
              </a:rPr>
            </a:br>
            <a:r>
              <a:rPr lang="pl-PL" sz="1300" i="1" dirty="0">
                <a:latin typeface="Calibri" pitchFamily="34" charset="0"/>
                <a:cs typeface="Calibri" pitchFamily="34" charset="0"/>
              </a:rPr>
              <a:t>są moim zdaniem bardzo dobrze dopasowane do potrzeb rynku pracy. Pracuje tu przyjazna kadra, która nie utrudnia studiowania, jest pomocny dziekanat, do którego nie strach chodzić. Jest dużo zajęć praktycznych oraz przedmioty przybliżające nowe technologie. </a:t>
            </a:r>
            <a:br>
              <a:rPr lang="pl-PL" sz="1300" i="1" dirty="0">
                <a:latin typeface="Calibri" pitchFamily="34" charset="0"/>
                <a:cs typeface="Calibri" pitchFamily="34" charset="0"/>
              </a:rPr>
            </a:br>
            <a:r>
              <a:rPr lang="pl-PL" sz="1300" i="1" dirty="0">
                <a:latin typeface="Calibri" pitchFamily="34" charset="0"/>
                <a:cs typeface="Calibri" pitchFamily="34" charset="0"/>
              </a:rPr>
              <a:t>Myślę, że studia te świetnie przygotowały mnie do pracy, którą wykonuję. </a:t>
            </a:r>
            <a:br>
              <a:rPr lang="pl-PL" sz="1300" i="1" dirty="0">
                <a:latin typeface="Calibri" pitchFamily="34" charset="0"/>
                <a:cs typeface="Calibri" pitchFamily="34" charset="0"/>
              </a:rPr>
            </a:br>
            <a:r>
              <a:rPr lang="pl-PL" sz="1300" i="1" dirty="0">
                <a:latin typeface="Calibri" pitchFamily="34" charset="0"/>
                <a:cs typeface="Calibri" pitchFamily="34" charset="0"/>
              </a:rPr>
              <a:t>Obecnie pracuję na stanowisku Samodzielny Programista </a:t>
            </a:r>
            <a:br>
              <a:rPr lang="pl-PL" sz="1300" i="1" dirty="0">
                <a:latin typeface="Calibri" pitchFamily="34" charset="0"/>
                <a:cs typeface="Calibri" pitchFamily="34" charset="0"/>
              </a:rPr>
            </a:br>
            <a:r>
              <a:rPr lang="pl-PL" sz="1300" i="1" dirty="0">
                <a:latin typeface="Calibri" pitchFamily="34" charset="0"/>
                <a:cs typeface="Calibri" pitchFamily="34" charset="0"/>
              </a:rPr>
              <a:t>i Projektant (Professional) w VOLVO IT Polska”.</a:t>
            </a:r>
          </a:p>
          <a:p>
            <a:pPr marL="58737" algn="r">
              <a:spcBef>
                <a:spcPts val="350"/>
              </a:spcBef>
              <a:buClr>
                <a:schemeClr val="tx1"/>
              </a:buClr>
              <a:defRPr/>
            </a:pPr>
            <a:endParaRPr lang="pl-PL" sz="1200" b="1" dirty="0">
              <a:latin typeface="Calibri" pitchFamily="34" charset="0"/>
              <a:cs typeface="Calibri" pitchFamily="34" charset="0"/>
            </a:endParaRPr>
          </a:p>
          <a:p>
            <a:pPr marL="58737" algn="r">
              <a:spcBef>
                <a:spcPts val="350"/>
              </a:spcBef>
              <a:buClr>
                <a:schemeClr val="tx1"/>
              </a:buClr>
              <a:defRPr/>
            </a:pPr>
            <a:r>
              <a:rPr lang="pl-PL" sz="1200" b="1" dirty="0">
                <a:latin typeface="Calibri" pitchFamily="34" charset="0"/>
                <a:cs typeface="Calibri" pitchFamily="34" charset="0"/>
              </a:rPr>
              <a:t>Ewa Miernik</a:t>
            </a:r>
            <a:br>
              <a:rPr lang="pl-PL" sz="1200" b="1" dirty="0">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5" name="Picture 33">
            <a:extLst>
              <a:ext uri="{FF2B5EF4-FFF2-40B4-BE49-F238E27FC236}">
                <a16:creationId xmlns:a16="http://schemas.microsoft.com/office/drawing/2014/main" id="{3A74163A-1626-4075-B34C-47CE6DF8BEC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37084" y="171512"/>
            <a:ext cx="899390" cy="899390"/>
          </a:xfrm>
          <a:prstGeom prst="rect">
            <a:avLst/>
          </a:prstGeom>
          <a:noFill/>
          <a:ln>
            <a:noFill/>
          </a:ln>
        </p:spPr>
      </p:pic>
      <p:grpSp>
        <p:nvGrpSpPr>
          <p:cNvPr id="18" name="Grupa 17">
            <a:extLst>
              <a:ext uri="{FF2B5EF4-FFF2-40B4-BE49-F238E27FC236}">
                <a16:creationId xmlns:a16="http://schemas.microsoft.com/office/drawing/2014/main" id="{C3E4A0CD-5936-4353-99ED-604053CC14DD}"/>
              </a:ext>
            </a:extLst>
          </p:cNvPr>
          <p:cNvGrpSpPr/>
          <p:nvPr/>
        </p:nvGrpSpPr>
        <p:grpSpPr>
          <a:xfrm>
            <a:off x="1271464" y="1421035"/>
            <a:ext cx="6480718" cy="2956563"/>
            <a:chOff x="1271464" y="1408541"/>
            <a:chExt cx="6480718" cy="2956563"/>
          </a:xfrm>
        </p:grpSpPr>
        <p:sp>
          <p:nvSpPr>
            <p:cNvPr id="19" name="Text Box 2">
              <a:extLst>
                <a:ext uri="{FF2B5EF4-FFF2-40B4-BE49-F238E27FC236}">
                  <a16:creationId xmlns:a16="http://schemas.microsoft.com/office/drawing/2014/main" id="{27E317BE-0265-436B-836C-12EC4E2E6085}"/>
                </a:ext>
              </a:extLst>
            </p:cNvPr>
            <p:cNvSpPr txBox="1">
              <a:spLocks noChangeArrowheads="1"/>
            </p:cNvSpPr>
            <p:nvPr/>
          </p:nvSpPr>
          <p:spPr bwMode="auto">
            <a:xfrm>
              <a:off x="1271464" y="1472292"/>
              <a:ext cx="6480718" cy="2780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err="1">
                  <a:solidFill>
                    <a:schemeClr val="tx2"/>
                  </a:solidFill>
                  <a:latin typeface="Calibri" pitchFamily="34" charset="0"/>
                  <a:cs typeface="Calibri" pitchFamily="34" charset="0"/>
                </a:rPr>
                <a:t>Cyberbezpieczeństwo</a:t>
              </a:r>
              <a:endParaRPr lang="pl-PL" altLang="pl-PL" dirty="0">
                <a:solidFill>
                  <a:schemeClr val="tx2"/>
                </a:solidFill>
                <a:latin typeface="Calibri" pitchFamily="34" charset="0"/>
                <a:cs typeface="Calibri" pitchFamily="34" charset="0"/>
              </a:endParaRP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Informatyczne systemy automatyki</a:t>
              </a: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Informatyka algorytmiczna (w j. polskim i angielskim)</a:t>
              </a: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Informatyka stosowana (w j. polskim i angielskim) </a:t>
              </a: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Informatyka techniczna (w j. polskim i angielskim) </a:t>
              </a: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Inżynieria systemów</a:t>
              </a: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Sztuczna inteligencja</a:t>
              </a: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Teleinformatyka</a:t>
              </a: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Telekomunikacja</a:t>
              </a:r>
            </a:p>
            <a:p>
              <a:pPr marL="342582"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Zaufane systemy sztucznej inteligencji</a:t>
              </a:r>
            </a:p>
          </p:txBody>
        </p:sp>
        <p:grpSp>
          <p:nvGrpSpPr>
            <p:cNvPr id="20" name="Grupa 19">
              <a:extLst>
                <a:ext uri="{FF2B5EF4-FFF2-40B4-BE49-F238E27FC236}">
                  <a16:creationId xmlns:a16="http://schemas.microsoft.com/office/drawing/2014/main" id="{2CC56256-8FC9-4F54-939D-140C00539F1B}"/>
                </a:ext>
              </a:extLst>
            </p:cNvPr>
            <p:cNvGrpSpPr/>
            <p:nvPr/>
          </p:nvGrpSpPr>
          <p:grpSpPr>
            <a:xfrm>
              <a:off x="1343471" y="1408541"/>
              <a:ext cx="6408709" cy="2956563"/>
              <a:chOff x="979484" y="1739230"/>
              <a:chExt cx="3865186" cy="2870140"/>
            </a:xfrm>
          </p:grpSpPr>
          <p:cxnSp>
            <p:nvCxnSpPr>
              <p:cNvPr id="21" name="Łącznik prosty 20">
                <a:extLst>
                  <a:ext uri="{FF2B5EF4-FFF2-40B4-BE49-F238E27FC236}">
                    <a16:creationId xmlns:a16="http://schemas.microsoft.com/office/drawing/2014/main" id="{7463C210-B494-4F99-9A69-138E6ABA107D}"/>
                  </a:ext>
                </a:extLst>
              </p:cNvPr>
              <p:cNvCxnSpPr/>
              <p:nvPr/>
            </p:nvCxnSpPr>
            <p:spPr>
              <a:xfrm flipH="1">
                <a:off x="979484" y="1739230"/>
                <a:ext cx="3862533"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CAEEEE56-EBB5-462E-AD56-BB8A3C9BD1B8}"/>
                  </a:ext>
                </a:extLst>
              </p:cNvPr>
              <p:cNvCxnSpPr/>
              <p:nvPr/>
            </p:nvCxnSpPr>
            <p:spPr>
              <a:xfrm flipH="1">
                <a:off x="979484" y="4609370"/>
                <a:ext cx="3865186"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273396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4365104"/>
            <a:ext cx="6480716"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a:ea typeface="Microsoft YaHei"/>
                <a:cs typeface="Calibri"/>
              </a:rPr>
              <a:t>„Skończyłem Elektrotechnikę ze specjalizacją Control in </a:t>
            </a:r>
            <a:r>
              <a:rPr lang="pl-PL" sz="1300" i="1" dirty="0" err="1">
                <a:solidFill>
                  <a:schemeClr val="tx1"/>
                </a:solidFill>
                <a:latin typeface="Calibri"/>
                <a:ea typeface="Microsoft YaHei"/>
                <a:cs typeface="Calibri"/>
              </a:rPr>
              <a:t>Electrical</a:t>
            </a:r>
            <a:r>
              <a:rPr lang="pl-PL" sz="1300" i="1" dirty="0">
                <a:solidFill>
                  <a:schemeClr val="tx1"/>
                </a:solidFill>
                <a:latin typeface="Calibri"/>
                <a:ea typeface="Microsoft YaHei"/>
                <a:cs typeface="Calibri"/>
              </a:rPr>
              <a:t> Power Engineering.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Wybór anglojęzycznych studiów dał mi możliwość kształcenia się za granicą na programie podwójnego dyplomowania z </a:t>
            </a:r>
            <a:r>
              <a:rPr lang="pl-PL" sz="1300" i="1" dirty="0" err="1">
                <a:solidFill>
                  <a:schemeClr val="tx1"/>
                </a:solidFill>
                <a:latin typeface="Calibri"/>
                <a:ea typeface="Microsoft YaHei"/>
                <a:cs typeface="Calibri"/>
              </a:rPr>
              <a:t>Ryerson</a:t>
            </a:r>
            <a:r>
              <a:rPr lang="pl-PL" sz="1300" i="1" dirty="0">
                <a:solidFill>
                  <a:schemeClr val="tx1"/>
                </a:solidFill>
                <a:latin typeface="Calibri"/>
                <a:ea typeface="Microsoft YaHei"/>
                <a:cs typeface="Calibri"/>
              </a:rPr>
              <a:t> University (Kanada). Obecnie podjąłem pracę w firmie z branży energetycznej, gdzie znajomość technicznego języka angielskiego jest podstawą.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Studia anglojęzyczne bezdyskusyjnie pomogły mi w szybkim zdobyciu pracy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 dziedzinie kształcenia, z której niewątpliwie jestem zadowolony”. </a:t>
            </a:r>
            <a:endParaRPr lang="pl-PL" sz="13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r>
              <a:rPr lang="fr-FR" sz="1200" b="1" dirty="0">
                <a:solidFill>
                  <a:schemeClr val="tx1"/>
                </a:solidFill>
                <a:latin typeface="Calibri" pitchFamily="34" charset="0"/>
                <a:cs typeface="Calibri" pitchFamily="34" charset="0"/>
              </a:rPr>
              <a:t>Robert Pliszczak</a:t>
            </a:r>
          </a:p>
          <a:p>
            <a:pPr indent="-340995" algn="r" eaLnBrk="1" hangingPunct="1">
              <a:lnSpc>
                <a:spcPct val="80000"/>
              </a:lnSpc>
              <a:spcBef>
                <a:spcPts val="500"/>
              </a:spcBef>
              <a:buClr>
                <a:srgbClr val="9F250D"/>
              </a:buClr>
              <a:defRPr/>
            </a:pPr>
            <a:r>
              <a:rPr lang="fr-FR" sz="1200" b="1" dirty="0">
                <a:solidFill>
                  <a:schemeClr val="bg1">
                    <a:lumMod val="50000"/>
                  </a:schemeClr>
                </a:solidFill>
                <a:latin typeface="Calibri" pitchFamily="34" charset="0"/>
                <a:cs typeface="Calibri" pitchFamily="34" charset="0"/>
              </a:rPr>
              <a:t>absolwent Wydziału Elektrycznego PWr</a:t>
            </a: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5472608" cy="11247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chemeClr val="bg1">
                    <a:lumMod val="50000"/>
                  </a:schemeClr>
                </a:solidFill>
                <a:latin typeface="Calibri" pitchFamily="34" charset="0"/>
                <a:cs typeface="Calibri" pitchFamily="34" charset="0"/>
              </a:rPr>
              <a:t>Wydział Elektryczny</a:t>
            </a:r>
            <a:endParaRPr lang="en-US" altLang="pl-PL" sz="3200" b="1" dirty="0">
              <a:solidFill>
                <a:schemeClr val="bg1">
                  <a:lumMod val="50000"/>
                </a:schemeClr>
              </a:solidFill>
              <a:latin typeface="Calibri" pitchFamily="34" charset="0"/>
              <a:cs typeface="Calibri" pitchFamily="34" charset="0"/>
            </a:endParaRPr>
          </a:p>
        </p:txBody>
      </p:sp>
      <p:pic>
        <p:nvPicPr>
          <p:cNvPr id="4" name="Picture 33"/>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888088" y="144963"/>
            <a:ext cx="1003850" cy="1003850"/>
          </a:xfrm>
          <a:prstGeom prst="rect">
            <a:avLst/>
          </a:prstGeom>
          <a:noFill/>
          <a:ln>
            <a:noFill/>
          </a:ln>
        </p:spPr>
      </p:pic>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1"/>
            <a:ext cx="3935760" cy="6857997"/>
          </a:xfrm>
          <a:prstGeom prst="rect">
            <a:avLst/>
          </a:prstGeom>
        </p:spPr>
      </p:pic>
      <p:grpSp>
        <p:nvGrpSpPr>
          <p:cNvPr id="14" name="Grupa 13">
            <a:extLst>
              <a:ext uri="{FF2B5EF4-FFF2-40B4-BE49-F238E27FC236}">
                <a16:creationId xmlns:a16="http://schemas.microsoft.com/office/drawing/2014/main" id="{516159FC-E975-403B-B2FC-C77428BA5076}"/>
              </a:ext>
            </a:extLst>
          </p:cNvPr>
          <p:cNvGrpSpPr/>
          <p:nvPr/>
        </p:nvGrpSpPr>
        <p:grpSpPr>
          <a:xfrm>
            <a:off x="1343471" y="1268760"/>
            <a:ext cx="6408709" cy="1574817"/>
            <a:chOff x="1343471" y="1449816"/>
            <a:chExt cx="6408709" cy="1403120"/>
          </a:xfrm>
        </p:grpSpPr>
        <p:cxnSp>
          <p:nvCxnSpPr>
            <p:cNvPr id="15" name="Łącznik prosty 14">
              <a:extLst>
                <a:ext uri="{FF2B5EF4-FFF2-40B4-BE49-F238E27FC236}">
                  <a16:creationId xmlns:a16="http://schemas.microsoft.com/office/drawing/2014/main" id="{61E77DF9-AA8F-4DBF-A51C-F0FBC5C4E6F3}"/>
                </a:ext>
              </a:extLst>
            </p:cNvPr>
            <p:cNvCxnSpPr/>
            <p:nvPr/>
          </p:nvCxnSpPr>
          <p:spPr>
            <a:xfrm flipH="1">
              <a:off x="1343471" y="1449816"/>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F788F5F3-B684-40E1-B0FC-11649F01ABD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57C436DF-4210-48DB-ACFA-0158E820D0D2}"/>
              </a:ext>
            </a:extLst>
          </p:cNvPr>
          <p:cNvSpPr txBox="1">
            <a:spLocks noChangeArrowheads="1"/>
          </p:cNvSpPr>
          <p:nvPr/>
        </p:nvSpPr>
        <p:spPr bwMode="auto">
          <a:xfrm>
            <a:off x="1271464" y="1314530"/>
            <a:ext cx="6480716" cy="1402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Automatyka przemysłowa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Elektrotechnika (w j. polskim i angielskim)</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err="1">
                <a:solidFill>
                  <a:schemeClr val="tx2"/>
                </a:solidFill>
                <a:latin typeface="Calibri" pitchFamily="34" charset="0"/>
                <a:cs typeface="Calibri" pitchFamily="34" charset="0"/>
              </a:rPr>
              <a:t>Elektromechatronika</a:t>
            </a:r>
            <a:r>
              <a:rPr lang="pl-PL" altLang="pl-PL" dirty="0">
                <a:solidFill>
                  <a:schemeClr val="tx2"/>
                </a:solidFill>
                <a:latin typeface="Calibri" pitchFamily="34" charset="0"/>
                <a:cs typeface="Calibri" pitchFamily="34" charset="0"/>
              </a:rPr>
              <a:t>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dirty="0" err="1">
                <a:solidFill>
                  <a:schemeClr val="tx2"/>
                </a:solidFill>
                <a:latin typeface="Calibri" pitchFamily="34" charset="0"/>
                <a:cs typeface="Calibri" pitchFamily="34" charset="0"/>
              </a:rPr>
              <a:t>Elektromobilność</a:t>
            </a:r>
            <a:endParaRPr 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67224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271464" y="-1"/>
            <a:ext cx="9396536" cy="1268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chemeClr val="bg1">
                    <a:lumMod val="50000"/>
                  </a:schemeClr>
                </a:solidFill>
                <a:latin typeface="Calibri" pitchFamily="34" charset="0"/>
                <a:cs typeface="Calibri" pitchFamily="34" charset="0"/>
              </a:rPr>
              <a:t>Wydział </a:t>
            </a:r>
            <a:r>
              <a:rPr lang="pl-PL" altLang="pl-PL" sz="3200" b="1" dirty="0" err="1">
                <a:solidFill>
                  <a:schemeClr val="bg1">
                    <a:lumMod val="50000"/>
                  </a:schemeClr>
                </a:solidFill>
                <a:latin typeface="Calibri" pitchFamily="34" charset="0"/>
                <a:cs typeface="Calibri" pitchFamily="34" charset="0"/>
              </a:rPr>
              <a:t>Geoinżynierii</a:t>
            </a:r>
            <a:r>
              <a:rPr lang="pl-PL" altLang="pl-PL" sz="3200" b="1" dirty="0">
                <a:solidFill>
                  <a:schemeClr val="bg1">
                    <a:lumMod val="50000"/>
                  </a:schemeClr>
                </a:solidFill>
                <a:latin typeface="Calibri" pitchFamily="34" charset="0"/>
                <a:cs typeface="Calibri" pitchFamily="34" charset="0"/>
              </a:rPr>
              <a:t>, </a:t>
            </a:r>
            <a:br>
              <a:rPr lang="pl-PL" altLang="pl-PL" sz="3200" b="1" dirty="0">
                <a:solidFill>
                  <a:schemeClr val="bg1">
                    <a:lumMod val="50000"/>
                  </a:schemeClr>
                </a:solidFill>
                <a:latin typeface="Calibri" pitchFamily="34" charset="0"/>
                <a:cs typeface="Calibri" pitchFamily="34" charset="0"/>
              </a:rPr>
            </a:br>
            <a:r>
              <a:rPr lang="pl-PL" altLang="pl-PL" sz="3200" b="1" dirty="0">
                <a:solidFill>
                  <a:schemeClr val="bg1">
                    <a:lumMod val="50000"/>
                  </a:schemeClr>
                </a:solidFill>
                <a:latin typeface="Calibri" pitchFamily="34" charset="0"/>
                <a:cs typeface="Calibri" pitchFamily="34" charset="0"/>
              </a:rPr>
              <a:t>Górnictwa i Geologii</a:t>
            </a:r>
            <a:endParaRPr lang="en-US" altLang="pl-PL" sz="3200" b="1" dirty="0">
              <a:solidFill>
                <a:schemeClr val="bg1">
                  <a:lumMod val="50000"/>
                </a:schemeClr>
              </a:solidFill>
              <a:latin typeface="Calibri" pitchFamily="34" charset="0"/>
              <a:cs typeface="Calibri" pitchFamily="34" charset="0"/>
            </a:endParaRPr>
          </a:p>
        </p:txBody>
      </p:sp>
      <p:sp>
        <p:nvSpPr>
          <p:cNvPr id="13" name="Text Box 2"/>
          <p:cNvSpPr txBox="1">
            <a:spLocks noChangeArrowheads="1"/>
          </p:cNvSpPr>
          <p:nvPr/>
        </p:nvSpPr>
        <p:spPr bwMode="auto">
          <a:xfrm>
            <a:off x="1271464" y="4005070"/>
            <a:ext cx="6480718" cy="2664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Największym atutem wydziału jest to, że absolwent  staje się nie tylko specjalistą-inżynierem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zakresie geodezji, geologii, ekologii, zarządzania czy ekonomii, lecz również najlepszej klasy specjalistą od kierowania zespołami ludzi.  Innowacyjne nauczanie kadry wykładowców powoduje, że studenci zdobywają wiadomości niezbędne do skutecznego zarządzania projektami w różnych branżach. Osiągamy sukcesy poprzez umiejętne pojmowanie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struktury i właściwości środowiska, w którym pracujemy.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Panie o umysłach ścisłych znajdą tu coś dla siebie.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Przez wiedzę do sukcesu. Polecam!</a:t>
            </a:r>
          </a:p>
          <a:p>
            <a:pPr marL="58420" indent="0" algn="r" eaLnBrk="1" hangingPunct="1">
              <a:spcBef>
                <a:spcPts val="350"/>
              </a:spcBef>
              <a:buClr>
                <a:schemeClr val="tx1"/>
              </a:buClr>
              <a:defRPr/>
            </a:pPr>
            <a:endParaRPr lang="pl-PL" sz="12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Joanna Kubińska</a:t>
            </a:r>
          </a:p>
          <a:p>
            <a:pPr marL="58420" indent="0" algn="r" eaLnBrk="1" hangingPunct="1">
              <a:spcBef>
                <a:spcPts val="350"/>
              </a:spcBef>
              <a:buClr>
                <a:schemeClr val="tx1"/>
              </a:buClr>
              <a:defRPr/>
            </a:pPr>
            <a:r>
              <a:rPr lang="pl-PL" sz="1200" b="1" dirty="0">
                <a:solidFill>
                  <a:schemeClr val="bg1">
                    <a:lumMod val="50000"/>
                  </a:schemeClr>
                </a:solidFill>
                <a:latin typeface="Calibri" pitchFamily="34" charset="0"/>
                <a:cs typeface="Calibri" pitchFamily="34" charset="0"/>
              </a:rPr>
              <a:t>absolwentka Wydziału </a:t>
            </a:r>
            <a:r>
              <a:rPr lang="pl-PL" sz="1200" b="1" dirty="0" err="1">
                <a:solidFill>
                  <a:schemeClr val="bg1">
                    <a:lumMod val="50000"/>
                  </a:schemeClr>
                </a:solidFill>
                <a:latin typeface="Calibri" pitchFamily="34" charset="0"/>
                <a:cs typeface="Calibri" pitchFamily="34" charset="0"/>
              </a:rPr>
              <a:t>Geoinżynierii</a:t>
            </a:r>
            <a:r>
              <a:rPr lang="pl-PL" sz="1200" b="1" dirty="0">
                <a:solidFill>
                  <a:schemeClr val="bg1">
                    <a:lumMod val="50000"/>
                  </a:schemeClr>
                </a:solidFill>
                <a:latin typeface="Calibri" pitchFamily="34" charset="0"/>
                <a:cs typeface="Calibri" pitchFamily="34" charset="0"/>
              </a:rPr>
              <a:t>, Górnictwa i Geologii </a:t>
            </a:r>
            <a:r>
              <a:rPr lang="pl-PL" sz="1200" b="1" dirty="0" err="1">
                <a:solidFill>
                  <a:schemeClr val="bg1">
                    <a:lumMod val="50000"/>
                  </a:schemeClr>
                </a:solidFill>
                <a:latin typeface="Calibri" pitchFamily="34" charset="0"/>
                <a:cs typeface="Calibri" pitchFamily="34" charset="0"/>
              </a:rPr>
              <a:t>PWr</a:t>
            </a:r>
            <a:endParaRPr lang="pl-PL" sz="12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pic>
        <p:nvPicPr>
          <p:cNvPr id="16"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88089" y="86513"/>
            <a:ext cx="951468" cy="951470"/>
          </a:xfrm>
          <a:prstGeom prst="rect">
            <a:avLst/>
          </a:prstGeom>
          <a:noFill/>
          <a:ln>
            <a:noFill/>
          </a:ln>
        </p:spPr>
      </p:pic>
      <p:pic>
        <p:nvPicPr>
          <p:cNvPr id="2" name="Obraz 1"/>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6219"/>
                    </a14:imgEffect>
                  </a14:imgLayer>
                </a14:imgProps>
              </a:ext>
              <a:ext uri="{28A0092B-C50C-407E-A947-70E740481C1C}">
                <a14:useLocalDpi xmlns:a14="http://schemas.microsoft.com/office/drawing/2010/main"/>
              </a:ext>
            </a:extLst>
          </a:blip>
          <a:srcRect/>
          <a:stretch/>
        </p:blipFill>
        <p:spPr>
          <a:xfrm>
            <a:off x="8256240" y="-2"/>
            <a:ext cx="3938166" cy="6857999"/>
          </a:xfrm>
          <a:prstGeom prst="rect">
            <a:avLst/>
          </a:prstGeom>
        </p:spPr>
      </p:pic>
      <p:grpSp>
        <p:nvGrpSpPr>
          <p:cNvPr id="4" name="Grupa 3">
            <a:extLst>
              <a:ext uri="{FF2B5EF4-FFF2-40B4-BE49-F238E27FC236}">
                <a16:creationId xmlns:a16="http://schemas.microsoft.com/office/drawing/2014/main" id="{35AA6123-8C87-4FD4-9268-6BEE3CF62EAA}"/>
              </a:ext>
            </a:extLst>
          </p:cNvPr>
          <p:cNvGrpSpPr/>
          <p:nvPr/>
        </p:nvGrpSpPr>
        <p:grpSpPr>
          <a:xfrm>
            <a:off x="1271464" y="1484783"/>
            <a:ext cx="6480718" cy="2289520"/>
            <a:chOff x="1271464" y="1484783"/>
            <a:chExt cx="6480718" cy="2088231"/>
          </a:xfrm>
        </p:grpSpPr>
        <p:grpSp>
          <p:nvGrpSpPr>
            <p:cNvPr id="12" name="Grupa 11">
              <a:extLst>
                <a:ext uri="{FF2B5EF4-FFF2-40B4-BE49-F238E27FC236}">
                  <a16:creationId xmlns:a16="http://schemas.microsoft.com/office/drawing/2014/main" id="{902E7F45-A1E0-4328-AEB6-BFE8C03BDB66}"/>
                </a:ext>
              </a:extLst>
            </p:cNvPr>
            <p:cNvGrpSpPr/>
            <p:nvPr/>
          </p:nvGrpSpPr>
          <p:grpSpPr>
            <a:xfrm>
              <a:off x="1343471" y="1484783"/>
              <a:ext cx="6408711" cy="2088231"/>
              <a:chOff x="1343471" y="1454354"/>
              <a:chExt cx="6408711" cy="1447173"/>
            </a:xfrm>
          </p:grpSpPr>
          <p:cxnSp>
            <p:nvCxnSpPr>
              <p:cNvPr id="17" name="Łącznik prosty 16">
                <a:extLst>
                  <a:ext uri="{FF2B5EF4-FFF2-40B4-BE49-F238E27FC236}">
                    <a16:creationId xmlns:a16="http://schemas.microsoft.com/office/drawing/2014/main" id="{20A19FE0-7875-4044-B37E-C6EED10CE22B}"/>
                  </a:ext>
                </a:extLst>
              </p:cNvPr>
              <p:cNvCxnSpPr/>
              <p:nvPr/>
            </p:nvCxnSpPr>
            <p:spPr>
              <a:xfrm flipH="1">
                <a:off x="1347871" y="1454354"/>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8D32B7AF-FCBC-483F-B239-E6A0CFC0EA0D}"/>
                  </a:ext>
                </a:extLst>
              </p:cNvPr>
              <p:cNvCxnSpPr/>
              <p:nvPr/>
            </p:nvCxnSpPr>
            <p:spPr>
              <a:xfrm flipH="1">
                <a:off x="1343471" y="290152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24AD46D0-EEF3-4C3A-A7B0-959C5670AEF4}"/>
                </a:ext>
              </a:extLst>
            </p:cNvPr>
            <p:cNvSpPr txBox="1">
              <a:spLocks noChangeArrowheads="1"/>
            </p:cNvSpPr>
            <p:nvPr/>
          </p:nvSpPr>
          <p:spPr bwMode="auto">
            <a:xfrm>
              <a:off x="1271464" y="1628807"/>
              <a:ext cx="6480716" cy="1720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Bezpieczeństwo i higiena pracy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Geodezja i kartografia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Geologia stosowana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Górnictwo i geologia (w j. polskim i angielskim)</a:t>
              </a:r>
            </a:p>
            <a:p>
              <a:pPr marL="342582" lvl="1" indent="-283845" eaLnBrk="1" hangingPunct="1">
                <a:lnSpc>
                  <a:spcPct val="80000"/>
                </a:lnSpc>
                <a:spcBef>
                  <a:spcPts val="350"/>
                </a:spcBef>
                <a:buClr>
                  <a:srgbClr val="C00000"/>
                </a:buClr>
                <a:buFont typeface="Arial" panose="020B0604020202020204" pitchFamily="34" charset="0"/>
                <a:buChar char="•"/>
                <a:defRPr/>
              </a:pPr>
              <a:r>
                <a:rPr lang="pl-PL" dirty="0">
                  <a:solidFill>
                    <a:schemeClr val="tx2"/>
                  </a:solidFill>
                  <a:latin typeface="Calibri" pitchFamily="34" charset="0"/>
                  <a:cs typeface="Calibri" pitchFamily="34" charset="0"/>
                </a:rPr>
                <a:t>Geoinformatyka</a:t>
              </a:r>
            </a:p>
            <a:p>
              <a:pPr marL="342582" lvl="1" indent="-283845" eaLnBrk="1" hangingPunct="1">
                <a:lnSpc>
                  <a:spcPct val="80000"/>
                </a:lnSpc>
                <a:spcBef>
                  <a:spcPts val="350"/>
                </a:spcBef>
                <a:buClr>
                  <a:srgbClr val="C00000"/>
                </a:buClr>
                <a:buFont typeface="Arial" panose="020B0604020202020204" pitchFamily="34" charset="0"/>
                <a:buChar char="•"/>
                <a:defRPr/>
              </a:pPr>
              <a:r>
                <a:rPr lang="pl-PL" dirty="0">
                  <a:solidFill>
                    <a:schemeClr val="tx2"/>
                  </a:solidFill>
                  <a:latin typeface="Calibri" pitchFamily="34" charset="0"/>
                  <a:cs typeface="Calibri" pitchFamily="34" charset="0"/>
                </a:rPr>
                <a:t>Geoenergetyka</a:t>
              </a:r>
            </a:p>
            <a:p>
              <a:pPr marL="342582" lvl="1" indent="-283845" eaLnBrk="1" hangingPunct="1">
                <a:lnSpc>
                  <a:spcPct val="80000"/>
                </a:lnSpc>
                <a:spcBef>
                  <a:spcPts val="350"/>
                </a:spcBef>
                <a:buClr>
                  <a:srgbClr val="C00000"/>
                </a:buClr>
                <a:buFont typeface="Arial" panose="020B0604020202020204" pitchFamily="34" charset="0"/>
                <a:buChar char="•"/>
                <a:defRPr/>
              </a:pPr>
              <a:r>
                <a:rPr lang="pl-PL" dirty="0">
                  <a:solidFill>
                    <a:schemeClr val="tx2"/>
                  </a:solidFill>
                  <a:latin typeface="Calibri" pitchFamily="34" charset="0"/>
                  <a:cs typeface="Calibri" pitchFamily="34" charset="0"/>
                </a:rPr>
                <a:t>Inżynieria surowców mineralnych </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grpSp>
    </p:spTree>
    <p:extLst>
      <p:ext uri="{BB962C8B-B14F-4D97-AF65-F5344CB8AC3E}">
        <p14:creationId xmlns:p14="http://schemas.microsoft.com/office/powerpoint/2010/main" val="277080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az 12">
            <a:extLst>
              <a:ext uri="{FF2B5EF4-FFF2-40B4-BE49-F238E27FC236}">
                <a16:creationId xmlns:a16="http://schemas.microsoft.com/office/drawing/2014/main" id="{0FAAA8A3-6ACE-4CC0-9DA9-1087524641B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38" y="-3110"/>
            <a:ext cx="3961256" cy="6861107"/>
          </a:xfrm>
          <a:prstGeom prst="rect">
            <a:avLst/>
          </a:prstGeom>
        </p:spPr>
      </p:pic>
      <p:sp>
        <p:nvSpPr>
          <p:cNvPr id="2" name="Text Box 2"/>
          <p:cNvSpPr txBox="1">
            <a:spLocks noChangeArrowheads="1"/>
          </p:cNvSpPr>
          <p:nvPr/>
        </p:nvSpPr>
        <p:spPr bwMode="auto">
          <a:xfrm>
            <a:off x="1239529" y="4293101"/>
            <a:ext cx="6480716" cy="2304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„Jeszcze na V roku studiów znalazłem pracę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firmie projektującej i wykonującej fontanny i baseny.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Trochę się obawiałem, czy nadążę za kolegami, którzy pracowali tam kilka lat.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Na szczęście okazało się, że mimo iż na wydziale nie uczą o fontannach i basenach,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obiekty te składają się z takich samych części jak Stacja Uzdatniania Wody.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Często zaglądam do starych wykładów, gdy mam policzyć straty w układzie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lub dobrać pompę. Plusów mojej pracy jest więcej: po odbiorze basenu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jest obowiązkowa kąpiel, po odbiorze stacji tego nie ma”. </a:t>
            </a:r>
          </a:p>
          <a:p>
            <a:pPr marL="58420" indent="0" algn="r" eaLnBrk="1" hangingPunct="1">
              <a:spcBef>
                <a:spcPts val="350"/>
              </a:spcBef>
              <a:buClr>
                <a:schemeClr val="tx1"/>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Izydor Jaszczak </a:t>
            </a:r>
            <a:br>
              <a:rPr lang="pl-PL" sz="1200"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Inżynierii Środowiska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sp>
        <p:nvSpPr>
          <p:cNvPr id="3" name="Text Box 1"/>
          <p:cNvSpPr txBox="1">
            <a:spLocks noChangeArrowheads="1"/>
          </p:cNvSpPr>
          <p:nvPr/>
        </p:nvSpPr>
        <p:spPr bwMode="auto">
          <a:xfrm>
            <a:off x="1239529" y="3"/>
            <a:ext cx="9428471"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chemeClr val="bg1">
                    <a:lumMod val="50000"/>
                  </a:schemeClr>
                </a:solidFill>
                <a:latin typeface="Calibri" pitchFamily="34" charset="0"/>
                <a:cs typeface="Calibri" pitchFamily="34" charset="0"/>
              </a:rPr>
              <a:t>Wydział Inżynierii Środowiska</a:t>
            </a: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60963" y="203066"/>
            <a:ext cx="936120" cy="936122"/>
          </a:xfrm>
          <a:prstGeom prst="rect">
            <a:avLst/>
          </a:prstGeom>
          <a:noFill/>
          <a:ln>
            <a:noFill/>
          </a:ln>
        </p:spPr>
      </p:pic>
      <p:grpSp>
        <p:nvGrpSpPr>
          <p:cNvPr id="12" name="Grupa 11">
            <a:extLst>
              <a:ext uri="{FF2B5EF4-FFF2-40B4-BE49-F238E27FC236}">
                <a16:creationId xmlns:a16="http://schemas.microsoft.com/office/drawing/2014/main" id="{B44C9114-FA7C-4FDE-9434-53A1A5BA5008}"/>
              </a:ext>
            </a:extLst>
          </p:cNvPr>
          <p:cNvGrpSpPr/>
          <p:nvPr/>
        </p:nvGrpSpPr>
        <p:grpSpPr>
          <a:xfrm>
            <a:off x="1343471" y="1268760"/>
            <a:ext cx="6408711" cy="1684900"/>
            <a:chOff x="1343471" y="1268760"/>
            <a:chExt cx="6408711" cy="1440160"/>
          </a:xfrm>
        </p:grpSpPr>
        <p:cxnSp>
          <p:nvCxnSpPr>
            <p:cNvPr id="17" name="Łącznik prosty 16">
              <a:extLst>
                <a:ext uri="{FF2B5EF4-FFF2-40B4-BE49-F238E27FC236}">
                  <a16:creationId xmlns:a16="http://schemas.microsoft.com/office/drawing/2014/main" id="{53FFD1E6-EF56-4740-BD08-6E7375606AE0}"/>
                </a:ext>
              </a:extLst>
            </p:cNvPr>
            <p:cNvCxnSpPr/>
            <p:nvPr/>
          </p:nvCxnSpPr>
          <p:spPr>
            <a:xfrm flipH="1">
              <a:off x="1347871" y="126876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D5AAA6F7-BCC0-4D9A-BD25-4DCD9C899DE3}"/>
                </a:ext>
              </a:extLst>
            </p:cNvPr>
            <p:cNvCxnSpPr/>
            <p:nvPr/>
          </p:nvCxnSpPr>
          <p:spPr>
            <a:xfrm flipH="1">
              <a:off x="1343471" y="2708920"/>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9BE03CF3-5BBA-41DF-9102-C3056A8D5082}"/>
              </a:ext>
            </a:extLst>
          </p:cNvPr>
          <p:cNvSpPr txBox="1">
            <a:spLocks noChangeArrowheads="1"/>
          </p:cNvSpPr>
          <p:nvPr/>
        </p:nvSpPr>
        <p:spPr bwMode="auto">
          <a:xfrm>
            <a:off x="1271464" y="1398333"/>
            <a:ext cx="6480716"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Inżynieria środowiska (w j. polskim i j. angielskim)</a:t>
            </a:r>
            <a:endParaRPr lang="pl-PL" dirty="0">
              <a:solidFill>
                <a:schemeClr val="tx2"/>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Gospodarka o obiegu zamkniętym i ochrona klimatu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err="1">
                <a:solidFill>
                  <a:schemeClr val="tx2"/>
                </a:solidFill>
                <a:latin typeface="Calibri" pitchFamily="34" charset="0"/>
                <a:cs typeface="Calibri" pitchFamily="34" charset="0"/>
              </a:rPr>
              <a:t>Environmental</a:t>
            </a:r>
            <a:r>
              <a:rPr lang="pl-PL" altLang="pl-PL" dirty="0">
                <a:solidFill>
                  <a:schemeClr val="tx2"/>
                </a:solidFill>
                <a:latin typeface="Calibri" pitchFamily="34" charset="0"/>
                <a:cs typeface="Calibri" pitchFamily="34" charset="0"/>
              </a:rPr>
              <a:t> </a:t>
            </a:r>
            <a:r>
              <a:rPr lang="pl-PL" altLang="pl-PL" dirty="0" err="1">
                <a:solidFill>
                  <a:schemeClr val="tx2"/>
                </a:solidFill>
                <a:latin typeface="Calibri" pitchFamily="34" charset="0"/>
                <a:cs typeface="Calibri" pitchFamily="34" charset="0"/>
              </a:rPr>
              <a:t>quality</a:t>
            </a:r>
            <a:r>
              <a:rPr lang="pl-PL" altLang="pl-PL" dirty="0">
                <a:solidFill>
                  <a:schemeClr val="tx2"/>
                </a:solidFill>
                <a:latin typeface="Calibri" pitchFamily="34" charset="0"/>
                <a:cs typeface="Calibri" pitchFamily="34" charset="0"/>
              </a:rPr>
              <a:t> management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Neutralność klimatyczna </a:t>
            </a:r>
          </a:p>
        </p:txBody>
      </p:sp>
    </p:spTree>
    <p:extLst>
      <p:ext uri="{BB962C8B-B14F-4D97-AF65-F5344CB8AC3E}">
        <p14:creationId xmlns:p14="http://schemas.microsoft.com/office/powerpoint/2010/main" val="76161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941171"/>
            <a:ext cx="6404313" cy="180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Wydział Zarządzania zawdzięcza wysoką pozycję doskonałej kadrze dydaktyczno-naukowej, rozbudowanemu zapleczu technicznemu i ścisłej współpracy z biznesem.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Kierunki Zarządzanie i Inżynieria Zarządzania spełniają kryteria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nowoczesnego kształcenia i zdobyły certyfikat „Studia z przyszłością”.</a:t>
            </a:r>
          </a:p>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Na wydziale odbywają się cykliczne spotkania AMA – </a:t>
            </a:r>
            <a:r>
              <a:rPr lang="pl-PL" altLang="pl-PL" sz="1300" i="1" dirty="0" err="1">
                <a:solidFill>
                  <a:schemeClr val="tx1"/>
                </a:solidFill>
                <a:latin typeface="Calibri" pitchFamily="34" charset="0"/>
                <a:cs typeface="Calibri" pitchFamily="34" charset="0"/>
              </a:rPr>
              <a:t>Ask</a:t>
            </a:r>
            <a:r>
              <a:rPr lang="pl-PL" altLang="pl-PL" sz="1300" i="1" dirty="0">
                <a:solidFill>
                  <a:schemeClr val="tx1"/>
                </a:solidFill>
                <a:latin typeface="Calibri" pitchFamily="34" charset="0"/>
                <a:cs typeface="Calibri" pitchFamily="34" charset="0"/>
              </a:rPr>
              <a:t> Me </a:t>
            </a:r>
            <a:r>
              <a:rPr lang="pl-PL" altLang="pl-PL" sz="1300" i="1" dirty="0" err="1">
                <a:solidFill>
                  <a:schemeClr val="tx1"/>
                </a:solidFill>
                <a:latin typeface="Calibri" pitchFamily="34" charset="0"/>
                <a:cs typeface="Calibri" pitchFamily="34" charset="0"/>
              </a:rPr>
              <a:t>Anything</a:t>
            </a:r>
            <a:r>
              <a:rPr lang="pl-PL" altLang="pl-PL" sz="1300" i="1" dirty="0">
                <a:solidFill>
                  <a:schemeClr val="tx1"/>
                </a:solidFill>
                <a:latin typeface="Calibri" pitchFamily="34" charset="0"/>
                <a:cs typeface="Calibri" pitchFamily="34" charset="0"/>
              </a:rPr>
              <a:t>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oraz seria wykładów pt. „Praktyczna strona biznesu”, na których poruszane są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najbardziej popularne problemy zarządzania w przedsiębiorstwach. </a:t>
            </a: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3"/>
            <a:ext cx="9396536" cy="111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chemeClr val="bg1">
                    <a:lumMod val="50000"/>
                  </a:schemeClr>
                </a:solidFill>
                <a:latin typeface="Calibri" pitchFamily="34" charset="0"/>
                <a:cs typeface="Calibri" pitchFamily="34" charset="0"/>
              </a:rPr>
              <a:t>Wydział Zarządzania</a:t>
            </a:r>
            <a:endParaRPr lang="en-GB" altLang="pl-PL" sz="3200" b="1" dirty="0">
              <a:solidFill>
                <a:schemeClr val="bg1">
                  <a:lumMod val="50000"/>
                </a:schemeClr>
              </a:solidFill>
              <a:latin typeface="Calibri" pitchFamily="34" charset="0"/>
              <a:cs typeface="Calibri" pitchFamily="34" charset="0"/>
            </a:endParaRP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449720" y="-21692"/>
            <a:ext cx="1302464" cy="1302464"/>
          </a:xfrm>
          <a:prstGeom prst="rect">
            <a:avLst/>
          </a:prstGeom>
          <a:noFill/>
          <a:ln>
            <a:noFill/>
          </a:ln>
        </p:spPr>
      </p:pic>
      <p:pic>
        <p:nvPicPr>
          <p:cNvPr id="4" name="Obraz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grpSp>
        <p:nvGrpSpPr>
          <p:cNvPr id="12" name="Grupa 11">
            <a:extLst>
              <a:ext uri="{FF2B5EF4-FFF2-40B4-BE49-F238E27FC236}">
                <a16:creationId xmlns:a16="http://schemas.microsoft.com/office/drawing/2014/main" id="{FC2B211F-D83E-4D7B-96A4-6A7C38D74A7D}"/>
              </a:ext>
            </a:extLst>
          </p:cNvPr>
          <p:cNvGrpSpPr/>
          <p:nvPr/>
        </p:nvGrpSpPr>
        <p:grpSpPr>
          <a:xfrm>
            <a:off x="1343471" y="1268760"/>
            <a:ext cx="6408711" cy="1584176"/>
            <a:chOff x="1343471" y="1385659"/>
            <a:chExt cx="6408711" cy="1411458"/>
          </a:xfrm>
        </p:grpSpPr>
        <p:cxnSp>
          <p:nvCxnSpPr>
            <p:cNvPr id="15" name="Łącznik prosty 14">
              <a:extLst>
                <a:ext uri="{FF2B5EF4-FFF2-40B4-BE49-F238E27FC236}">
                  <a16:creationId xmlns:a16="http://schemas.microsoft.com/office/drawing/2014/main" id="{3FDC3E21-D580-457D-A290-5B241449A7F8}"/>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723BEF3-D093-453C-8439-D21A61AA9093}"/>
                </a:ext>
              </a:extLst>
            </p:cNvPr>
            <p:cNvCxnSpPr/>
            <p:nvPr/>
          </p:nvCxnSpPr>
          <p:spPr>
            <a:xfrm flipH="1">
              <a:off x="1343471" y="279711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B7D48481-55EF-41AD-88A3-5D5A6055B806}"/>
              </a:ext>
            </a:extLst>
          </p:cNvPr>
          <p:cNvSpPr txBox="1">
            <a:spLocks noChangeArrowheads="1"/>
          </p:cNvSpPr>
          <p:nvPr/>
        </p:nvSpPr>
        <p:spPr bwMode="auto">
          <a:xfrm>
            <a:off x="1271464" y="1340776"/>
            <a:ext cx="6480716" cy="1474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Zarządzanie (w j. polskim i angielskim)</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Inżynieria zarządzania (w j. polskim i angielskim)</a:t>
            </a:r>
          </a:p>
          <a:p>
            <a:pPr marL="58737" lvl="1" indent="0" eaLnBrk="1" hangingPunct="1">
              <a:lnSpc>
                <a:spcPct val="80000"/>
              </a:lnSpc>
              <a:spcBef>
                <a:spcPts val="350"/>
              </a:spcBef>
              <a:buClr>
                <a:srgbClr val="C00000"/>
              </a:buClr>
              <a:defRPr/>
            </a:pPr>
            <a:endParaRPr lang="pl-PL" altLang="pl-PL" dirty="0">
              <a:solidFill>
                <a:schemeClr val="tx2"/>
              </a:solidFill>
              <a:latin typeface="Calibri" pitchFamily="34" charset="0"/>
              <a:cs typeface="Calibri" pitchFamily="34" charset="0"/>
            </a:endParaRPr>
          </a:p>
        </p:txBody>
      </p:sp>
    </p:spTree>
    <p:extLst>
      <p:ext uri="{BB962C8B-B14F-4D97-AF65-F5344CB8AC3E}">
        <p14:creationId xmlns:p14="http://schemas.microsoft.com/office/powerpoint/2010/main" val="301281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077082"/>
            <a:ext cx="6404309" cy="2313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„Ukończyłem Energetykę o specjalności Budowa i eksploatacja systemów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energetycznych. Pod tą skomplikowaną nazwą kryje się bardzo ciekawa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dziedzina nauki, traktująca o możliwościach i technikach wykorzystywania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paliw kopalnych (m.in. węgla) do celów energetycznych. Konwersja energii z węgla niesłusznie stała się zjawiskiem społecznie niewygodnym. Po pięciu latach studiów przekonałem się, że wbrew powszechnym opiniom węgiel może być wykorzystywany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do celów energetycznych i nie obciążać nadmiernie środowiska naturalnego.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Teraz wraz z kolegami z zakładu pracuję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m.in. nad czystymi technologiami węglowymi (CCT)”.</a:t>
            </a:r>
          </a:p>
          <a:p>
            <a:pPr marL="58420" indent="0" algn="r" eaLnBrk="1" hangingPunct="1">
              <a:spcBef>
                <a:spcPts val="350"/>
              </a:spcBef>
              <a:buClr>
                <a:schemeClr val="tx1"/>
              </a:buClr>
              <a:defRPr/>
            </a:pPr>
            <a:br>
              <a:rPr lang="pl-PL" sz="13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dr hab. inż. Krzysztof Czajka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42845" y="231542"/>
            <a:ext cx="1012090" cy="1012090"/>
          </a:xfrm>
          <a:prstGeom prst="rect">
            <a:avLst/>
          </a:prstGeom>
          <a:noFill/>
          <a:ln>
            <a:noFill/>
          </a:ln>
        </p:spPr>
      </p:pic>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Text Box 1"/>
          <p:cNvSpPr txBox="1">
            <a:spLocks noChangeArrowheads="1"/>
          </p:cNvSpPr>
          <p:nvPr/>
        </p:nvSpPr>
        <p:spPr bwMode="auto">
          <a:xfrm>
            <a:off x="1271464" y="-1"/>
            <a:ext cx="5688632" cy="1268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chemeClr val="bg1">
                    <a:lumMod val="50000"/>
                  </a:schemeClr>
                </a:solidFill>
                <a:latin typeface="Calibri" pitchFamily="34" charset="0"/>
                <a:cs typeface="Calibri" pitchFamily="34" charset="0"/>
              </a:rPr>
              <a:t>Wydział </a:t>
            </a:r>
            <a:br>
              <a:rPr lang="pl-PL" altLang="pl-PL" sz="3200" b="1" dirty="0">
                <a:solidFill>
                  <a:schemeClr val="bg1">
                    <a:lumMod val="50000"/>
                  </a:schemeClr>
                </a:solidFill>
                <a:latin typeface="Calibri" pitchFamily="34" charset="0"/>
                <a:cs typeface="Calibri" pitchFamily="34" charset="0"/>
              </a:rPr>
            </a:br>
            <a:r>
              <a:rPr lang="pl-PL" altLang="pl-PL" sz="3200" b="1" dirty="0">
                <a:solidFill>
                  <a:schemeClr val="bg1">
                    <a:lumMod val="50000"/>
                  </a:schemeClr>
                </a:solidFill>
                <a:latin typeface="Calibri" pitchFamily="34" charset="0"/>
                <a:cs typeface="Calibri" pitchFamily="34" charset="0"/>
              </a:rPr>
              <a:t>Mechaniczno-Energetyczny</a:t>
            </a:r>
            <a:endParaRPr lang="en-GB" altLang="pl-PL" sz="3200" b="1" dirty="0">
              <a:solidFill>
                <a:schemeClr val="bg1">
                  <a:lumMod val="50000"/>
                </a:schemeClr>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688598F8-92DB-41EA-80DF-F28A2D339A37}"/>
              </a:ext>
            </a:extLst>
          </p:cNvPr>
          <p:cNvGrpSpPr/>
          <p:nvPr/>
        </p:nvGrpSpPr>
        <p:grpSpPr>
          <a:xfrm>
            <a:off x="1343471" y="1484784"/>
            <a:ext cx="6408711" cy="1765994"/>
            <a:chOff x="1343471" y="1463640"/>
            <a:chExt cx="6408711" cy="1389296"/>
          </a:xfrm>
        </p:grpSpPr>
        <p:cxnSp>
          <p:nvCxnSpPr>
            <p:cNvPr id="19" name="Łącznik prosty 18">
              <a:extLst>
                <a:ext uri="{FF2B5EF4-FFF2-40B4-BE49-F238E27FC236}">
                  <a16:creationId xmlns:a16="http://schemas.microsoft.com/office/drawing/2014/main" id="{C85D6342-4FA1-4657-B626-FBE58C4181F1}"/>
                </a:ext>
              </a:extLst>
            </p:cNvPr>
            <p:cNvCxnSpPr/>
            <p:nvPr/>
          </p:nvCxnSpPr>
          <p:spPr>
            <a:xfrm flipH="1">
              <a:off x="1347871" y="146364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A05AA6F3-E9C9-45AC-A349-7B656509A5D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4CCC7AF5-D5E8-40EF-8D2D-0F8522A58F2D}"/>
              </a:ext>
            </a:extLst>
          </p:cNvPr>
          <p:cNvSpPr txBox="1">
            <a:spLocks noChangeArrowheads="1"/>
          </p:cNvSpPr>
          <p:nvPr/>
        </p:nvSpPr>
        <p:spPr bwMode="auto">
          <a:xfrm>
            <a:off x="1271466" y="1556797"/>
            <a:ext cx="6480716" cy="1584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Energetyka (w j. polskim i angielskim)</a:t>
            </a:r>
            <a:endParaRPr lang="pl-PL" dirty="0">
              <a:solidFill>
                <a:schemeClr val="tx2"/>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Energetyka jądrowa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Lotnictwo i kosmonautyka</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Odnawialne źródła energii</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Mechanika i budowa maszyn energetycznych </a:t>
            </a:r>
          </a:p>
        </p:txBody>
      </p:sp>
    </p:spTree>
    <p:extLst>
      <p:ext uri="{BB962C8B-B14F-4D97-AF65-F5344CB8AC3E}">
        <p14:creationId xmlns:p14="http://schemas.microsoft.com/office/powerpoint/2010/main" val="153269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az 14">
            <a:extLst>
              <a:ext uri="{FF2B5EF4-FFF2-40B4-BE49-F238E27FC236}">
                <a16:creationId xmlns:a16="http://schemas.microsoft.com/office/drawing/2014/main" id="{32199156-FA71-48D8-A55F-B68615E9264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0" y="0"/>
            <a:ext cx="3945240" cy="6857997"/>
          </a:xfrm>
          <a:prstGeom prst="rect">
            <a:avLst/>
          </a:prstGeom>
        </p:spPr>
      </p:pic>
      <p:sp>
        <p:nvSpPr>
          <p:cNvPr id="2" name="Text Box 2"/>
          <p:cNvSpPr txBox="1">
            <a:spLocks noChangeArrowheads="1"/>
          </p:cNvSpPr>
          <p:nvPr/>
        </p:nvSpPr>
        <p:spPr bwMode="auto">
          <a:xfrm>
            <a:off x="1419881" y="4653136"/>
            <a:ext cx="6332299" cy="2016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Mechaniczny otwiera drzwi do realizowania swoich największych motoryzacyjnych pasji. Pięć lat studiów dobrze przygotowuje merytorycznie do podejmowania najtrudniejszych konstruktorskich wyzwań. Szeroki dostęp do nowoczesnych technologii, wsparcie kadry wykładowców i pomoc dla osób, które mają ambicje i pomysły, to jedne z czynników,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które przyczyniły się do naszego sukcesu. Do tej pory nikt nie wierzył, że można zbudować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w Polsce wyścigowy bolid! Przez pasję do sukcesu, drzwi na Wydział Mechaniczny są otwarte”.</a:t>
            </a:r>
          </a:p>
          <a:p>
            <a:pPr marL="58420" indent="0" algn="r" eaLnBrk="1" hangingPunct="1">
              <a:spcBef>
                <a:spcPts val="350"/>
              </a:spcBef>
              <a:buClr>
                <a:schemeClr val="tx1"/>
              </a:buClr>
              <a:defRPr/>
            </a:pPr>
            <a:endParaRPr lang="pl-PL" sz="13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Michał Modzelewski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Mechanicznego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4"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31994" y="110207"/>
            <a:ext cx="992198" cy="992198"/>
          </a:xfrm>
          <a:prstGeom prst="rect">
            <a:avLst/>
          </a:prstGeom>
          <a:noFill/>
          <a:ln>
            <a:noFill/>
          </a:ln>
        </p:spPr>
      </p:pic>
      <p:sp>
        <p:nvSpPr>
          <p:cNvPr id="3" name="Text Box 1"/>
          <p:cNvSpPr txBox="1">
            <a:spLocks noChangeArrowheads="1"/>
          </p:cNvSpPr>
          <p:nvPr/>
        </p:nvSpPr>
        <p:spPr bwMode="auto">
          <a:xfrm>
            <a:off x="1199456" y="1"/>
            <a:ext cx="5328592" cy="1080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chemeClr val="bg1">
                    <a:lumMod val="50000"/>
                  </a:schemeClr>
                </a:solidFill>
                <a:latin typeface="Calibri" pitchFamily="34" charset="0"/>
                <a:cs typeface="Calibri" pitchFamily="34" charset="0"/>
              </a:rPr>
              <a:t>Wydział Mechaniczny</a:t>
            </a:r>
            <a:endParaRPr lang="en-GB" altLang="pl-PL" sz="3200" b="1" dirty="0">
              <a:solidFill>
                <a:schemeClr val="bg1">
                  <a:lumMod val="50000"/>
                </a:schemeClr>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FDB8597A-DC70-46E3-9670-740FA2F7A0E2}"/>
              </a:ext>
            </a:extLst>
          </p:cNvPr>
          <p:cNvGrpSpPr/>
          <p:nvPr/>
        </p:nvGrpSpPr>
        <p:grpSpPr>
          <a:xfrm>
            <a:off x="1343471" y="1268761"/>
            <a:ext cx="6480721" cy="2160239"/>
            <a:chOff x="1343471" y="1312088"/>
            <a:chExt cx="6480721" cy="1540848"/>
          </a:xfrm>
        </p:grpSpPr>
        <p:cxnSp>
          <p:nvCxnSpPr>
            <p:cNvPr id="13" name="Łącznik prosty 12">
              <a:extLst>
                <a:ext uri="{FF2B5EF4-FFF2-40B4-BE49-F238E27FC236}">
                  <a16:creationId xmlns:a16="http://schemas.microsoft.com/office/drawing/2014/main" id="{6DA08D31-4146-46CD-8B8B-CC6B76D36DD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DCFCCAB7-53CE-4781-A4AF-681AF70908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5244CC22-36A4-4FF8-B868-F466F50D9430}"/>
              </a:ext>
            </a:extLst>
          </p:cNvPr>
          <p:cNvSpPr txBox="1">
            <a:spLocks noChangeArrowheads="1"/>
          </p:cNvSpPr>
          <p:nvPr/>
        </p:nvSpPr>
        <p:spPr bwMode="auto">
          <a:xfrm>
            <a:off x="1271464" y="1340778"/>
            <a:ext cx="6480716" cy="1944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Robotyka i Automatyzacja Procesów</a:t>
            </a:r>
            <a:endParaRPr lang="pl-PL" dirty="0">
              <a:solidFill>
                <a:schemeClr val="tx2"/>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Biomechanika inżynierska</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Mechanika i budowa maszyn (w j. polskim i angielskim)</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Mechatronika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Transport</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Zarządzanie i inżynieria produkcji (w j. polskim i angielskim) </a:t>
            </a:r>
          </a:p>
        </p:txBody>
      </p:sp>
    </p:spTree>
    <p:extLst>
      <p:ext uri="{BB962C8B-B14F-4D97-AF65-F5344CB8AC3E}">
        <p14:creationId xmlns:p14="http://schemas.microsoft.com/office/powerpoint/2010/main" val="355614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9881" y="4469234"/>
            <a:ext cx="6332299" cy="2388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„Jako student fizyki miałem możliwość uczestniczenia w badaniach nanostruktur półprzewodnikowych, takich jak kropki kwantowe, prowadzonych w nowoczesnym laboratorium, współpracującym z wieloma ośrodkami zagranicznymi.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Jednak studia na Politechnice Wrocławskiej nie tylko pozwoliły mi zdobyć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specjalistyczną wiedzę oraz poznać wielu ciekawych ludzi,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ale przede wszystkim nauczyły mnie innego sposobu myślenia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rozwiązywania problemów, z czego najczęściej korzystam w życiu codziennym”.</a:t>
            </a:r>
            <a:br>
              <a:rPr lang="pl-PL" sz="1200" i="1" dirty="0">
                <a:solidFill>
                  <a:schemeClr val="tx1"/>
                </a:solidFill>
                <a:latin typeface="Calibri" pitchFamily="34" charset="0"/>
                <a:cs typeface="Calibri" pitchFamily="34" charset="0"/>
              </a:rPr>
            </a:b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dr inż. Paweł Podemski</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728598" y="87573"/>
            <a:ext cx="978179" cy="978179"/>
          </a:xfrm>
          <a:prstGeom prst="rect">
            <a:avLst/>
          </a:prstGeom>
          <a:noFill/>
          <a:ln>
            <a:noFill/>
          </a:ln>
        </p:spPr>
      </p:pic>
      <p:pic>
        <p:nvPicPr>
          <p:cNvPr id="6" name="Obraz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6088" cy="6858000"/>
          </a:xfrm>
          <a:prstGeom prst="rect">
            <a:avLst/>
          </a:prstGeom>
        </p:spPr>
      </p:pic>
      <p:sp>
        <p:nvSpPr>
          <p:cNvPr id="3" name="Text Box 1"/>
          <p:cNvSpPr txBox="1">
            <a:spLocks noChangeArrowheads="1"/>
          </p:cNvSpPr>
          <p:nvPr/>
        </p:nvSpPr>
        <p:spPr bwMode="auto">
          <a:xfrm>
            <a:off x="1271464" y="12308"/>
            <a:ext cx="5472608" cy="1256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chemeClr val="bg1">
                    <a:lumMod val="50000"/>
                  </a:schemeClr>
                </a:solidFill>
                <a:latin typeface="Calibri" pitchFamily="34" charset="0"/>
                <a:cs typeface="Calibri" pitchFamily="34" charset="0"/>
              </a:rPr>
              <a:t>Wydział Podstawowych </a:t>
            </a:r>
            <a:br>
              <a:rPr lang="pl-PL" altLang="pl-PL" sz="3200" b="1" dirty="0">
                <a:solidFill>
                  <a:schemeClr val="bg1">
                    <a:lumMod val="50000"/>
                  </a:schemeClr>
                </a:solidFill>
                <a:latin typeface="Calibri" pitchFamily="34" charset="0"/>
                <a:cs typeface="Calibri" pitchFamily="34" charset="0"/>
              </a:rPr>
            </a:br>
            <a:r>
              <a:rPr lang="pl-PL" altLang="pl-PL" sz="3200" b="1" dirty="0">
                <a:solidFill>
                  <a:schemeClr val="bg1">
                    <a:lumMod val="50000"/>
                  </a:schemeClr>
                </a:solidFill>
                <a:latin typeface="Calibri" pitchFamily="34" charset="0"/>
                <a:cs typeface="Calibri" pitchFamily="34" charset="0"/>
              </a:rPr>
              <a:t>Problemów Techniki</a:t>
            </a:r>
            <a:endParaRPr lang="en-US" altLang="pl-PL" sz="3200" b="1" dirty="0">
              <a:solidFill>
                <a:schemeClr val="bg1">
                  <a:lumMod val="50000"/>
                </a:schemeClr>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37DDD881-2D90-4484-8EB4-683BDC09FC2C}"/>
              </a:ext>
            </a:extLst>
          </p:cNvPr>
          <p:cNvGrpSpPr/>
          <p:nvPr/>
        </p:nvGrpSpPr>
        <p:grpSpPr>
          <a:xfrm>
            <a:off x="1343471" y="1268761"/>
            <a:ext cx="6480721" cy="2460783"/>
            <a:chOff x="1343471" y="1312088"/>
            <a:chExt cx="6480721" cy="1540848"/>
          </a:xfrm>
        </p:grpSpPr>
        <p:cxnSp>
          <p:nvCxnSpPr>
            <p:cNvPr id="13" name="Łącznik prosty 12">
              <a:extLst>
                <a:ext uri="{FF2B5EF4-FFF2-40B4-BE49-F238E27FC236}">
                  <a16:creationId xmlns:a16="http://schemas.microsoft.com/office/drawing/2014/main" id="{9E6EB6CE-3128-4139-9594-FED4E1BB3ABA}"/>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6856C479-03E4-4379-B92A-C619C2C0F5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3C76AD48-B7D6-4165-8085-70FAC923C5A5}"/>
              </a:ext>
            </a:extLst>
          </p:cNvPr>
          <p:cNvSpPr txBox="1">
            <a:spLocks noChangeArrowheads="1"/>
          </p:cNvSpPr>
          <p:nvPr/>
        </p:nvSpPr>
        <p:spPr bwMode="auto">
          <a:xfrm>
            <a:off x="1271464" y="1340778"/>
            <a:ext cx="5832648" cy="2185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Big Data Analytics</a:t>
            </a:r>
          </a:p>
          <a:p>
            <a:pPr marL="342582" lvl="1" indent="-283845" eaLnBrk="1" hangingPunct="1">
              <a:lnSpc>
                <a:spcPct val="80000"/>
              </a:lnSpc>
              <a:spcBef>
                <a:spcPts val="350"/>
              </a:spcBef>
              <a:buClr>
                <a:srgbClr val="C00000"/>
              </a:buClr>
              <a:buFont typeface="Arial" panose="020B0604020202020204" pitchFamily="34" charset="0"/>
              <a:buChar char="•"/>
              <a:defRPr/>
            </a:pPr>
            <a:r>
              <a:rPr lang="pl-PL" dirty="0" err="1">
                <a:solidFill>
                  <a:schemeClr val="tx2"/>
                </a:solidFill>
                <a:latin typeface="Calibri" pitchFamily="34" charset="0"/>
                <a:cs typeface="Calibri" pitchFamily="34" charset="0"/>
              </a:rPr>
              <a:t>Medical</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Informatics</a:t>
            </a:r>
            <a:endParaRPr lang="pl-PL" dirty="0">
              <a:solidFill>
                <a:schemeClr val="tx2"/>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Fizyka techniczna</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Optyka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Inżynieria biomedyczna (w j. polskim i angielskim)</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Inżynieria kwantowa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Tree>
    <p:extLst>
      <p:ext uri="{BB962C8B-B14F-4D97-AF65-F5344CB8AC3E}">
        <p14:creationId xmlns:p14="http://schemas.microsoft.com/office/powerpoint/2010/main" val="166254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1000"/>
                    </a14:imgEffect>
                    <a14:imgEffect>
                      <a14:saturation sat="135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2" name="Text Box 2"/>
          <p:cNvSpPr txBox="1">
            <a:spLocks noChangeArrowheads="1"/>
          </p:cNvSpPr>
          <p:nvPr/>
        </p:nvSpPr>
        <p:spPr bwMode="auto">
          <a:xfrm>
            <a:off x="1343471" y="4509121"/>
            <a:ext cx="6408709" cy="216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Elektroniki, Fotoniki i Mikrosystemów to nieskończenie wiele możliwości własnego rozwoju. Gwarantuje wszechstronne wykształcenie w szeroko pojętym kierunku nowoczesnej elektroniki: od czystej technologii przez konstrukcję i eksploatację aparatury elektronicznej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do elementów informatyki. Dzięki wykładowcom tak mocno zaangażowanym w swoją twórczą pracę, umiejącym rozbudzić apetyt na wiedzę, można odkryć swoje życiowe pasje.</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A wszystko to w laboratoriach pełnych najnowocześniejszego sprzętu. </a:t>
            </a:r>
            <a:r>
              <a:rPr lang="pl-PL" sz="1300" i="1" spc="-40" dirty="0" err="1">
                <a:solidFill>
                  <a:schemeClr val="tx1"/>
                </a:solidFill>
                <a:latin typeface="Calibri" pitchFamily="34" charset="0"/>
                <a:cs typeface="Calibri" pitchFamily="34" charset="0"/>
              </a:rPr>
              <a:t>WEMiF</a:t>
            </a:r>
            <a:r>
              <a:rPr lang="pl-PL" sz="1300" i="1" spc="-40" dirty="0">
                <a:solidFill>
                  <a:schemeClr val="tx1"/>
                </a:solidFill>
                <a:latin typeface="Calibri" pitchFamily="34" charset="0"/>
                <a:cs typeface="Calibri" pitchFamily="34" charset="0"/>
              </a:rPr>
              <a:t>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przepustka do świata nowych technologii”.</a:t>
            </a:r>
            <a:br>
              <a:rPr lang="pl-PL" sz="1200" i="1" spc="-40" dirty="0">
                <a:solidFill>
                  <a:schemeClr val="tx1"/>
                </a:solidFill>
                <a:latin typeface="Calibri" pitchFamily="34" charset="0"/>
                <a:cs typeface="Calibri" pitchFamily="34" charset="0"/>
              </a:rPr>
            </a:br>
            <a:endParaRPr lang="pl-PL" sz="1200"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Piotr Dziubiński</a:t>
            </a:r>
            <a:br>
              <a:rPr lang="pl-PL" sz="1200" b="1"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absolwent Wydziału Elektroniki, Fotoniki i Mikrosystemów </a:t>
            </a:r>
            <a:r>
              <a:rPr lang="pl-PL" sz="1200" b="1" spc="-40" dirty="0" err="1">
                <a:solidFill>
                  <a:schemeClr val="bg1">
                    <a:lumMod val="50000"/>
                  </a:schemeClr>
                </a:solidFill>
                <a:latin typeface="Calibri" pitchFamily="34" charset="0"/>
                <a:cs typeface="Calibri" pitchFamily="34" charset="0"/>
              </a:rPr>
              <a:t>PWr</a:t>
            </a:r>
            <a:endParaRPr lang="pl-PL" sz="1200" b="1" spc="-40" dirty="0">
              <a:solidFill>
                <a:schemeClr val="bg1">
                  <a:lumMod val="50000"/>
                </a:schemeClr>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2"/>
            <a:ext cx="5832648"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chemeClr val="bg1">
                    <a:lumMod val="50000"/>
                  </a:schemeClr>
                </a:solidFill>
                <a:latin typeface="Calibri" pitchFamily="34" charset="0"/>
                <a:cs typeface="Calibri" pitchFamily="34" charset="0"/>
              </a:rPr>
              <a:t>Wydział Elektroniki, Fotoniki </a:t>
            </a:r>
            <a:br>
              <a:rPr lang="pl-PL" altLang="pl-PL" sz="3200" b="1" dirty="0">
                <a:solidFill>
                  <a:schemeClr val="bg1">
                    <a:lumMod val="50000"/>
                  </a:schemeClr>
                </a:solidFill>
                <a:latin typeface="Calibri" pitchFamily="34" charset="0"/>
                <a:cs typeface="Calibri" pitchFamily="34" charset="0"/>
              </a:rPr>
            </a:br>
            <a:r>
              <a:rPr lang="pl-PL" altLang="pl-PL" sz="3200" b="1" dirty="0">
                <a:solidFill>
                  <a:schemeClr val="bg1">
                    <a:lumMod val="50000"/>
                  </a:schemeClr>
                </a:solidFill>
                <a:latin typeface="Calibri" pitchFamily="34" charset="0"/>
                <a:cs typeface="Calibri" pitchFamily="34" charset="0"/>
              </a:rPr>
              <a:t>i Mikrosystemów</a:t>
            </a:r>
            <a:endParaRPr lang="en-GB" altLang="pl-PL" sz="3200" b="1" dirty="0">
              <a:solidFill>
                <a:schemeClr val="bg1">
                  <a:lumMod val="50000"/>
                </a:schemeClr>
              </a:solidFill>
              <a:latin typeface="Calibri" pitchFamily="34" charset="0"/>
              <a:cs typeface="Calibri" pitchFamily="34" charset="0"/>
            </a:endParaRPr>
          </a:p>
        </p:txBody>
      </p:sp>
      <p:pic>
        <p:nvPicPr>
          <p:cNvPr id="12" name="Picture 33"/>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6791113" y="188640"/>
            <a:ext cx="858197" cy="858197"/>
          </a:xfrm>
          <a:prstGeom prst="rect">
            <a:avLst/>
          </a:prstGeom>
          <a:noFill/>
          <a:ln>
            <a:noFill/>
          </a:ln>
        </p:spPr>
      </p:pic>
      <p:grpSp>
        <p:nvGrpSpPr>
          <p:cNvPr id="13" name="Grupa 12">
            <a:extLst>
              <a:ext uri="{FF2B5EF4-FFF2-40B4-BE49-F238E27FC236}">
                <a16:creationId xmlns:a16="http://schemas.microsoft.com/office/drawing/2014/main" id="{CB574392-EFBB-48AF-8699-5435D33B7086}"/>
              </a:ext>
            </a:extLst>
          </p:cNvPr>
          <p:cNvGrpSpPr/>
          <p:nvPr/>
        </p:nvGrpSpPr>
        <p:grpSpPr>
          <a:xfrm>
            <a:off x="1343471" y="1268761"/>
            <a:ext cx="6480721" cy="2304255"/>
            <a:chOff x="1343471" y="1312088"/>
            <a:chExt cx="6480721" cy="1540848"/>
          </a:xfrm>
        </p:grpSpPr>
        <p:cxnSp>
          <p:nvCxnSpPr>
            <p:cNvPr id="19" name="Łącznik prosty 18">
              <a:extLst>
                <a:ext uri="{FF2B5EF4-FFF2-40B4-BE49-F238E27FC236}">
                  <a16:creationId xmlns:a16="http://schemas.microsoft.com/office/drawing/2014/main" id="{89F27C93-AF0D-4833-8C66-1AC1B9321FD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C7FC4B79-05AC-4506-AAFE-C7B7AC0432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F616B580-9F09-4397-8FE7-855820390BB6}"/>
              </a:ext>
            </a:extLst>
          </p:cNvPr>
          <p:cNvSpPr txBox="1">
            <a:spLocks noChangeArrowheads="1"/>
          </p:cNvSpPr>
          <p:nvPr/>
        </p:nvSpPr>
        <p:spPr bwMode="auto">
          <a:xfrm>
            <a:off x="1271464" y="1340778"/>
            <a:ext cx="6480716" cy="2171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Automatyka i robotyka (w j. polskim i angielskim) </a:t>
            </a:r>
            <a:endParaRPr lang="pl-PL" dirty="0">
              <a:solidFill>
                <a:schemeClr val="tx2"/>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err="1">
                <a:solidFill>
                  <a:schemeClr val="tx2"/>
                </a:solidFill>
                <a:latin typeface="Calibri" pitchFamily="34" charset="0"/>
                <a:cs typeface="Calibri" pitchFamily="34" charset="0"/>
              </a:rPr>
              <a:t>Electronic</a:t>
            </a:r>
            <a:r>
              <a:rPr lang="pl-PL" altLang="pl-PL" dirty="0">
                <a:solidFill>
                  <a:schemeClr val="tx2"/>
                </a:solidFill>
                <a:latin typeface="Calibri" pitchFamily="34" charset="0"/>
                <a:cs typeface="Calibri" pitchFamily="34" charset="0"/>
              </a:rPr>
              <a:t> and </a:t>
            </a:r>
            <a:r>
              <a:rPr lang="pl-PL" altLang="pl-PL" dirty="0" err="1">
                <a:solidFill>
                  <a:schemeClr val="tx2"/>
                </a:solidFill>
                <a:latin typeface="Calibri" pitchFamily="34" charset="0"/>
                <a:cs typeface="Calibri" pitchFamily="34" charset="0"/>
              </a:rPr>
              <a:t>Computer</a:t>
            </a:r>
            <a:r>
              <a:rPr lang="pl-PL" altLang="pl-PL" dirty="0">
                <a:solidFill>
                  <a:schemeClr val="tx2"/>
                </a:solidFill>
                <a:latin typeface="Calibri" pitchFamily="34" charset="0"/>
                <a:cs typeface="Calibri" pitchFamily="34" charset="0"/>
              </a:rPr>
              <a:t> Engineering</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Elektronika (w j. polskim i angielskim)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Elektronika i fotonika</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Inteligentna elektronika</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Inżynieria mikrosystemów </a:t>
            </a:r>
            <a:r>
              <a:rPr lang="pl-PL" altLang="pl-PL" dirty="0" err="1">
                <a:solidFill>
                  <a:schemeClr val="tx2"/>
                </a:solidFill>
                <a:latin typeface="Calibri" pitchFamily="34" charset="0"/>
                <a:cs typeface="Calibri" pitchFamily="34" charset="0"/>
              </a:rPr>
              <a:t>mechatronicznych</a:t>
            </a:r>
            <a:r>
              <a:rPr lang="pl-PL" altLang="pl-PL" dirty="0">
                <a:solidFill>
                  <a:schemeClr val="tx2"/>
                </a:solidFill>
                <a:latin typeface="Calibri" pitchFamily="34" charset="0"/>
                <a:cs typeface="Calibri" pitchFamily="34" charset="0"/>
              </a:rPr>
              <a:t>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Elektroniczne systemy mechatroniki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Tree>
    <p:extLst>
      <p:ext uri="{BB962C8B-B14F-4D97-AF65-F5344CB8AC3E}">
        <p14:creationId xmlns:p14="http://schemas.microsoft.com/office/powerpoint/2010/main" val="112195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4" y="4581132"/>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„Jeśli ktoś jest zainteresowany innowacyjnymi rozwiązaniami matematycznymi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dla przemysłu, sektora finansowego, medycyny czy biologii molekularnej,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tu znajdzie swoje miejsce. Uniwersalne metody matematyczne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pomagają bowiem w rozwiązywaniu wielu spraw.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Za ich pomocą łatwiej będzie dostrzec zarówno strukturę problemu,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jak i jego złożoność”.</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Aleksander Weron</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Matematyki Politechniki Wrocławskiej</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02696" y="116632"/>
            <a:ext cx="978116" cy="978118"/>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chemeClr val="bg1">
                    <a:lumMod val="50000"/>
                  </a:schemeClr>
                </a:solidFill>
                <a:latin typeface="Calibri" pitchFamily="34" charset="0"/>
                <a:cs typeface="Calibri" pitchFamily="34" charset="0"/>
              </a:rPr>
              <a:t>Wydział Matematyki</a:t>
            </a:r>
            <a:endParaRPr lang="en-GB" altLang="pl-PL" sz="3200" b="1" dirty="0">
              <a:solidFill>
                <a:schemeClr val="bg1">
                  <a:lumMod val="50000"/>
                </a:schemeClr>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Lst>
          </p:cNvPr>
          <p:cNvGrpSpPr/>
          <p:nvPr/>
        </p:nvGrpSpPr>
        <p:grpSpPr>
          <a:xfrm>
            <a:off x="1343471" y="1268761"/>
            <a:ext cx="6480721"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Matematyka </a:t>
            </a:r>
            <a:endParaRPr lang="pl-PL" dirty="0">
              <a:solidFill>
                <a:schemeClr val="tx2"/>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Matematyka stosowana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Applied </a:t>
            </a:r>
            <a:r>
              <a:rPr lang="pl-PL" altLang="pl-PL" dirty="0" err="1">
                <a:solidFill>
                  <a:schemeClr val="tx2"/>
                </a:solidFill>
                <a:latin typeface="Calibri" pitchFamily="34" charset="0"/>
                <a:cs typeface="Calibri" pitchFamily="34" charset="0"/>
              </a:rPr>
              <a:t>Mathematics</a:t>
            </a:r>
            <a:endParaRPr lang="pl-PL" altLang="pl-PL" dirty="0">
              <a:solidFill>
                <a:schemeClr val="tx2"/>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Matematyka i analiza danych</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a:extLst>
              <a:ext uri="{FF2B5EF4-FFF2-40B4-BE49-F238E27FC236}">
                <a16:creationId xmlns:a16="http://schemas.microsoft.com/office/drawing/2014/main" id="{B8DE2333-0A03-4C03-A3CE-4872E2F2AA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7"/>
          </a:xfrm>
          <a:prstGeom prst="rect">
            <a:avLst/>
          </a:prstGeom>
        </p:spPr>
      </p:pic>
    </p:spTree>
    <p:extLst>
      <p:ext uri="{BB962C8B-B14F-4D97-AF65-F5344CB8AC3E}">
        <p14:creationId xmlns:p14="http://schemas.microsoft.com/office/powerpoint/2010/main" val="123289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5" y="4293096"/>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„Nowy kierunek kształcenia oferuje dodatkowe wartości dzięki wyjątkowo nowoczesnemu i interdyscyplinarnemu programowi dedykowanemu przyszłym lekarzom. Nasz program jest niezwykle wszechstronny, obejmuje nauki podstawowe na zaawansowanym poziomie, różnorodne aspekty technologii medycznych, ale przede wszystkim od pierwszych lat studiów proponujemy rozszerzony program szkolenia klinicznego w wysokospecjalistycznych szpitalach, świadczących usługi dla bardzo dużej liczby pacjentów.”</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lek. Halina Podbielska</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Katedra Inżynierii Biomedycznej Politechniki Wrocławskiej </a:t>
            </a:r>
            <a:br>
              <a:rPr lang="pl-PL" sz="1200" b="1" spc="-40" dirty="0">
                <a:solidFill>
                  <a:schemeClr val="bg1">
                    <a:lumMod val="50000"/>
                  </a:schemeClr>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Podstawowych Problemów Techniki</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4686" b="26989"/>
          <a:stretch/>
        </p:blipFill>
        <p:spPr bwMode="auto">
          <a:xfrm>
            <a:off x="6320392" y="37138"/>
            <a:ext cx="1512168" cy="1095121"/>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chemeClr val="bg1">
                    <a:lumMod val="50000"/>
                  </a:schemeClr>
                </a:solidFill>
                <a:latin typeface="Calibri" pitchFamily="34" charset="0"/>
                <a:cs typeface="Calibri" pitchFamily="34" charset="0"/>
              </a:rPr>
              <a:t>Wydział Medyczny</a:t>
            </a:r>
            <a:endParaRPr lang="en-GB" altLang="pl-PL" sz="3200" b="1" dirty="0">
              <a:solidFill>
                <a:schemeClr val="bg1">
                  <a:lumMod val="50000"/>
                </a:schemeClr>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Lst>
          </p:cNvPr>
          <p:cNvGrpSpPr/>
          <p:nvPr/>
        </p:nvGrpSpPr>
        <p:grpSpPr>
          <a:xfrm>
            <a:off x="1343471" y="1268761"/>
            <a:ext cx="6337497"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Kierunek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Lekarski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a:extLst>
              <a:ext uri="{FF2B5EF4-FFF2-40B4-BE49-F238E27FC236}">
                <a16:creationId xmlns:a16="http://schemas.microsoft.com/office/drawing/2014/main" id="{B8DE2333-0A03-4C03-A3CE-4872E2F2AA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886" r="52293" b="5346"/>
          <a:stretch/>
        </p:blipFill>
        <p:spPr>
          <a:xfrm>
            <a:off x="8051799" y="1"/>
            <a:ext cx="4140201" cy="6858000"/>
          </a:xfrm>
          <a:prstGeom prst="rect">
            <a:avLst/>
          </a:prstGeom>
        </p:spPr>
      </p:pic>
    </p:spTree>
    <p:extLst>
      <p:ext uri="{BB962C8B-B14F-4D97-AF65-F5344CB8AC3E}">
        <p14:creationId xmlns:p14="http://schemas.microsoft.com/office/powerpoint/2010/main" val="80660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1" y="0"/>
            <a:ext cx="3967186" cy="6858000"/>
          </a:xfrm>
          <a:prstGeom prst="rect">
            <a:avLst/>
          </a:prstGeom>
        </p:spPr>
      </p:pic>
      <p:sp>
        <p:nvSpPr>
          <p:cNvPr id="2" name="Text Box 2"/>
          <p:cNvSpPr txBox="1">
            <a:spLocks noChangeArrowheads="1"/>
          </p:cNvSpPr>
          <p:nvPr/>
        </p:nvSpPr>
        <p:spPr bwMode="auto">
          <a:xfrm>
            <a:off x="1343472" y="4293101"/>
            <a:ext cx="6408708" cy="2088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Filia Politechniki Wrocławskiej w Legnicy oferuje kształcenie odpowiadające zapotrzebowaniu rynku pracy na specjalistów potrafiących projektować,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użytkować i obsługiwać instalacje odnawialnych źródeł energii. Student zdobywa wszechstronną wiedzę w zakresie projektowania i budowy instalacji solarnych,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tym kolektorów słonecznych i paneli fotowoltaicznych. Zdobywa również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wykształcenie w zakresie pomp ciepła, potrafiąc w efekcie projektować instalacje,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których stanowią one urządzenia grzewcze. Poznaje podstawy budowy hydroelektrowni, zwłaszcza w aspekcie ich użytkowania oraz technologii wykonania.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Wiedza specjalistyczna jest poprzedzona zdobyciem umiejętności praktycznych związanych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z mechaniką, wytrzymałością materiałów, podstawami konstrukcji maszyn i termodynamiką.</a:t>
            </a:r>
          </a:p>
        </p:txBody>
      </p:sp>
      <p:sp>
        <p:nvSpPr>
          <p:cNvPr id="3" name="Text Box 1"/>
          <p:cNvSpPr txBox="1">
            <a:spLocks noChangeArrowheads="1"/>
          </p:cNvSpPr>
          <p:nvPr/>
        </p:nvSpPr>
        <p:spPr bwMode="auto">
          <a:xfrm>
            <a:off x="1271464" y="1"/>
            <a:ext cx="5616624" cy="1300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chemeClr val="bg1">
                    <a:lumMod val="50000"/>
                  </a:schemeClr>
                </a:solidFill>
                <a:latin typeface="Calibri" pitchFamily="34" charset="0"/>
                <a:cs typeface="Calibri" pitchFamily="34" charset="0"/>
              </a:rPr>
              <a:t>Filia Politechniki Wrocławskiej </a:t>
            </a:r>
            <a:br>
              <a:rPr lang="pl-PL" altLang="pl-PL" sz="3200" b="1" dirty="0">
                <a:solidFill>
                  <a:schemeClr val="bg1">
                    <a:lumMod val="50000"/>
                  </a:schemeClr>
                </a:solidFill>
                <a:latin typeface="Calibri" pitchFamily="34" charset="0"/>
                <a:cs typeface="Calibri" pitchFamily="34" charset="0"/>
              </a:rPr>
            </a:br>
            <a:r>
              <a:rPr lang="pl-PL" altLang="pl-PL" sz="3200" b="1" dirty="0">
                <a:solidFill>
                  <a:schemeClr val="bg1">
                    <a:lumMod val="50000"/>
                  </a:schemeClr>
                </a:solidFill>
                <a:latin typeface="Calibri" pitchFamily="34" charset="0"/>
                <a:cs typeface="Calibri" pitchFamily="34" charset="0"/>
              </a:rPr>
              <a:t>w Legnicy</a:t>
            </a:r>
            <a:endParaRPr lang="en-GB" altLang="pl-PL" sz="3200" b="1" dirty="0">
              <a:solidFill>
                <a:schemeClr val="bg1">
                  <a:lumMod val="50000"/>
                </a:schemeClr>
              </a:solidFill>
              <a:latin typeface="Calibri" pitchFamily="34" charset="0"/>
              <a:cs typeface="Calibri" pitchFamily="34" charset="0"/>
            </a:endParaRPr>
          </a:p>
        </p:txBody>
      </p:sp>
      <p:pic>
        <p:nvPicPr>
          <p:cNvPr id="12" name="Picture 33"/>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944425" y="145068"/>
            <a:ext cx="855297" cy="855297"/>
          </a:xfrm>
          <a:prstGeom prst="rect">
            <a:avLst/>
          </a:prstGeom>
          <a:noFill/>
          <a:ln>
            <a:noFill/>
          </a:ln>
        </p:spPr>
      </p:pic>
      <p:grpSp>
        <p:nvGrpSpPr>
          <p:cNvPr id="13" name="Grupa 12">
            <a:extLst>
              <a:ext uri="{FF2B5EF4-FFF2-40B4-BE49-F238E27FC236}">
                <a16:creationId xmlns:a16="http://schemas.microsoft.com/office/drawing/2014/main" id="{3822D252-58C8-45BB-8A9D-887FF7907CF4}"/>
              </a:ext>
            </a:extLst>
          </p:cNvPr>
          <p:cNvGrpSpPr/>
          <p:nvPr/>
        </p:nvGrpSpPr>
        <p:grpSpPr>
          <a:xfrm>
            <a:off x="1343471" y="1268761"/>
            <a:ext cx="6480721" cy="1418947"/>
            <a:chOff x="1343471" y="1312088"/>
            <a:chExt cx="6480721" cy="1540848"/>
          </a:xfrm>
        </p:grpSpPr>
        <p:cxnSp>
          <p:nvCxnSpPr>
            <p:cNvPr id="16" name="Łącznik prosty 15">
              <a:extLst>
                <a:ext uri="{FF2B5EF4-FFF2-40B4-BE49-F238E27FC236}">
                  <a16:creationId xmlns:a16="http://schemas.microsoft.com/office/drawing/2014/main" id="{2FCCB397-62A1-4467-AE9C-90EFCBC5A761}"/>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F5F16C22-75CF-4484-96CA-30F588A0271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FBBEF06F-00AD-4792-8CD3-CFA90FB59119}"/>
              </a:ext>
            </a:extLst>
          </p:cNvPr>
          <p:cNvSpPr txBox="1">
            <a:spLocks noChangeArrowheads="1"/>
          </p:cNvSpPr>
          <p:nvPr/>
        </p:nvSpPr>
        <p:spPr bwMode="auto">
          <a:xfrm>
            <a:off x="1271464" y="1340778"/>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Budowa maszyn i pojazdów</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Inżynieria odnawialnych źródeł energii </a:t>
            </a:r>
          </a:p>
        </p:txBody>
      </p:sp>
    </p:spTree>
    <p:extLst>
      <p:ext uri="{BB962C8B-B14F-4D97-AF65-F5344CB8AC3E}">
        <p14:creationId xmlns:p14="http://schemas.microsoft.com/office/powerpoint/2010/main" val="192253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17000" contrast="14000"/>
                    </a14:imgEffect>
                  </a14:imgLayer>
                </a14:imgProps>
              </a:ext>
              <a:ext uri="{28A0092B-C50C-407E-A947-70E740481C1C}">
                <a14:useLocalDpi xmlns:a14="http://schemas.microsoft.com/office/drawing/2010/main"/>
              </a:ext>
            </a:extLst>
          </a:blip>
          <a:srcRect/>
          <a:stretch/>
        </p:blipFill>
        <p:spPr>
          <a:xfrm>
            <a:off x="8256241" y="0"/>
            <a:ext cx="3935760" cy="6857996"/>
          </a:xfrm>
          <a:prstGeom prst="rect">
            <a:avLst/>
          </a:prstGeom>
        </p:spPr>
      </p:pic>
      <p:sp>
        <p:nvSpPr>
          <p:cNvPr id="2" name="Text Box 2"/>
          <p:cNvSpPr txBox="1">
            <a:spLocks noChangeArrowheads="1"/>
          </p:cNvSpPr>
          <p:nvPr/>
        </p:nvSpPr>
        <p:spPr bwMode="auto">
          <a:xfrm>
            <a:off x="1271464" y="4509124"/>
            <a:ext cx="6480716" cy="1872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Kierunek Informatyka przemysłowa przygotowuje absolwentów do samodzielnego rozwiązywania problemów inżynierskich w zakresie projektowania, realizacji i eksploatacji analogowych i cyfrowych układów, urządzeń oraz systemów informatyki  i automatyki przemysłowej, w szczególności z wykorzystaniem nowoczesnych technologii.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Absolwent posiada zarówno umiejętności podejmowania samodzielnych przedsięwzięć inżynierskich, uczestniczenia w pracy zespołowej, jak i kierowania zespołami ludzkimi.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Jest przygotowany do pracy w instytucjach związanych z informatyką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automatyką przemysłową, w tym w biurach projektowych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rozwojowych przedsiębiorstw oraz w instytutach badawczych.</a:t>
            </a:r>
          </a:p>
        </p:txBody>
      </p:sp>
      <p:sp>
        <p:nvSpPr>
          <p:cNvPr id="3" name="Text Box 1"/>
          <p:cNvSpPr txBox="1">
            <a:spLocks noChangeArrowheads="1"/>
          </p:cNvSpPr>
          <p:nvPr/>
        </p:nvSpPr>
        <p:spPr bwMode="auto">
          <a:xfrm>
            <a:off x="1271464" y="1"/>
            <a:ext cx="9289032" cy="1286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chemeClr val="bg1">
                    <a:lumMod val="50000"/>
                  </a:schemeClr>
                </a:solidFill>
                <a:latin typeface="Calibri" pitchFamily="34" charset="0"/>
                <a:cs typeface="Calibri" pitchFamily="34" charset="0"/>
              </a:rPr>
              <a:t>Filia Politechniki Wrocławskiej </a:t>
            </a:r>
            <a:br>
              <a:rPr lang="pl-PL" altLang="pl-PL" sz="3200" b="1" dirty="0">
                <a:solidFill>
                  <a:schemeClr val="bg1">
                    <a:lumMod val="50000"/>
                  </a:schemeClr>
                </a:solidFill>
                <a:latin typeface="Calibri" pitchFamily="34" charset="0"/>
                <a:cs typeface="Calibri" pitchFamily="34" charset="0"/>
              </a:rPr>
            </a:br>
            <a:r>
              <a:rPr lang="pl-PL" altLang="pl-PL" sz="3200" b="1" dirty="0">
                <a:solidFill>
                  <a:schemeClr val="bg1">
                    <a:lumMod val="50000"/>
                  </a:schemeClr>
                </a:solidFill>
                <a:latin typeface="Calibri" pitchFamily="34" charset="0"/>
                <a:cs typeface="Calibri" pitchFamily="34" charset="0"/>
              </a:rPr>
              <a:t>w Jeleniej Górze</a:t>
            </a:r>
            <a:endParaRPr lang="en-GB" altLang="pl-PL" sz="3200" b="1" dirty="0">
              <a:solidFill>
                <a:schemeClr val="bg1">
                  <a:lumMod val="50000"/>
                </a:schemeClr>
              </a:solidFill>
              <a:latin typeface="Calibri" pitchFamily="34" charset="0"/>
              <a:cs typeface="Calibri" pitchFamily="34" charset="0"/>
            </a:endParaRPr>
          </a:p>
        </p:txBody>
      </p:sp>
      <p:pic>
        <p:nvPicPr>
          <p:cNvPr id="13" name="Picture 3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60097" y="57633"/>
            <a:ext cx="964630" cy="964632"/>
          </a:xfrm>
          <a:prstGeom prst="rect">
            <a:avLst/>
          </a:prstGeom>
          <a:noFill/>
          <a:ln>
            <a:noFill/>
          </a:ln>
        </p:spPr>
      </p:pic>
      <p:grpSp>
        <p:nvGrpSpPr>
          <p:cNvPr id="10" name="Grupa 9">
            <a:extLst>
              <a:ext uri="{FF2B5EF4-FFF2-40B4-BE49-F238E27FC236}">
                <a16:creationId xmlns:a16="http://schemas.microsoft.com/office/drawing/2014/main" id="{4A39981F-F612-4D4F-B2FE-1557B9026426}"/>
              </a:ext>
            </a:extLst>
          </p:cNvPr>
          <p:cNvGrpSpPr/>
          <p:nvPr/>
        </p:nvGrpSpPr>
        <p:grpSpPr>
          <a:xfrm>
            <a:off x="1343471" y="1268761"/>
            <a:ext cx="6480721" cy="1418947"/>
            <a:chOff x="1343471" y="1312088"/>
            <a:chExt cx="6480721" cy="1540848"/>
          </a:xfrm>
        </p:grpSpPr>
        <p:cxnSp>
          <p:nvCxnSpPr>
            <p:cNvPr id="15" name="Łącznik prosty 14">
              <a:extLst>
                <a:ext uri="{FF2B5EF4-FFF2-40B4-BE49-F238E27FC236}">
                  <a16:creationId xmlns:a16="http://schemas.microsoft.com/office/drawing/2014/main" id="{5DFB439B-F79B-41B2-8DB2-E09B3DA2C09F}"/>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B0BCB52-83B1-49CF-9D5B-BC8D75288FF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7309DD22-E90E-449B-8DE5-FCF7BBA9BE48}"/>
              </a:ext>
            </a:extLst>
          </p:cNvPr>
          <p:cNvSpPr txBox="1">
            <a:spLocks noChangeArrowheads="1"/>
          </p:cNvSpPr>
          <p:nvPr/>
        </p:nvSpPr>
        <p:spPr bwMode="auto">
          <a:xfrm>
            <a:off x="1271464" y="1340778"/>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r>
              <a:rPr lang="pl-PL" altLang="pl-PL" dirty="0">
                <a:solidFill>
                  <a:schemeClr val="tx2"/>
                </a:solidFill>
                <a:latin typeface="Calibri" pitchFamily="34" charset="0"/>
                <a:cs typeface="Calibri" pitchFamily="34" charset="0"/>
              </a:rPr>
              <a:t>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Informatyka techniczna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Informatyka przemysłowa </a:t>
            </a:r>
          </a:p>
        </p:txBody>
      </p:sp>
    </p:spTree>
    <p:extLst>
      <p:ext uri="{BB962C8B-B14F-4D97-AF65-F5344CB8AC3E}">
        <p14:creationId xmlns:p14="http://schemas.microsoft.com/office/powerpoint/2010/main" val="214740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8604" y="-7551"/>
            <a:ext cx="3893395" cy="6857997"/>
          </a:xfrm>
          <a:prstGeom prst="rect">
            <a:avLst/>
          </a:prstGeom>
        </p:spPr>
      </p:pic>
      <p:sp>
        <p:nvSpPr>
          <p:cNvPr id="2" name="Text Box 2"/>
          <p:cNvSpPr txBox="1">
            <a:spLocks noChangeArrowheads="1"/>
          </p:cNvSpPr>
          <p:nvPr/>
        </p:nvSpPr>
        <p:spPr bwMode="auto">
          <a:xfrm>
            <a:off x="1271464" y="5085193"/>
            <a:ext cx="6480715" cy="1584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Absolwenci Mechatroniki pojazdów to specjaliści w zakresie projektowania,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konstrukcji, wytwarzania, wdrażania i eksploatacji urządzeń mechanicznych,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głównie w nowoczesnych środkach transportu. Są przygotowani do uczestnictwa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interdyscyplinarnych zespołach, rozwiązujących problemy związane np. z serwisowaniem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diagnostyką maszyn oraz urządzeń zawierających układy mechaniczne.</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 Z wykształceniem zdobytym na studiach znajdziesz bez trudu pracę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zarówno w przemyśle elektromaszynowym, jak i motoryzacyjnym.</a:t>
            </a:r>
          </a:p>
        </p:txBody>
      </p:sp>
      <p:sp>
        <p:nvSpPr>
          <p:cNvPr id="3" name="Text Box 1"/>
          <p:cNvSpPr txBox="1">
            <a:spLocks noChangeArrowheads="1"/>
          </p:cNvSpPr>
          <p:nvPr/>
        </p:nvSpPr>
        <p:spPr bwMode="auto">
          <a:xfrm>
            <a:off x="1271464" y="2"/>
            <a:ext cx="5357119" cy="1282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chemeClr val="bg1">
                    <a:lumMod val="50000"/>
                  </a:schemeClr>
                </a:solidFill>
                <a:latin typeface="Calibri" pitchFamily="34" charset="0"/>
                <a:cs typeface="Calibri" pitchFamily="34" charset="0"/>
              </a:rPr>
              <a:t>Filia Politechniki Wrocławskiej </a:t>
            </a:r>
            <a:br>
              <a:rPr lang="pl-PL" altLang="pl-PL" sz="3200" b="1" dirty="0">
                <a:solidFill>
                  <a:schemeClr val="bg1">
                    <a:lumMod val="50000"/>
                  </a:schemeClr>
                </a:solidFill>
                <a:latin typeface="Calibri" pitchFamily="34" charset="0"/>
                <a:cs typeface="Calibri" pitchFamily="34" charset="0"/>
              </a:rPr>
            </a:br>
            <a:r>
              <a:rPr lang="pl-PL" altLang="pl-PL" sz="3200" b="1" dirty="0">
                <a:solidFill>
                  <a:schemeClr val="bg1">
                    <a:lumMod val="50000"/>
                  </a:schemeClr>
                </a:solidFill>
                <a:latin typeface="Calibri" pitchFamily="34" charset="0"/>
                <a:cs typeface="Calibri" pitchFamily="34" charset="0"/>
              </a:rPr>
              <a:t>w Wałbrzychu</a:t>
            </a:r>
          </a:p>
        </p:txBody>
      </p:sp>
      <p:pic>
        <p:nvPicPr>
          <p:cNvPr id="11" name="Picture 3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98525" y="116632"/>
            <a:ext cx="867340" cy="867340"/>
          </a:xfrm>
          <a:prstGeom prst="rect">
            <a:avLst/>
          </a:prstGeom>
          <a:noFill/>
          <a:ln>
            <a:noFill/>
          </a:ln>
        </p:spPr>
      </p:pic>
      <p:grpSp>
        <p:nvGrpSpPr>
          <p:cNvPr id="12" name="Grupa 11">
            <a:extLst>
              <a:ext uri="{FF2B5EF4-FFF2-40B4-BE49-F238E27FC236}">
                <a16:creationId xmlns:a16="http://schemas.microsoft.com/office/drawing/2014/main" id="{1A95EF41-49CC-40E9-B73C-63B6A13D877D}"/>
              </a:ext>
            </a:extLst>
          </p:cNvPr>
          <p:cNvGrpSpPr/>
          <p:nvPr/>
        </p:nvGrpSpPr>
        <p:grpSpPr>
          <a:xfrm>
            <a:off x="1343471" y="1268761"/>
            <a:ext cx="6480721" cy="1418947"/>
            <a:chOff x="1343471" y="1312088"/>
            <a:chExt cx="6480721" cy="1540848"/>
          </a:xfrm>
        </p:grpSpPr>
        <p:cxnSp>
          <p:nvCxnSpPr>
            <p:cNvPr id="16" name="Łącznik prosty 15">
              <a:extLst>
                <a:ext uri="{FF2B5EF4-FFF2-40B4-BE49-F238E27FC236}">
                  <a16:creationId xmlns:a16="http://schemas.microsoft.com/office/drawing/2014/main" id="{89FBDDCD-1F1B-42F5-9251-4BDB15E503B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CB2697C4-623F-4078-9AAA-367EBA08175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543CA37C-E860-4937-B405-21547D62A26F}"/>
              </a:ext>
            </a:extLst>
          </p:cNvPr>
          <p:cNvSpPr txBox="1">
            <a:spLocks noChangeArrowheads="1"/>
          </p:cNvSpPr>
          <p:nvPr/>
        </p:nvSpPr>
        <p:spPr bwMode="auto">
          <a:xfrm>
            <a:off x="1271464" y="1340778"/>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Informatyka techniczna </a:t>
            </a:r>
          </a:p>
          <a:p>
            <a:pPr marL="342582" lvl="1" indent="-283845" eaLnBrk="1" hangingPunct="1">
              <a:lnSpc>
                <a:spcPct val="80000"/>
              </a:lnSpc>
              <a:spcBef>
                <a:spcPts val="350"/>
              </a:spcBef>
              <a:buClr>
                <a:srgbClr val="C00000"/>
              </a:buClr>
              <a:buFont typeface="Arial" panose="020B0604020202020204" pitchFamily="34" charset="0"/>
              <a:buChar char="•"/>
              <a:defRPr/>
            </a:pPr>
            <a:r>
              <a:rPr lang="pl-PL" altLang="pl-PL" dirty="0">
                <a:solidFill>
                  <a:schemeClr val="tx2"/>
                </a:solidFill>
                <a:latin typeface="Calibri" pitchFamily="34" charset="0"/>
                <a:cs typeface="Calibri" pitchFamily="34" charset="0"/>
              </a:rPr>
              <a:t>Zarządzanie i inżynieria produkcji </a:t>
            </a:r>
          </a:p>
        </p:txBody>
      </p:sp>
    </p:spTree>
    <p:extLst>
      <p:ext uri="{BB962C8B-B14F-4D97-AF65-F5344CB8AC3E}">
        <p14:creationId xmlns:p14="http://schemas.microsoft.com/office/powerpoint/2010/main" val="228989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925343"/>
            <a:ext cx="6624736"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spcBef>
                <a:spcPts val="0"/>
              </a:spcBef>
            </a:pPr>
            <a:r>
              <a:rPr lang="pl-PL" b="1" dirty="0">
                <a:latin typeface="Calibri" panose="020F0502020204030204" pitchFamily="34" charset="0"/>
                <a:cs typeface="Calibri" panose="020F0502020204030204" pitchFamily="34" charset="0"/>
              </a:rPr>
              <a:t>Szkoła Doktorska Politechniki Wrocławskiej działa od 1 października 2019 r. Kandydaci mogą podjąć naukę w jednej z trzynastu dyscyplin kształcenia:</a:t>
            </a: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a:solidFill>
                  <a:srgbClr val="B11D09"/>
                </a:solidFill>
                <a:latin typeface="Calibri" panose="020F0502020204030204" pitchFamily="34" charset="0"/>
                <a:cs typeface="Calibri" pitchFamily="34" charset="0"/>
              </a:rPr>
              <a:t>Szkoła Doktorska</a:t>
            </a:r>
          </a:p>
        </p:txBody>
      </p:sp>
      <p:pic>
        <p:nvPicPr>
          <p:cNvPr id="42" name="Obraz 4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
        <p:nvSpPr>
          <p:cNvPr id="43" name="pole tekstowe 42"/>
          <p:cNvSpPr txBox="1"/>
          <p:nvPr/>
        </p:nvSpPr>
        <p:spPr>
          <a:xfrm>
            <a:off x="1271465" y="4584060"/>
            <a:ext cx="4766670" cy="2123658"/>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ścisłych i przyrodniczych</a:t>
            </a:r>
          </a:p>
          <a:p>
            <a:endParaRPr lang="pl-PL" sz="1400" dirty="0">
              <a:latin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matematyka</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nauki chemiczne</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nauki fizyczne </a:t>
            </a:r>
          </a:p>
          <a:p>
            <a:endParaRPr lang="pl-PL" sz="1400" b="1" dirty="0">
              <a:latin typeface="Calibri" panose="020F0502020204030204" pitchFamily="34" charset="0"/>
              <a:cs typeface="Calibri" panose="020F0502020204030204" pitchFamily="34" charset="0"/>
            </a:endParaRPr>
          </a:p>
          <a:p>
            <a:r>
              <a:rPr lang="pl-PL" sz="1600" b="1" dirty="0">
                <a:solidFill>
                  <a:schemeClr val="bg1">
                    <a:lumMod val="50000"/>
                  </a:schemeClr>
                </a:solidFill>
                <a:latin typeface="Calibri" panose="020F0502020204030204" pitchFamily="34" charset="0"/>
                <a:cs typeface="Calibri" panose="020F0502020204030204" pitchFamily="34" charset="0"/>
              </a:rPr>
              <a:t>Dziedzina nauk społecznych</a:t>
            </a:r>
          </a:p>
          <a:p>
            <a:endParaRPr lang="pl-PL" sz="1400" b="1" dirty="0">
              <a:latin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nauki o zarządzaniu i jakości</a:t>
            </a:r>
          </a:p>
        </p:txBody>
      </p:sp>
      <p:sp>
        <p:nvSpPr>
          <p:cNvPr id="44" name="pole tekstowe 43"/>
          <p:cNvSpPr txBox="1"/>
          <p:nvPr/>
        </p:nvSpPr>
        <p:spPr>
          <a:xfrm>
            <a:off x="1257789" y="1859121"/>
            <a:ext cx="5827529" cy="2462213"/>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inżynieryjno-technicznych</a:t>
            </a:r>
          </a:p>
          <a:p>
            <a:endParaRPr lang="pl-PL" sz="1200" dirty="0">
              <a:latin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architektura i urbanistyka</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automatyka elektronika i elektrotechnika i technologie kosmiczne</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informatyka techniczna i telekomunikacja</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inżynieria biomedyczna</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inżynieria chemiczna</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inżynieria lądowa, geodezja i transport </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inżynieria mechaniczna</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inżynieria środowiska, górnictwo i energetyka</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inżynieria materiałowa </a:t>
            </a:r>
          </a:p>
        </p:txBody>
      </p:sp>
      <p:grpSp>
        <p:nvGrpSpPr>
          <p:cNvPr id="16" name="Grupa 15">
            <a:extLst>
              <a:ext uri="{FF2B5EF4-FFF2-40B4-BE49-F238E27FC236}">
                <a16:creationId xmlns:a16="http://schemas.microsoft.com/office/drawing/2014/main" id="{1A0CF7C4-5A01-4AE2-9D12-D18620EC57A8}"/>
              </a:ext>
            </a:extLst>
          </p:cNvPr>
          <p:cNvGrpSpPr/>
          <p:nvPr/>
        </p:nvGrpSpPr>
        <p:grpSpPr>
          <a:xfrm>
            <a:off x="1375014" y="1778408"/>
            <a:ext cx="3672407" cy="399337"/>
            <a:chOff x="1343471" y="1312088"/>
            <a:chExt cx="6408709" cy="1540848"/>
          </a:xfrm>
        </p:grpSpPr>
        <p:cxnSp>
          <p:nvCxnSpPr>
            <p:cNvPr id="17" name="Łącznik prosty 16">
              <a:extLst>
                <a:ext uri="{FF2B5EF4-FFF2-40B4-BE49-F238E27FC236}">
                  <a16:creationId xmlns:a16="http://schemas.microsoft.com/office/drawing/2014/main" id="{A220518C-4220-482F-A029-2DF982491CE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4FB66BC6-08B6-484C-B140-B85498C9640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9" name="Grupa 18">
            <a:extLst>
              <a:ext uri="{FF2B5EF4-FFF2-40B4-BE49-F238E27FC236}">
                <a16:creationId xmlns:a16="http://schemas.microsoft.com/office/drawing/2014/main" id="{E17FDFAC-D5C4-4B4A-953D-91FCDC68F997}"/>
              </a:ext>
            </a:extLst>
          </p:cNvPr>
          <p:cNvGrpSpPr/>
          <p:nvPr/>
        </p:nvGrpSpPr>
        <p:grpSpPr>
          <a:xfrm>
            <a:off x="1271465" y="4521001"/>
            <a:ext cx="3672407" cy="399337"/>
            <a:chOff x="1343471" y="1312088"/>
            <a:chExt cx="6408709" cy="1540848"/>
          </a:xfrm>
        </p:grpSpPr>
        <p:cxnSp>
          <p:nvCxnSpPr>
            <p:cNvPr id="20" name="Łącznik prosty 19">
              <a:extLst>
                <a:ext uri="{FF2B5EF4-FFF2-40B4-BE49-F238E27FC236}">
                  <a16:creationId xmlns:a16="http://schemas.microsoft.com/office/drawing/2014/main" id="{C30D7065-7F4C-4374-BFEB-AA643A2F63BE}"/>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F64D99D-6095-4624-9448-33A77752415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2" name="Grupa 21">
            <a:extLst>
              <a:ext uri="{FF2B5EF4-FFF2-40B4-BE49-F238E27FC236}">
                <a16:creationId xmlns:a16="http://schemas.microsoft.com/office/drawing/2014/main" id="{0AC05120-7A87-42AB-A8CF-52D0859F8356}"/>
              </a:ext>
            </a:extLst>
          </p:cNvPr>
          <p:cNvGrpSpPr/>
          <p:nvPr/>
        </p:nvGrpSpPr>
        <p:grpSpPr>
          <a:xfrm>
            <a:off x="1344315" y="5860532"/>
            <a:ext cx="3672407" cy="399337"/>
            <a:chOff x="1343471" y="1312088"/>
            <a:chExt cx="6408709" cy="1540848"/>
          </a:xfrm>
        </p:grpSpPr>
        <p:cxnSp>
          <p:nvCxnSpPr>
            <p:cNvPr id="23" name="Łącznik prosty 22">
              <a:extLst>
                <a:ext uri="{FF2B5EF4-FFF2-40B4-BE49-F238E27FC236}">
                  <a16:creationId xmlns:a16="http://schemas.microsoft.com/office/drawing/2014/main" id="{4847806D-A716-4CDD-85A9-2B8791CF315B}"/>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4" name="Łącznik prosty 23">
              <a:extLst>
                <a:ext uri="{FF2B5EF4-FFF2-40B4-BE49-F238E27FC236}">
                  <a16:creationId xmlns:a16="http://schemas.microsoft.com/office/drawing/2014/main" id="{6E84B9B9-91A1-4C66-AF5B-2FE90FE7BFE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9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11D09"/>
                </a:solidFill>
                <a:latin typeface="Calibri" panose="020F0502020204030204" pitchFamily="34" charset="0"/>
                <a:cs typeface="Calibri" pitchFamily="34" charset="0"/>
              </a:rPr>
              <a:t>Jakość kształcenia i akredytacje</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307816" y="908721"/>
            <a:ext cx="10884184" cy="57606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lvl="0" indent="0" eaLnBrk="1" hangingPunct="1">
              <a:spcBef>
                <a:spcPts val="0"/>
              </a:spcBef>
              <a:buClr>
                <a:prstClr val="white">
                  <a:lumMod val="50000"/>
                </a:prstClr>
              </a:buClr>
              <a:tabLst/>
              <a:defRPr/>
            </a:pPr>
            <a:r>
              <a:rPr lang="pl-PL" altLang="pl-PL" sz="1200" b="1" dirty="0">
                <a:solidFill>
                  <a:prstClr val="black"/>
                </a:solidFill>
                <a:latin typeface="Calibri" pitchFamily="34" charset="0"/>
                <a:ea typeface="+mn-ea"/>
                <a:cs typeface="Calibri" pitchFamily="34" charset="0"/>
              </a:rPr>
              <a:t>Komisja Ewaluacji Nauki (KEN) ocena dyscyplin za lata 2017-2021: </a:t>
            </a:r>
            <a:br>
              <a:rPr lang="pl-PL" altLang="pl-PL" sz="1200" b="1" dirty="0">
                <a:solidFill>
                  <a:prstClr val="black"/>
                </a:solidFill>
                <a:latin typeface="Calibri" pitchFamily="34" charset="0"/>
                <a:ea typeface="+mn-ea"/>
                <a:cs typeface="Calibri" pitchFamily="34" charset="0"/>
              </a:rPr>
            </a:br>
            <a:r>
              <a:rPr lang="pl-PL" altLang="pl-PL" sz="1200" b="1" dirty="0">
                <a:solidFill>
                  <a:prstClr val="black"/>
                </a:solidFill>
                <a:latin typeface="Calibri" pitchFamily="34" charset="0"/>
                <a:ea typeface="+mn-ea"/>
                <a:cs typeface="Calibri" pitchFamily="34" charset="0"/>
              </a:rPr>
              <a:t> </a:t>
            </a:r>
          </a:p>
          <a:p>
            <a:pPr marL="0" lvl="0" indent="0" eaLnBrk="1" hangingPunct="1">
              <a:spcBef>
                <a:spcPts val="0"/>
              </a:spcBef>
              <a:buClr>
                <a:prstClr val="white">
                  <a:lumMod val="50000"/>
                </a:prstClr>
              </a:buClr>
              <a:tabLst/>
              <a:defRPr/>
            </a:pPr>
            <a:r>
              <a:rPr lang="pl-PL" altLang="pl-PL" sz="1100" b="1" dirty="0">
                <a:solidFill>
                  <a:prstClr val="black"/>
                </a:solidFill>
                <a:latin typeface="Calibri" pitchFamily="34" charset="0"/>
                <a:ea typeface="+mn-ea"/>
                <a:cs typeface="Calibri" pitchFamily="34" charset="0"/>
              </a:rPr>
              <a:t>Kategoria A+:  </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Nauki fizyczne</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Nauki chemiczne </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Matematyka</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Inżynieria chemiczna </a:t>
            </a:r>
          </a:p>
          <a:p>
            <a:pPr marL="0" lvl="0" indent="0" eaLnBrk="1" hangingPunct="1">
              <a:spcBef>
                <a:spcPts val="0"/>
              </a:spcBef>
              <a:buClr>
                <a:prstClr val="white">
                  <a:lumMod val="50000"/>
                </a:prstClr>
              </a:buClr>
              <a:tabLst/>
              <a:defRPr/>
            </a:pPr>
            <a:r>
              <a:rPr lang="pl-PL" altLang="pl-PL" sz="1100" b="1" dirty="0">
                <a:solidFill>
                  <a:prstClr val="black"/>
                </a:solidFill>
                <a:latin typeface="Calibri" pitchFamily="34" charset="0"/>
                <a:ea typeface="+mn-ea"/>
                <a:cs typeface="Calibri" pitchFamily="34" charset="0"/>
              </a:rPr>
              <a:t>Kategoria A:</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Architektura i urbanistyka </a:t>
            </a:r>
            <a:endParaRPr lang="pl-PL" altLang="pl-PL" sz="1100" b="1" dirty="0">
              <a:solidFill>
                <a:prstClr val="black"/>
              </a:solidFill>
              <a:latin typeface="Calibri" pitchFamily="34" charset="0"/>
              <a:ea typeface="+mn-ea"/>
              <a:cs typeface="Calibri" pitchFamily="34" charset="0"/>
            </a:endParaRP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Automatyka, elektronika i elektrotechnika </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Informatyka techniczna i telekomunikacja</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Inżynieria biomedyczna</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Inżynieria lądowa i transport </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Inżynieria mechaniczna</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ea typeface="+mn-ea"/>
                <a:cs typeface="Calibri" pitchFamily="34" charset="0"/>
              </a:rPr>
              <a:t>  Inżynieria materiałowa</a:t>
            </a:r>
          </a:p>
          <a:p>
            <a:pPr marL="17145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cs typeface="Calibri" pitchFamily="34" charset="0"/>
              </a:rPr>
              <a:t>  Inżynieria środowiskowa, górnictwo i energetyka</a:t>
            </a:r>
          </a:p>
          <a:p>
            <a:pPr marL="171450" indent="-171450" eaLnBrk="1" hangingPunct="1">
              <a:spcBef>
                <a:spcPts val="0"/>
              </a:spcBef>
              <a:buClr>
                <a:srgbClr val="C00000"/>
              </a:buClr>
              <a:buFont typeface="Wingdings" panose="05000000000000000000" pitchFamily="2" charset="2"/>
              <a:buChar char="§"/>
              <a:tabLst/>
              <a:defRPr/>
            </a:pPr>
            <a:r>
              <a:rPr lang="pl-PL" altLang="pl-PL" sz="1200" dirty="0">
                <a:solidFill>
                  <a:prstClr val="black"/>
                </a:solidFill>
                <a:latin typeface="Calibri" pitchFamily="34" charset="0"/>
                <a:cs typeface="Calibri" pitchFamily="34" charset="0"/>
              </a:rPr>
              <a:t>  Nauki o zarządzaniu i jakości</a:t>
            </a:r>
          </a:p>
          <a:p>
            <a:pPr marL="0" lvl="0" indent="0" eaLnBrk="1" hangingPunct="1">
              <a:spcBef>
                <a:spcPts val="0"/>
              </a:spcBef>
              <a:buClr>
                <a:srgbClr val="C00000"/>
              </a:buClr>
              <a:buFont typeface="Arial" panose="020B0604020202020204" pitchFamily="34" charset="0"/>
              <a:buChar char="•"/>
              <a:tabLst/>
              <a:defRPr/>
            </a:pPr>
            <a:endParaRPr lang="pl-PL" altLang="pl-PL" sz="120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Chemistry</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Thematic</a:t>
            </a:r>
            <a:r>
              <a:rPr lang="pl-PL" altLang="pl-PL" sz="1200" b="1" dirty="0">
                <a:solidFill>
                  <a:schemeClr val="tx1"/>
                </a:solidFill>
                <a:latin typeface="Calibri" pitchFamily="34" charset="0"/>
                <a:cs typeface="Calibri" pitchFamily="34" charset="0"/>
              </a:rPr>
              <a:t> Network (ECTN)</a:t>
            </a:r>
          </a:p>
          <a:p>
            <a:pPr marL="0" indent="0" eaLnBrk="1" hangingPunct="1">
              <a:spcBef>
                <a:spcPts val="0"/>
              </a:spcBef>
              <a:buClr>
                <a:schemeClr val="bg1">
                  <a:lumMod val="50000"/>
                </a:schemeClr>
              </a:buClr>
              <a:defRPr/>
            </a:pPr>
            <a:endParaRPr lang="pl-PL" altLang="pl-PL" sz="1200" dirty="0">
              <a:solidFill>
                <a:prstClr val="black"/>
              </a:solidFill>
              <a:latin typeface="Calibri" pitchFamily="34" charset="0"/>
              <a:ea typeface="+mn-ea"/>
              <a:cs typeface="Calibri" pitchFamily="34" charset="0"/>
            </a:endParaRPr>
          </a:p>
          <a:p>
            <a:pPr marL="171450" lvl="0" indent="-171450" eaLnBrk="1" hangingPunct="1">
              <a:spcBef>
                <a:spcPts val="0"/>
              </a:spcBef>
              <a:buClr>
                <a:srgbClr val="C00000"/>
              </a:buClr>
              <a:buFont typeface="Wingdings" panose="05000000000000000000" pitchFamily="2" charset="2"/>
              <a:buChar char="§"/>
              <a:tabLst/>
              <a:defRPr/>
            </a:pPr>
            <a:r>
              <a:rPr lang="pl-PL" altLang="pl-PL" sz="1200" dirty="0" err="1">
                <a:solidFill>
                  <a:prstClr val="black"/>
                </a:solidFill>
                <a:latin typeface="Calibri" pitchFamily="34" charset="0"/>
                <a:ea typeface="+mn-ea"/>
                <a:cs typeface="Calibri" pitchFamily="34" charset="0"/>
              </a:rPr>
              <a:t>Chemistry</a:t>
            </a:r>
            <a:r>
              <a:rPr lang="pl-PL" altLang="pl-PL" sz="1200" dirty="0">
                <a:solidFill>
                  <a:prstClr val="black"/>
                </a:solidFill>
                <a:latin typeface="Calibri" pitchFamily="34" charset="0"/>
                <a:ea typeface="+mn-ea"/>
                <a:cs typeface="Calibri" pitchFamily="34" charset="0"/>
              </a:rPr>
              <a:t> </a:t>
            </a:r>
            <a:r>
              <a:rPr lang="pl-PL" altLang="pl-PL" sz="1200" dirty="0" err="1">
                <a:solidFill>
                  <a:prstClr val="black"/>
                </a:solidFill>
                <a:latin typeface="Calibri" pitchFamily="34" charset="0"/>
                <a:ea typeface="+mn-ea"/>
                <a:cs typeface="Calibri" pitchFamily="34" charset="0"/>
              </a:rPr>
              <a:t>Doctorate</a:t>
            </a:r>
            <a:r>
              <a:rPr lang="pl-PL" altLang="pl-PL" sz="1200" dirty="0">
                <a:solidFill>
                  <a:prstClr val="black"/>
                </a:solidFill>
                <a:latin typeface="Calibri" pitchFamily="34" charset="0"/>
                <a:ea typeface="+mn-ea"/>
                <a:cs typeface="Calibri" pitchFamily="34" charset="0"/>
              </a:rPr>
              <a:t> </a:t>
            </a:r>
            <a:r>
              <a:rPr lang="pl-PL" altLang="pl-PL" sz="1200" dirty="0" err="1">
                <a:solidFill>
                  <a:prstClr val="black"/>
                </a:solidFill>
                <a:latin typeface="Calibri" pitchFamily="34" charset="0"/>
                <a:ea typeface="+mn-ea"/>
                <a:cs typeface="Calibri" pitchFamily="34" charset="0"/>
              </a:rPr>
              <a:t>Eurolabel</a:t>
            </a:r>
            <a:r>
              <a:rPr lang="pl-PL" altLang="pl-PL" sz="1200" dirty="0">
                <a:solidFill>
                  <a:prstClr val="black"/>
                </a:solidFill>
                <a:latin typeface="Calibri" pitchFamily="34" charset="0"/>
                <a:ea typeface="+mn-ea"/>
                <a:cs typeface="Calibri" pitchFamily="34" charset="0"/>
              </a:rPr>
              <a:t> </a:t>
            </a:r>
            <a:r>
              <a:rPr lang="pl-PL" altLang="pl-PL" sz="1200" dirty="0" err="1">
                <a:solidFill>
                  <a:prstClr val="black"/>
                </a:solidFill>
                <a:latin typeface="Calibri" pitchFamily="34" charset="0"/>
                <a:ea typeface="+mn-ea"/>
                <a:cs typeface="Calibri" pitchFamily="34" charset="0"/>
              </a:rPr>
              <a:t>Certification</a:t>
            </a:r>
            <a:r>
              <a:rPr lang="pl-PL" altLang="pl-PL" sz="1200" dirty="0">
                <a:solidFill>
                  <a:prstClr val="black"/>
                </a:solidFill>
                <a:latin typeface="Calibri" pitchFamily="34" charset="0"/>
                <a:ea typeface="+mn-ea"/>
                <a:cs typeface="Calibri" pitchFamily="34" charset="0"/>
              </a:rPr>
              <a:t> dla kierunku Inżynieria  chemiczna</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err="1">
                <a:solidFill>
                  <a:prstClr val="black"/>
                </a:solidFill>
                <a:latin typeface="Calibri" pitchFamily="34" charset="0"/>
                <a:ea typeface="+mn-ea"/>
                <a:cs typeface="Calibri" pitchFamily="34" charset="0"/>
              </a:rPr>
              <a:t>Eurobachelor</a:t>
            </a:r>
            <a:r>
              <a:rPr lang="pl-PL" altLang="pl-PL" sz="1200" dirty="0">
                <a:solidFill>
                  <a:prstClr val="black"/>
                </a:solidFill>
                <a:latin typeface="Calibri" pitchFamily="34" charset="0"/>
                <a:ea typeface="+mn-ea"/>
                <a:cs typeface="Calibri" pitchFamily="34" charset="0"/>
              </a:rPr>
              <a:t> </a:t>
            </a:r>
            <a:r>
              <a:rPr lang="pl-PL" altLang="pl-PL" sz="1200" dirty="0" err="1">
                <a:solidFill>
                  <a:prstClr val="black"/>
                </a:solidFill>
                <a:latin typeface="Calibri" pitchFamily="34" charset="0"/>
                <a:ea typeface="+mn-ea"/>
                <a:cs typeface="Calibri" pitchFamily="34" charset="0"/>
              </a:rPr>
              <a:t>Certification</a:t>
            </a:r>
            <a:r>
              <a:rPr lang="pl-PL" altLang="pl-PL" sz="1200" dirty="0">
                <a:solidFill>
                  <a:prstClr val="black"/>
                </a:solidFill>
                <a:latin typeface="Calibri" pitchFamily="34" charset="0"/>
                <a:ea typeface="+mn-ea"/>
                <a:cs typeface="Calibri" pitchFamily="34" charset="0"/>
              </a:rPr>
              <a:t> dla kierunków Chemia i analityka </a:t>
            </a:r>
          </a:p>
          <a:p>
            <a:pPr marL="0" lvl="0" indent="0" eaLnBrk="1" hangingPunct="1">
              <a:spcBef>
                <a:spcPts val="0"/>
              </a:spcBef>
              <a:buClr>
                <a:srgbClr val="C00000"/>
              </a:buClr>
              <a:tabLst/>
              <a:defRPr/>
            </a:pPr>
            <a:r>
              <a:rPr lang="pl-PL" altLang="pl-PL" sz="1200" dirty="0">
                <a:solidFill>
                  <a:prstClr val="black"/>
                </a:solidFill>
                <a:latin typeface="Calibri" pitchFamily="34" charset="0"/>
                <a:ea typeface="+mn-ea"/>
                <a:cs typeface="Calibri" pitchFamily="34" charset="0"/>
              </a:rPr>
              <a:t>     przemysłowa oraz Technologia chemiczna</a:t>
            </a:r>
          </a:p>
          <a:p>
            <a:pPr marL="171450" lvl="0" indent="-171450" eaLnBrk="1" hangingPunct="1">
              <a:spcBef>
                <a:spcPts val="0"/>
              </a:spcBef>
              <a:buClr>
                <a:srgbClr val="C00000"/>
              </a:buClr>
              <a:buFont typeface="Wingdings" panose="05000000000000000000" pitchFamily="2" charset="2"/>
              <a:buChar char="§"/>
              <a:tabLst/>
              <a:defRPr/>
            </a:pPr>
            <a:r>
              <a:rPr lang="pl-PL" altLang="pl-PL" sz="1200" dirty="0" err="1">
                <a:solidFill>
                  <a:prstClr val="black"/>
                </a:solidFill>
                <a:latin typeface="Calibri" pitchFamily="34" charset="0"/>
                <a:ea typeface="+mn-ea"/>
                <a:cs typeface="Calibri" pitchFamily="34" charset="0"/>
              </a:rPr>
              <a:t>Euromaster</a:t>
            </a:r>
            <a:r>
              <a:rPr lang="pl-PL" altLang="pl-PL" sz="1200" dirty="0">
                <a:solidFill>
                  <a:prstClr val="black"/>
                </a:solidFill>
                <a:latin typeface="Calibri" pitchFamily="34" charset="0"/>
                <a:ea typeface="+mn-ea"/>
                <a:cs typeface="Calibri" pitchFamily="34" charset="0"/>
              </a:rPr>
              <a:t> </a:t>
            </a:r>
            <a:r>
              <a:rPr lang="pl-PL" altLang="pl-PL" sz="1200" dirty="0" err="1">
                <a:solidFill>
                  <a:prstClr val="black"/>
                </a:solidFill>
                <a:latin typeface="Calibri" pitchFamily="34" charset="0"/>
                <a:ea typeface="+mn-ea"/>
                <a:cs typeface="Calibri" pitchFamily="34" charset="0"/>
              </a:rPr>
              <a:t>Certification</a:t>
            </a:r>
            <a:r>
              <a:rPr lang="pl-PL" altLang="pl-PL" sz="1200" dirty="0">
                <a:solidFill>
                  <a:prstClr val="black"/>
                </a:solidFill>
                <a:latin typeface="Calibri" pitchFamily="34" charset="0"/>
                <a:ea typeface="+mn-ea"/>
                <a:cs typeface="Calibri" pitchFamily="34" charset="0"/>
              </a:rPr>
              <a:t>  dla kierunków Chemia oraz Technologia </a:t>
            </a:r>
          </a:p>
          <a:p>
            <a:pPr marL="0" lvl="0" indent="0" eaLnBrk="1" hangingPunct="1">
              <a:spcBef>
                <a:spcPts val="0"/>
              </a:spcBef>
              <a:buClr>
                <a:srgbClr val="C00000"/>
              </a:buClr>
              <a:tabLst/>
              <a:defRPr/>
            </a:pPr>
            <a:r>
              <a:rPr lang="pl-PL" altLang="pl-PL" sz="1200" dirty="0">
                <a:solidFill>
                  <a:prstClr val="black"/>
                </a:solidFill>
                <a:latin typeface="Calibri" pitchFamily="34" charset="0"/>
                <a:ea typeface="+mn-ea"/>
                <a:cs typeface="Calibri" pitchFamily="34" charset="0"/>
              </a:rPr>
              <a:t>     chemiczna</a:t>
            </a:r>
          </a:p>
          <a:p>
            <a:pPr marL="0" lvl="0" indent="0" eaLnBrk="1" hangingPunct="1">
              <a:spcBef>
                <a:spcPts val="0"/>
              </a:spcBef>
              <a:buClr>
                <a:srgbClr val="C00000"/>
              </a:buClr>
              <a:tabLst/>
              <a:defRPr/>
            </a:pPr>
            <a:endParaRPr lang="pl-PL" altLang="pl-PL" sz="1200" dirty="0">
              <a:solidFill>
                <a:prstClr val="black"/>
              </a:solidFill>
              <a:latin typeface="Calibri" pitchFamily="34" charset="0"/>
              <a:ea typeface="+mn-ea"/>
              <a:cs typeface="Calibri" pitchFamily="34" charset="0"/>
            </a:endParaRPr>
          </a:p>
          <a:p>
            <a:pPr marL="0" indent="0" eaLnBrk="1" hangingPunct="1">
              <a:spcBef>
                <a:spcPts val="0"/>
              </a:spcBef>
              <a:buClr>
                <a:srgbClr val="C00000"/>
              </a:buClr>
              <a:defRPr/>
            </a:pP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Consortium</a:t>
            </a:r>
            <a:r>
              <a:rPr lang="pl-PL" altLang="pl-PL" sz="1200" b="1" dirty="0">
                <a:solidFill>
                  <a:schemeClr val="tx1"/>
                </a:solidFill>
                <a:latin typeface="Calibri" pitchFamily="34" charset="0"/>
                <a:cs typeface="Calibri" pitchFamily="34" charset="0"/>
              </a:rPr>
              <a:t> for </a:t>
            </a:r>
            <a:r>
              <a:rPr lang="pl-PL" altLang="pl-PL" sz="1200" b="1" dirty="0" err="1">
                <a:solidFill>
                  <a:schemeClr val="tx1"/>
                </a:solidFill>
                <a:latin typeface="Calibri" pitchFamily="34" charset="0"/>
                <a:cs typeface="Calibri" pitchFamily="34" charset="0"/>
              </a:rPr>
              <a:t>Mathematics</a:t>
            </a:r>
            <a:r>
              <a:rPr lang="pl-PL" altLang="pl-PL" sz="1200" b="1" dirty="0">
                <a:solidFill>
                  <a:schemeClr val="tx1"/>
                </a:solidFill>
                <a:latin typeface="Calibri" pitchFamily="34" charset="0"/>
                <a:cs typeface="Calibri" pitchFamily="34" charset="0"/>
              </a:rPr>
              <a:t> in </a:t>
            </a:r>
            <a:r>
              <a:rPr lang="pl-PL" altLang="pl-PL" sz="1200" b="1" dirty="0" err="1">
                <a:solidFill>
                  <a:schemeClr val="tx1"/>
                </a:solidFill>
                <a:latin typeface="Calibri" pitchFamily="34" charset="0"/>
                <a:cs typeface="Calibri" pitchFamily="34" charset="0"/>
              </a:rPr>
              <a:t>Industry</a:t>
            </a:r>
            <a:endParaRPr lang="pl-PL" altLang="pl-PL" sz="1200" b="1" dirty="0">
              <a:solidFill>
                <a:schemeClr val="tx1"/>
              </a:solidFill>
              <a:latin typeface="Calibri" pitchFamily="34" charset="0"/>
              <a:cs typeface="Calibri" pitchFamily="34" charset="0"/>
            </a:endParaRPr>
          </a:p>
          <a:p>
            <a:pPr>
              <a:spcBef>
                <a:spcPts val="0"/>
              </a:spcBef>
              <a:buClr>
                <a:schemeClr val="bg1">
                  <a:lumMod val="50000"/>
                </a:schemeClr>
              </a:buClr>
              <a:defRPr/>
            </a:pPr>
            <a:endParaRPr lang="pl-PL" altLang="pl-PL" sz="1100" b="1" dirty="0">
              <a:latin typeface="Calibri" pitchFamily="34" charset="0"/>
              <a:cs typeface="Calibri" pitchFamily="34" charset="0"/>
            </a:endParaRPr>
          </a:p>
          <a:p>
            <a:pPr marL="0" eaLnBrk="1" hangingPunct="1">
              <a:spcBef>
                <a:spcPts val="0"/>
              </a:spcBef>
              <a:buClr>
                <a:srgbClr val="C00000"/>
              </a:buClr>
              <a:buFont typeface="Arial" panose="020B0604020202020204" pitchFamily="34" charset="0"/>
              <a:buChar char="•"/>
              <a:defRPr/>
            </a:pPr>
            <a:r>
              <a:rPr lang="pl-PL" altLang="pl-PL" sz="1200" dirty="0">
                <a:solidFill>
                  <a:schemeClr val="tx1"/>
                </a:solidFill>
                <a:latin typeface="Calibri" pitchFamily="34" charset="0"/>
                <a:cs typeface="Calibri" pitchFamily="34" charset="0"/>
              </a:rPr>
              <a:t>akredytacja dla studiów II stopnia  na kierunku Applied </a:t>
            </a:r>
            <a:r>
              <a:rPr lang="pl-PL" altLang="pl-PL" sz="1200" dirty="0" err="1">
                <a:solidFill>
                  <a:schemeClr val="tx1"/>
                </a:solidFill>
                <a:latin typeface="Calibri" pitchFamily="34" charset="0"/>
                <a:cs typeface="Calibri" pitchFamily="34" charset="0"/>
              </a:rPr>
              <a:t>Mathematics</a:t>
            </a:r>
            <a:r>
              <a:rPr lang="pl-PL" altLang="pl-PL" sz="1200" dirty="0">
                <a:solidFill>
                  <a:schemeClr val="tx1"/>
                </a:solidFill>
                <a:latin typeface="Calibri" pitchFamily="34" charset="0"/>
                <a:cs typeface="Calibri" pitchFamily="34" charset="0"/>
              </a:rPr>
              <a:t>  </a:t>
            </a:r>
          </a:p>
          <a:p>
            <a:pPr marL="0" eaLnBrk="1" hangingPunct="1">
              <a:spcBef>
                <a:spcPts val="0"/>
              </a:spcBef>
              <a:buClr>
                <a:srgbClr val="C00000"/>
              </a:buClr>
              <a:buFont typeface="Arial" panose="020B0604020202020204" pitchFamily="34" charset="0"/>
              <a:buChar char="•"/>
              <a:defRPr/>
            </a:pPr>
            <a:endParaRPr lang="pl-PL" altLang="pl-PL" sz="1200" b="1" dirty="0">
              <a:solidFill>
                <a:schemeClr val="tx1"/>
              </a:solidFill>
              <a:latin typeface="Calibri" pitchFamily="34" charset="0"/>
              <a:cs typeface="Calibri" pitchFamily="34" charset="0"/>
            </a:endParaRPr>
          </a:p>
          <a:p>
            <a:pPr marL="0" eaLnBrk="1" hangingPunct="1">
              <a:spcBef>
                <a:spcPts val="0"/>
              </a:spcBef>
              <a:buClr>
                <a:srgbClr val="C00000"/>
              </a:buClr>
              <a:buFont typeface="Arial" panose="020B0604020202020204" pitchFamily="34" charset="0"/>
              <a:buChar char="•"/>
              <a:defRPr/>
            </a:pPr>
            <a:endParaRPr lang="pl-PL" altLang="pl-PL" sz="1200" b="1" dirty="0">
              <a:solidFill>
                <a:schemeClr val="tx1"/>
              </a:solidFill>
              <a:latin typeface="Calibri" pitchFamily="34" charset="0"/>
              <a:cs typeface="Calibri" pitchFamily="34" charset="0"/>
            </a:endParaRPr>
          </a:p>
          <a:p>
            <a:pPr marL="0" eaLnBrk="1" hangingPunct="1">
              <a:spcBef>
                <a:spcPts val="0"/>
              </a:spcBef>
              <a:buClr>
                <a:srgbClr val="C00000"/>
              </a:buClr>
              <a:buFont typeface="Arial" panose="020B0604020202020204" pitchFamily="34" charset="0"/>
              <a:buChar cha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European University Association (</a:t>
            </a:r>
            <a:r>
              <a:rPr lang="pl-PL" altLang="pl-PL" sz="1200" b="1" dirty="0">
                <a:solidFill>
                  <a:schemeClr val="tx1"/>
                </a:solidFill>
                <a:latin typeface="Calibri" pitchFamily="34" charset="0"/>
                <a:cs typeface="Calibri" pitchFamily="34" charset="0"/>
              </a:rPr>
              <a:t>EUA-IEP</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a:buClr>
                <a:schemeClr val="bg1">
                  <a:lumMod val="50000"/>
                </a:schemeClr>
              </a:buClr>
              <a:defRPr/>
            </a:pPr>
            <a:endParaRPr lang="pl-PL" altLang="pl-PL" sz="1100" b="1" dirty="0">
              <a:latin typeface="Calibri" pitchFamily="34" charset="0"/>
              <a:cs typeface="Calibri" pitchFamily="34" charset="0"/>
            </a:endParaRPr>
          </a:p>
          <a:p>
            <a:pPr marL="0" eaLnBrk="1" hangingPunct="1">
              <a:spcBef>
                <a:spcPts val="0"/>
              </a:spcBef>
              <a:buClr>
                <a:srgbClr val="C00000"/>
              </a:buClr>
              <a:buFont typeface="Arial" panose="020B0604020202020204" pitchFamily="34" charset="0"/>
              <a:buChar char="•"/>
              <a:defRPr/>
            </a:pPr>
            <a:r>
              <a:rPr lang="pl-PL" altLang="pl-PL" sz="1200" dirty="0">
                <a:solidFill>
                  <a:schemeClr val="tx1"/>
                </a:solidFill>
                <a:latin typeface="Calibri" pitchFamily="34" charset="0"/>
                <a:cs typeface="Calibri" pitchFamily="34" charset="0"/>
              </a:rPr>
              <a:t>akredytacja dla Politechniki Wrocławskiej</a:t>
            </a:r>
          </a:p>
          <a:p>
            <a:pPr>
              <a:spcBef>
                <a:spcPts val="0"/>
              </a:spcBef>
              <a:buClr>
                <a:schemeClr val="bg1">
                  <a:lumMod val="50000"/>
                </a:schemeClr>
              </a:buClr>
              <a:defRPr/>
            </a:pPr>
            <a:endParaRPr lang="pl-PL" altLang="pl-PL" sz="1100" dirty="0">
              <a:latin typeface="Calibri" pitchFamily="34" charset="0"/>
              <a:cs typeface="Calibri" pitchFamily="34" charset="0"/>
            </a:endParaRPr>
          </a:p>
          <a:p>
            <a:pPr>
              <a:spcBef>
                <a:spcPts val="0"/>
              </a:spcBef>
              <a:buClr>
                <a:schemeClr val="bg1">
                  <a:lumMod val="50000"/>
                </a:schemeClr>
              </a:buClr>
              <a:defRPr/>
            </a:pPr>
            <a:r>
              <a:rPr lang="pl-PL" altLang="pl-PL" sz="1100" b="1" dirty="0">
                <a:latin typeface="Calibri" pitchFamily="34" charset="0"/>
                <a:cs typeface="Calibri" pitchFamily="34" charset="0"/>
              </a:rPr>
              <a:t>  </a:t>
            </a:r>
            <a:r>
              <a:rPr lang="en-US" altLang="pl-PL" sz="1200" b="1" dirty="0">
                <a:solidFill>
                  <a:schemeClr val="tx1"/>
                </a:solidFill>
                <a:latin typeface="Calibri" pitchFamily="34" charset="0"/>
                <a:cs typeface="Calibri" pitchFamily="34" charset="0"/>
              </a:rPr>
              <a:t>European Accreditation of Engineering </a:t>
            </a:r>
            <a:r>
              <a:rPr lang="pl-PL" altLang="pl-PL" sz="1200" b="1" dirty="0" err="1">
                <a:solidFill>
                  <a:schemeClr val="tx1"/>
                </a:solidFill>
                <a:latin typeface="Calibri" pitchFamily="34" charset="0"/>
                <a:cs typeface="Calibri" pitchFamily="34" charset="0"/>
              </a:rPr>
              <a:t>Programmes</a:t>
            </a:r>
            <a:endParaRPr lang="pl-PL" altLang="pl-PL" sz="1200" b="1" dirty="0">
              <a:solidFill>
                <a:schemeClr val="tx1"/>
              </a:solidFill>
              <a:latin typeface="Calibri" pitchFamily="34" charset="0"/>
              <a:cs typeface="Calibri" pitchFamily="34" charset="0"/>
            </a:endParaRPr>
          </a:p>
          <a:p>
            <a:pPr>
              <a:spcBef>
                <a:spcPts val="0"/>
              </a:spcBef>
              <a:buClr>
                <a:schemeClr val="bg1">
                  <a:lumMod val="50000"/>
                </a:schemeClr>
              </a:buClr>
              <a:defRPr/>
            </a:pPr>
            <a:endParaRPr lang="pl-PL" altLang="pl-PL" sz="1100" b="1" dirty="0">
              <a:latin typeface="Calibri" pitchFamily="34" charset="0"/>
              <a:cs typeface="Calibri" pitchFamily="34" charset="0"/>
            </a:endParaRPr>
          </a:p>
          <a:p>
            <a:pPr marL="0" eaLnBrk="1" hangingPunct="1">
              <a:spcBef>
                <a:spcPts val="0"/>
              </a:spcBef>
              <a:buClr>
                <a:srgbClr val="C00000"/>
              </a:buClr>
              <a:buFont typeface="Arial" panose="020B0604020202020204" pitchFamily="34" charset="0"/>
              <a:buChar char="•"/>
              <a:defRPr/>
            </a:pPr>
            <a:r>
              <a:rPr lang="pl-PL" altLang="pl-PL" sz="1200" dirty="0">
                <a:solidFill>
                  <a:schemeClr val="tx1"/>
                </a:solidFill>
                <a:latin typeface="Calibri" pitchFamily="34" charset="0"/>
                <a:cs typeface="Calibri" pitchFamily="34" charset="0"/>
              </a:rPr>
              <a:t>certyfikat EUR-ACE dla studiów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          na kierunku Elektrotechnika</a:t>
            </a:r>
          </a:p>
          <a:p>
            <a:pPr marL="0" eaLnBrk="1" hangingPunct="1">
              <a:spcBef>
                <a:spcPts val="0"/>
              </a:spcBef>
              <a:buClr>
                <a:srgbClr val="C00000"/>
              </a:buClr>
              <a:buFont typeface="Arial" panose="020B0604020202020204" pitchFamily="34" charset="0"/>
              <a:buChar char="•"/>
              <a:defRPr/>
            </a:pPr>
            <a:r>
              <a:rPr lang="pl-PL" altLang="pl-PL" sz="1200" dirty="0">
                <a:solidFill>
                  <a:schemeClr val="tx1"/>
                </a:solidFill>
                <a:latin typeface="Calibri" pitchFamily="34" charset="0"/>
                <a:cs typeface="Calibri" pitchFamily="34" charset="0"/>
              </a:rPr>
              <a:t>certyfikat EUR-ACE dla studiów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          na kierunku Budownictwo</a:t>
            </a:r>
          </a:p>
          <a:p>
            <a:pPr marL="0" eaLnBrk="1" hangingPunct="1">
              <a:spcBef>
                <a:spcPts val="0"/>
              </a:spcBef>
              <a:buClr>
                <a:srgbClr val="C00000"/>
              </a:buClr>
              <a:buFont typeface="Arial" panose="020B0604020202020204" pitchFamily="34" charset="0"/>
              <a:buChar char="•"/>
              <a:defRPr/>
            </a:pPr>
            <a:r>
              <a:rPr lang="pl-PL" altLang="pl-PL" sz="1200" dirty="0">
                <a:solidFill>
                  <a:schemeClr val="tx1"/>
                </a:solidFill>
                <a:latin typeface="Calibri" pitchFamily="34" charset="0"/>
                <a:cs typeface="Calibri" pitchFamily="34" charset="0"/>
              </a:rPr>
              <a:t>Certyfikat EUR-ACE dla studiów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          na kierunku Biotechnologia, Inżynieria chemiczna i procesowa, </a:t>
            </a:r>
          </a:p>
          <a:p>
            <a:pPr marL="0" indent="0" eaLnBrk="1" hangingPunct="1">
              <a:spcBef>
                <a:spcPts val="0"/>
              </a:spcBef>
              <a:buClr>
                <a:srgbClr val="C00000"/>
              </a:buClr>
              <a:defRPr/>
            </a:pPr>
            <a:r>
              <a:rPr lang="pl-PL" altLang="pl-PL" sz="1200" dirty="0">
                <a:solidFill>
                  <a:schemeClr val="tx1"/>
                </a:solidFill>
                <a:latin typeface="Calibri" pitchFamily="34" charset="0"/>
                <a:cs typeface="Calibri" pitchFamily="34" charset="0"/>
              </a:rPr>
              <a:t>          Technologia chemiczna </a:t>
            </a:r>
          </a:p>
          <a:p>
            <a:pPr marL="171450" indent="-342000">
              <a:buClr>
                <a:schemeClr val="bg1">
                  <a:lumMod val="50000"/>
                </a:schemeClr>
              </a:buClr>
              <a:buFont typeface="Arial" panose="020B0604020202020204" pitchFamily="34" charset="0"/>
              <a:buChar char="•"/>
              <a:defRPr/>
            </a:pPr>
            <a:endParaRPr lang="pl-PL" altLang="pl-PL" sz="1100" dirty="0">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a:solidFill>
                  <a:schemeClr val="tx1"/>
                </a:solidFill>
                <a:latin typeface="Calibri" pitchFamily="34" charset="0"/>
                <a:cs typeface="Calibri" pitchFamily="34" charset="0"/>
              </a:rPr>
              <a:t>Akredytacja Studia z przyszłością 2021</a:t>
            </a:r>
          </a:p>
          <a:p>
            <a:pPr>
              <a:buClr>
                <a:schemeClr val="bg1">
                  <a:lumMod val="50000"/>
                </a:schemeClr>
              </a:buClr>
              <a:defRPr/>
            </a:pPr>
            <a:endParaRPr lang="pl-PL" altLang="pl-PL" sz="1100" dirty="0">
              <a:latin typeface="Calibri" pitchFamily="34" charset="0"/>
              <a:cs typeface="Calibri" pitchFamily="34" charset="0"/>
            </a:endParaRPr>
          </a:p>
          <a:p>
            <a:pPr marL="0" eaLnBrk="1" hangingPunct="1">
              <a:spcBef>
                <a:spcPts val="0"/>
              </a:spcBef>
              <a:buClr>
                <a:srgbClr val="C00000"/>
              </a:buClr>
              <a:buFont typeface="Arial" panose="020B0604020202020204" pitchFamily="34" charset="0"/>
              <a:buChar char="•"/>
              <a:defRPr/>
            </a:pPr>
            <a:r>
              <a:rPr lang="pl-PL" altLang="pl-PL" sz="1200" dirty="0">
                <a:solidFill>
                  <a:schemeClr val="tx1"/>
                </a:solidFill>
                <a:latin typeface="Calibri" pitchFamily="34" charset="0"/>
                <a:cs typeface="Calibri" pitchFamily="34" charset="0"/>
              </a:rPr>
              <a:t>kierunek Zarządzanie studia I stopnia</a:t>
            </a:r>
          </a:p>
          <a:p>
            <a:pPr marL="0" eaLnBrk="1" hangingPunct="1">
              <a:spcBef>
                <a:spcPts val="0"/>
              </a:spcBef>
              <a:buClr>
                <a:srgbClr val="C00000"/>
              </a:buClr>
              <a:buFont typeface="Arial" panose="020B0604020202020204" pitchFamily="34" charset="0"/>
              <a:buChar char="•"/>
              <a:defRPr/>
            </a:pPr>
            <a:endParaRPr lang="pl-PL" altLang="pl-PL" sz="1100" b="1" dirty="0">
              <a:ln w="0"/>
              <a:latin typeface="Calibri" pitchFamily="34" charset="0"/>
              <a:cs typeface="Calibri" pitchFamily="34" charset="0"/>
            </a:endParaRPr>
          </a:p>
          <a:p>
            <a:pPr marL="0">
              <a:buClr>
                <a:schemeClr val="bg1">
                  <a:lumMod val="50000"/>
                </a:schemeClr>
              </a:buClr>
              <a:defRPr/>
            </a:pPr>
            <a:r>
              <a:rPr lang="pl-PL" altLang="pl-PL" sz="1200" b="1" dirty="0">
                <a:solidFill>
                  <a:schemeClr val="tx1"/>
                </a:solidFill>
                <a:latin typeface="Calibri" pitchFamily="34" charset="0"/>
                <a:cs typeface="Calibri" pitchFamily="34" charset="0"/>
              </a:rPr>
              <a:t>Stowarzyszenie Akademickich Ośrodków Nauczania Języków Obcych (SERMO) </a:t>
            </a:r>
          </a:p>
          <a:p>
            <a:pPr>
              <a:buClr>
                <a:schemeClr val="bg1">
                  <a:lumMod val="50000"/>
                </a:schemeClr>
              </a:buClr>
              <a:defRPr/>
            </a:pPr>
            <a:endParaRPr lang="pl-PL" altLang="pl-PL" sz="1100" dirty="0">
              <a:latin typeface="Calibri" pitchFamily="34" charset="0"/>
              <a:cs typeface="Calibri" pitchFamily="34" charset="0"/>
            </a:endParaRPr>
          </a:p>
          <a:p>
            <a:pPr marL="0" eaLnBrk="1" hangingPunct="1">
              <a:spcBef>
                <a:spcPts val="0"/>
              </a:spcBef>
              <a:buClr>
                <a:srgbClr val="C00000"/>
              </a:buClr>
              <a:buFont typeface="Arial" panose="020B0604020202020204" pitchFamily="34" charset="0"/>
              <a:buChar char="•"/>
              <a:defRPr/>
            </a:pPr>
            <a:r>
              <a:rPr lang="pl-PL" altLang="pl-PL" sz="1200" dirty="0">
                <a:solidFill>
                  <a:schemeClr val="tx1"/>
                </a:solidFill>
                <a:latin typeface="Calibri" pitchFamily="34" charset="0"/>
                <a:cs typeface="Calibri" pitchFamily="34" charset="0"/>
              </a:rPr>
              <a:t>Studium Języków Obcych </a:t>
            </a:r>
            <a:r>
              <a:rPr lang="pl-PL" altLang="pl-PL" sz="1200" dirty="0" err="1">
                <a:solidFill>
                  <a:schemeClr val="tx1"/>
                </a:solidFill>
                <a:latin typeface="Calibri" pitchFamily="34" charset="0"/>
                <a:cs typeface="Calibri" pitchFamily="34" charset="0"/>
              </a:rPr>
              <a:t>PWr</a:t>
            </a:r>
            <a:r>
              <a:rPr lang="pl-PL" altLang="pl-PL" sz="1200" dirty="0">
                <a:solidFill>
                  <a:schemeClr val="tx1"/>
                </a:solidFill>
                <a:latin typeface="Calibri" pitchFamily="34" charset="0"/>
                <a:cs typeface="Calibri" pitchFamily="34" charset="0"/>
              </a:rPr>
              <a:t> – ocena wyróżniająca</a:t>
            </a:r>
          </a:p>
          <a:p>
            <a:pPr>
              <a:buClr>
                <a:schemeClr val="bg1">
                  <a:lumMod val="50000"/>
                </a:schemeClr>
              </a:buClr>
              <a:defRPr/>
            </a:pPr>
            <a:endParaRPr lang="pl-PL" altLang="pl-PL" sz="1100" dirty="0">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05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050" dirty="0">
                <a:solidFill>
                  <a:schemeClr val="tx1"/>
                </a:solidFill>
                <a:latin typeface="Calibri" pitchFamily="34" charset="0"/>
                <a:cs typeface="Calibri" pitchFamily="34" charset="0"/>
              </a:rPr>
              <a:t> </a:t>
            </a:r>
            <a:r>
              <a:rPr lang="pl-PL" altLang="pl-PL" sz="1200" b="1" dirty="0">
                <a:solidFill>
                  <a:schemeClr val="tx1"/>
                </a:solidFill>
                <a:latin typeface="Calibri" pitchFamily="34" charset="0"/>
                <a:cs typeface="Calibri" pitchFamily="34" charset="0"/>
              </a:rPr>
              <a:t>Akredytacja IES (Certyfikat łączony razem z ICI) </a:t>
            </a: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lvl="0" indent="-171450" eaLnBrk="1" hangingPunct="1">
              <a:spcBef>
                <a:spcPts val="0"/>
              </a:spcBef>
              <a:buClr>
                <a:srgbClr val="C00000"/>
              </a:buClr>
              <a:buFont typeface="Wingdings" panose="05000000000000000000" pitchFamily="2" charset="2"/>
              <a:buChar char="§"/>
              <a:tabLst/>
              <a:defRPr/>
            </a:pPr>
            <a:r>
              <a:rPr lang="pl-PL" altLang="pl-PL" sz="1100" dirty="0">
                <a:solidFill>
                  <a:prstClr val="black"/>
                </a:solidFill>
                <a:latin typeface="Calibri" pitchFamily="34" charset="0"/>
                <a:cs typeface="Calibri" pitchFamily="34" charset="0"/>
              </a:rPr>
              <a:t>kierunek: Zarządzanie</a:t>
            </a:r>
          </a:p>
          <a:p>
            <a:pPr marL="171450" lvl="0" indent="-171450" eaLnBrk="1" hangingPunct="1">
              <a:spcBef>
                <a:spcPts val="0"/>
              </a:spcBef>
              <a:buClr>
                <a:srgbClr val="C00000"/>
              </a:buClr>
              <a:buFont typeface="Wingdings" panose="05000000000000000000" pitchFamily="2" charset="2"/>
              <a:buChar char="§"/>
              <a:tabLst/>
              <a:defRPr/>
            </a:pPr>
            <a:r>
              <a:rPr lang="pl-PL" altLang="pl-PL" sz="1100" dirty="0">
                <a:solidFill>
                  <a:prstClr val="black"/>
                </a:solidFill>
                <a:latin typeface="Calibri" pitchFamily="34" charset="0"/>
                <a:cs typeface="Calibri" pitchFamily="34" charset="0"/>
              </a:rPr>
              <a:t>kierunek: Inżynieria zarządzania</a:t>
            </a:r>
          </a:p>
          <a:p>
            <a:pPr marL="0" lvl="0" indent="0" eaLnBrk="1" hangingPunct="1">
              <a:spcBef>
                <a:spcPts val="0"/>
              </a:spcBef>
              <a:buClr>
                <a:srgbClr val="C00000"/>
              </a:buClr>
              <a:tabLst/>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100" b="1" dirty="0">
                <a:solidFill>
                  <a:schemeClr val="tx1"/>
                </a:solidFill>
                <a:latin typeface="Calibri" pitchFamily="34" charset="0"/>
                <a:cs typeface="Calibri" pitchFamily="34" charset="0"/>
              </a:rPr>
              <a:t>absolwenci certyfikowanych kierunków studiów są uprawnieni do otrzymania międzynarodowych certyfikatów IES i ICI</a:t>
            </a:r>
          </a:p>
          <a:p>
            <a:pPr>
              <a:buClr>
                <a:schemeClr val="bg1">
                  <a:lumMod val="50000"/>
                </a:schemeClr>
              </a:buClr>
              <a:defRPr/>
            </a:pPr>
            <a:endParaRPr lang="pl-PL" altLang="pl-PL" sz="1100" dirty="0">
              <a:latin typeface="Calibri" pitchFamily="34" charset="0"/>
              <a:cs typeface="Calibri" pitchFamily="34" charset="0"/>
            </a:endParaRPr>
          </a:p>
        </p:txBody>
      </p:sp>
      <p:grpSp>
        <p:nvGrpSpPr>
          <p:cNvPr id="35" name="Grupa 34">
            <a:extLst>
              <a:ext uri="{FF2B5EF4-FFF2-40B4-BE49-F238E27FC236}">
                <a16:creationId xmlns:a16="http://schemas.microsoft.com/office/drawing/2014/main" id="{4A450E13-506C-4DB8-8151-FB0BEA1E7107}"/>
              </a:ext>
            </a:extLst>
          </p:cNvPr>
          <p:cNvGrpSpPr/>
          <p:nvPr/>
        </p:nvGrpSpPr>
        <p:grpSpPr>
          <a:xfrm>
            <a:off x="1349848" y="927010"/>
            <a:ext cx="5021389" cy="379239"/>
            <a:chOff x="1343471" y="1312088"/>
            <a:chExt cx="6408709" cy="1540848"/>
          </a:xfrm>
        </p:grpSpPr>
        <p:cxnSp>
          <p:nvCxnSpPr>
            <p:cNvPr id="36" name="Łącznik prosty 35">
              <a:extLst>
                <a:ext uri="{FF2B5EF4-FFF2-40B4-BE49-F238E27FC236}">
                  <a16:creationId xmlns:a16="http://schemas.microsoft.com/office/drawing/2014/main" id="{EFFC5050-5838-4ADD-9437-CD1A588D70D2}"/>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37" name="Łącznik prosty 36">
              <a:extLst>
                <a:ext uri="{FF2B5EF4-FFF2-40B4-BE49-F238E27FC236}">
                  <a16:creationId xmlns:a16="http://schemas.microsoft.com/office/drawing/2014/main" id="{38CF1D2D-BABD-4439-B6E3-30F71262501C}"/>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8" name="Owal 7">
            <a:extLst>
              <a:ext uri="{FF2B5EF4-FFF2-40B4-BE49-F238E27FC236}">
                <a16:creationId xmlns:a16="http://schemas.microsoft.com/office/drawing/2014/main" id="{63FF2D9F-BE7E-4D52-844D-F3A88362BDE6}"/>
              </a:ext>
            </a:extLst>
          </p:cNvPr>
          <p:cNvSpPr/>
          <p:nvPr/>
        </p:nvSpPr>
        <p:spPr>
          <a:xfrm>
            <a:off x="4367808" y="1703550"/>
            <a:ext cx="2003430" cy="1981522"/>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57" name="Grupa 56">
            <a:extLst>
              <a:ext uri="{FF2B5EF4-FFF2-40B4-BE49-F238E27FC236}">
                <a16:creationId xmlns:a16="http://schemas.microsoft.com/office/drawing/2014/main" id="{FBEAACC8-EFEE-49F0-B773-28A1AAA8CF29}"/>
              </a:ext>
            </a:extLst>
          </p:cNvPr>
          <p:cNvGrpSpPr/>
          <p:nvPr/>
        </p:nvGrpSpPr>
        <p:grpSpPr>
          <a:xfrm>
            <a:off x="1349849" y="4172031"/>
            <a:ext cx="5021389" cy="379239"/>
            <a:chOff x="1343471" y="1312088"/>
            <a:chExt cx="6408709" cy="1540848"/>
          </a:xfrm>
        </p:grpSpPr>
        <p:cxnSp>
          <p:nvCxnSpPr>
            <p:cNvPr id="58" name="Łącznik prosty 57">
              <a:extLst>
                <a:ext uri="{FF2B5EF4-FFF2-40B4-BE49-F238E27FC236}">
                  <a16:creationId xmlns:a16="http://schemas.microsoft.com/office/drawing/2014/main" id="{C53840E9-D1D9-4363-87B0-85849A20036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59" name="Łącznik prosty 58">
              <a:extLst>
                <a:ext uri="{FF2B5EF4-FFF2-40B4-BE49-F238E27FC236}">
                  <a16:creationId xmlns:a16="http://schemas.microsoft.com/office/drawing/2014/main" id="{F828886B-57C5-4CEB-A909-9B8C1DAA156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60" name="Grupa 59">
            <a:extLst>
              <a:ext uri="{FF2B5EF4-FFF2-40B4-BE49-F238E27FC236}">
                <a16:creationId xmlns:a16="http://schemas.microsoft.com/office/drawing/2014/main" id="{0EA653B6-8D63-4C99-B26C-AC4824CED441}"/>
              </a:ext>
            </a:extLst>
          </p:cNvPr>
          <p:cNvGrpSpPr/>
          <p:nvPr/>
        </p:nvGrpSpPr>
        <p:grpSpPr>
          <a:xfrm>
            <a:off x="1346402" y="5796707"/>
            <a:ext cx="5021389" cy="379239"/>
            <a:chOff x="1343471" y="1312088"/>
            <a:chExt cx="6408709" cy="1540848"/>
          </a:xfrm>
        </p:grpSpPr>
        <p:cxnSp>
          <p:nvCxnSpPr>
            <p:cNvPr id="61" name="Łącznik prosty 60">
              <a:extLst>
                <a:ext uri="{FF2B5EF4-FFF2-40B4-BE49-F238E27FC236}">
                  <a16:creationId xmlns:a16="http://schemas.microsoft.com/office/drawing/2014/main" id="{FC7572F4-79D1-4921-A190-D58DDF462DA1}"/>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62" name="Łącznik prosty 61">
              <a:extLst>
                <a:ext uri="{FF2B5EF4-FFF2-40B4-BE49-F238E27FC236}">
                  <a16:creationId xmlns:a16="http://schemas.microsoft.com/office/drawing/2014/main" id="{68A7B7A0-B884-4A36-8C42-DBC8C9F2DF2E}"/>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63" name="Grupa 62">
            <a:extLst>
              <a:ext uri="{FF2B5EF4-FFF2-40B4-BE49-F238E27FC236}">
                <a16:creationId xmlns:a16="http://schemas.microsoft.com/office/drawing/2014/main" id="{4CE7DA26-6FEC-40CA-8688-F8EE213C0BDA}"/>
              </a:ext>
            </a:extLst>
          </p:cNvPr>
          <p:cNvGrpSpPr/>
          <p:nvPr/>
        </p:nvGrpSpPr>
        <p:grpSpPr>
          <a:xfrm>
            <a:off x="6741895" y="936594"/>
            <a:ext cx="5021389" cy="379239"/>
            <a:chOff x="1343471" y="1312088"/>
            <a:chExt cx="6408709" cy="1540848"/>
          </a:xfrm>
        </p:grpSpPr>
        <p:cxnSp>
          <p:nvCxnSpPr>
            <p:cNvPr id="64" name="Łącznik prosty 63">
              <a:extLst>
                <a:ext uri="{FF2B5EF4-FFF2-40B4-BE49-F238E27FC236}">
                  <a16:creationId xmlns:a16="http://schemas.microsoft.com/office/drawing/2014/main" id="{452AA5E6-FB4B-4815-BC98-8E6283F5BA32}"/>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65" name="Łącznik prosty 64">
              <a:extLst>
                <a:ext uri="{FF2B5EF4-FFF2-40B4-BE49-F238E27FC236}">
                  <a16:creationId xmlns:a16="http://schemas.microsoft.com/office/drawing/2014/main" id="{BA2B0014-58F3-448F-8E50-698888D6532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66" name="Grupa 65">
            <a:extLst>
              <a:ext uri="{FF2B5EF4-FFF2-40B4-BE49-F238E27FC236}">
                <a16:creationId xmlns:a16="http://schemas.microsoft.com/office/drawing/2014/main" id="{8E80F14C-0BF7-48EC-B388-C3BEF9517E03}"/>
              </a:ext>
            </a:extLst>
          </p:cNvPr>
          <p:cNvGrpSpPr/>
          <p:nvPr/>
        </p:nvGrpSpPr>
        <p:grpSpPr>
          <a:xfrm>
            <a:off x="6741895" y="1658712"/>
            <a:ext cx="5021389" cy="379239"/>
            <a:chOff x="1343471" y="1312088"/>
            <a:chExt cx="6408709" cy="1540848"/>
          </a:xfrm>
        </p:grpSpPr>
        <p:cxnSp>
          <p:nvCxnSpPr>
            <p:cNvPr id="67" name="Łącznik prosty 66">
              <a:extLst>
                <a:ext uri="{FF2B5EF4-FFF2-40B4-BE49-F238E27FC236}">
                  <a16:creationId xmlns:a16="http://schemas.microsoft.com/office/drawing/2014/main" id="{E1CBFCE4-20B8-4D75-AB58-5F15D5326DF9}"/>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68" name="Łącznik prosty 67">
              <a:extLst>
                <a:ext uri="{FF2B5EF4-FFF2-40B4-BE49-F238E27FC236}">
                  <a16:creationId xmlns:a16="http://schemas.microsoft.com/office/drawing/2014/main" id="{FF894AC6-7602-4806-9463-6D7B2149930B}"/>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69" name="Grupa 68">
            <a:extLst>
              <a:ext uri="{FF2B5EF4-FFF2-40B4-BE49-F238E27FC236}">
                <a16:creationId xmlns:a16="http://schemas.microsoft.com/office/drawing/2014/main" id="{7649FDD7-191B-4507-9DFD-577E2CFF2B38}"/>
              </a:ext>
            </a:extLst>
          </p:cNvPr>
          <p:cNvGrpSpPr/>
          <p:nvPr/>
        </p:nvGrpSpPr>
        <p:grpSpPr>
          <a:xfrm>
            <a:off x="6733893" y="3495452"/>
            <a:ext cx="5021389" cy="379239"/>
            <a:chOff x="1343471" y="1312088"/>
            <a:chExt cx="6408709" cy="1540848"/>
          </a:xfrm>
        </p:grpSpPr>
        <p:cxnSp>
          <p:nvCxnSpPr>
            <p:cNvPr id="70" name="Łącznik prosty 69">
              <a:extLst>
                <a:ext uri="{FF2B5EF4-FFF2-40B4-BE49-F238E27FC236}">
                  <a16:creationId xmlns:a16="http://schemas.microsoft.com/office/drawing/2014/main" id="{E2E3EEC0-2DF6-478B-BD61-E15C8CE8C65D}"/>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71" name="Łącznik prosty 70">
              <a:extLst>
                <a:ext uri="{FF2B5EF4-FFF2-40B4-BE49-F238E27FC236}">
                  <a16:creationId xmlns:a16="http://schemas.microsoft.com/office/drawing/2014/main" id="{43BF5ACC-3264-4F32-8388-110FEF4F0C49}"/>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72" name="Grupa 71">
            <a:extLst>
              <a:ext uri="{FF2B5EF4-FFF2-40B4-BE49-F238E27FC236}">
                <a16:creationId xmlns:a16="http://schemas.microsoft.com/office/drawing/2014/main" id="{FB499129-6500-4DA3-973A-1847B6839CBC}"/>
              </a:ext>
            </a:extLst>
          </p:cNvPr>
          <p:cNvGrpSpPr/>
          <p:nvPr/>
        </p:nvGrpSpPr>
        <p:grpSpPr>
          <a:xfrm>
            <a:off x="6704464" y="4261294"/>
            <a:ext cx="5021389" cy="379239"/>
            <a:chOff x="1343471" y="1312088"/>
            <a:chExt cx="6408709" cy="1540848"/>
          </a:xfrm>
        </p:grpSpPr>
        <p:cxnSp>
          <p:nvCxnSpPr>
            <p:cNvPr id="73" name="Łącznik prosty 72">
              <a:extLst>
                <a:ext uri="{FF2B5EF4-FFF2-40B4-BE49-F238E27FC236}">
                  <a16:creationId xmlns:a16="http://schemas.microsoft.com/office/drawing/2014/main" id="{E5FA6617-9B3C-4A35-9032-3B9FB8817805}"/>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74" name="Łącznik prosty 73">
              <a:extLst>
                <a:ext uri="{FF2B5EF4-FFF2-40B4-BE49-F238E27FC236}">
                  <a16:creationId xmlns:a16="http://schemas.microsoft.com/office/drawing/2014/main" id="{BDF36850-AEEE-4FA0-B459-ED3D109FB6A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75" name="Grupa 74">
            <a:extLst>
              <a:ext uri="{FF2B5EF4-FFF2-40B4-BE49-F238E27FC236}">
                <a16:creationId xmlns:a16="http://schemas.microsoft.com/office/drawing/2014/main" id="{B8A8AC73-9C44-44F1-91C9-3399AFFE8409}"/>
              </a:ext>
            </a:extLst>
          </p:cNvPr>
          <p:cNvGrpSpPr/>
          <p:nvPr/>
        </p:nvGrpSpPr>
        <p:grpSpPr>
          <a:xfrm>
            <a:off x="6704464" y="5210112"/>
            <a:ext cx="5021389" cy="379239"/>
            <a:chOff x="1343471" y="1312088"/>
            <a:chExt cx="6408709" cy="1540848"/>
          </a:xfrm>
        </p:grpSpPr>
        <p:cxnSp>
          <p:nvCxnSpPr>
            <p:cNvPr id="76" name="Łącznik prosty 75">
              <a:extLst>
                <a:ext uri="{FF2B5EF4-FFF2-40B4-BE49-F238E27FC236}">
                  <a16:creationId xmlns:a16="http://schemas.microsoft.com/office/drawing/2014/main" id="{2C0ED678-0B64-4A2E-BAB8-79C2D0FF91AC}"/>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77" name="Łącznik prosty 76">
              <a:extLst>
                <a:ext uri="{FF2B5EF4-FFF2-40B4-BE49-F238E27FC236}">
                  <a16:creationId xmlns:a16="http://schemas.microsoft.com/office/drawing/2014/main" id="{8662B130-26C3-4A59-B501-EA79BE416ED9}"/>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55181434"/>
      </p:ext>
    </p:extLst>
  </p:cSld>
  <p:clrMapOvr>
    <a:masterClrMapping/>
  </p:clrMapOvr>
  <p:transition>
    <p:randomBa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1052737"/>
            <a:ext cx="4540687"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eaLnBrk="1" hangingPunct="1">
              <a:spcBef>
                <a:spcPts val="350"/>
              </a:spcBef>
              <a:buClr>
                <a:srgbClr val="A7190E"/>
              </a:buClr>
              <a:defRPr/>
            </a:pPr>
            <a:r>
              <a:rPr lang="pl-PL" altLang="pl-PL" sz="1800" b="1" dirty="0">
                <a:solidFill>
                  <a:schemeClr val="tx1"/>
                </a:solidFill>
                <a:latin typeface="Calibri"/>
                <a:ea typeface="Microsoft YaHei"/>
                <a:cs typeface="Calibri"/>
              </a:rPr>
              <a:t>W 2016 r. Komisja Europejska przyznała Politechnice Wrocławskiej prestiżowe logo „HR Excellence in </a:t>
            </a:r>
            <a:r>
              <a:rPr lang="pl-PL" altLang="pl-PL" sz="1800" b="1" dirty="0" err="1">
                <a:solidFill>
                  <a:schemeClr val="tx1"/>
                </a:solidFill>
                <a:latin typeface="Calibri"/>
                <a:ea typeface="Microsoft YaHei"/>
                <a:cs typeface="Calibri"/>
              </a:rPr>
              <a:t>Research</a:t>
            </a:r>
            <a:r>
              <a:rPr lang="pl-PL" altLang="pl-PL" sz="1800" b="1" dirty="0">
                <a:solidFill>
                  <a:schemeClr val="tx1"/>
                </a:solidFill>
                <a:latin typeface="Calibri"/>
                <a:ea typeface="Microsoft YaHei"/>
                <a:cs typeface="Calibri"/>
              </a:rPr>
              <a:t>”. Nadawane jest ono instytucjom, które stosują zasady Europejskiej Karty Naukowca i Kodeksu postępowania przy rekrutacji pracowników naukowych. </a:t>
            </a:r>
            <a:endParaRPr lang="pl-PL" altLang="pl-PL" sz="18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7416824" cy="1063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Europejska Karta Naukowca</a:t>
            </a:r>
          </a:p>
        </p:txBody>
      </p:sp>
      <p:pic>
        <p:nvPicPr>
          <p:cNvPr id="5" name="Obraz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86834" y="1196751"/>
            <a:ext cx="1852443" cy="1356253"/>
          </a:xfrm>
          <a:prstGeom prst="rect">
            <a:avLst/>
          </a:prstGeom>
        </p:spPr>
      </p:pic>
      <p:pic>
        <p:nvPicPr>
          <p:cNvPr id="7" name="Obraz 6">
            <a:extLst>
              <a:ext uri="{FF2B5EF4-FFF2-40B4-BE49-F238E27FC236}">
                <a16:creationId xmlns:a16="http://schemas.microsoft.com/office/drawing/2014/main" id="{20B526BA-6515-40A7-BDF1-4826FFDC560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54610" y="3284984"/>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Posiadanie znaku „HR Excellence in Research” jest premiowane m.in. w międzynarodowych konkursach grantowych Komisji Europejskiej, krajowych konkursach grantowych Narodowego Centrum Nauki i Narodowego Centrum Badań i Rozwoju oraz konkursach i programach finansowania nauki </a:t>
            </a:r>
            <a:r>
              <a:rPr lang="pl-PL" altLang="pl-PL" sz="1800" dirty="0" err="1">
                <a:solidFill>
                  <a:schemeClr val="tx1"/>
                </a:solidFill>
                <a:latin typeface="Calibri" pitchFamily="34" charset="0"/>
                <a:cs typeface="Calibri" pitchFamily="34" charset="0"/>
              </a:rPr>
              <a:t>MNiSW</a:t>
            </a:r>
            <a:r>
              <a:rPr lang="pl-PL" altLang="pl-PL" sz="1800" dirty="0">
                <a:solidFill>
                  <a:schemeClr val="tx1"/>
                </a:solidFill>
                <a:latin typeface="Calibri" pitchFamily="34" charset="0"/>
                <a:cs typeface="Calibri" pitchFamily="34" charset="0"/>
              </a:rPr>
              <a:t>. </a:t>
            </a:r>
          </a:p>
          <a:p>
            <a:pPr marL="0" indent="-340995"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indent="-340995"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Logo to dla uczelni także prestiż i wyróżnienie jako instytucji stwarzającej naukowcom najlepsze warunki pracy przy realizacji działalności naukowej oraz badawczo-rozwojowej zgodnie </a:t>
            </a:r>
            <a:br>
              <a:rPr lang="pl-PL" altLang="pl-PL" sz="1800" dirty="0">
                <a:solidFill>
                  <a:schemeClr val="tx1"/>
                </a:solidFill>
                <a:latin typeface="Calibri" pitchFamily="34" charset="0"/>
                <a:cs typeface="Calibri" pitchFamily="34" charset="0"/>
              </a:rPr>
            </a:br>
            <a:r>
              <a:rPr lang="pl-PL" altLang="pl-PL" sz="1800" dirty="0">
                <a:solidFill>
                  <a:schemeClr val="tx1"/>
                </a:solidFill>
                <a:latin typeface="Calibri" pitchFamily="34" charset="0"/>
                <a:cs typeface="Calibri" pitchFamily="34" charset="0"/>
              </a:rPr>
              <a:t>z europejskimi standardami.</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5A4AB1E-13FF-459D-B348-BE28F3ACEB2B}"/>
              </a:ext>
            </a:extLst>
          </p:cNvPr>
          <p:cNvSpPr/>
          <p:nvPr/>
        </p:nvSpPr>
        <p:spPr>
          <a:xfrm>
            <a:off x="1415480" y="1282824"/>
            <a:ext cx="10081120" cy="200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271464" y="3501009"/>
            <a:ext cx="10225136" cy="3312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eaLnBrk="1" hangingPunct="1">
              <a:spcBef>
                <a:spcPts val="350"/>
              </a:spcBef>
              <a:buClr>
                <a:srgbClr val="A7190E"/>
              </a:buClr>
              <a:defRPr/>
            </a:pPr>
            <a:r>
              <a:rPr lang="pl-PL" altLang="pl-PL" b="1" dirty="0">
                <a:solidFill>
                  <a:schemeClr val="tx1"/>
                </a:solidFill>
                <a:latin typeface="Calibri"/>
                <a:ea typeface="Microsoft YaHei"/>
                <a:cs typeface="Calibri"/>
              </a:rPr>
              <a:t>We wrześniu 2022 r. Politechnika Wrocławska dołączyła do prestiżowej europejskiej sieci uniwersytetów. Celem tej elitarnej organizacji, zrzeszającej uczelnie z dziewięciu krajów UE, jest stworzenie modelu kształcenia odpowiadającego na wyzwania współczesnego świata.</a:t>
            </a:r>
            <a:endParaRPr lang="pl-PL" dirty="0">
              <a:solidFill>
                <a:schemeClr val="tx1"/>
              </a:solidFill>
              <a:latin typeface="Calibri"/>
              <a:ea typeface="Microsoft YaHei"/>
              <a:cs typeface="Calibri"/>
            </a:endParaRPr>
          </a:p>
          <a:p>
            <a:pPr marL="0" indent="-340995" eaLnBrk="1" hangingPunct="1">
              <a:spcBef>
                <a:spcPts val="350"/>
              </a:spcBef>
              <a:buClr>
                <a:srgbClr val="A7190E"/>
              </a:buClr>
              <a:defRPr/>
            </a:pPr>
            <a:endParaRPr lang="pl-PL" altLang="pl-PL" sz="1000" dirty="0">
              <a:solidFill>
                <a:schemeClr val="tx1"/>
              </a:solidFill>
              <a:latin typeface="Calibri" pitchFamily="34" charset="0"/>
              <a:cs typeface="Calibri" pitchFamily="34" charset="0"/>
            </a:endParaRPr>
          </a:p>
          <a:p>
            <a:pPr marL="0" indent="-340995" eaLnBrk="1" hangingPunct="1">
              <a:spcBef>
                <a:spcPts val="350"/>
              </a:spcBef>
              <a:buClr>
                <a:srgbClr val="A7190E"/>
              </a:buClr>
              <a:defRPr/>
            </a:pPr>
            <a:r>
              <a:rPr lang="pl-PL" altLang="pl-PL" dirty="0">
                <a:solidFill>
                  <a:schemeClr val="tx1"/>
                </a:solidFill>
                <a:latin typeface="Calibri" pitchFamily="34" charset="0"/>
                <a:cs typeface="Calibri" pitchFamily="34" charset="0"/>
              </a:rPr>
              <a:t>Sieć </a:t>
            </a:r>
            <a:r>
              <a:rPr lang="pl-PL" altLang="pl-PL" dirty="0" err="1">
                <a:solidFill>
                  <a:schemeClr val="tx1"/>
                </a:solidFill>
                <a:latin typeface="Calibri" pitchFamily="34" charset="0"/>
                <a:cs typeface="Calibri" pitchFamily="34" charset="0"/>
              </a:rPr>
              <a:t>Unite</a:t>
            </a:r>
            <a:r>
              <a:rPr lang="pl-PL" altLang="pl-PL" dirty="0">
                <a:solidFill>
                  <a:schemeClr val="tx1"/>
                </a:solidFill>
                <a:latin typeface="Calibri" pitchFamily="34" charset="0"/>
                <a:cs typeface="Calibri" pitchFamily="34" charset="0"/>
              </a:rPr>
              <a:t>! powstała w 2019 r. dzięki inicjatywie Komisji Europejskiej, zakładającej stworzenie do 2025 r. Europejskiej Strefy Edukacyjnej. Obecnie w skład </a:t>
            </a:r>
            <a:r>
              <a:rPr lang="pl-PL" altLang="pl-PL" dirty="0" err="1">
                <a:solidFill>
                  <a:schemeClr val="tx1"/>
                </a:solidFill>
                <a:latin typeface="Calibri" pitchFamily="34" charset="0"/>
                <a:cs typeface="Calibri" pitchFamily="34" charset="0"/>
              </a:rPr>
              <a:t>Unite</a:t>
            </a:r>
            <a:r>
              <a:rPr lang="pl-PL" altLang="pl-PL" dirty="0">
                <a:solidFill>
                  <a:schemeClr val="tx1"/>
                </a:solidFill>
                <a:latin typeface="Calibri" pitchFamily="34" charset="0"/>
                <a:cs typeface="Calibri" pitchFamily="34" charset="0"/>
              </a:rPr>
              <a:t>! wchodzi dziewięć czołowych europejskich uczelni. Politechnika Wrocławska jako pierwsza reprezentuje w </a:t>
            </a:r>
            <a:r>
              <a:rPr lang="pl-PL" altLang="pl-PL" dirty="0" err="1">
                <a:solidFill>
                  <a:schemeClr val="tx1"/>
                </a:solidFill>
                <a:latin typeface="Calibri" pitchFamily="34" charset="0"/>
                <a:cs typeface="Calibri" pitchFamily="34" charset="0"/>
              </a:rPr>
              <a:t>Unite</a:t>
            </a:r>
            <a:r>
              <a:rPr lang="pl-PL" altLang="pl-PL" dirty="0">
                <a:solidFill>
                  <a:schemeClr val="tx1"/>
                </a:solidFill>
                <a:latin typeface="Calibri" pitchFamily="34" charset="0"/>
                <a:cs typeface="Calibri" pitchFamily="34" charset="0"/>
              </a:rPr>
              <a:t>! wschodnią część Starego Kontynentu. </a:t>
            </a:r>
          </a:p>
          <a:p>
            <a:pPr marL="0" indent="-340995" eaLnBrk="1" hangingPunct="1">
              <a:spcBef>
                <a:spcPts val="350"/>
              </a:spcBef>
              <a:buClr>
                <a:srgbClr val="A7190E"/>
              </a:buClr>
              <a:defRPr/>
            </a:pPr>
            <a:endParaRPr lang="pl-PL" altLang="pl-PL" dirty="0">
              <a:solidFill>
                <a:schemeClr val="tx1"/>
              </a:solidFill>
              <a:latin typeface="Calibri" pitchFamily="34" charset="0"/>
              <a:cs typeface="Calibri" pitchFamily="34" charset="0"/>
            </a:endParaRPr>
          </a:p>
          <a:p>
            <a:pPr marL="0" indent="-340995" eaLnBrk="1" hangingPunct="1">
              <a:spcBef>
                <a:spcPts val="350"/>
              </a:spcBef>
              <a:buClr>
                <a:srgbClr val="A7190E"/>
              </a:buClr>
              <a:defRPr/>
            </a:pPr>
            <a:r>
              <a:rPr lang="pl-PL" altLang="pl-PL" dirty="0">
                <a:solidFill>
                  <a:schemeClr val="tx1"/>
                </a:solidFill>
                <a:latin typeface="Calibri" pitchFamily="34" charset="0"/>
                <a:cs typeface="Calibri" pitchFamily="34" charset="0"/>
              </a:rPr>
              <a:t>Członkowskie uczelnie skupiają się na stałym doskonaleniu procesu dydaktycznego, rozwijaniu wspólnych projektów badawczych i elastycznej ścieżki studiów oraz łączeniu nauk ścisłych i przyrodniczych z obszarami humanistycznymi </a:t>
            </a:r>
            <a:br>
              <a:rPr lang="pl-PL" altLang="pl-PL" dirty="0">
                <a:solidFill>
                  <a:schemeClr val="tx1"/>
                </a:solidFill>
                <a:latin typeface="Calibri" pitchFamily="34" charset="0"/>
                <a:cs typeface="Calibri" pitchFamily="34" charset="0"/>
              </a:rPr>
            </a:br>
            <a:r>
              <a:rPr lang="pl-PL" altLang="pl-PL" dirty="0">
                <a:solidFill>
                  <a:schemeClr val="tx1"/>
                </a:solidFill>
                <a:latin typeface="Calibri" pitchFamily="34" charset="0"/>
                <a:cs typeface="Calibri" pitchFamily="34" charset="0"/>
              </a:rPr>
              <a:t>w procesie kształcenia studentów. </a:t>
            </a:r>
          </a:p>
        </p:txBody>
      </p:sp>
      <p:pic>
        <p:nvPicPr>
          <p:cNvPr id="9" name="Obraz 8">
            <a:extLst>
              <a:ext uri="{FF2B5EF4-FFF2-40B4-BE49-F238E27FC236}">
                <a16:creationId xmlns:a16="http://schemas.microsoft.com/office/drawing/2014/main" id="{B4A0CF81-65C1-423B-AEFC-5B686FED83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47528" y="1301265"/>
            <a:ext cx="3401914" cy="1939440"/>
          </a:xfrm>
          <a:prstGeom prst="rect">
            <a:avLst/>
          </a:prstGeom>
        </p:spPr>
      </p:pic>
      <p:sp>
        <p:nvSpPr>
          <p:cNvPr id="3" name="Text Box 1"/>
          <p:cNvSpPr txBox="1">
            <a:spLocks noChangeArrowheads="1"/>
          </p:cNvSpPr>
          <p:nvPr/>
        </p:nvSpPr>
        <p:spPr bwMode="auto">
          <a:xfrm>
            <a:off x="1271464" y="0"/>
            <a:ext cx="9324850" cy="1268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a:solidFill>
                  <a:srgbClr val="B11D09"/>
                </a:solidFill>
                <a:latin typeface="Calibri" panose="020F0502020204030204" pitchFamily="34" charset="0"/>
                <a:cs typeface="Calibri" pitchFamily="34" charset="0"/>
              </a:rPr>
              <a:t>University Network for Innovation, Technology </a:t>
            </a:r>
            <a:br>
              <a:rPr lang="pl-PL" altLang="pl-PL" sz="3200" b="1" dirty="0">
                <a:solidFill>
                  <a:srgbClr val="B11D09"/>
                </a:solidFill>
                <a:latin typeface="Calibri" panose="020F0502020204030204" pitchFamily="34" charset="0"/>
                <a:cs typeface="Calibri" pitchFamily="34" charset="0"/>
              </a:rPr>
            </a:br>
            <a:r>
              <a:rPr lang="en-US" altLang="pl-PL" sz="3200" b="1" dirty="0">
                <a:solidFill>
                  <a:srgbClr val="B11D09"/>
                </a:solidFill>
                <a:latin typeface="Calibri" panose="020F0502020204030204" pitchFamily="34" charset="0"/>
                <a:cs typeface="Calibri" pitchFamily="34" charset="0"/>
              </a:rPr>
              <a:t>and Engineering</a:t>
            </a:r>
            <a:endParaRPr lang="pl-PL" altLang="pl-PL" sz="3200" b="1" dirty="0">
              <a:solidFill>
                <a:srgbClr val="B11D09"/>
              </a:solidFill>
              <a:latin typeface="Calibri" panose="020F0502020204030204" pitchFamily="34" charset="0"/>
              <a:cs typeface="Calibri" pitchFamily="34" charset="0"/>
            </a:endParaRPr>
          </a:p>
        </p:txBody>
      </p:sp>
      <p:pic>
        <p:nvPicPr>
          <p:cNvPr id="6" name="Obraz 5">
            <a:extLst>
              <a:ext uri="{FF2B5EF4-FFF2-40B4-BE49-F238E27FC236}">
                <a16:creationId xmlns:a16="http://schemas.microsoft.com/office/drawing/2014/main" id="{67349EFE-1BC7-42A2-B0C3-D5180DDE31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8425"/>
          <a:stretch/>
        </p:blipFill>
        <p:spPr>
          <a:xfrm>
            <a:off x="7566080" y="1282824"/>
            <a:ext cx="3930520" cy="2006859"/>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Infrastruktura</a:t>
              </a:r>
              <a:endParaRPr lang="pl-PL" altLang="pl-PL" sz="4000" b="1" cap="all" dirty="0"/>
            </a:p>
          </p:txBody>
        </p:sp>
      </p:grpSp>
    </p:spTree>
    <p:extLst>
      <p:ext uri="{BB962C8B-B14F-4D97-AF65-F5344CB8AC3E}">
        <p14:creationId xmlns:p14="http://schemas.microsoft.com/office/powerpoint/2010/main" val="1214200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1196753"/>
            <a:ext cx="6120680" cy="5731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indent="-342900" eaLnBrk="1" hangingPunct="1">
              <a:spcBef>
                <a:spcPts val="1200"/>
              </a:spcBef>
              <a:buClr>
                <a:schemeClr val="bg1">
                  <a:lumMod val="50000"/>
                </a:schemeClr>
              </a:buClr>
              <a:buFont typeface="Arial" panose="020B0604020202020204" pitchFamily="34" charset="0"/>
              <a:buChar char="•"/>
              <a:defRPr/>
            </a:pPr>
            <a:r>
              <a:rPr lang="pl-PL" altLang="pl-PL" sz="2000" b="1" dirty="0">
                <a:solidFill>
                  <a:srgbClr val="C00000"/>
                </a:solidFill>
                <a:latin typeface="Calibri" pitchFamily="34" charset="0"/>
                <a:cs typeface="Calibri" pitchFamily="34" charset="0"/>
              </a:rPr>
              <a:t>116</a:t>
            </a:r>
            <a:r>
              <a:rPr lang="pl-PL" altLang="pl-PL" sz="2000" dirty="0">
                <a:solidFill>
                  <a:schemeClr val="tx1"/>
                </a:solidFill>
                <a:latin typeface="Calibri" pitchFamily="34" charset="0"/>
                <a:cs typeface="Calibri" pitchFamily="34" charset="0"/>
              </a:rPr>
              <a:t> budynków użyteczności studenckiej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z nowoczesnymi laboratoriami, bibliotekami,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salami dydaktycznymi wyposażonymi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multimedialnie</a:t>
            </a:r>
          </a:p>
          <a:p>
            <a:pPr marL="401637" indent="-342900" eaLnBrk="1" hangingPunct="1">
              <a:spcBef>
                <a:spcPts val="1200"/>
              </a:spcBef>
              <a:buClr>
                <a:schemeClr val="bg1">
                  <a:lumMod val="50000"/>
                </a:schemeClr>
              </a:buClr>
              <a:buFont typeface="Arial" panose="020B0604020202020204" pitchFamily="34" charset="0"/>
              <a:buChar char="•"/>
              <a:defRPr/>
            </a:pPr>
            <a:r>
              <a:rPr lang="pl-PL" altLang="pl-PL" sz="2000" b="1" dirty="0">
                <a:solidFill>
                  <a:srgbClr val="C00000"/>
                </a:solidFill>
                <a:latin typeface="Calibri" pitchFamily="34" charset="0"/>
                <a:cs typeface="Calibri" pitchFamily="34" charset="0"/>
              </a:rPr>
              <a:t>552</a:t>
            </a:r>
            <a:r>
              <a:rPr lang="pl-PL" altLang="pl-PL" sz="2000" dirty="0">
                <a:solidFill>
                  <a:schemeClr val="tx1"/>
                </a:solidFill>
                <a:latin typeface="Calibri" pitchFamily="34" charset="0"/>
                <a:cs typeface="Calibri" pitchFamily="34" charset="0"/>
              </a:rPr>
              <a:t> laboratoriów dydaktycznych</a:t>
            </a:r>
          </a:p>
          <a:p>
            <a:pPr marL="401637" indent="-342900" eaLnBrk="1" hangingPunct="1">
              <a:spcBef>
                <a:spcPts val="1200"/>
              </a:spcBef>
              <a:buClr>
                <a:schemeClr val="bg1">
                  <a:lumMod val="50000"/>
                </a:schemeClr>
              </a:buClr>
              <a:buFont typeface="Arial" panose="020B0604020202020204" pitchFamily="34" charset="0"/>
              <a:buChar char="•"/>
              <a:defRPr/>
            </a:pPr>
            <a:r>
              <a:rPr lang="pl-PL" altLang="pl-PL" sz="2000" b="1" dirty="0">
                <a:solidFill>
                  <a:srgbClr val="B40000"/>
                </a:solidFill>
                <a:latin typeface="Calibri" pitchFamily="34" charset="0"/>
                <a:cs typeface="Calibri" pitchFamily="34" charset="0"/>
              </a:rPr>
              <a:t>97</a:t>
            </a:r>
            <a:r>
              <a:rPr lang="pl-PL" altLang="pl-PL" sz="2000" dirty="0">
                <a:solidFill>
                  <a:srgbClr val="B40000"/>
                </a:solidFill>
                <a:latin typeface="Calibri" pitchFamily="34" charset="0"/>
                <a:cs typeface="Calibri" pitchFamily="34" charset="0"/>
              </a:rPr>
              <a:t> </a:t>
            </a:r>
            <a:r>
              <a:rPr lang="pl-PL" altLang="pl-PL" sz="2000" dirty="0">
                <a:solidFill>
                  <a:schemeClr val="tx1"/>
                </a:solidFill>
                <a:latin typeface="Calibri" pitchFamily="34" charset="0"/>
                <a:cs typeface="Calibri" pitchFamily="34" charset="0"/>
              </a:rPr>
              <a:t>laboratoriów dydaktyczno-badawczych</a:t>
            </a:r>
          </a:p>
          <a:p>
            <a:pPr marL="401637" indent="-342900" eaLnBrk="1" hangingPunct="1">
              <a:spcBef>
                <a:spcPts val="1200"/>
              </a:spcBef>
              <a:buClr>
                <a:schemeClr val="bg1">
                  <a:lumMod val="50000"/>
                </a:schemeClr>
              </a:buClr>
              <a:buFont typeface="Arial" panose="020B0604020202020204" pitchFamily="34" charset="0"/>
              <a:buChar char="•"/>
              <a:defRPr/>
            </a:pPr>
            <a:r>
              <a:rPr lang="pl-PL" altLang="pl-PL" sz="2000" b="1" dirty="0">
                <a:solidFill>
                  <a:srgbClr val="C00000"/>
                </a:solidFill>
                <a:latin typeface="Calibri" pitchFamily="34" charset="0"/>
                <a:cs typeface="Calibri" pitchFamily="34" charset="0"/>
              </a:rPr>
              <a:t>501</a:t>
            </a:r>
            <a:r>
              <a:rPr lang="pl-PL" altLang="pl-PL" sz="2000" b="1" dirty="0">
                <a:solidFill>
                  <a:schemeClr val="tx1"/>
                </a:solidFill>
                <a:latin typeface="Calibri" pitchFamily="34" charset="0"/>
                <a:cs typeface="Calibri" pitchFamily="34" charset="0"/>
              </a:rPr>
              <a:t> </a:t>
            </a:r>
            <a:r>
              <a:rPr lang="pl-PL" altLang="pl-PL" sz="2000" dirty="0">
                <a:solidFill>
                  <a:schemeClr val="tx1"/>
                </a:solidFill>
                <a:latin typeface="Calibri" pitchFamily="34" charset="0"/>
                <a:cs typeface="Calibri" pitchFamily="34" charset="0"/>
              </a:rPr>
              <a:t>laboratoriów badawczych</a:t>
            </a:r>
          </a:p>
          <a:p>
            <a:pPr marL="401637" indent="-342900" eaLnBrk="1" hangingPunct="1">
              <a:spcBef>
                <a:spcPts val="1200"/>
              </a:spcBef>
              <a:buClr>
                <a:schemeClr val="bg1">
                  <a:lumMod val="50000"/>
                </a:schemeClr>
              </a:buClr>
              <a:buFont typeface="Arial" panose="020B0604020202020204" pitchFamily="34" charset="0"/>
              <a:buChar char="•"/>
              <a:defRPr/>
            </a:pPr>
            <a:r>
              <a:rPr lang="pl-PL" altLang="pl-PL" sz="2000" b="1" dirty="0">
                <a:solidFill>
                  <a:srgbClr val="C00000"/>
                </a:solidFill>
                <a:latin typeface="Calibri" pitchFamily="34" charset="0"/>
                <a:cs typeface="Calibri" pitchFamily="34" charset="0"/>
              </a:rPr>
              <a:t>454</a:t>
            </a:r>
            <a:r>
              <a:rPr lang="pl-PL" altLang="pl-PL" sz="2000" dirty="0">
                <a:solidFill>
                  <a:schemeClr val="tx1"/>
                </a:solidFill>
                <a:latin typeface="Calibri" pitchFamily="34" charset="0"/>
                <a:cs typeface="Calibri" pitchFamily="34" charset="0"/>
              </a:rPr>
              <a:t> sale i pracownie</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wykładowo-ćwiczeniowych</a:t>
            </a:r>
          </a:p>
          <a:p>
            <a:pPr marL="401637" indent="-342900" eaLnBrk="1" hangingPunct="1">
              <a:spcBef>
                <a:spcPts val="1200"/>
              </a:spcBef>
              <a:buClr>
                <a:schemeClr val="bg1">
                  <a:lumMod val="50000"/>
                </a:schemeClr>
              </a:buClr>
              <a:buFont typeface="Arial" panose="020B0604020202020204" pitchFamily="34" charset="0"/>
              <a:buChar char="•"/>
              <a:defRPr/>
            </a:pPr>
            <a:r>
              <a:rPr lang="pl-PL" altLang="pl-PL" sz="2000" dirty="0">
                <a:solidFill>
                  <a:schemeClr val="tx1"/>
                </a:solidFill>
                <a:latin typeface="Calibri" pitchFamily="34" charset="0"/>
                <a:cs typeface="Calibri" pitchFamily="34" charset="0"/>
              </a:rPr>
              <a:t>centrum sportowe</a:t>
            </a:r>
          </a:p>
          <a:p>
            <a:pPr marL="401637" indent="-342900" eaLnBrk="1" hangingPunct="1">
              <a:spcBef>
                <a:spcPts val="1200"/>
              </a:spcBef>
              <a:buClr>
                <a:schemeClr val="bg1">
                  <a:lumMod val="50000"/>
                </a:schemeClr>
              </a:buClr>
              <a:buFont typeface="Arial" panose="020B0604020202020204" pitchFamily="34" charset="0"/>
              <a:buChar char="•"/>
              <a:defRPr/>
            </a:pPr>
            <a:r>
              <a:rPr lang="pl-PL" altLang="pl-PL" sz="2000" dirty="0">
                <a:solidFill>
                  <a:schemeClr val="tx1"/>
                </a:solidFill>
                <a:latin typeface="Calibri" pitchFamily="34" charset="0"/>
                <a:cs typeface="Calibri" pitchFamily="34" charset="0"/>
              </a:rPr>
              <a:t>bezprzewodowy dostęp do Internetu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na terenie kampusu</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Baza naukowo-dydaktyczna</a:t>
            </a:r>
          </a:p>
        </p:txBody>
      </p:sp>
      <p:pic>
        <p:nvPicPr>
          <p:cNvPr id="8" name="Obraz 7">
            <a:extLst>
              <a:ext uri="{FF2B5EF4-FFF2-40B4-BE49-F238E27FC236}">
                <a16:creationId xmlns:a16="http://schemas.microsoft.com/office/drawing/2014/main" id="{DFA2F35D-094A-4B91-A0E5-4FEBB2FEFF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3"/>
            <a:ext cx="3935760" cy="6858000"/>
          </a:xfrm>
          <a:prstGeom prst="rect">
            <a:avLst/>
          </a:prstGeom>
        </p:spPr>
      </p:pic>
    </p:spTree>
    <p:extLst>
      <p:ext uri="{BB962C8B-B14F-4D97-AF65-F5344CB8AC3E}">
        <p14:creationId xmlns:p14="http://schemas.microsoft.com/office/powerpoint/2010/main" val="4217709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altLang="pl-PL" sz="4000" b="1" cap="all" dirty="0">
                  <a:solidFill>
                    <a:schemeClr val="bg1"/>
                  </a:solidFill>
                  <a:latin typeface="Calibri" pitchFamily="34" charset="0"/>
                  <a:cs typeface="Calibri" pitchFamily="34" charset="0"/>
                </a:rPr>
                <a:t>Współpraca międzynarodowa</a:t>
              </a: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43472" y="908720"/>
            <a:ext cx="7271882" cy="2292935"/>
          </a:xfrm>
          <a:prstGeom prst="rect">
            <a:avLst/>
          </a:prstGeom>
          <a:noFill/>
        </p:spPr>
        <p:txBody>
          <a:bodyPr wrap="square" rtlCol="0">
            <a:spAutoFit/>
          </a:bodyPr>
          <a:lstStyle/>
          <a:p>
            <a:pPr marL="285750" indent="-285750">
              <a:spcBef>
                <a:spcPts val="0"/>
              </a:spcBef>
              <a:spcAft>
                <a:spcPts val="0"/>
              </a:spcAft>
              <a:buClr>
                <a:srgbClr val="C00000"/>
              </a:buClr>
              <a:buSzPts val="1400"/>
              <a:buFont typeface="Arial"/>
              <a:buChar char="•"/>
            </a:pPr>
            <a:r>
              <a:rPr lang="pl-PL" sz="1600" b="1" dirty="0">
                <a:solidFill>
                  <a:schemeClr val="dk1"/>
                </a:solidFill>
                <a:latin typeface="Calibri"/>
                <a:ea typeface="Calibri"/>
                <a:cs typeface="Calibri"/>
                <a:sym typeface="Calibri"/>
              </a:rPr>
              <a:t>Bilateralne umowy o współpracy </a:t>
            </a:r>
            <a:r>
              <a:rPr lang="pl-PL" sz="1600" dirty="0">
                <a:solidFill>
                  <a:schemeClr val="dk1"/>
                </a:solidFill>
                <a:latin typeface="Calibri"/>
                <a:ea typeface="Calibri"/>
                <a:cs typeface="Calibri"/>
                <a:sym typeface="Calibri"/>
              </a:rPr>
              <a:t>– międzyuczelniane i międzywydziałowe </a:t>
            </a:r>
            <a:br>
              <a:rPr lang="pl-PL" sz="1600" dirty="0">
                <a:solidFill>
                  <a:schemeClr val="dk1"/>
                </a:solidFill>
                <a:latin typeface="Calibri"/>
                <a:ea typeface="Calibri"/>
                <a:cs typeface="Calibri"/>
                <a:sym typeface="Calibri"/>
              </a:rPr>
            </a:br>
            <a:r>
              <a:rPr lang="pl-PL" sz="1600" b="1" dirty="0">
                <a:solidFill>
                  <a:srgbClr val="C00000"/>
                </a:solidFill>
                <a:latin typeface="Calibri"/>
                <a:ea typeface="Calibri"/>
                <a:cs typeface="Calibri"/>
                <a:sym typeface="Calibri"/>
              </a:rPr>
              <a:t>236 </a:t>
            </a:r>
            <a:r>
              <a:rPr lang="pl-PL" sz="1600" dirty="0">
                <a:solidFill>
                  <a:schemeClr val="dk1"/>
                </a:solidFill>
                <a:latin typeface="Calibri"/>
                <a:ea typeface="Calibri"/>
                <a:cs typeface="Calibri"/>
                <a:sym typeface="Calibri"/>
              </a:rPr>
              <a:t>partnerów z </a:t>
            </a:r>
            <a:r>
              <a:rPr lang="pl-PL" sz="1600" b="1" dirty="0">
                <a:solidFill>
                  <a:srgbClr val="C00000"/>
                </a:solidFill>
                <a:latin typeface="Calibri"/>
                <a:cs typeface="Calibri"/>
                <a:sym typeface="Calibri"/>
              </a:rPr>
              <a:t>42</a:t>
            </a:r>
            <a:r>
              <a:rPr lang="pl-PL" sz="1600" dirty="0">
                <a:solidFill>
                  <a:schemeClr val="dk1"/>
                </a:solidFill>
                <a:latin typeface="Calibri"/>
                <a:ea typeface="Calibri"/>
                <a:cs typeface="Calibri"/>
                <a:sym typeface="Calibri"/>
              </a:rPr>
              <a:t> krajów</a:t>
            </a:r>
            <a:endParaRPr lang="pl-PL" sz="1600" dirty="0"/>
          </a:p>
          <a:p>
            <a:pPr marL="285750" indent="-285750">
              <a:spcBef>
                <a:spcPts val="600"/>
              </a:spcBef>
              <a:spcAft>
                <a:spcPts val="0"/>
              </a:spcAft>
              <a:buClr>
                <a:srgbClr val="C00000"/>
              </a:buClr>
              <a:buSzPts val="1400"/>
              <a:buFont typeface="Arial"/>
              <a:buChar char="•"/>
            </a:pPr>
            <a:r>
              <a:rPr lang="pl-PL" sz="1600" b="1" dirty="0">
                <a:solidFill>
                  <a:schemeClr val="dk1"/>
                </a:solidFill>
                <a:latin typeface="Calibri"/>
                <a:ea typeface="Calibri"/>
                <a:cs typeface="Calibri"/>
                <a:sym typeface="Calibri"/>
              </a:rPr>
              <a:t>B</a:t>
            </a:r>
            <a:r>
              <a:rPr lang="pl-PL" sz="1600" b="1" dirty="0">
                <a:solidFill>
                  <a:schemeClr val="dk1"/>
                </a:solidFill>
                <a:latin typeface="Calibri"/>
                <a:cs typeface="Calibri"/>
                <a:sym typeface="Calibri"/>
              </a:rPr>
              <a:t>ilate</a:t>
            </a:r>
            <a:r>
              <a:rPr lang="pl-PL" sz="1600" b="1" dirty="0">
                <a:solidFill>
                  <a:schemeClr val="dk1"/>
                </a:solidFill>
                <a:latin typeface="Calibri"/>
                <a:ea typeface="Calibri"/>
                <a:cs typeface="Calibri"/>
                <a:sym typeface="Calibri"/>
              </a:rPr>
              <a:t>ralne umowy o wymianie studentów </a:t>
            </a:r>
            <a:r>
              <a:rPr lang="pl-PL" sz="1600" dirty="0">
                <a:solidFill>
                  <a:schemeClr val="dk1"/>
                </a:solidFill>
                <a:latin typeface="Calibri"/>
                <a:ea typeface="Calibri"/>
                <a:cs typeface="Calibri"/>
                <a:sym typeface="Calibri"/>
              </a:rPr>
              <a:t>(student exchange) </a:t>
            </a:r>
            <a:br>
              <a:rPr lang="pl-PL" sz="1600" dirty="0">
                <a:solidFill>
                  <a:schemeClr val="dk1"/>
                </a:solidFill>
                <a:latin typeface="Calibri"/>
                <a:ea typeface="Calibri"/>
                <a:cs typeface="Calibri"/>
                <a:sym typeface="Calibri"/>
              </a:rPr>
            </a:br>
            <a:r>
              <a:rPr lang="pl-PL" sz="1600" b="1" dirty="0">
                <a:solidFill>
                  <a:srgbClr val="C00000"/>
                </a:solidFill>
                <a:latin typeface="Calibri"/>
                <a:ea typeface="Calibri"/>
                <a:cs typeface="Calibri"/>
                <a:sym typeface="Calibri"/>
              </a:rPr>
              <a:t>35</a:t>
            </a:r>
            <a:r>
              <a:rPr lang="pl-PL" sz="1600" dirty="0">
                <a:solidFill>
                  <a:schemeClr val="dk1"/>
                </a:solidFill>
                <a:latin typeface="Calibri"/>
                <a:ea typeface="Calibri"/>
                <a:cs typeface="Calibri"/>
                <a:sym typeface="Calibri"/>
              </a:rPr>
              <a:t> partnerów z </a:t>
            </a:r>
            <a:r>
              <a:rPr lang="pl-PL" sz="1600" b="1" dirty="0">
                <a:solidFill>
                  <a:srgbClr val="C00000"/>
                </a:solidFill>
                <a:latin typeface="Calibri"/>
                <a:cs typeface="Calibri"/>
                <a:sym typeface="Calibri"/>
              </a:rPr>
              <a:t>15</a:t>
            </a:r>
            <a:r>
              <a:rPr lang="pl-PL" sz="1600" dirty="0">
                <a:solidFill>
                  <a:schemeClr val="dk1"/>
                </a:solidFill>
                <a:latin typeface="Calibri"/>
                <a:ea typeface="Calibri"/>
                <a:cs typeface="Calibri"/>
                <a:sym typeface="Calibri"/>
              </a:rPr>
              <a:t> krajów</a:t>
            </a:r>
            <a:endParaRPr lang="pl-PL" sz="1600" dirty="0"/>
          </a:p>
          <a:p>
            <a:pPr marL="285750" indent="-285750">
              <a:spcBef>
                <a:spcPts val="600"/>
              </a:spcBef>
              <a:spcAft>
                <a:spcPts val="0"/>
              </a:spcAft>
              <a:buClr>
                <a:srgbClr val="C00000"/>
              </a:buClr>
              <a:buSzPts val="1400"/>
              <a:buFont typeface="Arial"/>
              <a:buChar char="•"/>
            </a:pPr>
            <a:r>
              <a:rPr lang="pl-PL" sz="1600" b="1" dirty="0">
                <a:solidFill>
                  <a:schemeClr val="dk1"/>
                </a:solidFill>
                <a:latin typeface="Calibri"/>
                <a:ea typeface="Calibri"/>
                <a:cs typeface="Calibri"/>
                <a:sym typeface="Calibri"/>
              </a:rPr>
              <a:t>Umowy o podwójnym dyplomowaniu </a:t>
            </a:r>
            <a:r>
              <a:rPr lang="pl-PL" sz="1600" dirty="0">
                <a:solidFill>
                  <a:schemeClr val="dk1"/>
                </a:solidFill>
                <a:latin typeface="Calibri"/>
                <a:ea typeface="Calibri"/>
                <a:cs typeface="Calibri"/>
                <a:sym typeface="Calibri"/>
              </a:rPr>
              <a:t>(</a:t>
            </a:r>
            <a:r>
              <a:rPr lang="pl-PL" sz="1600" dirty="0" err="1">
                <a:solidFill>
                  <a:schemeClr val="dk1"/>
                </a:solidFill>
                <a:latin typeface="Calibri"/>
                <a:ea typeface="Calibri"/>
                <a:cs typeface="Calibri"/>
                <a:sym typeface="Calibri"/>
              </a:rPr>
              <a:t>double</a:t>
            </a:r>
            <a:r>
              <a:rPr lang="pl-PL" sz="1600" dirty="0">
                <a:solidFill>
                  <a:schemeClr val="dk1"/>
                </a:solidFill>
                <a:latin typeface="Calibri"/>
                <a:ea typeface="Calibri"/>
                <a:cs typeface="Calibri"/>
                <a:sym typeface="Calibri"/>
              </a:rPr>
              <a:t> </a:t>
            </a:r>
            <a:r>
              <a:rPr lang="pl-PL" sz="1600" dirty="0" err="1">
                <a:solidFill>
                  <a:schemeClr val="dk1"/>
                </a:solidFill>
                <a:latin typeface="Calibri"/>
                <a:ea typeface="Calibri"/>
                <a:cs typeface="Calibri"/>
                <a:sym typeface="Calibri"/>
              </a:rPr>
              <a:t>diploma</a:t>
            </a:r>
            <a:r>
              <a:rPr lang="pl-PL" sz="1600" dirty="0">
                <a:solidFill>
                  <a:schemeClr val="dk1"/>
                </a:solidFill>
                <a:latin typeface="Calibri"/>
                <a:ea typeface="Calibri"/>
                <a:cs typeface="Calibri"/>
                <a:sym typeface="Calibri"/>
              </a:rPr>
              <a:t>) </a:t>
            </a:r>
            <a:br>
              <a:rPr lang="pl-PL" sz="1600" dirty="0">
                <a:solidFill>
                  <a:schemeClr val="dk1"/>
                </a:solidFill>
                <a:latin typeface="Calibri"/>
                <a:ea typeface="Calibri"/>
                <a:cs typeface="Calibri"/>
                <a:sym typeface="Calibri"/>
              </a:rPr>
            </a:br>
            <a:r>
              <a:rPr lang="pl-PL" sz="1600" b="1" dirty="0">
                <a:solidFill>
                  <a:srgbClr val="C00000"/>
                </a:solidFill>
                <a:latin typeface="Calibri"/>
                <a:cs typeface="Calibri"/>
                <a:sym typeface="Calibri"/>
              </a:rPr>
              <a:t>13</a:t>
            </a:r>
            <a:r>
              <a:rPr lang="pl-PL" sz="1600" b="1" dirty="0">
                <a:solidFill>
                  <a:schemeClr val="dk1"/>
                </a:solidFill>
                <a:latin typeface="Calibri"/>
                <a:ea typeface="Calibri"/>
                <a:cs typeface="Calibri"/>
                <a:sym typeface="Calibri"/>
              </a:rPr>
              <a:t> </a:t>
            </a:r>
            <a:r>
              <a:rPr lang="pl-PL" sz="1600" dirty="0">
                <a:solidFill>
                  <a:schemeClr val="dk1"/>
                </a:solidFill>
                <a:latin typeface="Calibri"/>
                <a:ea typeface="Calibri"/>
                <a:cs typeface="Calibri"/>
                <a:sym typeface="Calibri"/>
              </a:rPr>
              <a:t>partnerów</a:t>
            </a:r>
            <a:r>
              <a:rPr lang="pl-PL" sz="1600" b="1" dirty="0">
                <a:solidFill>
                  <a:schemeClr val="dk1"/>
                </a:solidFill>
                <a:latin typeface="Calibri"/>
                <a:ea typeface="Calibri"/>
                <a:cs typeface="Calibri"/>
                <a:sym typeface="Calibri"/>
              </a:rPr>
              <a:t> </a:t>
            </a:r>
            <a:r>
              <a:rPr lang="pl-PL" sz="1600" dirty="0">
                <a:solidFill>
                  <a:schemeClr val="dk1"/>
                </a:solidFill>
                <a:latin typeface="Calibri"/>
                <a:ea typeface="Calibri"/>
                <a:cs typeface="Calibri"/>
                <a:sym typeface="Calibri"/>
              </a:rPr>
              <a:t>z</a:t>
            </a:r>
            <a:r>
              <a:rPr lang="pl-PL" sz="1600" b="1" dirty="0">
                <a:solidFill>
                  <a:schemeClr val="dk1"/>
                </a:solidFill>
                <a:latin typeface="Calibri"/>
                <a:ea typeface="Calibri"/>
                <a:cs typeface="Calibri"/>
                <a:sym typeface="Calibri"/>
              </a:rPr>
              <a:t> </a:t>
            </a:r>
            <a:r>
              <a:rPr lang="pl-PL" sz="1600" b="1" dirty="0">
                <a:solidFill>
                  <a:srgbClr val="C00000"/>
                </a:solidFill>
                <a:latin typeface="Calibri"/>
                <a:ea typeface="Calibri"/>
                <a:cs typeface="Calibri"/>
                <a:sym typeface="Calibri"/>
              </a:rPr>
              <a:t>5</a:t>
            </a:r>
            <a:r>
              <a:rPr lang="pl-PL" sz="1600" b="1" dirty="0">
                <a:solidFill>
                  <a:schemeClr val="dk1"/>
                </a:solidFill>
                <a:latin typeface="Calibri"/>
                <a:ea typeface="Calibri"/>
                <a:cs typeface="Calibri"/>
                <a:sym typeface="Calibri"/>
              </a:rPr>
              <a:t> </a:t>
            </a:r>
            <a:r>
              <a:rPr lang="pl-PL" sz="1600" dirty="0">
                <a:solidFill>
                  <a:schemeClr val="dk1"/>
                </a:solidFill>
                <a:latin typeface="Calibri"/>
                <a:ea typeface="Calibri"/>
                <a:cs typeface="Calibri"/>
                <a:sym typeface="Calibri"/>
              </a:rPr>
              <a:t>krajów</a:t>
            </a:r>
            <a:endParaRPr lang="pl-PL" sz="1600" b="1" dirty="0">
              <a:solidFill>
                <a:schemeClr val="dk1"/>
              </a:solidFill>
              <a:latin typeface="Calibri"/>
              <a:ea typeface="Calibri"/>
              <a:cs typeface="Calibri"/>
              <a:sym typeface="Calibri"/>
            </a:endParaRPr>
          </a:p>
          <a:p>
            <a:pPr marL="285750" indent="-285750">
              <a:spcBef>
                <a:spcPts val="600"/>
              </a:spcBef>
              <a:spcAft>
                <a:spcPts val="0"/>
              </a:spcAft>
              <a:buClr>
                <a:srgbClr val="C00000"/>
              </a:buClr>
              <a:buSzPts val="1400"/>
              <a:buFont typeface="Arial"/>
              <a:buChar char="•"/>
            </a:pPr>
            <a:r>
              <a:rPr lang="pl-PL" sz="1600" b="1" dirty="0">
                <a:solidFill>
                  <a:schemeClr val="dk1"/>
                </a:solidFill>
                <a:latin typeface="Calibri"/>
                <a:ea typeface="Calibri"/>
                <a:cs typeface="Calibri"/>
                <a:sym typeface="Calibri"/>
              </a:rPr>
              <a:t>Umowy, dotyczące mobilności akademickiej w programie Erasmus+ </a:t>
            </a:r>
            <a:br>
              <a:rPr lang="pl-PL" sz="1600" b="1" dirty="0">
                <a:solidFill>
                  <a:schemeClr val="dk1"/>
                </a:solidFill>
                <a:latin typeface="Calibri"/>
                <a:ea typeface="Calibri"/>
                <a:cs typeface="Calibri"/>
                <a:sym typeface="Calibri"/>
              </a:rPr>
            </a:br>
            <a:r>
              <a:rPr lang="pl-PL" sz="1600" b="1" dirty="0">
                <a:solidFill>
                  <a:srgbClr val="C00000"/>
                </a:solidFill>
                <a:latin typeface="Calibri"/>
                <a:ea typeface="Calibri"/>
                <a:cs typeface="Calibri"/>
                <a:sym typeface="Calibri"/>
              </a:rPr>
              <a:t>745</a:t>
            </a:r>
            <a:r>
              <a:rPr lang="pl-PL" sz="1600" dirty="0">
                <a:solidFill>
                  <a:schemeClr val="dk1"/>
                </a:solidFill>
                <a:latin typeface="Calibri"/>
                <a:ea typeface="Calibri"/>
                <a:cs typeface="Calibri"/>
                <a:sym typeface="Calibri"/>
              </a:rPr>
              <a:t> aktywnych umów europejskich z 317 uczelniami</a:t>
            </a:r>
          </a:p>
        </p:txBody>
      </p:sp>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3"/>
            <a:ext cx="7776864"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sz="3200" b="1" dirty="0">
                <a:solidFill>
                  <a:srgbClr val="B11D09"/>
                </a:solidFill>
                <a:latin typeface="Calibri" panose="020F0502020204030204" pitchFamily="34" charset="0"/>
                <a:cs typeface="Calibri" pitchFamily="34" charset="0"/>
              </a:rPr>
              <a:t>Aktualne umowy międzynarodowe </a:t>
            </a:r>
            <a:endParaRPr lang="en-US" sz="3200" b="1" dirty="0">
              <a:solidFill>
                <a:srgbClr val="B11D09"/>
              </a:solidFill>
              <a:latin typeface="Calibri" panose="020F0502020204030204" pitchFamily="34" charset="0"/>
              <a:cs typeface="Calibri"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2780991000"/>
              </p:ext>
            </p:extLst>
          </p:nvPr>
        </p:nvGraphicFramePr>
        <p:xfrm>
          <a:off x="1480105" y="3289969"/>
          <a:ext cx="6768752" cy="3467709"/>
        </p:xfrm>
        <a:graphic>
          <a:graphicData uri="http://schemas.openxmlformats.org/drawingml/2006/table">
            <a:tbl>
              <a:tblPr firstRow="1" bandRow="1">
                <a:tableStyleId>{C083E6E3-FA7D-4D7B-A595-EF9225AFEA82}</a:tableStyleId>
              </a:tblPr>
              <a:tblGrid>
                <a:gridCol w="5397865">
                  <a:extLst>
                    <a:ext uri="{9D8B030D-6E8A-4147-A177-3AD203B41FA5}">
                      <a16:colId xmlns:a16="http://schemas.microsoft.com/office/drawing/2014/main" val="20000"/>
                    </a:ext>
                  </a:extLst>
                </a:gridCol>
                <a:gridCol w="1370887">
                  <a:extLst>
                    <a:ext uri="{9D8B030D-6E8A-4147-A177-3AD203B41FA5}">
                      <a16:colId xmlns:a16="http://schemas.microsoft.com/office/drawing/2014/main" val="1724464519"/>
                    </a:ext>
                  </a:extLst>
                </a:gridCol>
              </a:tblGrid>
              <a:tr h="4953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600" b="1" i="0" u="none" strike="noStrike" kern="1200" cap="all" spc="0" normalizeH="0" baseline="0" dirty="0">
                          <a:ln>
                            <a:noFill/>
                          </a:ln>
                          <a:solidFill>
                            <a:schemeClr val="tx1"/>
                          </a:solidFill>
                          <a:effectLst/>
                          <a:latin typeface="Calibri" pitchFamily="34" charset="0"/>
                          <a:ea typeface="+mn-ea"/>
                          <a:cs typeface="Calibri" pitchFamily="34" charset="0"/>
                        </a:rPr>
                        <a:t>Umiędzynarodowienie </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b="1" dirty="0">
                          <a:solidFill>
                            <a:schemeClr val="tx1"/>
                          </a:solidFill>
                          <a:latin typeface="Calibri" pitchFamily="34" charset="0"/>
                          <a:cs typeface="Calibri" pitchFamily="34" charset="0"/>
                        </a:rPr>
                        <a:t>2023/2024</a:t>
                      </a:r>
                    </a:p>
                  </a:txBody>
                  <a:tcPr marL="91452" marR="91452">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95387">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1073</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95387">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500" dirty="0"/>
                        <a:t>303</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95387">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przyjeżdżający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kern="1200" dirty="0">
                          <a:solidFill>
                            <a:schemeClr val="dk1"/>
                          </a:solidFill>
                          <a:latin typeface="Calibri"/>
                          <a:ea typeface="+mn-ea"/>
                          <a:cs typeface="Calibri"/>
                        </a:rPr>
                        <a:t>324</a:t>
                      </a:r>
                      <a:endParaRPr sz="1500" kern="1200" dirty="0">
                        <a:solidFill>
                          <a:schemeClr val="dk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95387">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a:t>
                      </a:r>
                      <a:r>
                        <a:rPr lang="pl-PL" sz="1500" b="0" dirty="0" err="1">
                          <a:solidFill>
                            <a:schemeClr val="tx1"/>
                          </a:solidFill>
                          <a:latin typeface="Calibri" panose="020F0502020204030204" pitchFamily="34" charset="0"/>
                          <a:ea typeface="Calibri"/>
                          <a:cs typeface="Calibri" panose="020F0502020204030204" pitchFamily="34" charset="0"/>
                        </a:rPr>
                        <a:t>PWr</a:t>
                      </a:r>
                      <a:r>
                        <a:rPr lang="pl-PL" sz="1500" b="0" dirty="0">
                          <a:solidFill>
                            <a:schemeClr val="tx1"/>
                          </a:solidFill>
                          <a:latin typeface="Calibri" panose="020F0502020204030204" pitchFamily="34" charset="0"/>
                          <a:ea typeface="Calibri"/>
                          <a:cs typeface="Calibri" panose="020F0502020204030204" pitchFamily="34" charset="0"/>
                        </a:rPr>
                        <a:t> wyjeżdżający w ramach programu </a:t>
                      </a:r>
                      <a:r>
                        <a:rPr lang="pl-PL" sz="1500" b="0" dirty="0" err="1">
                          <a:solidFill>
                            <a:schemeClr val="tx1"/>
                          </a:solidFill>
                          <a:latin typeface="Calibri" panose="020F0502020204030204" pitchFamily="34" charset="0"/>
                          <a:ea typeface="Calibri"/>
                          <a:cs typeface="Calibri" panose="020F0502020204030204" pitchFamily="34" charset="0"/>
                        </a:rPr>
                        <a:t>Erasmus+de</a:t>
                      </a:r>
                      <a:endParaRPr lang="pl-PL" sz="1500" b="0" dirty="0">
                        <a:solidFill>
                          <a:schemeClr val="tx1"/>
                        </a:solidFill>
                        <a:latin typeface="Calibri" panose="020F0502020204030204" pitchFamily="34" charset="0"/>
                        <a:ea typeface="Calibri"/>
                        <a:cs typeface="Calibri" panose="020F0502020204030204" pitchFamily="34" charset="0"/>
                      </a:endParaRP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239</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95387">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412</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18863489"/>
                  </a:ext>
                </a:extLst>
              </a:tr>
              <a:tr h="495387">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 naukowcy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u="none" strike="noStrike" kern="1200" cap="none" dirty="0">
                          <a:solidFill>
                            <a:schemeClr val="dk1"/>
                          </a:solidFill>
                          <a:latin typeface="Calibri"/>
                          <a:cs typeface="Calibri"/>
                        </a:rPr>
                        <a:t>301</a:t>
                      </a:r>
                      <a:endParaRPr sz="1500" u="none" strike="noStrike" kern="1200" cap="none" dirty="0">
                        <a:solidFill>
                          <a:schemeClr val="dk1"/>
                        </a:solidFill>
                        <a:latin typeface="Calibri"/>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31600742"/>
                  </a:ext>
                </a:extLst>
              </a:tr>
            </a:tbl>
          </a:graphicData>
        </a:graphic>
      </p:graphicFrame>
      <p:pic>
        <p:nvPicPr>
          <p:cNvPr id="11" name="Obraz 10">
            <a:extLst>
              <a:ext uri="{FF2B5EF4-FFF2-40B4-BE49-F238E27FC236}">
                <a16:creationId xmlns:a16="http://schemas.microsoft.com/office/drawing/2014/main" id="{43ACE131-09CD-4732-9DDA-464F50AFEB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5354" y="-1"/>
            <a:ext cx="3576646" cy="6857997"/>
          </a:xfrm>
          <a:prstGeom prst="rect">
            <a:avLst/>
          </a:prstGeom>
        </p:spPr>
      </p:pic>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0"/>
            <a:ext cx="9396537" cy="1052737"/>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4" name="Tabela 13"/>
          <p:cNvGraphicFramePr>
            <a:graphicFrameLocks noGrp="1"/>
          </p:cNvGraphicFramePr>
          <p:nvPr>
            <p:extLst>
              <p:ext uri="{D42A27DB-BD31-4B8C-83A1-F6EECF244321}">
                <p14:modId xmlns:p14="http://schemas.microsoft.com/office/powerpoint/2010/main" val="3390830239"/>
              </p:ext>
            </p:extLst>
          </p:nvPr>
        </p:nvGraphicFramePr>
        <p:xfrm>
          <a:off x="1252328" y="1206679"/>
          <a:ext cx="5717174" cy="2571034"/>
        </p:xfrm>
        <a:graphic>
          <a:graphicData uri="http://schemas.openxmlformats.org/drawingml/2006/table">
            <a:tbl>
              <a:tblPr firstRow="1" bandRow="1">
                <a:tableStyleId>{C083E6E3-FA7D-4D7B-A595-EF9225AFEA82}</a:tableStyleId>
              </a:tblPr>
              <a:tblGrid>
                <a:gridCol w="4485706">
                  <a:extLst>
                    <a:ext uri="{9D8B030D-6E8A-4147-A177-3AD203B41FA5}">
                      <a16:colId xmlns:a16="http://schemas.microsoft.com/office/drawing/2014/main" val="20000"/>
                    </a:ext>
                  </a:extLst>
                </a:gridCol>
                <a:gridCol w="1231468">
                  <a:extLst>
                    <a:ext uri="{9D8B030D-6E8A-4147-A177-3AD203B41FA5}">
                      <a16:colId xmlns:a16="http://schemas.microsoft.com/office/drawing/2014/main" val="20001"/>
                    </a:ext>
                  </a:extLst>
                </a:gridCol>
              </a:tblGrid>
              <a:tr h="302394">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mn-ea"/>
                          <a:cs typeface="Calibri"/>
                          <a:sym typeface="Calibri"/>
                        </a:rPr>
                        <a:t>2023/2024</a:t>
                      </a:r>
                      <a:endParaRPr sz="1400" b="1" u="none" strike="noStrike" cap="none" dirty="0">
                        <a:solidFill>
                          <a:schemeClr val="dk1"/>
                        </a:solidFill>
                        <a:latin typeface="Calibri"/>
                        <a:ea typeface="+mn-ea"/>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67158">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studia</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239</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82545">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praktyki studenckie</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11</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82545">
                <a:tc>
                  <a:txBody>
                    <a:bodyPr/>
                    <a:lstStyle/>
                    <a:p>
                      <a:pPr algn="l">
                        <a:spcAft>
                          <a:spcPts val="0"/>
                        </a:spcAft>
                      </a:pPr>
                      <a:r>
                        <a:rPr lang="pl-PL" sz="1200" b="0" dirty="0">
                          <a:effectLst/>
                          <a:latin typeface="Calibri" panose="020F0502020204030204" pitchFamily="34" charset="0"/>
                          <a:ea typeface="Calibri"/>
                          <a:cs typeface="Calibri" panose="020F0502020204030204" pitchFamily="34" charset="0"/>
                        </a:rPr>
                        <a:t>Erasmus+ krótkie mobilności (5-30 dni)</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59</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4707009"/>
                  </a:ext>
                </a:extLst>
              </a:tr>
              <a:tr h="363271">
                <a:tc>
                  <a:txBody>
                    <a:bodyPr/>
                    <a:lstStyle/>
                    <a:p>
                      <a:pPr algn="l">
                        <a:spcAft>
                          <a:spcPts val="1000"/>
                        </a:spcAft>
                      </a:pPr>
                      <a:r>
                        <a:rPr lang="pl-PL" sz="1200" b="0" dirty="0">
                          <a:effectLst/>
                          <a:latin typeface="Calibri" panose="020F0502020204030204" pitchFamily="34" charset="0"/>
                          <a:cs typeface="Calibri" panose="020F0502020204030204" pitchFamily="34" charset="0"/>
                        </a:rPr>
                        <a:t>Erasmus+</a:t>
                      </a:r>
                      <a:r>
                        <a:rPr lang="pl-PL" sz="1200" b="0" baseline="0" dirty="0">
                          <a:effectLst/>
                          <a:latin typeface="Calibri" panose="020F0502020204030204" pitchFamily="34" charset="0"/>
                          <a:cs typeface="Calibri" panose="020F0502020204030204" pitchFamily="34" charset="0"/>
                        </a:rPr>
                        <a:t> staże absolwenckie</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13</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86895">
                <a:tc>
                  <a:txBody>
                    <a:bodyPr/>
                    <a:lstStyle/>
                    <a:p>
                      <a:pPr algn="l">
                        <a:lnSpc>
                          <a:spcPct val="115000"/>
                        </a:lnSpc>
                        <a:spcAft>
                          <a:spcPts val="0"/>
                        </a:spcAft>
                      </a:pPr>
                      <a:r>
                        <a:rPr lang="pl-PL" sz="12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9</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94417">
                <a:tc>
                  <a:txBody>
                    <a:bodyPr/>
                    <a:lstStyle/>
                    <a:p>
                      <a:pPr algn="l">
                        <a:lnSpc>
                          <a:spcPct val="115000"/>
                        </a:lnSpc>
                        <a:spcAft>
                          <a:spcPts val="0"/>
                        </a:spcAft>
                      </a:pPr>
                      <a:r>
                        <a:rPr lang="pl-PL" sz="1200" b="0" dirty="0">
                          <a:effectLst/>
                          <a:latin typeface="Calibri" panose="020F0502020204030204" pitchFamily="34" charset="0"/>
                          <a:cs typeface="Calibri" panose="020F0502020204030204" pitchFamily="34" charset="0"/>
                        </a:rPr>
                        <a:t>Double </a:t>
                      </a:r>
                      <a:r>
                        <a:rPr lang="pl-PL" sz="1200" b="0" dirty="0" err="1">
                          <a:effectLst/>
                          <a:latin typeface="Calibri" panose="020F0502020204030204" pitchFamily="34" charset="0"/>
                          <a:cs typeface="Calibri" panose="020F0502020204030204" pitchFamily="34" charset="0"/>
                        </a:rPr>
                        <a:t>Diploma</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r h="391809">
                <a:tc>
                  <a:txBody>
                    <a:bodyPr/>
                    <a:lstStyle/>
                    <a:p>
                      <a:pPr marL="0" algn="l" defTabSz="914400" rtl="0" eaLnBrk="1" latinLnBrk="0" hangingPunct="1">
                        <a:lnSpc>
                          <a:spcPct val="115000"/>
                        </a:lnSpc>
                        <a:spcAft>
                          <a:spcPts val="1000"/>
                        </a:spcAft>
                      </a:pPr>
                      <a:r>
                        <a:rPr lang="pl-PL" sz="1200" b="1" dirty="0">
                          <a:effectLst/>
                          <a:latin typeface="Calibri" panose="020F0502020204030204" pitchFamily="34" charset="0"/>
                          <a:cs typeface="Calibri" panose="020F0502020204030204" pitchFamily="34" charset="0"/>
                        </a:rPr>
                        <a:t>RAZEM</a:t>
                      </a:r>
                      <a:endParaRPr lang="pl-PL" sz="1200" b="1" kern="1200" dirty="0">
                        <a:solidFill>
                          <a:schemeClr val="tx1"/>
                        </a:solidFill>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339</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47657"/>
            <a:ext cx="5563073" cy="359022"/>
          </a:xfrm>
        </p:spPr>
        <p:txBody>
          <a:bodyPr anchor="t">
            <a:normAutofit lnSpcReduction="10000"/>
          </a:bodyPr>
          <a:lstStyle/>
          <a:p>
            <a:pPr>
              <a:spcBef>
                <a:spcPts val="0"/>
              </a:spcBef>
            </a:pPr>
            <a:r>
              <a:rPr lang="pl-PL" sz="1800" b="1" dirty="0">
                <a:solidFill>
                  <a:schemeClr val="bg1">
                    <a:lumMod val="50000"/>
                  </a:schemeClr>
                </a:solidFill>
              </a:rPr>
              <a:t>Wyjazdy studentów i doktorantów</a:t>
            </a:r>
          </a:p>
          <a:p>
            <a:pPr>
              <a:spcBef>
                <a:spcPts val="0"/>
              </a:spcBef>
            </a:pPr>
            <a:endParaRPr lang="pl-PL" sz="1600" b="1" kern="1200" cap="all" dirty="0">
              <a:cs typeface="Calibri" pitchFamily="34" charset="0"/>
            </a:endParaRPr>
          </a:p>
        </p:txBody>
      </p:sp>
      <p:graphicFrame>
        <p:nvGraphicFramePr>
          <p:cNvPr id="18" name="Tabela 17"/>
          <p:cNvGraphicFramePr>
            <a:graphicFrameLocks noGrp="1"/>
          </p:cNvGraphicFramePr>
          <p:nvPr>
            <p:extLst>
              <p:ext uri="{D42A27DB-BD31-4B8C-83A1-F6EECF244321}">
                <p14:modId xmlns:p14="http://schemas.microsoft.com/office/powerpoint/2010/main" val="564840194"/>
              </p:ext>
            </p:extLst>
          </p:nvPr>
        </p:nvGraphicFramePr>
        <p:xfrm>
          <a:off x="1257770" y="4241253"/>
          <a:ext cx="5711732" cy="2412639"/>
        </p:xfrm>
        <a:graphic>
          <a:graphicData uri="http://schemas.openxmlformats.org/drawingml/2006/table">
            <a:tbl>
              <a:tblPr firstRow="1" bandRow="1">
                <a:tableStyleId>{C083E6E3-FA7D-4D7B-A595-EF9225AFEA82}</a:tableStyleId>
              </a:tblPr>
              <a:tblGrid>
                <a:gridCol w="4396846">
                  <a:extLst>
                    <a:ext uri="{9D8B030D-6E8A-4147-A177-3AD203B41FA5}">
                      <a16:colId xmlns:a16="http://schemas.microsoft.com/office/drawing/2014/main" val="20000"/>
                    </a:ext>
                  </a:extLst>
                </a:gridCol>
                <a:gridCol w="1314886">
                  <a:extLst>
                    <a:ext uri="{9D8B030D-6E8A-4147-A177-3AD203B41FA5}">
                      <a16:colId xmlns:a16="http://schemas.microsoft.com/office/drawing/2014/main" val="20001"/>
                    </a:ext>
                  </a:extLst>
                </a:gridCol>
              </a:tblGrid>
              <a:tr h="272487">
                <a:tc>
                  <a:txBody>
                    <a:bodyPr/>
                    <a:lstStyle/>
                    <a:p>
                      <a:pPr algn="l">
                        <a:spcAft>
                          <a:spcPts val="0"/>
                        </a:spcAft>
                      </a:pPr>
                      <a:r>
                        <a:rPr lang="pl-PL" sz="1200" dirty="0">
                          <a:effectLst/>
                          <a:latin typeface="Calibri" panose="020F0502020204030204" pitchFamily="34" charset="0"/>
                          <a:cs typeface="Calibri" panose="020F0502020204030204" pitchFamily="34" charset="0"/>
                        </a:rPr>
                        <a:t>Erasmus+ studia</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Calibri"/>
                          <a:cs typeface="Calibri"/>
                          <a:sym typeface="Calibri"/>
                        </a:rPr>
                        <a:t>2023/2024</a:t>
                      </a:r>
                      <a:endParaRPr sz="1400" b="1" u="none" strike="noStrike" cap="none" dirty="0">
                        <a:solidFill>
                          <a:schemeClr val="dk1"/>
                        </a:solidFill>
                        <a:latin typeface="Calibri"/>
                        <a:ea typeface="Calibri"/>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04648">
                <a:tc>
                  <a:txBody>
                    <a:bodyPr/>
                    <a:lstStyle/>
                    <a:p>
                      <a:pPr algn="l">
                        <a:spcAft>
                          <a:spcPts val="0"/>
                        </a:spcAft>
                      </a:pPr>
                      <a:r>
                        <a:rPr lang="pl-PL" sz="1200" dirty="0">
                          <a:effectLst/>
                          <a:latin typeface="Calibri" panose="020F0502020204030204" pitchFamily="34" charset="0"/>
                          <a:ea typeface="Calibri"/>
                          <a:cs typeface="Calibri" panose="020F0502020204030204" pitchFamily="34" charset="0"/>
                        </a:rPr>
                        <a:t>KA 131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314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04648">
                <a:tc>
                  <a:txBody>
                    <a:bodyPr/>
                    <a:lstStyle/>
                    <a:p>
                      <a:pPr algn="l">
                        <a:spcAft>
                          <a:spcPts val="1000"/>
                        </a:spcAft>
                      </a:pPr>
                      <a:r>
                        <a:rPr lang="pl-PL" sz="12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04648">
                <a:tc>
                  <a:txBody>
                    <a:bodyPr/>
                    <a:lstStyle/>
                    <a:p>
                      <a:pPr algn="l">
                        <a:lnSpc>
                          <a:spcPct val="115000"/>
                        </a:lnSpc>
                        <a:spcAft>
                          <a:spcPts val="0"/>
                        </a:spcAft>
                      </a:pPr>
                      <a:r>
                        <a:rPr lang="pl-PL" sz="1200" dirty="0" err="1">
                          <a:effectLst/>
                          <a:latin typeface="Calibri" panose="020F0502020204030204" pitchFamily="34" charset="0"/>
                          <a:ea typeface="Calibri"/>
                          <a:cs typeface="Calibri" panose="020F0502020204030204" pitchFamily="34" charset="0"/>
                        </a:rPr>
                        <a:t>Visiting</a:t>
                      </a:r>
                      <a:r>
                        <a:rPr lang="pl-PL" sz="12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016263"/>
                  </a:ext>
                </a:extLst>
              </a:tr>
              <a:tr h="304648">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23</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04648">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Erasmus </a:t>
                      </a:r>
                      <a:r>
                        <a:rPr lang="pl-PL" sz="1200" dirty="0" err="1">
                          <a:effectLst/>
                          <a:latin typeface="Calibri" panose="020F0502020204030204" pitchFamily="34" charset="0"/>
                          <a:ea typeface="Calibri"/>
                          <a:cs typeface="Calibri" panose="020F0502020204030204" pitchFamily="34" charset="0"/>
                        </a:rPr>
                        <a:t>Mundus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49</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0464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cs typeface="Calibri" panose="020F0502020204030204" pitchFamily="34" charset="0"/>
                        </a:rPr>
                        <a:t>Double </a:t>
                      </a:r>
                      <a:r>
                        <a:rPr lang="pl-PL" sz="1200" dirty="0" err="1">
                          <a:effectLst/>
                          <a:latin typeface="Calibri" panose="020F0502020204030204" pitchFamily="34" charset="0"/>
                          <a:cs typeface="Calibri" panose="020F0502020204030204" pitchFamily="34" charset="0"/>
                        </a:rPr>
                        <a:t>Diploma</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r h="283661">
                <a:tc>
                  <a:txBody>
                    <a:bodyPr/>
                    <a:lstStyle/>
                    <a:p>
                      <a:pPr marL="0" algn="l" defTabSz="914400" rtl="0" eaLnBrk="1" latinLnBrk="0" hangingPunct="1">
                        <a:lnSpc>
                          <a:spcPct val="115000"/>
                        </a:lnSpc>
                        <a:spcAft>
                          <a:spcPts val="1000"/>
                        </a:spcAft>
                      </a:pPr>
                      <a:r>
                        <a:rPr lang="pl-PL" sz="1200" b="1" dirty="0">
                          <a:effectLst/>
                          <a:latin typeface="Calibri" panose="020F0502020204030204" pitchFamily="34" charset="0"/>
                          <a:cs typeface="Calibri" panose="020F0502020204030204" pitchFamily="34" charset="0"/>
                        </a:rPr>
                        <a:t>RAZEM</a:t>
                      </a:r>
                      <a:endParaRPr lang="pl-PL" sz="1200" b="1" kern="1200" dirty="0">
                        <a:solidFill>
                          <a:schemeClr val="tx1"/>
                        </a:solidFill>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392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3207532"/>
                  </a:ext>
                </a:extLst>
              </a:tr>
            </a:tbl>
          </a:graphicData>
        </a:graphic>
      </p:graphicFrame>
      <p:sp>
        <p:nvSpPr>
          <p:cNvPr id="22"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862298"/>
            <a:ext cx="5563073" cy="358791"/>
          </a:xfrm>
        </p:spPr>
        <p:txBody>
          <a:bodyPr anchor="t">
            <a:normAutofit lnSpcReduction="10000"/>
          </a:bodyPr>
          <a:lstStyle/>
          <a:p>
            <a:pPr>
              <a:spcBef>
                <a:spcPts val="0"/>
              </a:spcBef>
            </a:pPr>
            <a:r>
              <a:rPr lang="pl-PL" sz="1800" b="1" dirty="0">
                <a:solidFill>
                  <a:schemeClr val="bg1">
                    <a:lumMod val="50000"/>
                  </a:schemeClr>
                </a:solidFill>
              </a:rPr>
              <a:t>Przyjazdy studentów i doktorantów</a:t>
            </a:r>
          </a:p>
        </p:txBody>
      </p:sp>
      <p:pic>
        <p:nvPicPr>
          <p:cNvPr id="25" name="Obraz 2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27" name="Obraz 2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3952" y="121645"/>
            <a:ext cx="2437388" cy="695712"/>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6508"/>
            <a:ext cx="9396537" cy="1099638"/>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0" name="Tabela 9"/>
          <p:cNvGraphicFramePr>
            <a:graphicFrameLocks noGrp="1"/>
          </p:cNvGraphicFramePr>
          <p:nvPr>
            <p:extLst>
              <p:ext uri="{D42A27DB-BD31-4B8C-83A1-F6EECF244321}">
                <p14:modId xmlns:p14="http://schemas.microsoft.com/office/powerpoint/2010/main" val="1720824126"/>
              </p:ext>
            </p:extLst>
          </p:nvPr>
        </p:nvGraphicFramePr>
        <p:xfrm>
          <a:off x="1246392" y="1469557"/>
          <a:ext cx="5929728" cy="2179627"/>
        </p:xfrm>
        <a:graphic>
          <a:graphicData uri="http://schemas.openxmlformats.org/drawingml/2006/table">
            <a:tbl>
              <a:tblPr firstRow="1" bandRow="1">
                <a:tableStyleId>{C083E6E3-FA7D-4D7B-A595-EF9225AFEA82}</a:tableStyleId>
              </a:tblPr>
              <a:tblGrid>
                <a:gridCol w="4675121">
                  <a:extLst>
                    <a:ext uri="{9D8B030D-6E8A-4147-A177-3AD203B41FA5}">
                      <a16:colId xmlns:a16="http://schemas.microsoft.com/office/drawing/2014/main" val="20000"/>
                    </a:ext>
                  </a:extLst>
                </a:gridCol>
                <a:gridCol w="1254607">
                  <a:extLst>
                    <a:ext uri="{9D8B030D-6E8A-4147-A177-3AD203B41FA5}">
                      <a16:colId xmlns:a16="http://schemas.microsoft.com/office/drawing/2014/main" val="20001"/>
                    </a:ext>
                  </a:extLst>
                </a:gridCol>
              </a:tblGrid>
              <a:tr h="361607">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2023/2024</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1807">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KA103 (wykłady)</a:t>
                      </a:r>
                      <a:endParaRPr lang="pl-PL" sz="12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19375">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KA103 (przyjazdy</a:t>
                      </a:r>
                      <a:r>
                        <a:rPr lang="pl-PL" sz="1200" b="0" baseline="0" dirty="0">
                          <a:effectLst/>
                          <a:latin typeface="Calibri" panose="020F0502020204030204" pitchFamily="34" charset="0"/>
                          <a:cs typeface="Calibri" panose="020F0502020204030204" pitchFamily="34" charset="0"/>
                        </a:rPr>
                        <a:t> szkoleniowe</a:t>
                      </a:r>
                      <a:r>
                        <a:rPr lang="pl-PL" sz="1200" b="0" dirty="0">
                          <a:effectLst/>
                          <a:latin typeface="Calibri" panose="020F0502020204030204" pitchFamily="34" charset="0"/>
                          <a:cs typeface="Calibri" panose="020F0502020204030204" pitchFamily="34" charset="0"/>
                        </a:rPr>
                        <a:t>)</a:t>
                      </a:r>
                      <a:endParaRPr lang="pl-PL" sz="12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10</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14852">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200" b="0" dirty="0">
                          <a:effectLst/>
                          <a:latin typeface="Calibri" panose="020F0502020204030204" pitchFamily="34" charset="0"/>
                          <a:cs typeface="Calibri" panose="020F0502020204030204" pitchFamily="34" charset="0"/>
                        </a:rPr>
                        <a:t>Erasmus+ KA107 (wykłady)</a:t>
                      </a:r>
                      <a:endParaRPr lang="pl-PL" sz="12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3218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b="0" dirty="0">
                          <a:effectLst/>
                          <a:latin typeface="Calibri" panose="020F0502020204030204" pitchFamily="34" charset="0"/>
                          <a:cs typeface="Calibri" panose="020F0502020204030204" pitchFamily="34" charset="0"/>
                        </a:rPr>
                        <a:t>Erasmus+ KA107 (przyjazdy</a:t>
                      </a:r>
                      <a:r>
                        <a:rPr lang="pl-PL" sz="1200" b="0" baseline="0" dirty="0">
                          <a:effectLst/>
                          <a:latin typeface="Calibri" panose="020F0502020204030204" pitchFamily="34" charset="0"/>
                          <a:cs typeface="Calibri" panose="020F0502020204030204" pitchFamily="34" charset="0"/>
                        </a:rPr>
                        <a:t> szkoleniowe</a:t>
                      </a:r>
                      <a:r>
                        <a:rPr lang="pl-PL" sz="1200" b="0" dirty="0">
                          <a:effectLst/>
                          <a:latin typeface="Calibri" panose="020F0502020204030204" pitchFamily="34" charset="0"/>
                          <a:cs typeface="Calibri" panose="020F0502020204030204" pitchFamily="34" charset="0"/>
                        </a:rPr>
                        <a:t>)</a:t>
                      </a:r>
                      <a:endParaRPr lang="pl-PL" sz="12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11</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19800">
                <a:tc>
                  <a:txBody>
                    <a:bodyPr/>
                    <a:lstStyle/>
                    <a:p>
                      <a:pPr marL="0" algn="l" defTabSz="914400" rtl="0" eaLnBrk="1" latinLnBrk="0" hangingPunct="1">
                        <a:lnSpc>
                          <a:spcPct val="115000"/>
                        </a:lnSpc>
                        <a:spcAft>
                          <a:spcPts val="1000"/>
                        </a:spcAft>
                      </a:pPr>
                      <a:r>
                        <a:rPr lang="pl-PL" sz="1200" b="1" dirty="0">
                          <a:effectLst/>
                          <a:latin typeface="Calibri" panose="020F0502020204030204" pitchFamily="34" charset="0"/>
                          <a:cs typeface="Calibri" panose="020F0502020204030204" pitchFamily="34" charset="0"/>
                        </a:rPr>
                        <a:t>RAZEM</a:t>
                      </a:r>
                      <a:endParaRPr lang="pl-PL" sz="1200" b="1" kern="1200" dirty="0">
                        <a:solidFill>
                          <a:schemeClr val="tx1"/>
                        </a:solidFill>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27</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1052736"/>
            <a:ext cx="5563073" cy="359022"/>
          </a:xfrm>
        </p:spPr>
        <p:txBody>
          <a:bodyPr anchor="t">
            <a:normAutofit lnSpcReduction="10000"/>
          </a:bodyPr>
          <a:lstStyle/>
          <a:p>
            <a:pPr>
              <a:spcBef>
                <a:spcPts val="0"/>
              </a:spcBef>
            </a:pPr>
            <a:r>
              <a:rPr lang="pl-PL" sz="1800" b="1" dirty="0">
                <a:solidFill>
                  <a:schemeClr val="bg1">
                    <a:lumMod val="50000"/>
                  </a:schemeClr>
                </a:solidFill>
              </a:rPr>
              <a:t>Przyjazdy pracowników</a:t>
            </a:r>
          </a:p>
        </p:txBody>
      </p:sp>
      <p:graphicFrame>
        <p:nvGraphicFramePr>
          <p:cNvPr id="15" name="Tabela 14"/>
          <p:cNvGraphicFramePr>
            <a:graphicFrameLocks noGrp="1"/>
          </p:cNvGraphicFramePr>
          <p:nvPr>
            <p:extLst>
              <p:ext uri="{D42A27DB-BD31-4B8C-83A1-F6EECF244321}">
                <p14:modId xmlns:p14="http://schemas.microsoft.com/office/powerpoint/2010/main" val="1471703027"/>
              </p:ext>
            </p:extLst>
          </p:nvPr>
        </p:nvGraphicFramePr>
        <p:xfrm>
          <a:off x="1270192" y="4241077"/>
          <a:ext cx="5905928" cy="2387808"/>
        </p:xfrm>
        <a:graphic>
          <a:graphicData uri="http://schemas.openxmlformats.org/drawingml/2006/table">
            <a:tbl>
              <a:tblPr firstRow="1" bandRow="1">
                <a:tableStyleId>{C083E6E3-FA7D-4D7B-A595-EF9225AFEA82}</a:tableStyleId>
              </a:tblPr>
              <a:tblGrid>
                <a:gridCol w="4629044">
                  <a:extLst>
                    <a:ext uri="{9D8B030D-6E8A-4147-A177-3AD203B41FA5}">
                      <a16:colId xmlns:a16="http://schemas.microsoft.com/office/drawing/2014/main" val="20000"/>
                    </a:ext>
                  </a:extLst>
                </a:gridCol>
                <a:gridCol w="1276884">
                  <a:extLst>
                    <a:ext uri="{9D8B030D-6E8A-4147-A177-3AD203B41FA5}">
                      <a16:colId xmlns:a16="http://schemas.microsoft.com/office/drawing/2014/main" val="20001"/>
                    </a:ext>
                  </a:extLst>
                </a:gridCol>
              </a:tblGrid>
              <a:tr h="338655">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2023/2024</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95099">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KA103 (wykłady)</a:t>
                      </a:r>
                      <a:endParaRPr lang="pl-PL" sz="12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72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94706">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KA103 (wyjazdy</a:t>
                      </a:r>
                      <a:r>
                        <a:rPr lang="pl-PL" sz="1200" b="0" baseline="0" dirty="0">
                          <a:effectLst/>
                          <a:latin typeface="Calibri" panose="020F0502020204030204" pitchFamily="34" charset="0"/>
                          <a:cs typeface="Calibri" panose="020F0502020204030204" pitchFamily="34" charset="0"/>
                        </a:rPr>
                        <a:t> szkoleniowe</a:t>
                      </a:r>
                      <a:r>
                        <a:rPr lang="pl-PL" sz="1200" b="0" dirty="0">
                          <a:effectLst/>
                          <a:latin typeface="Calibri" panose="020F0502020204030204" pitchFamily="34" charset="0"/>
                          <a:cs typeface="Calibri" panose="020F0502020204030204" pitchFamily="34" charset="0"/>
                        </a:rPr>
                        <a:t>)</a:t>
                      </a:r>
                      <a:endParaRPr lang="pl-PL" sz="12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178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95099">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200" b="0" dirty="0">
                          <a:effectLst/>
                          <a:latin typeface="Calibri" panose="020F0502020204030204" pitchFamily="34" charset="0"/>
                          <a:cs typeface="Calibri" panose="020F0502020204030204" pitchFamily="34" charset="0"/>
                        </a:rPr>
                        <a:t>Erasmus+ KA107 (wykłady)</a:t>
                      </a:r>
                      <a:endParaRPr lang="pl-PL" sz="12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57267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b="0" dirty="0">
                          <a:effectLst/>
                          <a:latin typeface="Calibri" panose="020F0502020204030204" pitchFamily="34" charset="0"/>
                          <a:cs typeface="Calibri" panose="020F0502020204030204" pitchFamily="34" charset="0"/>
                        </a:rPr>
                        <a:t>Erasmus+ KA103 (wyjazdy</a:t>
                      </a:r>
                      <a:r>
                        <a:rPr lang="pl-PL" sz="1200" b="0" baseline="0" dirty="0">
                          <a:effectLst/>
                          <a:latin typeface="Calibri" panose="020F0502020204030204" pitchFamily="34" charset="0"/>
                          <a:cs typeface="Calibri" panose="020F0502020204030204" pitchFamily="34" charset="0"/>
                        </a:rPr>
                        <a:t> szkoleniowe</a:t>
                      </a:r>
                      <a:r>
                        <a:rPr lang="pl-PL" sz="1200" b="0" dirty="0">
                          <a:effectLst/>
                          <a:latin typeface="Calibri" panose="020F0502020204030204" pitchFamily="34" charset="0"/>
                          <a:cs typeface="Calibri" panose="020F0502020204030204" pitchFamily="34" charset="0"/>
                        </a:rPr>
                        <a:t>)</a:t>
                      </a:r>
                      <a:endParaRPr lang="pl-PL" sz="12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91573">
                <a:tc>
                  <a:txBody>
                    <a:bodyPr/>
                    <a:lstStyle/>
                    <a:p>
                      <a:pPr marL="0" algn="l" defTabSz="914400" rtl="0" eaLnBrk="1" latinLnBrk="0" hangingPunct="1">
                        <a:lnSpc>
                          <a:spcPct val="115000"/>
                        </a:lnSpc>
                        <a:spcAft>
                          <a:spcPts val="1000"/>
                        </a:spcAft>
                      </a:pPr>
                      <a:r>
                        <a:rPr lang="pl-PL" sz="1200" b="1" dirty="0">
                          <a:effectLst/>
                          <a:latin typeface="Calibri" panose="020F0502020204030204" pitchFamily="34" charset="0"/>
                          <a:cs typeface="Calibri" panose="020F0502020204030204" pitchFamily="34" charset="0"/>
                        </a:rPr>
                        <a:t>RAZEM</a:t>
                      </a:r>
                      <a:endParaRPr lang="pl-PL" sz="1200" b="1" kern="1200" dirty="0">
                        <a:solidFill>
                          <a:schemeClr val="tx1"/>
                        </a:solidFill>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250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Wyjazdy pracowników</a:t>
            </a:r>
          </a:p>
        </p:txBody>
      </p:sp>
      <p:pic>
        <p:nvPicPr>
          <p:cNvPr id="23" name="Obraz 2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6" name="Obraz 15">
            <a:extLst>
              <a:ext uri="{FF2B5EF4-FFF2-40B4-BE49-F238E27FC236}">
                <a16:creationId xmlns:a16="http://schemas.microsoft.com/office/drawing/2014/main" id="{531E5042-C7F4-4566-8D77-F7CC64A5F4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3952" y="121645"/>
            <a:ext cx="2437388" cy="695712"/>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Lst>
          </p:cNvPr>
          <p:cNvGrpSpPr/>
          <p:nvPr/>
        </p:nvGrpSpPr>
        <p:grpSpPr>
          <a:xfrm>
            <a:off x="843272" y="403517"/>
            <a:ext cx="11363789" cy="864096"/>
            <a:chOff x="828211" y="204452"/>
            <a:chExt cx="11363789" cy="864096"/>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Politechnika dla młodych</a:t>
              </a:r>
              <a:endParaRPr lang="en-GB"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1464" y="0"/>
            <a:ext cx="6696743" cy="1124744"/>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dla młodych</a:t>
            </a:r>
          </a:p>
        </p:txBody>
      </p:sp>
      <p:sp>
        <p:nvSpPr>
          <p:cNvPr id="3" name="Rectangle 3"/>
          <p:cNvSpPr>
            <a:spLocks noGrp="1"/>
          </p:cNvSpPr>
          <p:nvPr>
            <p:ph type="body" idx="1"/>
          </p:nvPr>
        </p:nvSpPr>
        <p:spPr>
          <a:xfrm>
            <a:off x="1271464" y="971860"/>
            <a:ext cx="5904656" cy="5481478"/>
          </a:xfrm>
        </p:spPr>
        <p:txBody>
          <a:bodyPr>
            <a:noAutofit/>
          </a:bodyPr>
          <a:lstStyle/>
          <a:p>
            <a:pPr marL="571500" indent="-571500" defTabSz="540000">
              <a:spcBef>
                <a:spcPts val="600"/>
              </a:spcBef>
              <a:buClr>
                <a:srgbClr val="C00000"/>
              </a:buClr>
              <a:buFont typeface="Arial" panose="020B0604020202020204" pitchFamily="34" charset="0"/>
              <a:buChar char="•"/>
            </a:pPr>
            <a:r>
              <a:rPr lang="pl-PL" altLang="pl-PL" sz="2000" dirty="0"/>
              <a:t>Dni Otwarte </a:t>
            </a:r>
          </a:p>
          <a:p>
            <a:pPr marL="571500" indent="-571500" defTabSz="540000">
              <a:spcBef>
                <a:spcPts val="600"/>
              </a:spcBef>
              <a:buClr>
                <a:srgbClr val="C00000"/>
              </a:buClr>
              <a:buFont typeface="Arial" panose="020B0604020202020204" pitchFamily="34" charset="0"/>
              <a:buChar char="•"/>
            </a:pPr>
            <a:r>
              <a:rPr lang="pl-PL" altLang="pl-PL" sz="2000" dirty="0"/>
              <a:t>Olimpiada Chemiczna</a:t>
            </a:r>
          </a:p>
          <a:p>
            <a:pPr marL="571500" indent="-571500" defTabSz="540000">
              <a:spcBef>
                <a:spcPts val="600"/>
              </a:spcBef>
              <a:buClr>
                <a:srgbClr val="C00000"/>
              </a:buClr>
              <a:buFont typeface="Arial" panose="020B0604020202020204" pitchFamily="34" charset="0"/>
              <a:buChar char="•"/>
            </a:pPr>
            <a:r>
              <a:rPr lang="pl-PL" altLang="pl-PL" sz="2000" dirty="0"/>
              <a:t>Dolnośląski Festiwal Nauki</a:t>
            </a:r>
          </a:p>
          <a:p>
            <a:pPr marL="571500" indent="-571500" defTabSz="540000">
              <a:spcBef>
                <a:spcPts val="600"/>
              </a:spcBef>
              <a:buClr>
                <a:srgbClr val="C00000"/>
              </a:buClr>
              <a:buFont typeface="Arial" panose="020B0604020202020204" pitchFamily="34" charset="0"/>
              <a:buChar char="•"/>
            </a:pPr>
            <a:r>
              <a:rPr lang="pl-PL" altLang="pl-PL" sz="2000" dirty="0"/>
              <a:t>Akademia Młodych Odkrywców</a:t>
            </a:r>
          </a:p>
          <a:p>
            <a:pPr marL="571500" indent="-571500" defTabSz="540000">
              <a:spcBef>
                <a:spcPts val="600"/>
              </a:spcBef>
              <a:buClr>
                <a:srgbClr val="C00000"/>
              </a:buClr>
              <a:buFont typeface="Arial" panose="020B0604020202020204" pitchFamily="34" charset="0"/>
              <a:buChar char="•"/>
            </a:pPr>
            <a:r>
              <a:rPr lang="pl-PL" altLang="pl-PL" sz="2000" i="1" dirty="0"/>
              <a:t>e-learning</a:t>
            </a:r>
          </a:p>
          <a:p>
            <a:pPr marL="571500" indent="-571500" defTabSz="540000">
              <a:spcBef>
                <a:spcPts val="600"/>
              </a:spcBef>
              <a:buClr>
                <a:srgbClr val="C00000"/>
              </a:buClr>
              <a:buFont typeface="Arial" panose="020B0604020202020204" pitchFamily="34" charset="0"/>
              <a:buChar char="•"/>
            </a:pPr>
            <a:r>
              <a:rPr lang="pl-PL" altLang="pl-PL" sz="2000" dirty="0"/>
              <a:t>kursy korespondencyjne z matematyki</a:t>
            </a:r>
            <a:br>
              <a:rPr lang="pl-PL" altLang="pl-PL" sz="2000" dirty="0"/>
            </a:br>
            <a:r>
              <a:rPr lang="pl-PL" altLang="pl-PL" sz="2000" dirty="0"/>
              <a:t>i fizyki dla kandydatów na studia</a:t>
            </a:r>
          </a:p>
          <a:p>
            <a:pPr marL="571500" indent="-571500" defTabSz="540000">
              <a:spcBef>
                <a:spcPts val="600"/>
              </a:spcBef>
              <a:buClr>
                <a:srgbClr val="C00000"/>
              </a:buClr>
              <a:buFont typeface="Arial" panose="020B0604020202020204" pitchFamily="34" charset="0"/>
              <a:buChar char="•"/>
            </a:pPr>
            <a:r>
              <a:rPr lang="pl-PL" altLang="pl-PL" sz="2000" dirty="0"/>
              <a:t>Intensywny Kurs Maturalny „Matematyka”, przygotowujący do zdawania matury </a:t>
            </a:r>
            <a:br>
              <a:rPr lang="pl-PL" altLang="pl-PL" sz="2000" dirty="0"/>
            </a:br>
            <a:r>
              <a:rPr lang="pl-PL" altLang="pl-PL" sz="2000" dirty="0"/>
              <a:t>z matematyki na poziomie rozszerzonym</a:t>
            </a:r>
          </a:p>
          <a:p>
            <a:pPr marL="571500" indent="-571500" defTabSz="540000">
              <a:spcBef>
                <a:spcPts val="600"/>
              </a:spcBef>
              <a:buClr>
                <a:srgbClr val="C00000"/>
              </a:buClr>
              <a:buFont typeface="Arial" panose="020B0604020202020204" pitchFamily="34" charset="0"/>
              <a:buChar char="•"/>
            </a:pPr>
            <a:r>
              <a:rPr lang="pl-PL" altLang="pl-PL" sz="2000" dirty="0"/>
              <a:t>„Gry Matematyczne i Logiczne”</a:t>
            </a:r>
          </a:p>
          <a:p>
            <a:pPr marL="571500" indent="-571500" defTabSz="540000">
              <a:spcBef>
                <a:spcPts val="600"/>
              </a:spcBef>
              <a:buClr>
                <a:srgbClr val="C00000"/>
              </a:buClr>
              <a:buFont typeface="Arial" panose="020B0604020202020204" pitchFamily="34" charset="0"/>
              <a:buChar char="•"/>
            </a:pPr>
            <a:r>
              <a:rPr lang="pl-PL" altLang="pl-PL" sz="2000" dirty="0"/>
              <a:t>Współpraca ze szkołami średnimi</a:t>
            </a:r>
            <a:endParaRPr lang="pl-PL" altLang="pl-PL" sz="2000" i="1" dirty="0"/>
          </a:p>
          <a:p>
            <a:pPr marL="571500" indent="-571500" defTabSz="540000">
              <a:spcBef>
                <a:spcPts val="600"/>
              </a:spcBef>
              <a:buClr>
                <a:srgbClr val="C00000"/>
              </a:buClr>
              <a:buFont typeface="Arial" panose="020B0604020202020204" pitchFamily="34" charset="0"/>
              <a:buChar char="•"/>
            </a:pPr>
            <a:r>
              <a:rPr lang="pl-PL" altLang="pl-PL" sz="2000" dirty="0"/>
              <a:t>Studium Talent</a:t>
            </a:r>
          </a:p>
          <a:p>
            <a:pPr marL="571500" indent="-571500" defTabSz="540000">
              <a:spcBef>
                <a:spcPts val="600"/>
              </a:spcBef>
              <a:buClr>
                <a:srgbClr val="C00000"/>
              </a:buClr>
              <a:buFont typeface="Arial" panose="020B0604020202020204" pitchFamily="34" charset="0"/>
              <a:buChar char="•"/>
            </a:pPr>
            <a:r>
              <a:rPr lang="pl-PL" altLang="pl-PL" sz="2000" dirty="0" err="1"/>
              <a:t>Robotic</a:t>
            </a:r>
            <a:r>
              <a:rPr lang="pl-PL" altLang="pl-PL" sz="2000" dirty="0"/>
              <a:t> Arena</a:t>
            </a:r>
          </a:p>
          <a:p>
            <a:pPr marL="571500" indent="-571500" defTabSz="540000">
              <a:spcBef>
                <a:spcPts val="600"/>
              </a:spcBef>
              <a:buClr>
                <a:srgbClr val="C00000"/>
              </a:buClr>
              <a:buFont typeface="Arial" panose="020B0604020202020204" pitchFamily="34" charset="0"/>
              <a:buChar char="•"/>
            </a:pPr>
            <a:r>
              <a:rPr lang="pl-PL" altLang="pl-PL" sz="2000" dirty="0">
                <a:latin typeface="Calibri"/>
                <a:cs typeface="Calibri"/>
              </a:rPr>
              <a:t>Kanał na YouTube: </a:t>
            </a:r>
            <a:r>
              <a:rPr lang="pl-PL" altLang="pl-PL" sz="2000" dirty="0" err="1">
                <a:latin typeface="Calibri"/>
                <a:cs typeface="Calibri"/>
              </a:rPr>
              <a:t>Polilab</a:t>
            </a:r>
            <a:r>
              <a:rPr lang="pl-PL" altLang="pl-PL" sz="1600" dirty="0">
                <a:latin typeface="Calibri"/>
                <a:cs typeface="Calibri"/>
              </a:rPr>
              <a:t> </a:t>
            </a:r>
            <a:endParaRPr lang="pl-PL" altLang="pl-PL" sz="1600" dirty="0"/>
          </a:p>
          <a:p>
            <a:pPr marL="571500" indent="-571500">
              <a:buClr>
                <a:schemeClr val="bg1">
                  <a:lumMod val="50000"/>
                </a:schemeClr>
              </a:buClr>
              <a:buFont typeface="Arial" panose="020B0604020202020204" pitchFamily="34" charset="0"/>
              <a:buChar char="•"/>
            </a:pPr>
            <a:endParaRPr lang="pl-PL" altLang="pl-PL" sz="1600" dirty="0">
              <a:cs typeface="Calibri" panose="020F0502020204030204" pitchFamily="34" charset="0"/>
            </a:endParaRPr>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7008"/>
            <a:ext cx="5760640" cy="104572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Aktywność studencka</a:t>
            </a:r>
          </a:p>
        </p:txBody>
      </p:sp>
      <p:sp>
        <p:nvSpPr>
          <p:cNvPr id="3" name="Rectangle 3"/>
          <p:cNvSpPr>
            <a:spLocks noGrp="1"/>
          </p:cNvSpPr>
          <p:nvPr>
            <p:ph type="body" idx="1"/>
          </p:nvPr>
        </p:nvSpPr>
        <p:spPr>
          <a:xfrm>
            <a:off x="1271464" y="908719"/>
            <a:ext cx="6624736" cy="5760641"/>
          </a:xfrm>
        </p:spPr>
        <p:txBody>
          <a:bodyPr>
            <a:noAutofit/>
          </a:bodyPr>
          <a:lstStyle/>
          <a:p>
            <a:pPr marL="285750" indent="-285750">
              <a:buClr>
                <a:srgbClr val="C00000"/>
              </a:buClr>
              <a:buFont typeface="Arial" panose="020B0604020202020204" pitchFamily="34" charset="0"/>
              <a:buChar char="•"/>
            </a:pPr>
            <a:r>
              <a:rPr lang="pl-PL" altLang="pl-PL" sz="1500" b="1" dirty="0">
                <a:cs typeface="Calibri" pitchFamily="34" charset="0"/>
              </a:rPr>
              <a:t>210 studenckich kół naukowych</a:t>
            </a:r>
          </a:p>
          <a:p>
            <a:pPr algn="just">
              <a:spcBef>
                <a:spcPts val="600"/>
              </a:spcBef>
              <a:buClr>
                <a:schemeClr val="bg1">
                  <a:lumMod val="50000"/>
                </a:schemeClr>
              </a:buClr>
            </a:pPr>
            <a:r>
              <a:rPr lang="pl-PL" altLang="pl-PL" sz="1500" dirty="0">
                <a:cs typeface="Calibri" pitchFamily="34" charset="0"/>
              </a:rPr>
              <a:t>m.in. PWR Racing Team, KN Pojazdów i Robotów Mobilnych, KN </a:t>
            </a:r>
            <a:r>
              <a:rPr lang="pl-PL" altLang="pl-PL" sz="1500" dirty="0" err="1">
                <a:cs typeface="Calibri" pitchFamily="34" charset="0"/>
              </a:rPr>
              <a:t>Robotyków</a:t>
            </a:r>
            <a:r>
              <a:rPr lang="pl-PL" altLang="pl-PL" sz="1500" dirty="0">
                <a:cs typeface="Calibri" pitchFamily="34" charset="0"/>
              </a:rPr>
              <a:t> </a:t>
            </a:r>
            <a:r>
              <a:rPr lang="pl-PL" altLang="pl-PL" sz="1500" dirty="0" err="1">
                <a:cs typeface="Calibri" pitchFamily="34" charset="0"/>
              </a:rPr>
              <a:t>KoNaR</a:t>
            </a:r>
            <a:r>
              <a:rPr lang="pl-PL" altLang="pl-PL" sz="1500" dirty="0">
                <a:cs typeface="Calibri" pitchFamily="34" charset="0"/>
              </a:rPr>
              <a:t>, Akademicki Klub Lotniczy, KN </a:t>
            </a:r>
            <a:r>
              <a:rPr lang="pl-PL" altLang="pl-PL" sz="1500" dirty="0" err="1">
                <a:cs typeface="Calibri" pitchFamily="34" charset="0"/>
              </a:rPr>
              <a:t>Bio</a:t>
            </a:r>
            <a:r>
              <a:rPr lang="pl-PL" altLang="pl-PL" sz="1500" dirty="0">
                <a:cs typeface="Calibri" pitchFamily="34" charset="0"/>
              </a:rPr>
              <a:t>-Top, KN ALLIN, KN White </a:t>
            </a:r>
            <a:r>
              <a:rPr lang="pl-PL" altLang="pl-PL" sz="1500" dirty="0" err="1">
                <a:cs typeface="Calibri" pitchFamily="34" charset="0"/>
              </a:rPr>
              <a:t>Hats</a:t>
            </a:r>
            <a:r>
              <a:rPr lang="pl-PL" altLang="pl-PL" sz="1500" dirty="0">
                <a:cs typeface="Calibri" pitchFamily="34" charset="0"/>
              </a:rPr>
              <a:t>, </a:t>
            </a:r>
            <a:br>
              <a:rPr lang="pl-PL" altLang="pl-PL" sz="1500" dirty="0">
                <a:cs typeface="Calibri" pitchFamily="34" charset="0"/>
              </a:rPr>
            </a:br>
            <a:r>
              <a:rPr lang="pl-PL" altLang="pl-PL" sz="1500" dirty="0">
                <a:cs typeface="Calibri" pitchFamily="34" charset="0"/>
              </a:rPr>
              <a:t>KN Sekcji Studenckiej Audio Engineering </a:t>
            </a:r>
            <a:r>
              <a:rPr lang="pl-PL" altLang="pl-PL" sz="1500" dirty="0" err="1">
                <a:cs typeface="Calibri" pitchFamily="34" charset="0"/>
              </a:rPr>
              <a:t>Society</a:t>
            </a:r>
            <a:r>
              <a:rPr lang="pl-PL" altLang="pl-PL" sz="1500" dirty="0">
                <a:cs typeface="Calibri" pitchFamily="34" charset="0"/>
              </a:rPr>
              <a:t> AES, Humanizacja Środowiska Miejskiego, </a:t>
            </a:r>
            <a:r>
              <a:rPr lang="pl-PL" altLang="pl-PL" sz="1500" dirty="0" err="1">
                <a:cs typeface="Calibri" pitchFamily="34" charset="0"/>
              </a:rPr>
              <a:t>PWr</a:t>
            </a:r>
            <a:r>
              <a:rPr lang="pl-PL" altLang="pl-PL" sz="1500" dirty="0">
                <a:cs typeface="Calibri" pitchFamily="34" charset="0"/>
              </a:rPr>
              <a:t> Solar </a:t>
            </a:r>
            <a:r>
              <a:rPr lang="pl-PL" altLang="pl-PL" sz="1500" dirty="0" err="1">
                <a:cs typeface="Calibri" pitchFamily="34" charset="0"/>
              </a:rPr>
              <a:t>Boat</a:t>
            </a:r>
            <a:r>
              <a:rPr lang="pl-PL" altLang="pl-PL" sz="1500" dirty="0">
                <a:cs typeface="Calibri" pitchFamily="34" charset="0"/>
              </a:rPr>
              <a:t> Team, KN </a:t>
            </a:r>
            <a:r>
              <a:rPr lang="pl-PL" altLang="pl-PL" sz="1500" dirty="0" err="1">
                <a:cs typeface="Calibri" pitchFamily="34" charset="0"/>
              </a:rPr>
              <a:t>Solvro</a:t>
            </a:r>
            <a:r>
              <a:rPr lang="pl-PL" altLang="pl-PL" sz="1500" dirty="0">
                <a:cs typeface="Calibri" pitchFamily="34" charset="0"/>
              </a:rPr>
              <a:t>, KN Pojazdów Niekonwencjonalnych OFF-ROAD, KN Młodzi Menedżerowie Budownictwa, KN Energy </a:t>
            </a:r>
            <a:r>
              <a:rPr lang="pl-PL" altLang="pl-PL" sz="1500" dirty="0" err="1">
                <a:cs typeface="Calibri" pitchFamily="34" charset="0"/>
              </a:rPr>
              <a:t>Loop</a:t>
            </a:r>
            <a:r>
              <a:rPr lang="pl-PL" altLang="pl-PL" sz="1500" dirty="0">
                <a:cs typeface="Calibri" pitchFamily="34" charset="0"/>
              </a:rPr>
              <a:t>, KN Project Management </a:t>
            </a:r>
            <a:r>
              <a:rPr lang="pl-PL" altLang="pl-PL" sz="1500" dirty="0" err="1">
                <a:cs typeface="Calibri" pitchFamily="34" charset="0"/>
              </a:rPr>
              <a:t>Group</a:t>
            </a:r>
            <a:r>
              <a:rPr lang="pl-PL" altLang="pl-PL" sz="1500" dirty="0">
                <a:cs typeface="Calibri" pitchFamily="34" charset="0"/>
              </a:rPr>
              <a:t>, </a:t>
            </a:r>
            <a:r>
              <a:rPr lang="pl-PL" altLang="pl-PL" sz="1500" dirty="0" err="1">
                <a:cs typeface="Calibri" pitchFamily="34" charset="0"/>
              </a:rPr>
              <a:t>PWr</a:t>
            </a:r>
            <a:r>
              <a:rPr lang="pl-PL" altLang="pl-PL" sz="1500" dirty="0">
                <a:cs typeface="Calibri" pitchFamily="34" charset="0"/>
              </a:rPr>
              <a:t> in Space, KN Inżynierii Finansowej, </a:t>
            </a:r>
            <a:r>
              <a:rPr lang="pl-PL" altLang="pl-PL" sz="1500" dirty="0" err="1">
                <a:cs typeface="Calibri" pitchFamily="34" charset="0"/>
              </a:rPr>
              <a:t>Geoscience</a:t>
            </a:r>
            <a:r>
              <a:rPr lang="pl-PL" altLang="pl-PL" sz="1500" dirty="0">
                <a:cs typeface="Calibri" pitchFamily="34" charset="0"/>
              </a:rPr>
              <a:t> </a:t>
            </a:r>
            <a:r>
              <a:rPr lang="pl-PL" altLang="pl-PL" sz="1500" dirty="0" err="1">
                <a:cs typeface="Calibri" pitchFamily="34" charset="0"/>
              </a:rPr>
              <a:t>Research</a:t>
            </a:r>
            <a:r>
              <a:rPr lang="pl-PL" altLang="pl-PL" sz="1500" dirty="0">
                <a:cs typeface="Calibri" pitchFamily="34" charset="0"/>
              </a:rPr>
              <a:t> </a:t>
            </a:r>
            <a:r>
              <a:rPr lang="pl-PL" altLang="pl-PL" sz="1500" dirty="0" err="1">
                <a:cs typeface="Calibri" pitchFamily="34" charset="0"/>
              </a:rPr>
              <a:t>Group</a:t>
            </a:r>
            <a:r>
              <a:rPr lang="pl-PL" altLang="pl-PL" sz="1500" dirty="0">
                <a:cs typeface="Calibri" pitchFamily="34" charset="0"/>
              </a:rPr>
              <a:t>, KN Fizyków NABLA, Koło Chirurgiczne </a:t>
            </a:r>
            <a:r>
              <a:rPr lang="pl-PL" altLang="pl-PL" sz="1500" dirty="0" err="1">
                <a:cs typeface="Calibri" pitchFamily="34" charset="0"/>
              </a:rPr>
              <a:t>PWr</a:t>
            </a:r>
            <a:r>
              <a:rPr lang="pl-PL" altLang="pl-PL" sz="1500" dirty="0">
                <a:cs typeface="Calibri" pitchFamily="34" charset="0"/>
              </a:rPr>
              <a:t>, KN NANOSENS, </a:t>
            </a:r>
            <a:br>
              <a:rPr lang="pl-PL" altLang="pl-PL" sz="1500" dirty="0">
                <a:cs typeface="Calibri" pitchFamily="34" charset="0"/>
              </a:rPr>
            </a:br>
            <a:r>
              <a:rPr lang="pl-PL" altLang="pl-PL" sz="1500" dirty="0">
                <a:cs typeface="Calibri" pitchFamily="34" charset="0"/>
              </a:rPr>
              <a:t>KN </a:t>
            </a:r>
            <a:r>
              <a:rPr lang="pl-PL" altLang="pl-PL" sz="1500" dirty="0" err="1">
                <a:cs typeface="Calibri" pitchFamily="34" charset="0"/>
              </a:rPr>
              <a:t>Neuroinformatyki</a:t>
            </a:r>
            <a:r>
              <a:rPr lang="pl-PL" altLang="pl-PL" sz="1500" dirty="0">
                <a:cs typeface="Calibri" pitchFamily="34" charset="0"/>
              </a:rPr>
              <a:t> "Neuron"</a:t>
            </a:r>
          </a:p>
          <a:p>
            <a:pPr>
              <a:spcBef>
                <a:spcPts val="600"/>
              </a:spcBef>
              <a:buClr>
                <a:schemeClr val="bg1">
                  <a:lumMod val="50000"/>
                </a:schemeClr>
              </a:buClr>
            </a:pPr>
            <a:endParaRPr lang="pl-PL" altLang="pl-PL" sz="1500" dirty="0">
              <a:cs typeface="Calibri" pitchFamily="34" charset="0"/>
            </a:endParaRPr>
          </a:p>
          <a:p>
            <a:pPr marL="285750" indent="-285750">
              <a:buClr>
                <a:srgbClr val="C00000"/>
              </a:buClr>
              <a:buFont typeface="Arial" panose="020B0604020202020204" pitchFamily="34" charset="0"/>
              <a:buChar char="•"/>
            </a:pPr>
            <a:r>
              <a:rPr lang="pl-PL" altLang="pl-PL" sz="1500" b="1" dirty="0">
                <a:cs typeface="Calibri" pitchFamily="34" charset="0"/>
              </a:rPr>
              <a:t>26 organizacji studenckich                            </a:t>
            </a:r>
          </a:p>
          <a:p>
            <a:pPr marL="285750" indent="-285750">
              <a:buClr>
                <a:srgbClr val="C00000"/>
              </a:buClr>
              <a:buFont typeface="Arial" panose="020B0604020202020204" pitchFamily="34" charset="0"/>
              <a:buChar char="•"/>
            </a:pPr>
            <a:endParaRPr lang="pl-PL" altLang="pl-PL" sz="1500" b="1" dirty="0">
              <a:cs typeface="Calibri" pitchFamily="34" charset="0"/>
            </a:endParaRPr>
          </a:p>
          <a:p>
            <a:pPr algn="just"/>
            <a:r>
              <a:rPr lang="pl-PL" sz="1500" dirty="0"/>
              <a:t>m.in. BEST Wrocław, IAESTE, Niezależne Stowarzyszenie Studentów, </a:t>
            </a:r>
            <a:br>
              <a:rPr lang="pl-PL" sz="1500" dirty="0"/>
            </a:br>
            <a:r>
              <a:rPr lang="pl-PL" sz="1500" dirty="0"/>
              <a:t>Erasmus Student Network, Klub Speleologiczny Politechniki Wrocławskiej, Akademickie Stowarzyszenie </a:t>
            </a:r>
            <a:r>
              <a:rPr lang="pl-PL" sz="1500" dirty="0" err="1"/>
              <a:t>Esportowe</a:t>
            </a:r>
            <a:r>
              <a:rPr lang="pl-PL" sz="1500" dirty="0"/>
              <a:t>, Ósemka wioślarska, Koło Szachowe </a:t>
            </a:r>
            <a:r>
              <a:rPr lang="pl-PL" sz="1500" dirty="0" err="1"/>
              <a:t>Giuoco</a:t>
            </a:r>
            <a:r>
              <a:rPr lang="pl-PL" sz="1500" dirty="0"/>
              <a:t> Piano, </a:t>
            </a:r>
            <a:r>
              <a:rPr lang="pl-PL" sz="1500" dirty="0" err="1"/>
              <a:t>TuTech</a:t>
            </a:r>
            <a:r>
              <a:rPr lang="pl-PL" sz="1500" dirty="0"/>
              <a:t>, </a:t>
            </a:r>
            <a:r>
              <a:rPr lang="pl-PL" sz="1500" dirty="0" err="1"/>
              <a:t>Students</a:t>
            </a:r>
            <a:r>
              <a:rPr lang="pl-PL" sz="1500" dirty="0"/>
              <a:t> for </a:t>
            </a:r>
            <a:r>
              <a:rPr lang="pl-PL" sz="1500" dirty="0" err="1"/>
              <a:t>Students</a:t>
            </a:r>
            <a:endParaRPr lang="pl-PL" sz="1500" dirty="0"/>
          </a:p>
          <a:p>
            <a:pPr>
              <a:spcBef>
                <a:spcPts val="600"/>
              </a:spcBef>
              <a:buClr>
                <a:schemeClr val="bg1">
                  <a:lumMod val="50000"/>
                </a:schemeClr>
              </a:buClr>
            </a:pPr>
            <a:endParaRPr lang="pl-PL" altLang="pl-PL" sz="1500" dirty="0">
              <a:cs typeface="Calibri" pitchFamily="34" charset="0"/>
            </a:endParaRPr>
          </a:p>
          <a:p>
            <a:pPr marL="285750" indent="-285750">
              <a:buClr>
                <a:srgbClr val="C00000"/>
              </a:buClr>
              <a:buFont typeface="Arial" panose="020B0604020202020204" pitchFamily="34" charset="0"/>
              <a:buChar char="•"/>
            </a:pPr>
            <a:r>
              <a:rPr lang="pl-PL" altLang="pl-PL" sz="1500" b="1" dirty="0">
                <a:cs typeface="Calibri" pitchFamily="34" charset="0"/>
              </a:rPr>
              <a:t>22 agendy kultury                                           </a:t>
            </a:r>
          </a:p>
          <a:p>
            <a:pPr algn="just"/>
            <a:r>
              <a:rPr lang="pl-PL" sz="1500" dirty="0"/>
              <a:t>m.in. Dyskusyjny Klub Filmowy POLITECHNIKA, Akademicki Chór </a:t>
            </a:r>
            <a:r>
              <a:rPr lang="pl-PL" sz="1500" dirty="0" err="1"/>
              <a:t>PWr</a:t>
            </a:r>
            <a:r>
              <a:rPr lang="pl-PL" sz="1500" dirty="0"/>
              <a:t>, </a:t>
            </a:r>
            <a:br>
              <a:rPr lang="pl-PL" sz="1500" dirty="0"/>
            </a:br>
            <a:r>
              <a:rPr lang="pl-PL" sz="1500" dirty="0"/>
              <a:t>BIG BAND, Akademicki Klub Realizatorów Filmowych FOSA, Stowarzyszenie </a:t>
            </a:r>
            <a:r>
              <a:rPr lang="pl-PL" sz="1500" dirty="0" err="1"/>
              <a:t>paraArtystycznej</a:t>
            </a:r>
            <a:r>
              <a:rPr lang="pl-PL" sz="1500" dirty="0"/>
              <a:t> Fotografii </a:t>
            </a:r>
            <a:r>
              <a:rPr lang="pl-PL" sz="1500" dirty="0" err="1"/>
              <a:t>SpAF</a:t>
            </a:r>
            <a:r>
              <a:rPr lang="pl-PL" sz="1500" dirty="0"/>
              <a:t>, Klub Studencki Bajer, Orkiestra </a:t>
            </a:r>
            <a:r>
              <a:rPr lang="pl-PL" sz="1500" dirty="0" err="1"/>
              <a:t>PWr</a:t>
            </a:r>
            <a:r>
              <a:rPr lang="pl-PL" sz="1500" dirty="0"/>
              <a:t>, Studencki Klub Turystyczny, TV STYK, Klub Kajakowy </a:t>
            </a:r>
            <a:r>
              <a:rPr lang="pl-PL" sz="1500" dirty="0" err="1"/>
              <a:t>PrzeWrotka</a:t>
            </a:r>
            <a:r>
              <a:rPr lang="pl-PL" sz="1500" dirty="0"/>
              <a:t>, Kameralny Chór </a:t>
            </a:r>
            <a:r>
              <a:rPr lang="pl-PL" sz="1500" dirty="0" err="1"/>
              <a:t>PWr</a:t>
            </a:r>
            <a:r>
              <a:rPr lang="pl-PL" sz="1500" dirty="0"/>
              <a:t>, Teatr Sztampa, Studencki Klub Tańca Towarzyskiego ISKRA</a:t>
            </a:r>
            <a:endParaRPr lang="pl-PL" altLang="pl-PL" sz="1500" dirty="0">
              <a:cs typeface="Calibri" pitchFamily="34" charset="0"/>
            </a:endParaRPr>
          </a:p>
          <a:p>
            <a:pPr>
              <a:spcBef>
                <a:spcPts val="600"/>
              </a:spcBef>
              <a:buClr>
                <a:schemeClr val="bg1">
                  <a:lumMod val="50000"/>
                </a:schemeClr>
              </a:buClr>
            </a:pPr>
            <a:endParaRPr lang="pl-PL" altLang="pl-PL" sz="1500" dirty="0">
              <a:cs typeface="Calibri" pitchFamily="34" charset="0"/>
            </a:endParaRPr>
          </a:p>
          <a:p>
            <a:pPr>
              <a:spcBef>
                <a:spcPts val="600"/>
              </a:spcBef>
              <a:buClr>
                <a:schemeClr val="bg1">
                  <a:lumMod val="50000"/>
                </a:schemeClr>
              </a:buClr>
            </a:pPr>
            <a:endParaRPr lang="pl-PL" altLang="pl-PL" sz="1500" dirty="0">
              <a:cs typeface="Calibri" pitchFamily="34" charset="0"/>
            </a:endParaRPr>
          </a:p>
        </p:txBody>
      </p:sp>
      <p:pic>
        <p:nvPicPr>
          <p:cNvPr id="16" name="Obraz 15">
            <a:extLst>
              <a:ext uri="{FF2B5EF4-FFF2-40B4-BE49-F238E27FC236}">
                <a16:creationId xmlns:a16="http://schemas.microsoft.com/office/drawing/2014/main" id="{5EAF948D-1413-4B3D-92FC-7F8D52E2D54B}"/>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grpSp>
        <p:nvGrpSpPr>
          <p:cNvPr id="17" name="Grupa 16">
            <a:extLst>
              <a:ext uri="{FF2B5EF4-FFF2-40B4-BE49-F238E27FC236}">
                <a16:creationId xmlns:a16="http://schemas.microsoft.com/office/drawing/2014/main" id="{4D2A5436-5A7C-4989-B377-2D22ADACD6CA}"/>
              </a:ext>
            </a:extLst>
          </p:cNvPr>
          <p:cNvGrpSpPr/>
          <p:nvPr/>
        </p:nvGrpSpPr>
        <p:grpSpPr>
          <a:xfrm>
            <a:off x="1303217" y="908720"/>
            <a:ext cx="3429008" cy="348909"/>
            <a:chOff x="1343471" y="1013921"/>
            <a:chExt cx="6408709" cy="1839015"/>
          </a:xfrm>
        </p:grpSpPr>
        <p:cxnSp>
          <p:nvCxnSpPr>
            <p:cNvPr id="18" name="Łącznik prosty 17">
              <a:extLst>
                <a:ext uri="{FF2B5EF4-FFF2-40B4-BE49-F238E27FC236}">
                  <a16:creationId xmlns:a16="http://schemas.microsoft.com/office/drawing/2014/main" id="{506E0660-1A7E-4859-9D06-D983F0B3E205}"/>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27C8CBB7-9363-4EC9-9CD2-A203A3049ED0}"/>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30" name="Grupa 29">
            <a:extLst>
              <a:ext uri="{FF2B5EF4-FFF2-40B4-BE49-F238E27FC236}">
                <a16:creationId xmlns:a16="http://schemas.microsoft.com/office/drawing/2014/main" id="{D5041850-EA6D-468B-A270-CE43A44D27D1}"/>
              </a:ext>
            </a:extLst>
          </p:cNvPr>
          <p:cNvGrpSpPr/>
          <p:nvPr/>
        </p:nvGrpSpPr>
        <p:grpSpPr>
          <a:xfrm>
            <a:off x="1303217" y="3316254"/>
            <a:ext cx="3640655" cy="506220"/>
            <a:chOff x="1343471" y="1013921"/>
            <a:chExt cx="6408709" cy="1839015"/>
          </a:xfrm>
        </p:grpSpPr>
        <p:cxnSp>
          <p:nvCxnSpPr>
            <p:cNvPr id="31" name="Łącznik prosty 30">
              <a:extLst>
                <a:ext uri="{FF2B5EF4-FFF2-40B4-BE49-F238E27FC236}">
                  <a16:creationId xmlns:a16="http://schemas.microsoft.com/office/drawing/2014/main" id="{8952E4CB-481B-4094-BBE5-DA3492830D54}"/>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32" name="Łącznik prosty 31">
              <a:extLst>
                <a:ext uri="{FF2B5EF4-FFF2-40B4-BE49-F238E27FC236}">
                  <a16:creationId xmlns:a16="http://schemas.microsoft.com/office/drawing/2014/main" id="{487FBC92-F9AC-49B7-979E-F72EFA59ED4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33" name="Grupa 32">
            <a:extLst>
              <a:ext uri="{FF2B5EF4-FFF2-40B4-BE49-F238E27FC236}">
                <a16:creationId xmlns:a16="http://schemas.microsoft.com/office/drawing/2014/main" id="{64BC97A7-948B-4D25-8BF7-511A490C0F26}"/>
              </a:ext>
            </a:extLst>
          </p:cNvPr>
          <p:cNvGrpSpPr/>
          <p:nvPr/>
        </p:nvGrpSpPr>
        <p:grpSpPr>
          <a:xfrm>
            <a:off x="1300864" y="5098663"/>
            <a:ext cx="3429008" cy="404306"/>
            <a:chOff x="1343471" y="1013921"/>
            <a:chExt cx="6408709" cy="1839015"/>
          </a:xfrm>
        </p:grpSpPr>
        <p:cxnSp>
          <p:nvCxnSpPr>
            <p:cNvPr id="34" name="Łącznik prosty 33">
              <a:extLst>
                <a:ext uri="{FF2B5EF4-FFF2-40B4-BE49-F238E27FC236}">
                  <a16:creationId xmlns:a16="http://schemas.microsoft.com/office/drawing/2014/main" id="{096A4D0F-DD27-4677-A8B1-06FD19C8B197}"/>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35" name="Łącznik prosty 34">
              <a:extLst>
                <a:ext uri="{FF2B5EF4-FFF2-40B4-BE49-F238E27FC236}">
                  <a16:creationId xmlns:a16="http://schemas.microsoft.com/office/drawing/2014/main" id="{757975A8-E68B-4EDC-B8A4-65F46024BFA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2406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Nowoczesna uczelnia</a:t>
            </a:r>
          </a:p>
        </p:txBody>
      </p:sp>
      <p:sp>
        <p:nvSpPr>
          <p:cNvPr id="3" name="Rectangle 3"/>
          <p:cNvSpPr>
            <a:spLocks noGrp="1"/>
          </p:cNvSpPr>
          <p:nvPr>
            <p:ph type="body" idx="1"/>
          </p:nvPr>
        </p:nvSpPr>
        <p:spPr>
          <a:xfrm>
            <a:off x="1343472" y="1196752"/>
            <a:ext cx="6480720" cy="5332073"/>
          </a:xfrm>
        </p:spPr>
        <p:txBody>
          <a:bodyPr>
            <a:normAutofit/>
          </a:bodyPr>
          <a:lstStyle/>
          <a:p>
            <a:pPr eaLnBrk="1" hangingPunct="1">
              <a:buFont typeface="Arial" charset="0"/>
              <a:buNone/>
            </a:pPr>
            <a:r>
              <a:rPr lang="pl-PL" altLang="pl-PL" sz="1900" b="1" dirty="0"/>
              <a:t>Kandydaci:</a:t>
            </a:r>
          </a:p>
          <a:p>
            <a:pPr eaLnBrk="1" hangingPunct="1">
              <a:buFont typeface="Arial" charset="0"/>
              <a:buNone/>
            </a:pPr>
            <a:endParaRPr lang="pl-PL" altLang="pl-PL" sz="800" b="1" dirty="0"/>
          </a:p>
          <a:p>
            <a:pPr marL="285750" indent="-285750">
              <a:spcBef>
                <a:spcPts val="600"/>
              </a:spcBef>
              <a:buClr>
                <a:srgbClr val="C00000"/>
              </a:buClr>
              <a:buFont typeface="Arial" panose="020B0604020202020204" pitchFamily="34" charset="0"/>
              <a:buChar char="•"/>
            </a:pPr>
            <a:r>
              <a:rPr lang="pl-PL" altLang="pl-PL" sz="1800" dirty="0"/>
              <a:t>Internetowa rejestracja na studia </a:t>
            </a:r>
            <a:r>
              <a:rPr lang="pl-PL" altLang="pl-PL" sz="1800" b="1" dirty="0"/>
              <a:t>rekrutacja.pwr.edu.pl</a:t>
            </a:r>
          </a:p>
          <a:p>
            <a:pPr marL="285750" indent="-285750">
              <a:buClr>
                <a:srgbClr val="C00000"/>
              </a:buClr>
              <a:buFont typeface="Arial" panose="020B0604020202020204" pitchFamily="34" charset="0"/>
              <a:buChar char="•"/>
            </a:pPr>
            <a:r>
              <a:rPr lang="pl-PL" altLang="pl-PL" sz="1800" dirty="0"/>
              <a:t>oficjalny portal uczelni </a:t>
            </a:r>
            <a:r>
              <a:rPr lang="pl-PL" altLang="pl-PL" sz="1800" b="1" dirty="0"/>
              <a:t>pwr.edu.pl</a:t>
            </a:r>
            <a:br>
              <a:rPr lang="pl-PL" altLang="pl-PL" sz="2300" dirty="0"/>
            </a:br>
            <a:endParaRPr lang="pl-PL" altLang="pl-PL" sz="1900" dirty="0"/>
          </a:p>
          <a:p>
            <a:pPr eaLnBrk="1" hangingPunct="1">
              <a:buFont typeface="Arial" charset="0"/>
              <a:buNone/>
            </a:pPr>
            <a:r>
              <a:rPr lang="pl-PL" altLang="pl-PL" sz="1900" b="1" dirty="0"/>
              <a:t>Studenci:</a:t>
            </a:r>
          </a:p>
          <a:p>
            <a:pPr eaLnBrk="1" hangingPunct="1">
              <a:buFont typeface="Arial" charset="0"/>
              <a:buNone/>
            </a:pPr>
            <a:endParaRPr lang="pl-PL" altLang="pl-PL" sz="800" b="1" dirty="0"/>
          </a:p>
          <a:p>
            <a:pPr marL="285750" indent="-285750">
              <a:spcBef>
                <a:spcPts val="600"/>
              </a:spcBef>
              <a:buClr>
                <a:srgbClr val="C00000"/>
              </a:buClr>
              <a:buFont typeface="Arial" panose="020B0604020202020204" pitchFamily="34" charset="0"/>
              <a:buChar char="•"/>
            </a:pPr>
            <a:r>
              <a:rPr lang="pl-PL" altLang="pl-PL" sz="1800" dirty="0"/>
              <a:t>legitymacja elektroniczna </a:t>
            </a:r>
          </a:p>
          <a:p>
            <a:pPr marL="285750" indent="-285750">
              <a:buClr>
                <a:srgbClr val="C00000"/>
              </a:buClr>
              <a:buFont typeface="Arial" panose="020B0604020202020204" pitchFamily="34" charset="0"/>
              <a:buChar char="•"/>
            </a:pPr>
            <a:r>
              <a:rPr lang="pl-PL" altLang="pl-PL" sz="1800" dirty="0"/>
              <a:t>elektroniczny indeks</a:t>
            </a:r>
          </a:p>
          <a:p>
            <a:pPr marL="285750" indent="-285750">
              <a:buClr>
                <a:srgbClr val="C00000"/>
              </a:buClr>
              <a:buFont typeface="Arial" panose="020B0604020202020204" pitchFamily="34" charset="0"/>
              <a:buChar char="•"/>
            </a:pPr>
            <a:r>
              <a:rPr lang="pl-PL" altLang="pl-PL" sz="1800" dirty="0"/>
              <a:t>współpraca z firmami i instytucjami </a:t>
            </a:r>
            <a:br>
              <a:rPr lang="pl-PL" altLang="pl-PL" sz="1800" dirty="0"/>
            </a:br>
            <a:r>
              <a:rPr lang="pl-PL" altLang="pl-PL" sz="1800" dirty="0"/>
              <a:t>w zakresie staży i praktyk </a:t>
            </a:r>
          </a:p>
          <a:p>
            <a:pPr marL="285750" indent="-285750">
              <a:buClr>
                <a:srgbClr val="C00000"/>
              </a:buClr>
              <a:buFont typeface="Arial" panose="020B0604020202020204" pitchFamily="34" charset="0"/>
              <a:buChar char="•"/>
            </a:pPr>
            <a:endParaRPr lang="pl-PL" altLang="pl-PL" sz="1800" dirty="0"/>
          </a:p>
          <a:p>
            <a:pPr lvl="1" eaLnBrk="1" hangingPunct="1">
              <a:buClr>
                <a:srgbClr val="9F250D"/>
              </a:buClr>
              <a:buFont typeface="Wingdings" pitchFamily="2" charset="2"/>
              <a:buChar char="§"/>
            </a:pPr>
            <a:endParaRPr lang="pl-PL" altLang="pl-PL" sz="1900" dirty="0"/>
          </a:p>
          <a:p>
            <a:pPr eaLnBrk="1" hangingPunct="1">
              <a:buFont typeface="Arial" charset="0"/>
              <a:buNone/>
            </a:pPr>
            <a:r>
              <a:rPr lang="pl-PL" altLang="pl-PL" sz="1900" b="1" dirty="0"/>
              <a:t>Nauczanie:</a:t>
            </a:r>
          </a:p>
          <a:p>
            <a:pPr eaLnBrk="1" hangingPunct="1">
              <a:buFont typeface="Arial" charset="0"/>
              <a:buNone/>
            </a:pPr>
            <a:endParaRPr lang="pl-PL" altLang="pl-PL" sz="800" b="1" dirty="0"/>
          </a:p>
          <a:p>
            <a:pPr marL="285750" indent="-285750">
              <a:spcBef>
                <a:spcPts val="600"/>
              </a:spcBef>
              <a:buClr>
                <a:srgbClr val="C00000"/>
              </a:buClr>
              <a:buFont typeface="Arial" panose="020B0604020202020204" pitchFamily="34" charset="0"/>
              <a:buChar char="•"/>
            </a:pPr>
            <a:r>
              <a:rPr lang="pl-PL" altLang="pl-PL" sz="1800" dirty="0"/>
              <a:t>punkty ECTS</a:t>
            </a:r>
          </a:p>
          <a:p>
            <a:pPr marL="285750" indent="-285750">
              <a:buClr>
                <a:srgbClr val="C00000"/>
              </a:buClr>
              <a:buFont typeface="Arial" panose="020B0604020202020204" pitchFamily="34" charset="0"/>
              <a:buChar char="•"/>
            </a:pPr>
            <a:r>
              <a:rPr lang="pl-PL" altLang="pl-PL" sz="1800" dirty="0"/>
              <a:t>studia w językach obcych </a:t>
            </a:r>
          </a:p>
          <a:p>
            <a:pPr eaLnBrk="1" hangingPunct="1">
              <a:buClr>
                <a:srgbClr val="9F250D"/>
              </a:buClr>
              <a:buFont typeface="Wingdings" pitchFamily="2" charset="2"/>
              <a:buNone/>
            </a:pPr>
            <a:endParaRPr lang="pl-PL" altLang="pl-PL" dirty="0"/>
          </a:p>
        </p:txBody>
      </p:sp>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grpSp>
        <p:nvGrpSpPr>
          <p:cNvPr id="14" name="Grupa 13">
            <a:extLst>
              <a:ext uri="{FF2B5EF4-FFF2-40B4-BE49-F238E27FC236}">
                <a16:creationId xmlns:a16="http://schemas.microsoft.com/office/drawing/2014/main" id="{3F9BD44C-43AA-48DF-88BB-656A91AFB26E}"/>
              </a:ext>
            </a:extLst>
          </p:cNvPr>
          <p:cNvGrpSpPr/>
          <p:nvPr/>
        </p:nvGrpSpPr>
        <p:grpSpPr>
          <a:xfrm>
            <a:off x="1430286" y="1196752"/>
            <a:ext cx="3429008" cy="348909"/>
            <a:chOff x="1343471" y="1013921"/>
            <a:chExt cx="6408709" cy="1839015"/>
          </a:xfrm>
        </p:grpSpPr>
        <p:cxnSp>
          <p:nvCxnSpPr>
            <p:cNvPr id="15" name="Łącznik prosty 14">
              <a:extLst>
                <a:ext uri="{FF2B5EF4-FFF2-40B4-BE49-F238E27FC236}">
                  <a16:creationId xmlns:a16="http://schemas.microsoft.com/office/drawing/2014/main" id="{AE6784F7-49BE-4008-80C1-0FC691CF726F}"/>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E321EBE6-071F-45CD-AF96-BECE6E627CA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0" name="Grupa 19">
            <a:extLst>
              <a:ext uri="{FF2B5EF4-FFF2-40B4-BE49-F238E27FC236}">
                <a16:creationId xmlns:a16="http://schemas.microsoft.com/office/drawing/2014/main" id="{CE3F641A-03C7-43B4-A58B-0AF838DAA317}"/>
              </a:ext>
            </a:extLst>
          </p:cNvPr>
          <p:cNvGrpSpPr/>
          <p:nvPr/>
        </p:nvGrpSpPr>
        <p:grpSpPr>
          <a:xfrm>
            <a:off x="1398534" y="2708920"/>
            <a:ext cx="3429008" cy="348909"/>
            <a:chOff x="1343471" y="1013921"/>
            <a:chExt cx="6408709" cy="1839015"/>
          </a:xfrm>
        </p:grpSpPr>
        <p:cxnSp>
          <p:nvCxnSpPr>
            <p:cNvPr id="21" name="Łącznik prosty 20">
              <a:extLst>
                <a:ext uri="{FF2B5EF4-FFF2-40B4-BE49-F238E27FC236}">
                  <a16:creationId xmlns:a16="http://schemas.microsoft.com/office/drawing/2014/main" id="{BC972E73-0147-4299-9826-12D4EEE0523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3" name="Grupa 22">
            <a:extLst>
              <a:ext uri="{FF2B5EF4-FFF2-40B4-BE49-F238E27FC236}">
                <a16:creationId xmlns:a16="http://schemas.microsoft.com/office/drawing/2014/main" id="{116564F2-0DE8-43AC-B9A8-32B7731670FE}"/>
              </a:ext>
            </a:extLst>
          </p:cNvPr>
          <p:cNvGrpSpPr/>
          <p:nvPr/>
        </p:nvGrpSpPr>
        <p:grpSpPr>
          <a:xfrm>
            <a:off x="1343472" y="5137884"/>
            <a:ext cx="3429008" cy="348909"/>
            <a:chOff x="1343471" y="1013921"/>
            <a:chExt cx="6408709" cy="1839015"/>
          </a:xfrm>
        </p:grpSpPr>
        <p:cxnSp>
          <p:nvCxnSpPr>
            <p:cNvPr id="24" name="Łącznik prosty 23">
              <a:extLst>
                <a:ext uri="{FF2B5EF4-FFF2-40B4-BE49-F238E27FC236}">
                  <a16:creationId xmlns:a16="http://schemas.microsoft.com/office/drawing/2014/main" id="{6373008F-FE92-4F0F-961E-5DAB523966E3}"/>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31" name="Łącznik prosty 30">
              <a:extLst>
                <a:ext uri="{FF2B5EF4-FFF2-40B4-BE49-F238E27FC236}">
                  <a16:creationId xmlns:a16="http://schemas.microsoft.com/office/drawing/2014/main" id="{AE59FD0A-BD2E-4C97-ACC1-26C8FD2FEA5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4"/>
          <p:cNvSpPr>
            <a:spLocks noGrp="1"/>
          </p:cNvSpPr>
          <p:nvPr>
            <p:ph sz="half" idx="1"/>
          </p:nvPr>
        </p:nvSpPr>
        <p:spPr>
          <a:xfrm>
            <a:off x="1271464" y="1412776"/>
            <a:ext cx="6624736" cy="4968552"/>
          </a:xfrm>
        </p:spPr>
        <p:txBody>
          <a:bodyPr>
            <a:noAutofit/>
          </a:bodyPr>
          <a:lstStyle/>
          <a:p>
            <a:pPr marL="341630" indent="-341630">
              <a:buClr>
                <a:srgbClr val="C00000"/>
              </a:buClr>
              <a:buFont typeface="Arial" panose="020B0604020202020204" pitchFamily="34" charset="0"/>
              <a:buChar char="•"/>
              <a:defRPr/>
            </a:pPr>
            <a:r>
              <a:rPr lang="pl-PL" sz="1800" dirty="0"/>
              <a:t>Autorskie programy nauczania przedmiotów ścisłych </a:t>
            </a:r>
            <a:br>
              <a:rPr lang="pl-PL" sz="1800" dirty="0"/>
            </a:br>
            <a:r>
              <a:rPr lang="pl-PL" sz="1800" dirty="0"/>
              <a:t>i humanistycznych</a:t>
            </a:r>
          </a:p>
          <a:p>
            <a:pPr marL="341630" indent="-341630">
              <a:buClr>
                <a:srgbClr val="C00000"/>
              </a:buClr>
              <a:buFont typeface="Arial" panose="020B0604020202020204" pitchFamily="34" charset="0"/>
              <a:buChar char="•"/>
              <a:defRPr/>
            </a:pPr>
            <a:r>
              <a:rPr lang="pl-PL" sz="1800" dirty="0"/>
              <a:t>Możliwość przeprowadzania obserwacji oraz doświadczeń </a:t>
            </a:r>
            <a:br>
              <a:rPr lang="pl-PL" sz="1800" dirty="0"/>
            </a:br>
            <a:r>
              <a:rPr lang="pl-PL" sz="1800" dirty="0"/>
              <a:t>w laboratoriach i specjalistycznych pracowniach Uczelni</a:t>
            </a:r>
            <a:endParaRPr lang="pl-PL" sz="1800" dirty="0">
              <a:cs typeface="Calibri" panose="020F0502020204030204" pitchFamily="34" charset="0"/>
            </a:endParaRPr>
          </a:p>
          <a:p>
            <a:pPr marL="341630" indent="-341630">
              <a:buClr>
                <a:srgbClr val="C00000"/>
              </a:buClr>
              <a:buFont typeface="Arial" panose="020B0604020202020204" pitchFamily="34" charset="0"/>
              <a:buChar char="•"/>
              <a:defRPr/>
            </a:pPr>
            <a:r>
              <a:rPr lang="pl-PL" sz="1800" dirty="0"/>
              <a:t>Rozszerzony program nauczania z matematyki, </a:t>
            </a:r>
            <a:br>
              <a:rPr lang="pl-PL" sz="1800" dirty="0"/>
            </a:br>
            <a:r>
              <a:rPr lang="pl-PL" sz="1800" dirty="0"/>
              <a:t>fizyki, chemii oraz informatyki</a:t>
            </a:r>
            <a:endParaRPr lang="pl-PL" sz="180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45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450" dirty="0">
              <a:cs typeface="Calibri" panose="020F0502020204030204" pitchFamily="34" charset="0"/>
            </a:endParaRPr>
          </a:p>
          <a:p>
            <a:pPr>
              <a:buClr>
                <a:schemeClr val="bg1">
                  <a:lumMod val="50000"/>
                </a:schemeClr>
              </a:buClr>
              <a:defRPr/>
            </a:pPr>
            <a:r>
              <a:rPr lang="pl-PL" sz="1600" b="1" dirty="0">
                <a:latin typeface="Calibri"/>
                <a:cs typeface="Calibri"/>
              </a:rPr>
              <a:t>Ranking Liceów i Techników Perspektywy 2024 </a:t>
            </a:r>
            <a:endParaRPr lang="pl-PL" sz="1600" b="1" dirty="0">
              <a:cs typeface="Calibri"/>
            </a:endParaRPr>
          </a:p>
          <a:p>
            <a:pPr>
              <a:spcBef>
                <a:spcPct val="50000"/>
              </a:spcBef>
            </a:pPr>
            <a:endParaRPr lang="pl-PL" altLang="pl-PL" sz="800" dirty="0">
              <a:latin typeface="Calibri"/>
              <a:cs typeface="Calibri"/>
            </a:endParaRPr>
          </a:p>
          <a:p>
            <a:pPr marL="341630" indent="-341630">
              <a:buClr>
                <a:srgbClr val="C00000"/>
              </a:buClr>
              <a:buFont typeface="Arial" panose="020B0604020202020204" pitchFamily="34" charset="0"/>
              <a:buChar char="•"/>
              <a:defRPr/>
            </a:pPr>
            <a:r>
              <a:rPr lang="pl-PL" altLang="pl-PL" sz="1800" dirty="0"/>
              <a:t>XVIII miejsce w rankingu </a:t>
            </a:r>
            <a:br>
              <a:rPr lang="pl-PL" altLang="pl-PL" sz="1800" dirty="0"/>
            </a:br>
            <a:r>
              <a:rPr lang="pl-PL" altLang="pl-PL" sz="1800" dirty="0"/>
              <a:t>Liceów Ogólnokształcących w kraju </a:t>
            </a:r>
          </a:p>
          <a:p>
            <a:pPr marL="341630" indent="-341630">
              <a:buClr>
                <a:srgbClr val="C00000"/>
              </a:buClr>
              <a:buFont typeface="Arial" panose="020B0604020202020204" pitchFamily="34" charset="0"/>
              <a:buChar char="•"/>
              <a:defRPr/>
            </a:pPr>
            <a:r>
              <a:rPr lang="pl-PL" altLang="pl-PL" sz="1800" dirty="0"/>
              <a:t>XII miejsce w rankingu Maturalnych </a:t>
            </a:r>
            <a:br>
              <a:rPr lang="pl-PL" altLang="pl-PL" sz="1800" dirty="0"/>
            </a:br>
            <a:r>
              <a:rPr lang="pl-PL" altLang="pl-PL" sz="1800" dirty="0"/>
              <a:t>Liceów Ogólnokształcących w kraju</a:t>
            </a:r>
          </a:p>
          <a:p>
            <a:pPr marL="341630" indent="-341630">
              <a:buClr>
                <a:srgbClr val="C00000"/>
              </a:buClr>
              <a:buFont typeface="Arial" panose="020B0604020202020204" pitchFamily="34" charset="0"/>
              <a:buChar char="•"/>
              <a:defRPr/>
            </a:pPr>
            <a:r>
              <a:rPr lang="pl-PL" altLang="pl-PL" sz="1800" dirty="0"/>
              <a:t>II miejsce w rankingu Akademickich </a:t>
            </a:r>
            <a:br>
              <a:rPr lang="pl-PL" altLang="pl-PL" sz="1800" dirty="0"/>
            </a:br>
            <a:r>
              <a:rPr lang="pl-PL" altLang="pl-PL" sz="1800" dirty="0"/>
              <a:t>Liceów Ogólnokształcących w kraju</a:t>
            </a:r>
          </a:p>
          <a:p>
            <a:pPr marL="341630" indent="-341630">
              <a:buClr>
                <a:srgbClr val="C00000"/>
              </a:buClr>
              <a:buFont typeface="Arial" panose="020B0604020202020204" pitchFamily="34" charset="0"/>
              <a:buChar char="•"/>
              <a:defRPr/>
            </a:pPr>
            <a:r>
              <a:rPr lang="pl-PL" altLang="pl-PL" sz="1800" dirty="0"/>
              <a:t>II miejsce w rankingu </a:t>
            </a:r>
            <a:br>
              <a:rPr lang="pl-PL" altLang="pl-PL" sz="1800" dirty="0"/>
            </a:br>
            <a:r>
              <a:rPr lang="pl-PL" altLang="pl-PL" sz="1800" dirty="0"/>
              <a:t>Dolnośląskich Liceów Ogólnokształcących </a:t>
            </a:r>
          </a:p>
          <a:p>
            <a:pPr>
              <a:buClr>
                <a:srgbClr val="C00000"/>
              </a:buClr>
              <a:defRPr/>
            </a:pPr>
            <a:endParaRPr lang="pl-PL" sz="1800" dirty="0"/>
          </a:p>
          <a:p>
            <a:pPr marL="341630" indent="-341630">
              <a:buClr>
                <a:schemeClr val="bg1">
                  <a:lumMod val="50000"/>
                </a:schemeClr>
              </a:buClr>
              <a:buFont typeface="Arial" panose="020B0604020202020204" pitchFamily="34" charset="0"/>
              <a:buChar char="•"/>
              <a:defRPr/>
            </a:pPr>
            <a:endParaRPr lang="pl-PL" sz="145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a:p>
            <a:pPr marL="341630" indent="-341630">
              <a:buClr>
                <a:schemeClr val="bg1">
                  <a:lumMod val="50000"/>
                </a:schemeClr>
              </a:buClr>
              <a:buFont typeface="Arial" panose="020B0604020202020204" pitchFamily="34" charset="0"/>
              <a:buChar char="•"/>
              <a:defRPr/>
            </a:pPr>
            <a:endParaRPr lang="pl-PL" sz="1600" dirty="0">
              <a:cs typeface="Calibri" panose="020F0502020204030204" pitchFamily="34" charset="0"/>
            </a:endParaRPr>
          </a:p>
        </p:txBody>
      </p:sp>
      <p:sp>
        <p:nvSpPr>
          <p:cNvPr id="6" name="Rectangle 2"/>
          <p:cNvSpPr txBox="1">
            <a:spLocks/>
          </p:cNvSpPr>
          <p:nvPr/>
        </p:nvSpPr>
        <p:spPr>
          <a:xfrm>
            <a:off x="1271464" y="0"/>
            <a:ext cx="9396536" cy="126875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Akademickie Liceum Ogólnokształcące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Politechniki Wrocławskiej </a:t>
            </a:r>
          </a:p>
        </p:txBody>
      </p:sp>
      <p:pic>
        <p:nvPicPr>
          <p:cNvPr id="7" name="Obraz 6">
            <a:extLst>
              <a:ext uri="{FF2B5EF4-FFF2-40B4-BE49-F238E27FC236}">
                <a16:creationId xmlns:a16="http://schemas.microsoft.com/office/drawing/2014/main" id="{0FD9DA50-AEC3-4766-A1C6-2216B48245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5"/>
          <a:stretch/>
        </p:blipFill>
        <p:spPr>
          <a:xfrm>
            <a:off x="8256240" y="0"/>
            <a:ext cx="3935761" cy="6858000"/>
          </a:xfrm>
          <a:prstGeom prst="rect">
            <a:avLst/>
          </a:prstGeom>
        </p:spPr>
      </p:pic>
      <p:grpSp>
        <p:nvGrpSpPr>
          <p:cNvPr id="9" name="Grupa 8">
            <a:extLst>
              <a:ext uri="{FF2B5EF4-FFF2-40B4-BE49-F238E27FC236}">
                <a16:creationId xmlns:a16="http://schemas.microsoft.com/office/drawing/2014/main" id="{9269F5C5-8E9F-4CEA-B118-ED60F19342A2}"/>
              </a:ext>
            </a:extLst>
          </p:cNvPr>
          <p:cNvGrpSpPr/>
          <p:nvPr/>
        </p:nvGrpSpPr>
        <p:grpSpPr>
          <a:xfrm>
            <a:off x="1334844" y="3722597"/>
            <a:ext cx="4545132" cy="348909"/>
            <a:chOff x="1343471" y="1013921"/>
            <a:chExt cx="6408709" cy="1839015"/>
          </a:xfrm>
        </p:grpSpPr>
        <p:cxnSp>
          <p:nvCxnSpPr>
            <p:cNvPr id="10" name="Łącznik prosty 9">
              <a:extLst>
                <a:ext uri="{FF2B5EF4-FFF2-40B4-BE49-F238E27FC236}">
                  <a16:creationId xmlns:a16="http://schemas.microsoft.com/office/drawing/2014/main" id="{20086C22-6FDA-4254-A70A-3893E74CF2E7}"/>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1" name="Łącznik prosty 10">
              <a:extLst>
                <a:ext uri="{FF2B5EF4-FFF2-40B4-BE49-F238E27FC236}">
                  <a16:creationId xmlns:a16="http://schemas.microsoft.com/office/drawing/2014/main" id="{77545A56-8899-47FD-B4F9-630F74C75650}"/>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12" name="Obraz 11">
            <a:extLst>
              <a:ext uri="{FF2B5EF4-FFF2-40B4-BE49-F238E27FC236}">
                <a16:creationId xmlns:a16="http://schemas.microsoft.com/office/drawing/2014/main" id="{7F5D28DF-2AC3-40B8-A7A8-EF29BD6AAA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39570" y="4105757"/>
            <a:ext cx="2056630" cy="2033962"/>
          </a:xfrm>
          <a:prstGeom prst="rect">
            <a:avLst/>
          </a:prstGeom>
        </p:spPr>
      </p:pic>
    </p:spTree>
    <p:extLst>
      <p:ext uri="{BB962C8B-B14F-4D97-AF65-F5344CB8AC3E}">
        <p14:creationId xmlns:p14="http://schemas.microsoft.com/office/powerpoint/2010/main" val="48676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0"/>
            <a:ext cx="1134872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Nauka i Badania</a:t>
              </a:r>
              <a:endParaRPr lang="en-GB"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120679" cy="5112568"/>
          </a:xfrm>
        </p:spPr>
        <p:txBody>
          <a:bodyPr>
            <a:normAutofit/>
          </a:bodyPr>
          <a:lstStyle/>
          <a:p>
            <a:pPr>
              <a:lnSpc>
                <a:spcPct val="120000"/>
              </a:lnSpc>
              <a:spcAft>
                <a:spcPts val="1200"/>
              </a:spcAft>
              <a:defRPr/>
            </a:pPr>
            <a:r>
              <a:rPr lang="pl-PL" sz="1800" b="1" dirty="0"/>
              <a:t>Wyniki badań naukowych</a:t>
            </a:r>
          </a:p>
          <a:p>
            <a:pPr marL="342900" indent="-342900">
              <a:lnSpc>
                <a:spcPct val="120000"/>
              </a:lnSpc>
              <a:spcBef>
                <a:spcPts val="600"/>
              </a:spcBef>
              <a:spcAft>
                <a:spcPts val="0"/>
              </a:spcAft>
              <a:buClr>
                <a:srgbClr val="C00000"/>
              </a:buClr>
              <a:buFont typeface="Wingdings" panose="05000000000000000000" pitchFamily="2" charset="2"/>
              <a:buChar char="§"/>
              <a:defRPr/>
            </a:pPr>
            <a:r>
              <a:rPr lang="pl-PL" sz="1800" b="1" dirty="0">
                <a:solidFill>
                  <a:srgbClr val="C00000"/>
                </a:solidFill>
              </a:rPr>
              <a:t>24  053 </a:t>
            </a:r>
            <a:r>
              <a:rPr lang="pl-PL" sz="1800" dirty="0"/>
              <a:t>publikacji w czasopismach z Listy Filadelfijskiej</a:t>
            </a:r>
          </a:p>
          <a:p>
            <a:pPr marL="342900" indent="-342900">
              <a:lnSpc>
                <a:spcPct val="120000"/>
              </a:lnSpc>
              <a:spcBef>
                <a:spcPts val="600"/>
              </a:spcBef>
              <a:spcAft>
                <a:spcPts val="0"/>
              </a:spcAft>
              <a:buClr>
                <a:srgbClr val="C00000"/>
              </a:buClr>
              <a:buFont typeface="Wingdings" panose="05000000000000000000" pitchFamily="2" charset="2"/>
              <a:buChar char="§"/>
              <a:defRPr/>
            </a:pPr>
            <a:r>
              <a:rPr lang="pl-PL" sz="1800" b="1" dirty="0">
                <a:solidFill>
                  <a:srgbClr val="C00000"/>
                </a:solidFill>
              </a:rPr>
              <a:t>22 212 </a:t>
            </a:r>
            <a:r>
              <a:rPr lang="pl-PL" sz="1800" dirty="0"/>
              <a:t>publikacji w czasopismach z </a:t>
            </a:r>
            <a:r>
              <a:rPr lang="pl-PL" sz="1800" dirty="0" err="1"/>
              <a:t>Impact</a:t>
            </a:r>
            <a:r>
              <a:rPr lang="pl-PL" sz="1800" dirty="0"/>
              <a:t> </a:t>
            </a:r>
            <a:r>
              <a:rPr lang="pl-PL" sz="1800" dirty="0" err="1"/>
              <a:t>Factor</a:t>
            </a:r>
            <a:endParaRPr lang="pl-PL" sz="1800" dirty="0"/>
          </a:p>
          <a:p>
            <a:pPr marL="342900" indent="-342900">
              <a:lnSpc>
                <a:spcPct val="120000"/>
              </a:lnSpc>
              <a:spcBef>
                <a:spcPts val="600"/>
              </a:spcBef>
              <a:spcAft>
                <a:spcPts val="0"/>
              </a:spcAft>
              <a:buClr>
                <a:srgbClr val="C00000"/>
              </a:buClr>
              <a:buFont typeface="Wingdings" panose="05000000000000000000" pitchFamily="2" charset="2"/>
              <a:buChar char="§"/>
              <a:defRPr/>
            </a:pPr>
            <a:r>
              <a:rPr lang="pl-PL" sz="1800" b="1" dirty="0">
                <a:solidFill>
                  <a:srgbClr val="C00000"/>
                </a:solidFill>
              </a:rPr>
              <a:t>6 215 </a:t>
            </a:r>
            <a:r>
              <a:rPr lang="pl-PL" sz="1800" dirty="0"/>
              <a:t>zgłoszeń wynalazków, w tym wzorów użytkowych </a:t>
            </a:r>
            <a:br>
              <a:rPr lang="pl-PL" sz="1800" dirty="0"/>
            </a:br>
            <a:r>
              <a:rPr lang="pl-PL" sz="1800" dirty="0"/>
              <a:t>i innych praw ochronnych</a:t>
            </a:r>
          </a:p>
          <a:p>
            <a:pPr marL="342900" indent="-342900">
              <a:lnSpc>
                <a:spcPct val="120000"/>
              </a:lnSpc>
              <a:spcBef>
                <a:spcPts val="600"/>
              </a:spcBef>
              <a:spcAft>
                <a:spcPts val="0"/>
              </a:spcAft>
              <a:buClr>
                <a:srgbClr val="C00000"/>
              </a:buClr>
              <a:buFont typeface="Wingdings" panose="05000000000000000000" pitchFamily="2" charset="2"/>
              <a:buChar char="§"/>
              <a:defRPr/>
            </a:pPr>
            <a:r>
              <a:rPr lang="pl-PL" sz="1800" b="1" dirty="0">
                <a:solidFill>
                  <a:srgbClr val="C00000"/>
                </a:solidFill>
              </a:rPr>
              <a:t>2 796 </a:t>
            </a:r>
            <a:r>
              <a:rPr lang="pl-PL" sz="1800" dirty="0"/>
              <a:t>uzyskanych patentów i innych praw ochronnych</a:t>
            </a:r>
            <a:endParaRPr lang="pl-PL" sz="1450" dirty="0"/>
          </a:p>
          <a:p>
            <a:pPr>
              <a:lnSpc>
                <a:spcPct val="120000"/>
              </a:lnSpc>
              <a:spcAft>
                <a:spcPts val="1200"/>
              </a:spcAft>
              <a:buClr>
                <a:srgbClr val="A7190E"/>
              </a:buClr>
              <a:defRPr/>
            </a:pPr>
            <a:endParaRPr lang="pl-PL" sz="1800" b="1" dirty="0"/>
          </a:p>
          <a:p>
            <a:pPr>
              <a:lnSpc>
                <a:spcPct val="120000"/>
              </a:lnSpc>
              <a:spcAft>
                <a:spcPts val="1200"/>
              </a:spcAft>
              <a:buClr>
                <a:srgbClr val="A7190E"/>
              </a:buClr>
              <a:defRPr/>
            </a:pPr>
            <a:r>
              <a:rPr lang="pl-PL" sz="1800" b="1" dirty="0"/>
              <a:t>Komercjalizacja wyników badań</a:t>
            </a:r>
          </a:p>
          <a:p>
            <a:pPr marL="342900" indent="-342900">
              <a:lnSpc>
                <a:spcPct val="120000"/>
              </a:lnSpc>
              <a:spcBef>
                <a:spcPts val="600"/>
              </a:spcBef>
              <a:spcAft>
                <a:spcPts val="0"/>
              </a:spcAft>
              <a:buClr>
                <a:srgbClr val="C00000"/>
              </a:buClr>
              <a:buFont typeface="Wingdings" panose="05000000000000000000" pitchFamily="2" charset="2"/>
              <a:buChar char="§"/>
              <a:defRPr/>
            </a:pPr>
            <a:r>
              <a:rPr lang="pl-PL" sz="1800" dirty="0"/>
              <a:t>setki oryginalnych rozwiązań technicznych, metod </a:t>
            </a:r>
            <a:br>
              <a:rPr lang="pl-PL" sz="1800" dirty="0"/>
            </a:br>
            <a:r>
              <a:rPr lang="pl-PL" sz="1800" dirty="0"/>
              <a:t>badawczych i technologii zastosowanych w przemyśle</a:t>
            </a:r>
          </a:p>
          <a:p>
            <a:pPr marL="342900" indent="-342900">
              <a:lnSpc>
                <a:spcPct val="120000"/>
              </a:lnSpc>
              <a:spcBef>
                <a:spcPts val="600"/>
              </a:spcBef>
              <a:spcAft>
                <a:spcPts val="0"/>
              </a:spcAft>
              <a:buClr>
                <a:srgbClr val="C00000"/>
              </a:buClr>
              <a:buFont typeface="Wingdings" panose="05000000000000000000" pitchFamily="2" charset="2"/>
              <a:buChar char="§"/>
              <a:defRPr/>
            </a:pPr>
            <a:r>
              <a:rPr lang="pl-PL" sz="1800" dirty="0"/>
              <a:t>liczne umowy licencyjne na korzystanie z wynalazków</a:t>
            </a:r>
          </a:p>
          <a:p>
            <a:pPr lvl="1">
              <a:lnSpc>
                <a:spcPct val="120000"/>
              </a:lnSpc>
              <a:spcAft>
                <a:spcPts val="1200"/>
              </a:spcAft>
              <a:buClr>
                <a:srgbClr val="9F250D"/>
              </a:buClr>
              <a:buFont typeface="Wingdings" pitchFamily="2" charset="2"/>
              <a:buChar char="§"/>
              <a:defRPr/>
            </a:pPr>
            <a:endParaRPr lang="pl-PL" sz="145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naukowe</a:t>
            </a:r>
          </a:p>
        </p:txBody>
      </p:sp>
      <p:grpSp>
        <p:nvGrpSpPr>
          <p:cNvPr id="12" name="Grupa 11">
            <a:extLst>
              <a:ext uri="{FF2B5EF4-FFF2-40B4-BE49-F238E27FC236}">
                <a16:creationId xmlns:a16="http://schemas.microsoft.com/office/drawing/2014/main" id="{007C3ED8-D0F4-4684-8E94-17BBC8483446}"/>
              </a:ext>
            </a:extLst>
          </p:cNvPr>
          <p:cNvGrpSpPr/>
          <p:nvPr/>
        </p:nvGrpSpPr>
        <p:grpSpPr>
          <a:xfrm>
            <a:off x="1335718" y="1196752"/>
            <a:ext cx="5624377" cy="429882"/>
            <a:chOff x="1343471" y="1013921"/>
            <a:chExt cx="6408709" cy="1839015"/>
          </a:xfrm>
        </p:grpSpPr>
        <p:cxnSp>
          <p:nvCxnSpPr>
            <p:cNvPr id="13" name="Łącznik prosty 12">
              <a:extLst>
                <a:ext uri="{FF2B5EF4-FFF2-40B4-BE49-F238E27FC236}">
                  <a16:creationId xmlns:a16="http://schemas.microsoft.com/office/drawing/2014/main" id="{0370244A-60E2-4C6E-9DEF-D3BCAB2B7AA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4" name="Łącznik prosty 13">
              <a:extLst>
                <a:ext uri="{FF2B5EF4-FFF2-40B4-BE49-F238E27FC236}">
                  <a16:creationId xmlns:a16="http://schemas.microsoft.com/office/drawing/2014/main" id="{331B2148-2EEF-49C0-95D7-8C4C2FF6F1E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1" name="Grupa 20">
            <a:extLst>
              <a:ext uri="{FF2B5EF4-FFF2-40B4-BE49-F238E27FC236}">
                <a16:creationId xmlns:a16="http://schemas.microsoft.com/office/drawing/2014/main" id="{3FE47EF2-2A39-4F75-8599-B925D43BB528}"/>
              </a:ext>
            </a:extLst>
          </p:cNvPr>
          <p:cNvGrpSpPr/>
          <p:nvPr/>
        </p:nvGrpSpPr>
        <p:grpSpPr>
          <a:xfrm>
            <a:off x="1335718" y="4221087"/>
            <a:ext cx="5624377" cy="429883"/>
            <a:chOff x="1343471" y="1013921"/>
            <a:chExt cx="6408709" cy="1839015"/>
          </a:xfrm>
        </p:grpSpPr>
        <p:cxnSp>
          <p:nvCxnSpPr>
            <p:cNvPr id="22" name="Łącznik prosty 21">
              <a:extLst>
                <a:ext uri="{FF2B5EF4-FFF2-40B4-BE49-F238E27FC236}">
                  <a16:creationId xmlns:a16="http://schemas.microsoft.com/office/drawing/2014/main" id="{E58D624D-6F48-4368-A111-928AD2C74F57}"/>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3" name="Łącznik prosty 22">
              <a:extLst>
                <a:ext uri="{FF2B5EF4-FFF2-40B4-BE49-F238E27FC236}">
                  <a16:creationId xmlns:a16="http://schemas.microsoft.com/office/drawing/2014/main" id="{0AF70FC5-6C6B-4049-A4CD-C1B2EC469B9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Politechnika Wrocławska dla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5" name="pole tekstowe 12"/>
          <p:cNvSpPr txBox="1">
            <a:spLocks noChangeArrowheads="1"/>
          </p:cNvSpPr>
          <p:nvPr/>
        </p:nvSpPr>
        <p:spPr bwMode="auto">
          <a:xfrm>
            <a:off x="1127448" y="908720"/>
            <a:ext cx="669674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2000" b="1" dirty="0">
                <a:cs typeface="Calibri" pitchFamily="34" charset="0"/>
              </a:rPr>
              <a:t>Centrum Innowacji i Biznesu (CIB) </a:t>
            </a:r>
            <a:r>
              <a:rPr lang="pl-PL" altLang="pl-PL" sz="2000" dirty="0">
                <a:cs typeface="Calibri" pitchFamily="34" charset="0"/>
              </a:rPr>
              <a:t>jest ogólnouczelnianą jednostką specjalizującą się w powiązaniach świata nauki </a:t>
            </a:r>
            <a:br>
              <a:rPr lang="pl-PL" altLang="pl-PL" sz="2000" dirty="0">
                <a:cs typeface="Calibri" pitchFamily="34" charset="0"/>
              </a:rPr>
            </a:br>
            <a:r>
              <a:rPr lang="pl-PL" altLang="pl-PL" sz="2000" dirty="0">
                <a:cs typeface="Calibri" pitchFamily="34" charset="0"/>
              </a:rPr>
              <a:t>i rozwiązań technologicznych stworzonych na Politechnice Wrocławskiej z biznesem. </a:t>
            </a:r>
          </a:p>
        </p:txBody>
      </p:sp>
      <p:sp>
        <p:nvSpPr>
          <p:cNvPr id="3" name="pole tekstowe 2">
            <a:extLst>
              <a:ext uri="{FF2B5EF4-FFF2-40B4-BE49-F238E27FC236}">
                <a16:creationId xmlns:a16="http://schemas.microsoft.com/office/drawing/2014/main" id="{8BA11DF5-4C68-4B03-AEC4-39CB22C7D252}"/>
              </a:ext>
            </a:extLst>
          </p:cNvPr>
          <p:cNvSpPr txBox="1"/>
          <p:nvPr/>
        </p:nvSpPr>
        <p:spPr>
          <a:xfrm>
            <a:off x="1132148" y="2336528"/>
            <a:ext cx="6624736" cy="3970318"/>
          </a:xfrm>
          <a:prstGeom prst="rect">
            <a:avLst/>
          </a:prstGeom>
          <a:noFill/>
        </p:spPr>
        <p:txBody>
          <a:bodyPr wrap="square" rtlCol="0">
            <a:spAutoFit/>
          </a:bodyPr>
          <a:lstStyle/>
          <a:p>
            <a:pPr>
              <a:buClr>
                <a:srgbClr val="C00000"/>
              </a:buClr>
            </a:pPr>
            <a:r>
              <a:rPr lang="pl-PL" dirty="0">
                <a:latin typeface="Calibri" panose="020F0502020204030204" pitchFamily="34" charset="0"/>
                <a:cs typeface="Calibri" panose="020F0502020204030204" pitchFamily="34" charset="0"/>
              </a:rPr>
              <a:t>Misją CIB jest inicjowanie i wspieranie innowacyjnych przedsięwzięć dla gospodarki.</a:t>
            </a:r>
          </a:p>
          <a:p>
            <a:pPr>
              <a:buClr>
                <a:srgbClr val="C00000"/>
              </a:buClr>
            </a:pPr>
            <a:endParaRPr lang="pl-PL" dirty="0">
              <a:latin typeface="Calibri" panose="020F0502020204030204" pitchFamily="34" charset="0"/>
              <a:cs typeface="Calibri" panose="020F0502020204030204" pitchFamily="34" charset="0"/>
            </a:endParaRPr>
          </a:p>
          <a:p>
            <a:pPr marL="285750" indent="-285750">
              <a:buClr>
                <a:srgbClr val="C00000"/>
              </a:buClr>
              <a:buFont typeface="Wingdings" panose="05000000000000000000" pitchFamily="2" charset="2"/>
              <a:buChar char="§"/>
            </a:pPr>
            <a:r>
              <a:rPr lang="pl-PL" dirty="0">
                <a:latin typeface="Calibri" panose="020F0502020204030204" pitchFamily="34" charset="0"/>
                <a:cs typeface="Calibri" panose="020F0502020204030204" pitchFamily="34" charset="0"/>
              </a:rPr>
              <a:t>CIB łączy naukowców z różnych dziedzin w zespoły badawcze, które odpowiadają potrzebom przedsiębiorcy.</a:t>
            </a:r>
          </a:p>
          <a:p>
            <a:pPr marL="285750" indent="-285750">
              <a:buClr>
                <a:srgbClr val="C00000"/>
              </a:buClr>
              <a:buFont typeface="Wingdings" panose="05000000000000000000" pitchFamily="2" charset="2"/>
              <a:buChar char="§"/>
            </a:pPr>
            <a:r>
              <a:rPr lang="pl-PL" dirty="0">
                <a:latin typeface="Calibri" panose="020F0502020204030204" pitchFamily="34" charset="0"/>
                <a:cs typeface="Calibri" panose="020F0502020204030204" pitchFamily="34" charset="0"/>
              </a:rPr>
              <a:t>Identyfikuje i monitoruje projekty naukowo-badawcze o wysokim potencjale komercjalizacyjnym.</a:t>
            </a:r>
          </a:p>
          <a:p>
            <a:pPr marL="285750" indent="-285750">
              <a:buClr>
                <a:srgbClr val="C00000"/>
              </a:buClr>
              <a:buFont typeface="Wingdings" panose="05000000000000000000" pitchFamily="2" charset="2"/>
              <a:buChar char="§"/>
            </a:pPr>
            <a:r>
              <a:rPr lang="pl-PL" dirty="0">
                <a:latin typeface="Calibri" panose="020F0502020204030204" pitchFamily="34" charset="0"/>
                <a:cs typeface="Calibri" panose="020F0502020204030204" pitchFamily="34" charset="0"/>
              </a:rPr>
              <a:t>Wspiera innowacje. </a:t>
            </a:r>
          </a:p>
          <a:p>
            <a:pPr marL="285750" indent="-285750">
              <a:buClr>
                <a:srgbClr val="C00000"/>
              </a:buClr>
              <a:buFont typeface="Wingdings" panose="05000000000000000000" pitchFamily="2" charset="2"/>
              <a:buChar char="§"/>
            </a:pPr>
            <a:r>
              <a:rPr lang="pl-PL" dirty="0">
                <a:latin typeface="Calibri" panose="020F0502020204030204" pitchFamily="34" charset="0"/>
                <a:cs typeface="Calibri" panose="020F0502020204030204" pitchFamily="34" charset="0"/>
              </a:rPr>
              <a:t>Prowadzi </a:t>
            </a:r>
            <a:r>
              <a:rPr lang="pl-PL" b="1" dirty="0">
                <a:latin typeface="Calibri" panose="020F0502020204030204" pitchFamily="34" charset="0"/>
                <a:cs typeface="Calibri" panose="020F0502020204030204" pitchFamily="34" charset="0"/>
              </a:rPr>
              <a:t>Regionalny Ośrodek Informacji Patentowej </a:t>
            </a:r>
            <a:r>
              <a:rPr lang="pl-PL" dirty="0">
                <a:latin typeface="Calibri" panose="020F0502020204030204" pitchFamily="34" charset="0"/>
                <a:cs typeface="Calibri" panose="020F0502020204030204" pitchFamily="34" charset="0"/>
              </a:rPr>
              <a:t>dla podmiotów zewnętrznych, pomagając w ochronie prawnej własności intelektualnej oraz </a:t>
            </a:r>
            <a:r>
              <a:rPr lang="pl-PL" b="1" dirty="0">
                <a:latin typeface="Calibri" panose="020F0502020204030204" pitchFamily="34" charset="0"/>
                <a:cs typeface="Calibri" panose="020F0502020204030204" pitchFamily="34" charset="0"/>
              </a:rPr>
              <a:t>Patent </a:t>
            </a:r>
            <a:r>
              <a:rPr lang="pl-PL" b="1" dirty="0" err="1">
                <a:latin typeface="Calibri" panose="020F0502020204030204" pitchFamily="34" charset="0"/>
                <a:cs typeface="Calibri" panose="020F0502020204030204" pitchFamily="34" charset="0"/>
              </a:rPr>
              <a:t>Intelligence</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Institute</a:t>
            </a:r>
            <a:r>
              <a:rPr lang="pl-PL" dirty="0">
                <a:latin typeface="Calibri" panose="020F0502020204030204" pitchFamily="34" charset="0"/>
                <a:cs typeface="Calibri" panose="020F0502020204030204" pitchFamily="34" charset="0"/>
              </a:rPr>
              <a:t>, który zajmuje się rozpoznawaniem konkurencji i tworzeniem strategii ochrony patentowej na zlecenie.</a:t>
            </a:r>
          </a:p>
          <a:p>
            <a:pPr marL="285750" indent="-285750">
              <a:buClr>
                <a:srgbClr val="C00000"/>
              </a:buClr>
              <a:buFont typeface="Wingdings" panose="05000000000000000000" pitchFamily="2" charset="2"/>
              <a:buChar char="§"/>
            </a:pPr>
            <a:r>
              <a:rPr lang="pl-PL" dirty="0">
                <a:latin typeface="Calibri" panose="020F0502020204030204" pitchFamily="34" charset="0"/>
                <a:cs typeface="Calibri" panose="020F0502020204030204" pitchFamily="34" charset="0"/>
              </a:rPr>
              <a:t>Organizuje wydarzenia, konferencje i warsztaty:</a:t>
            </a:r>
          </a:p>
        </p:txBody>
      </p:sp>
      <p:grpSp>
        <p:nvGrpSpPr>
          <p:cNvPr id="6" name="Grupa 5">
            <a:extLst>
              <a:ext uri="{FF2B5EF4-FFF2-40B4-BE49-F238E27FC236}">
                <a16:creationId xmlns:a16="http://schemas.microsoft.com/office/drawing/2014/main" id="{3C813288-5996-48AC-92E1-9B98E5949A04}"/>
              </a:ext>
            </a:extLst>
          </p:cNvPr>
          <p:cNvGrpSpPr/>
          <p:nvPr/>
        </p:nvGrpSpPr>
        <p:grpSpPr>
          <a:xfrm>
            <a:off x="1199456" y="2336527"/>
            <a:ext cx="6552728" cy="804351"/>
            <a:chOff x="1343471" y="1013921"/>
            <a:chExt cx="6408709" cy="1839015"/>
          </a:xfrm>
        </p:grpSpPr>
        <p:cxnSp>
          <p:nvCxnSpPr>
            <p:cNvPr id="7" name="Łącznik prosty 6">
              <a:extLst>
                <a:ext uri="{FF2B5EF4-FFF2-40B4-BE49-F238E27FC236}">
                  <a16:creationId xmlns:a16="http://schemas.microsoft.com/office/drawing/2014/main" id="{884A71E9-C993-4622-BC28-F3029FC563C9}"/>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8" name="Łącznik prosty 7">
              <a:extLst>
                <a:ext uri="{FF2B5EF4-FFF2-40B4-BE49-F238E27FC236}">
                  <a16:creationId xmlns:a16="http://schemas.microsoft.com/office/drawing/2014/main" id="{528F7435-859C-4459-931A-EC1023E69A8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4" name="Google Shape;99;p2">
            <a:extLst>
              <a:ext uri="{FF2B5EF4-FFF2-40B4-BE49-F238E27FC236}">
                <a16:creationId xmlns:a16="http://schemas.microsoft.com/office/drawing/2014/main" id="{A2B878BE-EAC1-6BAE-751A-229BC0458146}"/>
              </a:ext>
            </a:extLst>
          </p:cNvPr>
          <p:cNvPicPr preferRelativeResize="0"/>
          <p:nvPr/>
        </p:nvPicPr>
        <p:blipFill rotWithShape="1">
          <a:blip r:embed="rId3">
            <a:alphaModFix/>
          </a:blip>
          <a:srcRect/>
          <a:stretch/>
        </p:blipFill>
        <p:spPr>
          <a:xfrm>
            <a:off x="8256240" y="0"/>
            <a:ext cx="3935759" cy="6035899"/>
          </a:xfrm>
          <a:prstGeom prst="rect">
            <a:avLst/>
          </a:prstGeom>
          <a:noFill/>
          <a:ln>
            <a:noFill/>
          </a:ln>
        </p:spPr>
      </p:pic>
      <p:sp>
        <p:nvSpPr>
          <p:cNvPr id="11" name="Prostokąt 10">
            <a:extLst>
              <a:ext uri="{FF2B5EF4-FFF2-40B4-BE49-F238E27FC236}">
                <a16:creationId xmlns:a16="http://schemas.microsoft.com/office/drawing/2014/main" id="{715AA2E6-C05C-E265-15F9-925723684253}"/>
              </a:ext>
            </a:extLst>
          </p:cNvPr>
          <p:cNvSpPr/>
          <p:nvPr/>
        </p:nvSpPr>
        <p:spPr>
          <a:xfrm>
            <a:off x="8256241" y="5840409"/>
            <a:ext cx="4120356" cy="103460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Grafika 12">
            <a:extLst>
              <a:ext uri="{FF2B5EF4-FFF2-40B4-BE49-F238E27FC236}">
                <a16:creationId xmlns:a16="http://schemas.microsoft.com/office/drawing/2014/main" id="{7BC41FAD-A34A-C54A-9CA1-3A3ED3C279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27186" y="5926239"/>
            <a:ext cx="1378466" cy="837183"/>
          </a:xfrm>
          <a:prstGeom prst="rect">
            <a:avLst/>
          </a:prstGeom>
        </p:spPr>
      </p:pic>
      <p:pic>
        <p:nvPicPr>
          <p:cNvPr id="10" name="Grafika 9">
            <a:hlinkClick r:id="rId6"/>
            <a:extLst>
              <a:ext uri="{FF2B5EF4-FFF2-40B4-BE49-F238E27FC236}">
                <a16:creationId xmlns:a16="http://schemas.microsoft.com/office/drawing/2014/main" id="{1434C60C-3212-C0F3-872D-794C4D5ABF8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24455" y="6247648"/>
            <a:ext cx="228035" cy="228035"/>
          </a:xfrm>
          <a:prstGeom prst="rect">
            <a:avLst/>
          </a:prstGeom>
        </p:spPr>
      </p:pic>
      <p:pic>
        <p:nvPicPr>
          <p:cNvPr id="14" name="Grafika 13">
            <a:hlinkClick r:id="rId9"/>
            <a:extLst>
              <a:ext uri="{FF2B5EF4-FFF2-40B4-BE49-F238E27FC236}">
                <a16:creationId xmlns:a16="http://schemas.microsoft.com/office/drawing/2014/main" id="{073A3563-3F74-430A-8C14-07CDEB579F6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943478" y="6247649"/>
            <a:ext cx="228035" cy="228035"/>
          </a:xfrm>
          <a:prstGeom prst="rect">
            <a:avLst/>
          </a:prstGeom>
        </p:spPr>
      </p:pic>
      <p:pic>
        <p:nvPicPr>
          <p:cNvPr id="16" name="Grafika 15">
            <a:hlinkClick r:id="rId12"/>
            <a:extLst>
              <a:ext uri="{FF2B5EF4-FFF2-40B4-BE49-F238E27FC236}">
                <a16:creationId xmlns:a16="http://schemas.microsoft.com/office/drawing/2014/main" id="{39FC8016-2D65-92A1-C956-8991A24BA48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262501" y="6247648"/>
            <a:ext cx="228035" cy="228035"/>
          </a:xfrm>
          <a:prstGeom prst="rect">
            <a:avLst/>
          </a:prstGeom>
        </p:spPr>
      </p:pic>
      <p:sp>
        <p:nvSpPr>
          <p:cNvPr id="18" name="pole tekstowe 12">
            <a:extLst>
              <a:ext uri="{FF2B5EF4-FFF2-40B4-BE49-F238E27FC236}">
                <a16:creationId xmlns:a16="http://schemas.microsoft.com/office/drawing/2014/main" id="{97C89D34-4F48-43C8-B0E0-8DBED9507708}"/>
              </a:ext>
            </a:extLst>
          </p:cNvPr>
          <p:cNvSpPr txBox="1">
            <a:spLocks noChangeArrowheads="1"/>
          </p:cNvSpPr>
          <p:nvPr/>
        </p:nvSpPr>
        <p:spPr bwMode="auto">
          <a:xfrm>
            <a:off x="4953538" y="6257368"/>
            <a:ext cx="26546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1050" dirty="0">
                <a:latin typeface="Kanit" pitchFamily="2" charset="-34"/>
                <a:cs typeface="Kanit" pitchFamily="2" charset="-34"/>
              </a:rPr>
              <a:t>@Centrum Innowacji i Biznesu </a:t>
            </a:r>
            <a:r>
              <a:rPr lang="pl-PL" altLang="pl-PL" sz="1050" dirty="0" err="1">
                <a:latin typeface="Kanit" pitchFamily="2" charset="-34"/>
                <a:cs typeface="Kanit" pitchFamily="2" charset="-34"/>
              </a:rPr>
              <a:t>PWr</a:t>
            </a:r>
            <a:endParaRPr lang="pl-PL" altLang="pl-PL" sz="1050" dirty="0">
              <a:latin typeface="Kanit" pitchFamily="2" charset="-34"/>
              <a:cs typeface="Kanit" pitchFamily="2" charset="-34"/>
            </a:endParaRPr>
          </a:p>
        </p:txBody>
      </p:sp>
    </p:spTree>
    <p:extLst>
      <p:ext uri="{BB962C8B-B14F-4D97-AF65-F5344CB8AC3E}">
        <p14:creationId xmlns:p14="http://schemas.microsoft.com/office/powerpoint/2010/main" val="124995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10225136"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 Politechniki Wrocławskiej (CIB) </a:t>
            </a:r>
          </a:p>
        </p:txBody>
      </p:sp>
      <p:sp>
        <p:nvSpPr>
          <p:cNvPr id="26" name="Strzałka: w prawo 25">
            <a:extLst>
              <a:ext uri="{FF2B5EF4-FFF2-40B4-BE49-F238E27FC236}">
                <a16:creationId xmlns:a16="http://schemas.microsoft.com/office/drawing/2014/main" id="{14D96A91-E06F-4D70-A8E6-E11CEC41F367}"/>
              </a:ext>
            </a:extLst>
          </p:cNvPr>
          <p:cNvSpPr/>
          <p:nvPr/>
        </p:nvSpPr>
        <p:spPr>
          <a:xfrm>
            <a:off x="11333804" y="69541"/>
            <a:ext cx="602681" cy="56980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latin typeface="Calibri" panose="020F0502020204030204" pitchFamily="34" charset="0"/>
              <a:cs typeface="Calibri" panose="020F0502020204030204" pitchFamily="34" charset="0"/>
            </a:endParaRPr>
          </a:p>
        </p:txBody>
      </p:sp>
      <p:cxnSp>
        <p:nvCxnSpPr>
          <p:cNvPr id="59" name="Google Shape;151;p4">
            <a:extLst>
              <a:ext uri="{FF2B5EF4-FFF2-40B4-BE49-F238E27FC236}">
                <a16:creationId xmlns:a16="http://schemas.microsoft.com/office/drawing/2014/main" id="{02D98A19-19D0-4E48-F734-05902EDF9098}"/>
              </a:ext>
            </a:extLst>
          </p:cNvPr>
          <p:cNvCxnSpPr/>
          <p:nvPr/>
        </p:nvCxnSpPr>
        <p:spPr>
          <a:xfrm flipH="1">
            <a:off x="7873083" y="1657349"/>
            <a:ext cx="235754" cy="772271"/>
          </a:xfrm>
          <a:prstGeom prst="straightConnector1">
            <a:avLst/>
          </a:prstGeom>
          <a:noFill/>
          <a:ln w="57150" cap="flat" cmpd="sng">
            <a:solidFill>
              <a:srgbClr val="C38B45"/>
            </a:solidFill>
            <a:prstDash val="dash"/>
            <a:miter lim="800000"/>
            <a:headEnd type="none" w="sm" len="sm"/>
            <a:tailEnd type="none" w="sm" len="sm"/>
          </a:ln>
        </p:spPr>
      </p:cxnSp>
      <p:cxnSp>
        <p:nvCxnSpPr>
          <p:cNvPr id="60" name="Google Shape;152;p4">
            <a:extLst>
              <a:ext uri="{FF2B5EF4-FFF2-40B4-BE49-F238E27FC236}">
                <a16:creationId xmlns:a16="http://schemas.microsoft.com/office/drawing/2014/main" id="{BABD91BC-8476-FC6C-E103-64E5A719C313}"/>
              </a:ext>
            </a:extLst>
          </p:cNvPr>
          <p:cNvCxnSpPr>
            <a:stCxn id="70" idx="2"/>
          </p:cNvCxnSpPr>
          <p:nvPr/>
        </p:nvCxnSpPr>
        <p:spPr>
          <a:xfrm flipH="1">
            <a:off x="4449689" y="1666546"/>
            <a:ext cx="235800" cy="772200"/>
          </a:xfrm>
          <a:prstGeom prst="straightConnector1">
            <a:avLst/>
          </a:prstGeom>
          <a:noFill/>
          <a:ln w="57150" cap="flat" cmpd="sng">
            <a:solidFill>
              <a:srgbClr val="C38B45"/>
            </a:solidFill>
            <a:prstDash val="dash"/>
            <a:miter lim="800000"/>
            <a:headEnd type="none" w="sm" len="sm"/>
            <a:tailEnd type="none" w="sm" len="sm"/>
          </a:ln>
        </p:spPr>
      </p:cxnSp>
      <p:pic>
        <p:nvPicPr>
          <p:cNvPr id="62" name="Google Shape;158;p4">
            <a:extLst>
              <a:ext uri="{FF2B5EF4-FFF2-40B4-BE49-F238E27FC236}">
                <a16:creationId xmlns:a16="http://schemas.microsoft.com/office/drawing/2014/main" id="{1544C185-1CEF-0CD0-4E9B-0338C68F9E4D}"/>
              </a:ext>
            </a:extLst>
          </p:cNvPr>
          <p:cNvPicPr preferRelativeResize="0"/>
          <p:nvPr/>
        </p:nvPicPr>
        <p:blipFill rotWithShape="1">
          <a:blip r:embed="rId3">
            <a:alphaModFix/>
          </a:blip>
          <a:srcRect/>
          <a:stretch/>
        </p:blipFill>
        <p:spPr>
          <a:xfrm>
            <a:off x="1191642" y="1832947"/>
            <a:ext cx="2889976" cy="2171094"/>
          </a:xfrm>
          <a:prstGeom prst="rect">
            <a:avLst/>
          </a:prstGeom>
          <a:noFill/>
          <a:ln>
            <a:noFill/>
          </a:ln>
        </p:spPr>
      </p:pic>
      <p:pic>
        <p:nvPicPr>
          <p:cNvPr id="63" name="Google Shape;159;p4">
            <a:extLst>
              <a:ext uri="{FF2B5EF4-FFF2-40B4-BE49-F238E27FC236}">
                <a16:creationId xmlns:a16="http://schemas.microsoft.com/office/drawing/2014/main" id="{4AF3B549-A999-6736-3D20-BF5776066A41}"/>
              </a:ext>
            </a:extLst>
          </p:cNvPr>
          <p:cNvPicPr preferRelativeResize="0"/>
          <p:nvPr/>
        </p:nvPicPr>
        <p:blipFill rotWithShape="1">
          <a:blip r:embed="rId4">
            <a:alphaModFix/>
          </a:blip>
          <a:srcRect/>
          <a:stretch/>
        </p:blipFill>
        <p:spPr>
          <a:xfrm>
            <a:off x="8514857" y="1832947"/>
            <a:ext cx="2104295" cy="1401986"/>
          </a:xfrm>
          <a:prstGeom prst="rect">
            <a:avLst/>
          </a:prstGeom>
          <a:noFill/>
          <a:ln>
            <a:noFill/>
          </a:ln>
        </p:spPr>
      </p:pic>
      <p:pic>
        <p:nvPicPr>
          <p:cNvPr id="64" name="Google Shape;160;p4">
            <a:extLst>
              <a:ext uri="{FF2B5EF4-FFF2-40B4-BE49-F238E27FC236}">
                <a16:creationId xmlns:a16="http://schemas.microsoft.com/office/drawing/2014/main" id="{719B8AF2-95BC-23AA-9CBF-130DA27E5B1C}"/>
              </a:ext>
            </a:extLst>
          </p:cNvPr>
          <p:cNvPicPr preferRelativeResize="0"/>
          <p:nvPr/>
        </p:nvPicPr>
        <p:blipFill rotWithShape="1">
          <a:blip r:embed="rId5">
            <a:alphaModFix/>
          </a:blip>
          <a:srcRect/>
          <a:stretch/>
        </p:blipFill>
        <p:spPr>
          <a:xfrm>
            <a:off x="9737409" y="2602054"/>
            <a:ext cx="2104295" cy="1401987"/>
          </a:xfrm>
          <a:prstGeom prst="rect">
            <a:avLst/>
          </a:prstGeom>
          <a:noFill/>
          <a:ln>
            <a:noFill/>
          </a:ln>
        </p:spPr>
      </p:pic>
      <p:sp>
        <p:nvSpPr>
          <p:cNvPr id="65" name="Google Shape;162;p4">
            <a:extLst>
              <a:ext uri="{FF2B5EF4-FFF2-40B4-BE49-F238E27FC236}">
                <a16:creationId xmlns:a16="http://schemas.microsoft.com/office/drawing/2014/main" id="{FF07248E-2E00-6367-8B1A-1F1CC6CCA776}"/>
              </a:ext>
            </a:extLst>
          </p:cNvPr>
          <p:cNvSpPr txBox="1"/>
          <p:nvPr/>
        </p:nvSpPr>
        <p:spPr>
          <a:xfrm>
            <a:off x="5002590" y="3337393"/>
            <a:ext cx="363533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400" u="sng" dirty="0">
                <a:solidFill>
                  <a:srgbClr val="C38B45"/>
                </a:solidFill>
                <a:latin typeface="Kanit"/>
                <a:ea typeface="Kanit"/>
                <a:cs typeface="Kanit"/>
                <a:sym typeface="Kanit"/>
                <a:hlinkClick r:id="rId6">
                  <a:extLst>
                    <a:ext uri="{A12FA001-AC4F-418D-AE19-62706E023703}">
                      <ahyp:hlinkClr xmlns:ahyp="http://schemas.microsoft.com/office/drawing/2018/hyperlinkcolor" val="tx"/>
                    </a:ext>
                  </a:extLst>
                </a:hlinkClick>
              </a:rPr>
              <a:t>biznes@pwr.edu.pl</a:t>
            </a:r>
            <a:r>
              <a:rPr lang="pl-PL" sz="2400" dirty="0">
                <a:solidFill>
                  <a:srgbClr val="C38B45"/>
                </a:solidFill>
                <a:latin typeface="Kanit"/>
                <a:ea typeface="Kanit"/>
                <a:cs typeface="Kanit"/>
                <a:sym typeface="Kanit"/>
              </a:rPr>
              <a:t> </a:t>
            </a:r>
            <a:endParaRPr dirty="0"/>
          </a:p>
          <a:p>
            <a:pPr marL="0" marR="0" lvl="0" indent="0" algn="l" rtl="0">
              <a:lnSpc>
                <a:spcPct val="150000"/>
              </a:lnSpc>
              <a:spcBef>
                <a:spcPts val="0"/>
              </a:spcBef>
              <a:spcAft>
                <a:spcPts val="0"/>
              </a:spcAft>
              <a:buNone/>
            </a:pPr>
            <a:r>
              <a:rPr lang="pl-PL" sz="2400" dirty="0">
                <a:solidFill>
                  <a:schemeClr val="dk1"/>
                </a:solidFill>
                <a:latin typeface="Kanit"/>
                <a:ea typeface="Kanit"/>
                <a:cs typeface="Kanit"/>
                <a:sym typeface="Kanit"/>
              </a:rPr>
              <a:t>www.biznes.pwr.edu.pl</a:t>
            </a:r>
            <a:endParaRPr dirty="0"/>
          </a:p>
        </p:txBody>
      </p:sp>
      <p:pic>
        <p:nvPicPr>
          <p:cNvPr id="66" name="Google Shape;163;p4">
            <a:hlinkClick r:id="rId6"/>
            <a:extLst>
              <a:ext uri="{FF2B5EF4-FFF2-40B4-BE49-F238E27FC236}">
                <a16:creationId xmlns:a16="http://schemas.microsoft.com/office/drawing/2014/main" id="{6E83C82C-64C5-379F-446D-C400677CDA4D}"/>
              </a:ext>
            </a:extLst>
          </p:cNvPr>
          <p:cNvPicPr preferRelativeResize="0"/>
          <p:nvPr/>
        </p:nvPicPr>
        <p:blipFill rotWithShape="1">
          <a:blip r:embed="rId7">
            <a:alphaModFix/>
          </a:blip>
          <a:srcRect/>
          <a:stretch/>
        </p:blipFill>
        <p:spPr>
          <a:xfrm>
            <a:off x="4580123" y="3520044"/>
            <a:ext cx="352562" cy="352562"/>
          </a:xfrm>
          <a:prstGeom prst="rect">
            <a:avLst/>
          </a:prstGeom>
          <a:noFill/>
          <a:ln>
            <a:noFill/>
          </a:ln>
        </p:spPr>
      </p:pic>
      <p:pic>
        <p:nvPicPr>
          <p:cNvPr id="67" name="Google Shape;164;p4">
            <a:hlinkClick r:id="rId8"/>
            <a:extLst>
              <a:ext uri="{FF2B5EF4-FFF2-40B4-BE49-F238E27FC236}">
                <a16:creationId xmlns:a16="http://schemas.microsoft.com/office/drawing/2014/main" id="{FCCC2A32-FE84-6D61-9B3C-2B67CEE931B2}"/>
              </a:ext>
            </a:extLst>
          </p:cNvPr>
          <p:cNvPicPr preferRelativeResize="0"/>
          <p:nvPr/>
        </p:nvPicPr>
        <p:blipFill rotWithShape="1">
          <a:blip r:embed="rId9">
            <a:alphaModFix/>
          </a:blip>
          <a:srcRect/>
          <a:stretch/>
        </p:blipFill>
        <p:spPr>
          <a:xfrm>
            <a:off x="4570172" y="4086598"/>
            <a:ext cx="352562" cy="352562"/>
          </a:xfrm>
          <a:prstGeom prst="rect">
            <a:avLst/>
          </a:prstGeom>
          <a:noFill/>
          <a:ln>
            <a:noFill/>
          </a:ln>
        </p:spPr>
      </p:pic>
      <p:sp>
        <p:nvSpPr>
          <p:cNvPr id="68" name="Google Shape;165;p4">
            <a:extLst>
              <a:ext uri="{FF2B5EF4-FFF2-40B4-BE49-F238E27FC236}">
                <a16:creationId xmlns:a16="http://schemas.microsoft.com/office/drawing/2014/main" id="{B266A677-DD44-6F34-17A3-9EB036024D42}"/>
              </a:ext>
            </a:extLst>
          </p:cNvPr>
          <p:cNvSpPr/>
          <p:nvPr/>
        </p:nvSpPr>
        <p:spPr>
          <a:xfrm>
            <a:off x="4081619" y="4476410"/>
            <a:ext cx="4435164" cy="372071"/>
          </a:xfrm>
          <a:prstGeom prst="leftRightArrow">
            <a:avLst>
              <a:gd name="adj1" fmla="val 50000"/>
              <a:gd name="adj2" fmla="val 50000"/>
            </a:avLst>
          </a:prstGeom>
          <a:solidFill>
            <a:srgbClr val="1D1D1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9" name="Google Shape;166;p4">
            <a:extLst>
              <a:ext uri="{FF2B5EF4-FFF2-40B4-BE49-F238E27FC236}">
                <a16:creationId xmlns:a16="http://schemas.microsoft.com/office/drawing/2014/main" id="{D0EA8E1D-42AA-D8B8-4DB8-38CFE770F000}"/>
              </a:ext>
            </a:extLst>
          </p:cNvPr>
          <p:cNvSpPr txBox="1"/>
          <p:nvPr/>
        </p:nvSpPr>
        <p:spPr>
          <a:xfrm>
            <a:off x="4726404" y="4885731"/>
            <a:ext cx="3944251" cy="2000507"/>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bg1">
                  <a:lumMod val="50000"/>
                </a:schemeClr>
              </a:buClr>
              <a:buSzPts val="1800"/>
              <a:buFont typeface="Arial" panose="020B0604020202020204" pitchFamily="34" charset="0"/>
              <a:buChar char="•"/>
            </a:pPr>
            <a:r>
              <a:rPr lang="pl-PL" sz="1600" dirty="0">
                <a:solidFill>
                  <a:schemeClr val="dk1"/>
                </a:solidFill>
                <a:latin typeface="Calibri"/>
                <a:ea typeface="Calibri"/>
                <a:cs typeface="Calibri"/>
                <a:sym typeface="Calibri"/>
              </a:rPr>
              <a:t>Dopełnienie formalności w imieniu przedsiębiorców i naukowców</a:t>
            </a:r>
            <a:endParaRPr sz="1600" dirty="0"/>
          </a:p>
          <a:p>
            <a:pPr marL="285750" marR="0" lvl="0" indent="-285750" algn="l" rtl="0">
              <a:spcBef>
                <a:spcPts val="1200"/>
              </a:spcBef>
              <a:spcAft>
                <a:spcPts val="0"/>
              </a:spcAft>
              <a:buClr>
                <a:schemeClr val="bg1">
                  <a:lumMod val="50000"/>
                </a:schemeClr>
              </a:buClr>
              <a:buSzPts val="1800"/>
              <a:buFont typeface="Arial" panose="020B0604020202020204" pitchFamily="34" charset="0"/>
              <a:buChar char="•"/>
            </a:pPr>
            <a:r>
              <a:rPr lang="pl-PL" sz="1600" dirty="0">
                <a:solidFill>
                  <a:schemeClr val="dk1"/>
                </a:solidFill>
                <a:latin typeface="Calibri"/>
                <a:ea typeface="Calibri"/>
                <a:cs typeface="Calibri"/>
                <a:sym typeface="Calibri"/>
              </a:rPr>
              <a:t>Obsługa formalno-prawna również </a:t>
            </a:r>
            <a:br>
              <a:rPr lang="pl-PL" sz="1600" dirty="0">
                <a:solidFill>
                  <a:schemeClr val="dk1"/>
                </a:solidFill>
                <a:latin typeface="Calibri"/>
                <a:ea typeface="Calibri"/>
                <a:cs typeface="Calibri"/>
                <a:sym typeface="Calibri"/>
              </a:rPr>
            </a:br>
            <a:r>
              <a:rPr lang="pl-PL" sz="1600" dirty="0">
                <a:solidFill>
                  <a:schemeClr val="dk1"/>
                </a:solidFill>
                <a:latin typeface="Calibri"/>
                <a:ea typeface="Calibri"/>
                <a:cs typeface="Calibri"/>
                <a:sym typeface="Calibri"/>
              </a:rPr>
              <a:t>w zakresie ochrony własności intelektualnej i zabezpieczeń patentowych</a:t>
            </a:r>
            <a:endParaRPr sz="16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70" name="Google Shape;153;p4">
            <a:extLst>
              <a:ext uri="{FF2B5EF4-FFF2-40B4-BE49-F238E27FC236}">
                <a16:creationId xmlns:a16="http://schemas.microsoft.com/office/drawing/2014/main" id="{D3F71EFE-E7E0-FCA4-8485-8B6BF2A35BE8}"/>
              </a:ext>
            </a:extLst>
          </p:cNvPr>
          <p:cNvSpPr txBox="1"/>
          <p:nvPr/>
        </p:nvSpPr>
        <p:spPr>
          <a:xfrm>
            <a:off x="3872053" y="1081771"/>
            <a:ext cx="1626872"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1600" b="1" dirty="0">
                <a:solidFill>
                  <a:schemeClr val="dk1"/>
                </a:solidFill>
                <a:latin typeface="Calibri"/>
                <a:ea typeface="Calibri"/>
                <a:cs typeface="Calibri"/>
                <a:sym typeface="Calibri"/>
              </a:rPr>
              <a:t>Otrzymanie </a:t>
            </a:r>
            <a:br>
              <a:rPr lang="pl-PL" sz="1600" b="1" dirty="0">
                <a:solidFill>
                  <a:schemeClr val="dk1"/>
                </a:solidFill>
                <a:latin typeface="Calibri"/>
                <a:ea typeface="Calibri"/>
                <a:cs typeface="Calibri"/>
                <a:sym typeface="Calibri"/>
              </a:rPr>
            </a:br>
            <a:r>
              <a:rPr lang="pl-PL" sz="1600" b="1" dirty="0">
                <a:solidFill>
                  <a:schemeClr val="dk1"/>
                </a:solidFill>
                <a:latin typeface="Calibri"/>
                <a:ea typeface="Calibri"/>
                <a:cs typeface="Calibri"/>
                <a:sym typeface="Calibri"/>
              </a:rPr>
              <a:t>zapytania</a:t>
            </a:r>
            <a:endParaRPr dirty="0"/>
          </a:p>
        </p:txBody>
      </p:sp>
      <p:sp>
        <p:nvSpPr>
          <p:cNvPr id="71" name="Google Shape;167;p4">
            <a:extLst>
              <a:ext uri="{FF2B5EF4-FFF2-40B4-BE49-F238E27FC236}">
                <a16:creationId xmlns:a16="http://schemas.microsoft.com/office/drawing/2014/main" id="{E209EDF4-824E-8013-7930-8448E9328D2D}"/>
              </a:ext>
            </a:extLst>
          </p:cNvPr>
          <p:cNvSpPr txBox="1"/>
          <p:nvPr/>
        </p:nvSpPr>
        <p:spPr>
          <a:xfrm>
            <a:off x="6522139" y="1078968"/>
            <a:ext cx="3667041"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1600" b="1" dirty="0">
                <a:solidFill>
                  <a:schemeClr val="dk1"/>
                </a:solidFill>
                <a:latin typeface="Calibri"/>
                <a:ea typeface="Calibri"/>
                <a:cs typeface="Calibri"/>
                <a:sym typeface="Calibri"/>
              </a:rPr>
              <a:t>Wybór właściwych </a:t>
            </a:r>
            <a:br>
              <a:rPr lang="pl-PL" sz="1600" b="1" dirty="0">
                <a:solidFill>
                  <a:schemeClr val="dk1"/>
                </a:solidFill>
                <a:latin typeface="Calibri"/>
                <a:ea typeface="Calibri"/>
                <a:cs typeface="Calibri"/>
                <a:sym typeface="Calibri"/>
              </a:rPr>
            </a:br>
            <a:r>
              <a:rPr lang="pl-PL" sz="1600" b="1" dirty="0">
                <a:solidFill>
                  <a:schemeClr val="dk1"/>
                </a:solidFill>
                <a:latin typeface="Calibri"/>
                <a:ea typeface="Calibri"/>
                <a:cs typeface="Calibri"/>
                <a:sym typeface="Calibri"/>
              </a:rPr>
              <a:t>zespołów badawczych/działów uczelni</a:t>
            </a:r>
            <a:endParaRPr dirty="0"/>
          </a:p>
        </p:txBody>
      </p:sp>
      <p:sp>
        <p:nvSpPr>
          <p:cNvPr id="72" name="Google Shape;168;p4">
            <a:extLst>
              <a:ext uri="{FF2B5EF4-FFF2-40B4-BE49-F238E27FC236}">
                <a16:creationId xmlns:a16="http://schemas.microsoft.com/office/drawing/2014/main" id="{D33D1820-8A01-34C0-2076-E695BE0F018C}"/>
              </a:ext>
            </a:extLst>
          </p:cNvPr>
          <p:cNvSpPr txBox="1"/>
          <p:nvPr/>
        </p:nvSpPr>
        <p:spPr>
          <a:xfrm>
            <a:off x="1409841" y="4086598"/>
            <a:ext cx="2453577"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1600" dirty="0">
                <a:solidFill>
                  <a:schemeClr val="dk1"/>
                </a:solidFill>
                <a:latin typeface="Calibri"/>
                <a:ea typeface="Calibri"/>
                <a:cs typeface="Calibri"/>
                <a:sym typeface="Calibri"/>
              </a:rPr>
              <a:t>Firma zewnętrzna/</a:t>
            </a:r>
            <a:br>
              <a:rPr lang="pl-PL" sz="1600" dirty="0">
                <a:solidFill>
                  <a:schemeClr val="dk1"/>
                </a:solidFill>
                <a:latin typeface="Calibri"/>
                <a:ea typeface="Calibri"/>
                <a:cs typeface="Calibri"/>
                <a:sym typeface="Calibri"/>
              </a:rPr>
            </a:br>
            <a:r>
              <a:rPr lang="pl-PL" sz="1600" dirty="0">
                <a:solidFill>
                  <a:schemeClr val="dk1"/>
                </a:solidFill>
                <a:latin typeface="Calibri"/>
                <a:ea typeface="Calibri"/>
                <a:cs typeface="Calibri"/>
                <a:sym typeface="Calibri"/>
              </a:rPr>
              <a:t>Organizacja</a:t>
            </a:r>
            <a:endParaRPr sz="2000" dirty="0"/>
          </a:p>
        </p:txBody>
      </p:sp>
      <p:sp>
        <p:nvSpPr>
          <p:cNvPr id="73" name="Google Shape;169;p4">
            <a:extLst>
              <a:ext uri="{FF2B5EF4-FFF2-40B4-BE49-F238E27FC236}">
                <a16:creationId xmlns:a16="http://schemas.microsoft.com/office/drawing/2014/main" id="{A2B0398C-5CD1-F441-E057-F9676A8BCCE8}"/>
              </a:ext>
            </a:extLst>
          </p:cNvPr>
          <p:cNvSpPr txBox="1"/>
          <p:nvPr/>
        </p:nvSpPr>
        <p:spPr>
          <a:xfrm>
            <a:off x="9437754" y="4086598"/>
            <a:ext cx="2656793"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1600" dirty="0">
                <a:solidFill>
                  <a:schemeClr val="dk1"/>
                </a:solidFill>
                <a:latin typeface="Calibri"/>
                <a:ea typeface="Calibri"/>
                <a:cs typeface="Calibri"/>
                <a:sym typeface="Calibri"/>
              </a:rPr>
              <a:t>Jednostki badawcze uczelni/</a:t>
            </a:r>
            <a:br>
              <a:rPr lang="pl-PL" sz="1600" dirty="0">
                <a:solidFill>
                  <a:schemeClr val="dk1"/>
                </a:solidFill>
                <a:latin typeface="Calibri"/>
                <a:ea typeface="Calibri"/>
                <a:cs typeface="Calibri"/>
                <a:sym typeface="Calibri"/>
              </a:rPr>
            </a:br>
            <a:r>
              <a:rPr lang="pl-PL" sz="1600" dirty="0">
                <a:solidFill>
                  <a:schemeClr val="dk1"/>
                </a:solidFill>
                <a:latin typeface="Calibri"/>
                <a:ea typeface="Calibri"/>
                <a:cs typeface="Calibri"/>
                <a:sym typeface="Calibri"/>
              </a:rPr>
              <a:t>działy uczelni</a:t>
            </a:r>
            <a:endParaRPr sz="2000" dirty="0"/>
          </a:p>
        </p:txBody>
      </p:sp>
      <p:sp>
        <p:nvSpPr>
          <p:cNvPr id="74" name="Google Shape;170;p4">
            <a:extLst>
              <a:ext uri="{FF2B5EF4-FFF2-40B4-BE49-F238E27FC236}">
                <a16:creationId xmlns:a16="http://schemas.microsoft.com/office/drawing/2014/main" id="{F093F17C-9284-CE7E-6644-77D0D413188C}"/>
              </a:ext>
            </a:extLst>
          </p:cNvPr>
          <p:cNvSpPr/>
          <p:nvPr/>
        </p:nvSpPr>
        <p:spPr>
          <a:xfrm>
            <a:off x="7370492" y="2298738"/>
            <a:ext cx="1137243" cy="338554"/>
          </a:xfrm>
          <a:prstGeom prst="rightArrow">
            <a:avLst>
              <a:gd name="adj1" fmla="val 50000"/>
              <a:gd name="adj2" fmla="val 50000"/>
            </a:avLst>
          </a:prstGeom>
          <a:solidFill>
            <a:srgbClr val="1D1D1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 name="Google Shape;171;p4">
            <a:extLst>
              <a:ext uri="{FF2B5EF4-FFF2-40B4-BE49-F238E27FC236}">
                <a16:creationId xmlns:a16="http://schemas.microsoft.com/office/drawing/2014/main" id="{457C6C31-7AF0-54C2-89DF-BB14387B2910}"/>
              </a:ext>
            </a:extLst>
          </p:cNvPr>
          <p:cNvSpPr/>
          <p:nvPr/>
        </p:nvSpPr>
        <p:spPr>
          <a:xfrm>
            <a:off x="4081618" y="2298738"/>
            <a:ext cx="1137243" cy="338554"/>
          </a:xfrm>
          <a:prstGeom prst="rightArrow">
            <a:avLst>
              <a:gd name="adj1" fmla="val 50000"/>
              <a:gd name="adj2" fmla="val 50000"/>
            </a:avLst>
          </a:prstGeom>
          <a:solidFill>
            <a:srgbClr val="1D1D1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6" name="Google Shape;172;p4">
            <a:extLst>
              <a:ext uri="{FF2B5EF4-FFF2-40B4-BE49-F238E27FC236}">
                <a16:creationId xmlns:a16="http://schemas.microsoft.com/office/drawing/2014/main" id="{60CCBB62-3447-E220-4D6F-523482549EA7}"/>
              </a:ext>
            </a:extLst>
          </p:cNvPr>
          <p:cNvPicPr preferRelativeResize="0"/>
          <p:nvPr/>
        </p:nvPicPr>
        <p:blipFill rotWithShape="1">
          <a:blip r:embed="rId10">
            <a:alphaModFix/>
          </a:blip>
          <a:srcRect/>
          <a:stretch/>
        </p:blipFill>
        <p:spPr>
          <a:xfrm>
            <a:off x="5218861" y="1837004"/>
            <a:ext cx="2248202" cy="1496303"/>
          </a:xfrm>
          <a:prstGeom prst="rect">
            <a:avLst/>
          </a:prstGeom>
          <a:noFill/>
          <a:ln>
            <a:noFill/>
          </a:ln>
        </p:spPr>
      </p:pic>
    </p:spTree>
    <p:extLst>
      <p:ext uri="{BB962C8B-B14F-4D97-AF65-F5344CB8AC3E}">
        <p14:creationId xmlns:p14="http://schemas.microsoft.com/office/powerpoint/2010/main" val="2257736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55170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Współpraca z otoczeniem </a:t>
            </a:r>
            <a:br>
              <a:rPr lang="pl-PL" altLang="pl-PL" sz="3200" b="1" dirty="0">
                <a:solidFill>
                  <a:srgbClr val="B11D09"/>
                </a:solidFill>
                <a:ea typeface="Microsoft YaHei" pitchFamily="34" charset="-122"/>
                <a:cs typeface="Calibri" pitchFamily="34" charset="0"/>
              </a:rPr>
            </a:br>
            <a:r>
              <a:rPr lang="pl-PL" altLang="pl-PL" sz="3200" b="1" dirty="0">
                <a:solidFill>
                  <a:srgbClr val="B11D09"/>
                </a:solidFill>
                <a:ea typeface="Microsoft YaHei" pitchFamily="34" charset="-122"/>
                <a:cs typeface="Calibri" pitchFamily="34" charset="0"/>
              </a:rPr>
              <a:t>społecznym i gospodarczym</a:t>
            </a:r>
          </a:p>
        </p:txBody>
      </p:sp>
      <p:sp>
        <p:nvSpPr>
          <p:cNvPr id="3" name="Rectangle 3"/>
          <p:cNvSpPr>
            <a:spLocks noGrp="1"/>
          </p:cNvSpPr>
          <p:nvPr>
            <p:ph type="body" idx="1"/>
          </p:nvPr>
        </p:nvSpPr>
        <p:spPr>
          <a:xfrm>
            <a:off x="1271466" y="2852936"/>
            <a:ext cx="6192686" cy="4308531"/>
          </a:xfrm>
        </p:spPr>
        <p:txBody>
          <a:bodyPr>
            <a:noAutofit/>
          </a:bodyPr>
          <a:lstStyle/>
          <a:p>
            <a:pPr>
              <a:buNone/>
            </a:pPr>
            <a:r>
              <a:rPr lang="pl-PL" altLang="pl-PL" sz="2000" b="1" dirty="0">
                <a:cs typeface="Calibri" pitchFamily="34" charset="0"/>
              </a:rPr>
              <a:t>Cele</a:t>
            </a:r>
          </a:p>
          <a:p>
            <a:pPr>
              <a:buNone/>
            </a:pPr>
            <a:endParaRPr lang="pl-PL" altLang="pl-PL" sz="800" b="1" dirty="0">
              <a:cs typeface="Calibri" pitchFamily="34" charset="0"/>
            </a:endParaRPr>
          </a:p>
          <a:p>
            <a:pPr marL="285750" indent="-285750">
              <a:spcBef>
                <a:spcPts val="250"/>
              </a:spcBef>
              <a:buClr>
                <a:schemeClr val="bg1">
                  <a:lumMod val="50000"/>
                </a:schemeClr>
              </a:buClr>
              <a:buFont typeface="Arial" panose="020B0604020202020204" pitchFamily="34" charset="0"/>
              <a:buChar char="•"/>
            </a:pPr>
            <a:r>
              <a:rPr lang="pl-PL" altLang="pl-PL" sz="1600" dirty="0">
                <a:cs typeface="Calibri" pitchFamily="34" charset="0"/>
              </a:rPr>
              <a:t>wspólne prace badawcze wdrożeniowe w różnych branżach</a:t>
            </a:r>
          </a:p>
          <a:p>
            <a:pPr marL="285750" indent="-285750">
              <a:spcBef>
                <a:spcPts val="250"/>
              </a:spcBef>
              <a:buClr>
                <a:schemeClr val="bg1">
                  <a:lumMod val="50000"/>
                </a:schemeClr>
              </a:buClr>
              <a:buFont typeface="Arial" panose="020B0604020202020204" pitchFamily="34" charset="0"/>
              <a:buChar char="•"/>
            </a:pPr>
            <a:r>
              <a:rPr lang="pl-PL" altLang="pl-PL" sz="1600" dirty="0">
                <a:cs typeface="Calibri" pitchFamily="34" charset="0"/>
              </a:rPr>
              <a:t>rozwój nowych technologii</a:t>
            </a:r>
          </a:p>
          <a:p>
            <a:pPr marL="285750" indent="-285750">
              <a:spcBef>
                <a:spcPts val="250"/>
              </a:spcBef>
              <a:buClr>
                <a:schemeClr val="bg1">
                  <a:lumMod val="50000"/>
                </a:schemeClr>
              </a:buClr>
              <a:buFont typeface="Arial" panose="020B0604020202020204" pitchFamily="34" charset="0"/>
              <a:buChar char="•"/>
            </a:pPr>
            <a:r>
              <a:rPr lang="pl-PL" altLang="pl-PL" sz="1600" dirty="0">
                <a:cs typeface="Calibri" pitchFamily="34" charset="0"/>
              </a:rPr>
              <a:t>rozwój przedsiębiorczości akademickiej </a:t>
            </a:r>
          </a:p>
          <a:p>
            <a:pPr marL="285750" indent="-285750">
              <a:spcBef>
                <a:spcPts val="250"/>
              </a:spcBef>
              <a:buClr>
                <a:schemeClr val="bg1">
                  <a:lumMod val="50000"/>
                </a:schemeClr>
              </a:buClr>
              <a:buFont typeface="Arial" panose="020B0604020202020204" pitchFamily="34" charset="0"/>
              <a:buChar char="•"/>
            </a:pPr>
            <a:r>
              <a:rPr lang="pl-PL" altLang="pl-PL" sz="1600" dirty="0">
                <a:cs typeface="Calibri" pitchFamily="34" charset="0"/>
              </a:rPr>
              <a:t>komercjalizacja wyników badań naukowych</a:t>
            </a:r>
          </a:p>
          <a:p>
            <a:pPr marL="285750" indent="-285750">
              <a:spcBef>
                <a:spcPts val="250"/>
              </a:spcBef>
              <a:buClr>
                <a:schemeClr val="bg1">
                  <a:lumMod val="50000"/>
                </a:schemeClr>
              </a:buClr>
              <a:buFont typeface="Arial" panose="020B0604020202020204" pitchFamily="34" charset="0"/>
              <a:buChar char="•"/>
            </a:pPr>
            <a:r>
              <a:rPr lang="pl-PL" altLang="pl-PL" sz="1600" dirty="0">
                <a:cs typeface="Calibri" pitchFamily="34" charset="0"/>
              </a:rPr>
              <a:t>kształcenie i doskonalenie kadr inżynierskich dla gospodarki</a:t>
            </a:r>
          </a:p>
          <a:p>
            <a:pPr marL="285750" indent="-285750">
              <a:spcBef>
                <a:spcPts val="250"/>
              </a:spcBef>
              <a:buClr>
                <a:schemeClr val="bg1">
                  <a:lumMod val="50000"/>
                </a:schemeClr>
              </a:buClr>
              <a:buFont typeface="Arial" panose="020B0604020202020204" pitchFamily="34" charset="0"/>
              <a:buChar char="•"/>
            </a:pPr>
            <a:r>
              <a:rPr lang="pl-PL" altLang="pl-PL" sz="1600" dirty="0">
                <a:cs typeface="Calibri" pitchFamily="34" charset="0"/>
              </a:rPr>
              <a:t>współpraca w zakresie wykorzystywania zaplecza naukowego, dydaktycznego i szkoleniowego</a:t>
            </a:r>
          </a:p>
          <a:p>
            <a:pPr marL="285750" indent="-285750">
              <a:spcBef>
                <a:spcPts val="250"/>
              </a:spcBef>
              <a:buClr>
                <a:schemeClr val="bg1">
                  <a:lumMod val="50000"/>
                </a:schemeClr>
              </a:buClr>
              <a:buFont typeface="Arial" panose="020B0604020202020204" pitchFamily="34" charset="0"/>
              <a:buChar char="•"/>
            </a:pPr>
            <a:r>
              <a:rPr lang="pl-PL" altLang="pl-PL" sz="1600" dirty="0">
                <a:cs typeface="Calibri" pitchFamily="34" charset="0"/>
              </a:rPr>
              <a:t>możliwość odbywania praktyk i staży, realizacji prac dyplomowych</a:t>
            </a:r>
          </a:p>
          <a:p>
            <a:pPr marL="285750" indent="-285750">
              <a:spcBef>
                <a:spcPts val="250"/>
              </a:spcBef>
              <a:buClr>
                <a:schemeClr val="bg1">
                  <a:lumMod val="50000"/>
                </a:schemeClr>
              </a:buClr>
              <a:buFont typeface="Arial" panose="020B0604020202020204" pitchFamily="34" charset="0"/>
              <a:buChar char="•"/>
            </a:pPr>
            <a:r>
              <a:rPr lang="pl-PL" altLang="pl-PL" sz="1600" dirty="0">
                <a:cs typeface="Calibri" pitchFamily="34" charset="0"/>
              </a:rPr>
              <a:t>wspieranie karier absolwentów </a:t>
            </a:r>
          </a:p>
          <a:p>
            <a:pPr marL="285750" indent="-285750">
              <a:spcBef>
                <a:spcPts val="250"/>
              </a:spcBef>
              <a:buClr>
                <a:schemeClr val="bg1">
                  <a:lumMod val="50000"/>
                </a:schemeClr>
              </a:buClr>
              <a:buFont typeface="Arial" panose="020B0604020202020204" pitchFamily="34" charset="0"/>
              <a:buChar char="•"/>
            </a:pPr>
            <a:r>
              <a:rPr lang="pl-PL" altLang="pl-PL" sz="1600" dirty="0">
                <a:cs typeface="Calibri" pitchFamily="34" charset="0"/>
              </a:rPr>
              <a:t>przygotowanie i realizacja projektów finansowanych z funduszy </a:t>
            </a:r>
            <a:br>
              <a:rPr lang="pl-PL" altLang="pl-PL" sz="1600" dirty="0">
                <a:cs typeface="Calibri" pitchFamily="34" charset="0"/>
              </a:rPr>
            </a:br>
            <a:r>
              <a:rPr lang="pl-PL" altLang="pl-PL" sz="1600" dirty="0">
                <a:cs typeface="Calibri" pitchFamily="34" charset="0"/>
              </a:rPr>
              <a:t>i dotacji krajowych i zagranicznych</a:t>
            </a:r>
          </a:p>
          <a:p>
            <a:pPr marL="285750" indent="-285750">
              <a:spcBef>
                <a:spcPts val="250"/>
              </a:spcBef>
              <a:buClr>
                <a:schemeClr val="bg1">
                  <a:lumMod val="50000"/>
                </a:schemeClr>
              </a:buClr>
              <a:buFont typeface="Arial" panose="020B0604020202020204" pitchFamily="34" charset="0"/>
              <a:buChar char="•"/>
            </a:pPr>
            <a:r>
              <a:rPr lang="pl-PL" altLang="pl-PL" sz="1600" dirty="0">
                <a:cs typeface="Calibri" pitchFamily="34" charset="0"/>
              </a:rPr>
              <a:t>promowanie nowoczesnych rozwiązań technologicznych</a:t>
            </a:r>
          </a:p>
        </p:txBody>
      </p:sp>
      <p:grpSp>
        <p:nvGrpSpPr>
          <p:cNvPr id="10" name="Grupa 9">
            <a:extLst>
              <a:ext uri="{FF2B5EF4-FFF2-40B4-BE49-F238E27FC236}">
                <a16:creationId xmlns:a16="http://schemas.microsoft.com/office/drawing/2014/main" id="{D6421B0C-B45B-480E-A6F0-C5EA3D194E9A}"/>
              </a:ext>
            </a:extLst>
          </p:cNvPr>
          <p:cNvGrpSpPr/>
          <p:nvPr/>
        </p:nvGrpSpPr>
        <p:grpSpPr>
          <a:xfrm>
            <a:off x="1288573" y="2852936"/>
            <a:ext cx="4545132" cy="348909"/>
            <a:chOff x="1343471" y="1013921"/>
            <a:chExt cx="6408709" cy="1839015"/>
          </a:xfrm>
        </p:grpSpPr>
        <p:cxnSp>
          <p:nvCxnSpPr>
            <p:cNvPr id="12" name="Łącznik prosty 11">
              <a:extLst>
                <a:ext uri="{FF2B5EF4-FFF2-40B4-BE49-F238E27FC236}">
                  <a16:creationId xmlns:a16="http://schemas.microsoft.com/office/drawing/2014/main" id="{BF2291C8-C07F-4399-97C9-CAC8E669872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3" name="Łącznik prosty 12">
              <a:extLst>
                <a:ext uri="{FF2B5EF4-FFF2-40B4-BE49-F238E27FC236}">
                  <a16:creationId xmlns:a16="http://schemas.microsoft.com/office/drawing/2014/main" id="{B3F9BEBB-EFE4-4CA3-81F6-4DA9715C5D6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14" name="Obraz 13">
            <a:extLst>
              <a:ext uri="{FF2B5EF4-FFF2-40B4-BE49-F238E27FC236}">
                <a16:creationId xmlns:a16="http://schemas.microsoft.com/office/drawing/2014/main" id="{7D4FB78A-C642-4717-8314-9CFC653DFC8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grpSp>
        <p:nvGrpSpPr>
          <p:cNvPr id="9" name="Grupa 8">
            <a:extLst>
              <a:ext uri="{FF2B5EF4-FFF2-40B4-BE49-F238E27FC236}">
                <a16:creationId xmlns:a16="http://schemas.microsoft.com/office/drawing/2014/main" id="{91562441-5F9B-8F4F-9DD8-F628DFC8A334}"/>
              </a:ext>
            </a:extLst>
          </p:cNvPr>
          <p:cNvGrpSpPr/>
          <p:nvPr/>
        </p:nvGrpSpPr>
        <p:grpSpPr>
          <a:xfrm>
            <a:off x="1214836" y="1584813"/>
            <a:ext cx="6741466" cy="1011690"/>
            <a:chOff x="1284108" y="1816447"/>
            <a:chExt cx="6741466" cy="1011690"/>
          </a:xfrm>
        </p:grpSpPr>
        <p:pic>
          <p:nvPicPr>
            <p:cNvPr id="4" name="Obraz 3">
              <a:extLst>
                <a:ext uri="{FF2B5EF4-FFF2-40B4-BE49-F238E27FC236}">
                  <a16:creationId xmlns:a16="http://schemas.microsoft.com/office/drawing/2014/main" id="{B5D15BB2-479E-5D4A-7B88-CE358EE8C3B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22039" r="66381"/>
            <a:stretch/>
          </p:blipFill>
          <p:spPr>
            <a:xfrm>
              <a:off x="2570229" y="1816447"/>
              <a:ext cx="794197" cy="1011690"/>
            </a:xfrm>
            <a:prstGeom prst="rect">
              <a:avLst/>
            </a:prstGeom>
          </p:spPr>
        </p:pic>
        <p:pic>
          <p:nvPicPr>
            <p:cNvPr id="5" name="Obraz 4">
              <a:extLst>
                <a:ext uri="{FF2B5EF4-FFF2-40B4-BE49-F238E27FC236}">
                  <a16:creationId xmlns:a16="http://schemas.microsoft.com/office/drawing/2014/main" id="{83635786-38BB-6902-EF66-06D1BA27B46C}"/>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74834" r="5010"/>
            <a:stretch/>
          </p:blipFill>
          <p:spPr>
            <a:xfrm>
              <a:off x="6643241" y="1816447"/>
              <a:ext cx="1382333" cy="1011690"/>
            </a:xfrm>
            <a:prstGeom prst="rect">
              <a:avLst/>
            </a:prstGeom>
          </p:spPr>
        </p:pic>
        <p:pic>
          <p:nvPicPr>
            <p:cNvPr id="6" name="Obraz 5">
              <a:extLst>
                <a:ext uri="{FF2B5EF4-FFF2-40B4-BE49-F238E27FC236}">
                  <a16:creationId xmlns:a16="http://schemas.microsoft.com/office/drawing/2014/main" id="{7054F681-F8AA-35A8-1AF9-BD8A775D359F}"/>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37350" r="44122"/>
            <a:stretch/>
          </p:blipFill>
          <p:spPr>
            <a:xfrm>
              <a:off x="3688925" y="1816447"/>
              <a:ext cx="1270716" cy="1011690"/>
            </a:xfrm>
            <a:prstGeom prst="rect">
              <a:avLst/>
            </a:prstGeom>
          </p:spPr>
        </p:pic>
        <p:pic>
          <p:nvPicPr>
            <p:cNvPr id="7" name="Obraz 6">
              <a:extLst>
                <a:ext uri="{FF2B5EF4-FFF2-40B4-BE49-F238E27FC236}">
                  <a16:creationId xmlns:a16="http://schemas.microsoft.com/office/drawing/2014/main" id="{A72AE7EF-1EC8-96CF-A44A-CFBB8EFC7D6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58059" r="26855"/>
            <a:stretch/>
          </p:blipFill>
          <p:spPr>
            <a:xfrm>
              <a:off x="5284140" y="1816447"/>
              <a:ext cx="1034603" cy="1011690"/>
            </a:xfrm>
            <a:prstGeom prst="rect">
              <a:avLst/>
            </a:prstGeom>
          </p:spPr>
        </p:pic>
        <p:pic>
          <p:nvPicPr>
            <p:cNvPr id="8" name="Obraz 7">
              <a:extLst>
                <a:ext uri="{FF2B5EF4-FFF2-40B4-BE49-F238E27FC236}">
                  <a16:creationId xmlns:a16="http://schemas.microsoft.com/office/drawing/2014/main" id="{1AD42A8A-1BA2-5C6D-5BDB-635A9650C60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1911" r="84068"/>
            <a:stretch/>
          </p:blipFill>
          <p:spPr>
            <a:xfrm>
              <a:off x="1284108" y="1816447"/>
              <a:ext cx="961622" cy="1011690"/>
            </a:xfrm>
            <a:prstGeom prst="rect">
              <a:avLst/>
            </a:prstGeom>
          </p:spPr>
        </p:pic>
      </p:grpSp>
    </p:spTree>
    <p:extLst>
      <p:ext uri="{BB962C8B-B14F-4D97-AF65-F5344CB8AC3E}">
        <p14:creationId xmlns:p14="http://schemas.microsoft.com/office/powerpoint/2010/main" val="256884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Potencjał badawczy</a:t>
            </a:r>
          </a:p>
        </p:txBody>
      </p:sp>
      <p:sp>
        <p:nvSpPr>
          <p:cNvPr id="3" name="Rectangle 3"/>
          <p:cNvSpPr>
            <a:spLocks noGrp="1"/>
          </p:cNvSpPr>
          <p:nvPr>
            <p:ph type="body" idx="1"/>
          </p:nvPr>
        </p:nvSpPr>
        <p:spPr>
          <a:xfrm>
            <a:off x="8405816" y="849797"/>
            <a:ext cx="3019485" cy="348967"/>
          </a:xfrm>
        </p:spPr>
        <p:txBody>
          <a:bodyPr>
            <a:noAutofit/>
          </a:bodyPr>
          <a:lstStyle/>
          <a:p>
            <a:pPr algn="ctr">
              <a:spcBef>
                <a:spcPts val="250"/>
              </a:spcBef>
              <a:buClr>
                <a:schemeClr val="bg1">
                  <a:lumMod val="50000"/>
                </a:schemeClr>
              </a:buClr>
            </a:pPr>
            <a:r>
              <a:rPr lang="pl-PL" altLang="pl-PL" sz="1600" b="1" dirty="0">
                <a:cs typeface="Calibri" pitchFamily="34" charset="0"/>
              </a:rPr>
              <a:t>NAJNOWSZE CENTRA BADAWCZE</a:t>
            </a:r>
          </a:p>
        </p:txBody>
      </p:sp>
      <p:sp>
        <p:nvSpPr>
          <p:cNvPr id="11" name="Rectangle 3">
            <a:extLst>
              <a:ext uri="{FF2B5EF4-FFF2-40B4-BE49-F238E27FC236}">
                <a16:creationId xmlns:a16="http://schemas.microsoft.com/office/drawing/2014/main" id="{BB9E459B-6436-83CB-5E91-82D02FBF09C5}"/>
              </a:ext>
            </a:extLst>
          </p:cNvPr>
          <p:cNvSpPr txBox="1">
            <a:spLocks/>
          </p:cNvSpPr>
          <p:nvPr/>
        </p:nvSpPr>
        <p:spPr>
          <a:xfrm>
            <a:off x="7832318" y="1293564"/>
            <a:ext cx="4162096" cy="319430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285750" indent="-285750">
              <a:spcBef>
                <a:spcPts val="250"/>
              </a:spcBef>
              <a:buClr>
                <a:schemeClr val="bg1">
                  <a:lumMod val="50000"/>
                </a:schemeClr>
              </a:buClr>
              <a:buFont typeface="Arial" panose="020B0604020202020204" pitchFamily="34" charset="0"/>
              <a:buChar char="•"/>
            </a:pPr>
            <a:r>
              <a:rPr lang="pl-PL" altLang="pl-PL" sz="1650" dirty="0" err="1">
                <a:latin typeface="Calibri" panose="020F0502020204030204" pitchFamily="34" charset="0"/>
                <a:cs typeface="Calibri" panose="020F0502020204030204" pitchFamily="34" charset="0"/>
              </a:rPr>
              <a:t>HealthTech</a:t>
            </a:r>
            <a:r>
              <a:rPr lang="pl-PL" altLang="pl-PL" sz="1650" dirty="0">
                <a:latin typeface="Calibri" panose="020F0502020204030204" pitchFamily="34" charset="0"/>
                <a:cs typeface="Calibri" panose="020F0502020204030204" pitchFamily="34" charset="0"/>
              </a:rPr>
              <a:t> </a:t>
            </a:r>
            <a:r>
              <a:rPr lang="pl-PL" altLang="pl-PL" sz="1650" dirty="0" err="1">
                <a:latin typeface="Calibri" panose="020F0502020204030204" pitchFamily="34" charset="0"/>
                <a:cs typeface="Calibri" panose="020F0502020204030204" pitchFamily="34" charset="0"/>
              </a:rPr>
              <a:t>Synergy</a:t>
            </a:r>
            <a:r>
              <a:rPr lang="pl-PL" altLang="pl-PL" sz="1650" dirty="0">
                <a:latin typeface="Calibri" panose="020F0502020204030204" pitchFamily="34" charset="0"/>
                <a:cs typeface="Calibri" panose="020F0502020204030204" pitchFamily="34" charset="0"/>
              </a:rPr>
              <a:t> Hub – Centrum zaawansowanych technologii dla medycyny</a:t>
            </a:r>
          </a:p>
          <a:p>
            <a:pPr marL="285750" indent="-285750">
              <a:spcBef>
                <a:spcPts val="250"/>
              </a:spcBef>
              <a:buClr>
                <a:schemeClr val="bg1">
                  <a:lumMod val="50000"/>
                </a:schemeClr>
              </a:buClr>
              <a:buFont typeface="Arial" panose="020B0604020202020204" pitchFamily="34" charset="0"/>
              <a:buChar char="•"/>
            </a:pPr>
            <a:r>
              <a:rPr lang="pl-PL" altLang="pl-PL" sz="1650" dirty="0">
                <a:latin typeface="Calibri" panose="020F0502020204030204" pitchFamily="34" charset="0"/>
                <a:cs typeface="Calibri" panose="020F0502020204030204" pitchFamily="34" charset="0"/>
              </a:rPr>
              <a:t>Centrum Zaufanych Systemów Informacyjnych i Telekomunikacyjnych</a:t>
            </a:r>
          </a:p>
          <a:p>
            <a:pPr marL="285750" indent="-285750">
              <a:spcBef>
                <a:spcPts val="250"/>
              </a:spcBef>
              <a:buClr>
                <a:schemeClr val="bg1">
                  <a:lumMod val="50000"/>
                </a:schemeClr>
              </a:buClr>
              <a:buFont typeface="Arial" panose="020B0604020202020204" pitchFamily="34" charset="0"/>
              <a:buChar char="•"/>
            </a:pPr>
            <a:r>
              <a:rPr lang="pl-PL" altLang="pl-PL" sz="1650" dirty="0">
                <a:latin typeface="Calibri" panose="020F0502020204030204" pitchFamily="34" charset="0"/>
                <a:cs typeface="Calibri" panose="020F0502020204030204" pitchFamily="34" charset="0"/>
              </a:rPr>
              <a:t>Centrum Innowacji Miejskich: Architektura, Inżynieria, Technologie, Mobilność</a:t>
            </a:r>
          </a:p>
          <a:p>
            <a:pPr marL="285750" indent="-285750">
              <a:spcBef>
                <a:spcPts val="250"/>
              </a:spcBef>
              <a:buClr>
                <a:schemeClr val="bg1">
                  <a:lumMod val="50000"/>
                </a:schemeClr>
              </a:buClr>
              <a:buFont typeface="Arial" panose="020B0604020202020204" pitchFamily="34" charset="0"/>
              <a:buChar char="•"/>
            </a:pPr>
            <a:r>
              <a:rPr lang="pl-PL" altLang="pl-PL" sz="1650" dirty="0">
                <a:latin typeface="Calibri" panose="020F0502020204030204" pitchFamily="34" charset="0"/>
                <a:cs typeface="Calibri" panose="020F0502020204030204" pitchFamily="34" charset="0"/>
              </a:rPr>
              <a:t>Centrum Inżynierii Materiałowej i Obróbki Plastycznej</a:t>
            </a:r>
          </a:p>
          <a:p>
            <a:pPr marL="285750" indent="-285750">
              <a:spcBef>
                <a:spcPts val="250"/>
              </a:spcBef>
              <a:buClr>
                <a:schemeClr val="bg1">
                  <a:lumMod val="50000"/>
                </a:schemeClr>
              </a:buClr>
              <a:buFont typeface="Arial" panose="020B0604020202020204" pitchFamily="34" charset="0"/>
              <a:buChar char="•"/>
            </a:pPr>
            <a:r>
              <a:rPr lang="pl-PL" altLang="pl-PL" sz="1650" dirty="0">
                <a:latin typeface="Calibri" panose="020F0502020204030204" pitchFamily="34" charset="0"/>
                <a:cs typeface="Calibri" panose="020F0502020204030204" pitchFamily="34" charset="0"/>
              </a:rPr>
              <a:t>Centrum Innowacji i Technologii Obronnych</a:t>
            </a:r>
          </a:p>
          <a:p>
            <a:pPr marL="285750" indent="-285750">
              <a:spcBef>
                <a:spcPts val="250"/>
              </a:spcBef>
              <a:buClr>
                <a:schemeClr val="bg1">
                  <a:lumMod val="50000"/>
                </a:schemeClr>
              </a:buClr>
              <a:buFont typeface="Arial" panose="020B0604020202020204" pitchFamily="34" charset="0"/>
              <a:buChar char="•"/>
            </a:pPr>
            <a:r>
              <a:rPr lang="pl-PL" altLang="pl-PL" sz="1650" dirty="0">
                <a:latin typeface="Calibri" panose="020F0502020204030204" pitchFamily="34" charset="0"/>
                <a:cs typeface="Calibri" panose="020F0502020204030204" pitchFamily="34" charset="0"/>
              </a:rPr>
              <a:t>Centrum Mikro- i Nanoelektroniki, Mikro-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i </a:t>
            </a:r>
            <a:r>
              <a:rPr lang="pl-PL" altLang="pl-PL" sz="1650" dirty="0" err="1">
                <a:latin typeface="Calibri" panose="020F0502020204030204" pitchFamily="34" charset="0"/>
                <a:cs typeface="Calibri" panose="020F0502020204030204" pitchFamily="34" charset="0"/>
              </a:rPr>
              <a:t>Nanosystemów</a:t>
            </a:r>
            <a:r>
              <a:rPr lang="pl-PL" altLang="pl-PL" sz="1650" dirty="0">
                <a:latin typeface="Calibri" panose="020F0502020204030204" pitchFamily="34" charset="0"/>
                <a:cs typeface="Calibri" panose="020F0502020204030204" pitchFamily="34" charset="0"/>
              </a:rPr>
              <a:t> oraz Mikro-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i </a:t>
            </a:r>
            <a:r>
              <a:rPr lang="pl-PL" altLang="pl-PL" sz="1650" dirty="0" err="1">
                <a:latin typeface="Calibri" panose="020F0502020204030204" pitchFamily="34" charset="0"/>
                <a:cs typeface="Calibri" panose="020F0502020204030204" pitchFamily="34" charset="0"/>
              </a:rPr>
              <a:t>Nanoinżynierii</a:t>
            </a:r>
            <a:endParaRPr lang="pl-PL" altLang="pl-PL" sz="1650" dirty="0">
              <a:latin typeface="Calibri" panose="020F0502020204030204" pitchFamily="34" charset="0"/>
              <a:cs typeface="Calibri" panose="020F0502020204030204" pitchFamily="34" charset="0"/>
            </a:endParaRPr>
          </a:p>
          <a:p>
            <a:pPr marL="285750" indent="-285750">
              <a:spcBef>
                <a:spcPts val="250"/>
              </a:spcBef>
              <a:buClr>
                <a:schemeClr val="bg1">
                  <a:lumMod val="50000"/>
                </a:schemeClr>
              </a:buClr>
              <a:buFont typeface="Arial" panose="020B0604020202020204" pitchFamily="34" charset="0"/>
              <a:buChar char="•"/>
            </a:pPr>
            <a:r>
              <a:rPr lang="pl-PL" altLang="pl-PL" sz="1650" dirty="0">
                <a:latin typeface="Calibri" panose="020F0502020204030204" pitchFamily="34" charset="0"/>
                <a:cs typeface="Calibri" panose="020F0502020204030204" pitchFamily="34" charset="0"/>
              </a:rPr>
              <a:t>Centrum Zaawansowanych Technologii Surowcowych i Energetycznych</a:t>
            </a:r>
          </a:p>
          <a:p>
            <a:pPr algn="ctr">
              <a:spcBef>
                <a:spcPts val="250"/>
              </a:spcBef>
              <a:buClr>
                <a:schemeClr val="bg1">
                  <a:lumMod val="50000"/>
                </a:schemeClr>
              </a:buClr>
            </a:pPr>
            <a:endParaRPr lang="pl-PL" altLang="pl-PL" sz="1650" dirty="0">
              <a:latin typeface="Calibri" panose="020F0502020204030204" pitchFamily="34" charset="0"/>
              <a:cs typeface="Calibri" panose="020F0502020204030204" pitchFamily="34" charset="0"/>
            </a:endParaRPr>
          </a:p>
        </p:txBody>
      </p:sp>
      <p:grpSp>
        <p:nvGrpSpPr>
          <p:cNvPr id="15" name="Google Shape;203;p6">
            <a:extLst>
              <a:ext uri="{FF2B5EF4-FFF2-40B4-BE49-F238E27FC236}">
                <a16:creationId xmlns:a16="http://schemas.microsoft.com/office/drawing/2014/main" id="{115D83E5-D029-6D7D-C576-226F085B48DD}"/>
              </a:ext>
            </a:extLst>
          </p:cNvPr>
          <p:cNvGrpSpPr/>
          <p:nvPr/>
        </p:nvGrpSpPr>
        <p:grpSpPr>
          <a:xfrm>
            <a:off x="1117821" y="1082278"/>
            <a:ext cx="2955129" cy="2792514"/>
            <a:chOff x="2114611" y="1430"/>
            <a:chExt cx="1262490" cy="1360872"/>
          </a:xfrm>
        </p:grpSpPr>
        <p:sp>
          <p:nvSpPr>
            <p:cNvPr id="16" name="Google Shape;204;p6">
              <a:extLst>
                <a:ext uri="{FF2B5EF4-FFF2-40B4-BE49-F238E27FC236}">
                  <a16:creationId xmlns:a16="http://schemas.microsoft.com/office/drawing/2014/main" id="{D2C5E78E-CF09-CB99-E004-BE25E989754D}"/>
                </a:ext>
              </a:extLst>
            </p:cNvPr>
            <p:cNvSpPr/>
            <p:nvPr/>
          </p:nvSpPr>
          <p:spPr>
            <a:xfrm rot="5400000">
              <a:off x="2065420" y="50621"/>
              <a:ext cx="1360872" cy="1262490"/>
            </a:xfrm>
            <a:prstGeom prst="hexagon">
              <a:avLst>
                <a:gd name="adj" fmla="val 25000"/>
                <a:gd name="vf" fmla="val 115470"/>
              </a:avLst>
            </a:prstGeom>
            <a:solidFill>
              <a:srgbClr val="C38B45"/>
            </a:solid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5;p6">
              <a:extLst>
                <a:ext uri="{FF2B5EF4-FFF2-40B4-BE49-F238E27FC236}">
                  <a16:creationId xmlns:a16="http://schemas.microsoft.com/office/drawing/2014/main" id="{5788DA5C-EC06-2EAB-CF0B-0F21ED2CA166}"/>
                </a:ext>
              </a:extLst>
            </p:cNvPr>
            <p:cNvSpPr txBox="1"/>
            <p:nvPr/>
          </p:nvSpPr>
          <p:spPr>
            <a:xfrm>
              <a:off x="2243361" y="396624"/>
              <a:ext cx="1004990" cy="570484"/>
            </a:xfrm>
            <a:prstGeom prst="rect">
              <a:avLst/>
            </a:prstGeom>
            <a:solidFill>
              <a:srgbClr val="C38B45"/>
            </a:solidFill>
            <a:ln>
              <a:noFill/>
            </a:ln>
          </p:spPr>
          <p:txBody>
            <a:bodyPr spcFirstLastPara="1" wrap="square" lIns="0" tIns="0" rIns="0" bIns="0" anchor="ctr" anchorCtr="0">
              <a:noAutofit/>
            </a:bodyPr>
            <a:lstStyle/>
            <a:p>
              <a:pPr lvl="0" algn="ctr">
                <a:lnSpc>
                  <a:spcPct val="90000"/>
                </a:lnSpc>
                <a:spcBef>
                  <a:spcPts val="0"/>
                </a:spcBef>
                <a:spcAft>
                  <a:spcPts val="0"/>
                </a:spcAft>
                <a:buClr>
                  <a:schemeClr val="lt1"/>
                </a:buClr>
                <a:buSzPts val="1600"/>
              </a:pPr>
              <a:r>
                <a:rPr lang="pl-PL" sz="1600" b="1" dirty="0">
                  <a:solidFill>
                    <a:schemeClr val="lt1"/>
                  </a:solidFill>
                  <a:latin typeface="Calibri"/>
                  <a:ea typeface="Calibri"/>
                  <a:cs typeface="Calibri"/>
                  <a:sym typeface="Calibri"/>
                </a:rPr>
                <a:t>PONAD </a:t>
              </a:r>
              <a:r>
                <a:rPr lang="pl-PL" sz="1600" b="1" dirty="0">
                  <a:solidFill>
                    <a:srgbClr val="060006"/>
                  </a:solidFill>
                  <a:latin typeface="Calibri"/>
                  <a:ea typeface="Calibri"/>
                  <a:cs typeface="Calibri"/>
                  <a:sym typeface="Calibri"/>
                </a:rPr>
                <a:t>60</a:t>
              </a:r>
              <a:r>
                <a:rPr lang="pl-PL" sz="1600" b="1" dirty="0">
                  <a:solidFill>
                    <a:schemeClr val="lt1"/>
                  </a:solidFill>
                  <a:latin typeface="Calibri"/>
                  <a:ea typeface="Calibri"/>
                  <a:cs typeface="Calibri"/>
                  <a:sym typeface="Calibri"/>
                </a:rPr>
                <a:t> UMÓW</a:t>
              </a:r>
              <a:br>
                <a:rPr lang="pl-PL" sz="1600" b="1" dirty="0">
                  <a:solidFill>
                    <a:schemeClr val="lt1"/>
                  </a:solidFill>
                  <a:latin typeface="Calibri"/>
                  <a:ea typeface="Calibri"/>
                  <a:cs typeface="Calibri"/>
                  <a:sym typeface="Calibri"/>
                </a:rPr>
              </a:br>
              <a:r>
                <a:rPr lang="pl-PL" sz="1600" b="1" dirty="0">
                  <a:solidFill>
                    <a:schemeClr val="lt1"/>
                  </a:solidFill>
                  <a:latin typeface="Calibri"/>
                  <a:ea typeface="Calibri"/>
                  <a:cs typeface="Calibri"/>
                  <a:sym typeface="Calibri"/>
                </a:rPr>
                <a:t> O WSPÓŁPRACY</a:t>
              </a:r>
            </a:p>
          </p:txBody>
        </p:sp>
      </p:grpSp>
      <p:grpSp>
        <p:nvGrpSpPr>
          <p:cNvPr id="18" name="Google Shape;206;p6">
            <a:extLst>
              <a:ext uri="{FF2B5EF4-FFF2-40B4-BE49-F238E27FC236}">
                <a16:creationId xmlns:a16="http://schemas.microsoft.com/office/drawing/2014/main" id="{9B4D7DF8-DE85-E698-45E8-FAAC3B6B843E}"/>
              </a:ext>
            </a:extLst>
          </p:cNvPr>
          <p:cNvGrpSpPr/>
          <p:nvPr/>
        </p:nvGrpSpPr>
        <p:grpSpPr>
          <a:xfrm>
            <a:off x="2707659" y="3322124"/>
            <a:ext cx="2955129" cy="2792514"/>
            <a:chOff x="2114611" y="1430"/>
            <a:chExt cx="1262490" cy="1360872"/>
          </a:xfrm>
        </p:grpSpPr>
        <p:sp>
          <p:nvSpPr>
            <p:cNvPr id="19" name="Google Shape;207;p6">
              <a:extLst>
                <a:ext uri="{FF2B5EF4-FFF2-40B4-BE49-F238E27FC236}">
                  <a16:creationId xmlns:a16="http://schemas.microsoft.com/office/drawing/2014/main" id="{328BBD06-ECF8-5E13-2A97-614125D61BC7}"/>
                </a:ext>
              </a:extLst>
            </p:cNvPr>
            <p:cNvSpPr/>
            <p:nvPr/>
          </p:nvSpPr>
          <p:spPr>
            <a:xfrm rot="5400000">
              <a:off x="2065420" y="50621"/>
              <a:ext cx="1360872" cy="1262490"/>
            </a:xfrm>
            <a:prstGeom prst="hexagon">
              <a:avLst>
                <a:gd name="adj" fmla="val 25000"/>
                <a:gd name="vf" fmla="val 115470"/>
              </a:avLst>
            </a:prstGeom>
            <a:solidFill>
              <a:srgbClr val="1D1D1B"/>
            </a:solid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8;p6">
              <a:extLst>
                <a:ext uri="{FF2B5EF4-FFF2-40B4-BE49-F238E27FC236}">
                  <a16:creationId xmlns:a16="http://schemas.microsoft.com/office/drawing/2014/main" id="{B946DDA8-37C7-86C6-1595-7C6F07B17DE8}"/>
                </a:ext>
              </a:extLst>
            </p:cNvPr>
            <p:cNvSpPr txBox="1"/>
            <p:nvPr/>
          </p:nvSpPr>
          <p:spPr>
            <a:xfrm>
              <a:off x="2261048" y="338533"/>
              <a:ext cx="969616" cy="671313"/>
            </a:xfrm>
            <a:prstGeom prst="rect">
              <a:avLst/>
            </a:prstGeom>
            <a:solidFill>
              <a:srgbClr val="1D1D1B"/>
            </a:solid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r>
                <a:rPr lang="pl-PL" sz="1600" b="1" dirty="0">
                  <a:solidFill>
                    <a:schemeClr val="lt1"/>
                  </a:solidFill>
                  <a:latin typeface="Calibri"/>
                  <a:ea typeface="Calibri"/>
                  <a:cs typeface="Calibri"/>
                  <a:sym typeface="Calibri"/>
                </a:rPr>
                <a:t>NOWOCZESNA APARATURA BADAWCZA PONAD </a:t>
              </a:r>
              <a:br>
                <a:rPr lang="pl-PL" sz="1600" b="1" dirty="0">
                  <a:solidFill>
                    <a:schemeClr val="lt1"/>
                  </a:solidFill>
                  <a:latin typeface="Calibri"/>
                  <a:ea typeface="Calibri"/>
                  <a:cs typeface="Calibri"/>
                  <a:sym typeface="Calibri"/>
                </a:rPr>
              </a:br>
              <a:r>
                <a:rPr lang="pl-PL" sz="1600" b="1" dirty="0">
                  <a:solidFill>
                    <a:srgbClr val="C38B45"/>
                  </a:solidFill>
                  <a:latin typeface="Calibri"/>
                  <a:ea typeface="Calibri"/>
                  <a:cs typeface="Calibri"/>
                  <a:sym typeface="Calibri"/>
                </a:rPr>
                <a:t>350</a:t>
              </a:r>
              <a:r>
                <a:rPr lang="pl-PL" sz="1600" b="1" dirty="0">
                  <a:solidFill>
                    <a:schemeClr val="lt1"/>
                  </a:solidFill>
                  <a:latin typeface="Calibri"/>
                  <a:ea typeface="Calibri"/>
                  <a:cs typeface="Calibri"/>
                  <a:sym typeface="Calibri"/>
                </a:rPr>
                <a:t> URZĄDZEŃ </a:t>
              </a:r>
              <a:br>
                <a:rPr lang="pl-PL" sz="1600" b="1" dirty="0">
                  <a:solidFill>
                    <a:schemeClr val="lt1"/>
                  </a:solidFill>
                  <a:latin typeface="Calibri"/>
                  <a:ea typeface="Calibri"/>
                  <a:cs typeface="Calibri"/>
                  <a:sym typeface="Calibri"/>
                </a:rPr>
              </a:br>
              <a:r>
                <a:rPr lang="pl-PL" sz="1600" b="1" dirty="0">
                  <a:solidFill>
                    <a:schemeClr val="lt1"/>
                  </a:solidFill>
                  <a:latin typeface="Calibri"/>
                  <a:ea typeface="Calibri"/>
                  <a:cs typeface="Calibri"/>
                  <a:sym typeface="Calibri"/>
                </a:rPr>
                <a:t>I STANOWISK BADAWCZYCH</a:t>
              </a:r>
              <a:endParaRPr dirty="0"/>
            </a:p>
          </p:txBody>
        </p:sp>
      </p:grpSp>
      <p:grpSp>
        <p:nvGrpSpPr>
          <p:cNvPr id="21" name="Google Shape;209;p6">
            <a:extLst>
              <a:ext uri="{FF2B5EF4-FFF2-40B4-BE49-F238E27FC236}">
                <a16:creationId xmlns:a16="http://schemas.microsoft.com/office/drawing/2014/main" id="{9ED183D3-70C2-B2F4-A16C-E361B1A068F4}"/>
              </a:ext>
            </a:extLst>
          </p:cNvPr>
          <p:cNvGrpSpPr/>
          <p:nvPr/>
        </p:nvGrpSpPr>
        <p:grpSpPr>
          <a:xfrm>
            <a:off x="4260766" y="1082279"/>
            <a:ext cx="2955129" cy="2792514"/>
            <a:chOff x="2114611" y="1430"/>
            <a:chExt cx="1262490" cy="1360872"/>
          </a:xfrm>
        </p:grpSpPr>
        <p:sp>
          <p:nvSpPr>
            <p:cNvPr id="22" name="Google Shape;210;p6">
              <a:extLst>
                <a:ext uri="{FF2B5EF4-FFF2-40B4-BE49-F238E27FC236}">
                  <a16:creationId xmlns:a16="http://schemas.microsoft.com/office/drawing/2014/main" id="{F111B313-A429-C5A5-27C8-814F7ED022E1}"/>
                </a:ext>
              </a:extLst>
            </p:cNvPr>
            <p:cNvSpPr/>
            <p:nvPr/>
          </p:nvSpPr>
          <p:spPr>
            <a:xfrm rot="5400000">
              <a:off x="2065420" y="50621"/>
              <a:ext cx="1360872" cy="1262490"/>
            </a:xfrm>
            <a:prstGeom prst="hexagon">
              <a:avLst>
                <a:gd name="adj" fmla="val 25000"/>
                <a:gd name="vf" fmla="val 115470"/>
              </a:avLst>
            </a:prstGeom>
            <a:solidFill>
              <a:srgbClr val="1D1D1B"/>
            </a:solid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11;p6">
              <a:extLst>
                <a:ext uri="{FF2B5EF4-FFF2-40B4-BE49-F238E27FC236}">
                  <a16:creationId xmlns:a16="http://schemas.microsoft.com/office/drawing/2014/main" id="{20103CA2-8941-9BFC-CD68-70B447E2FF48}"/>
                </a:ext>
              </a:extLst>
            </p:cNvPr>
            <p:cNvSpPr txBox="1"/>
            <p:nvPr/>
          </p:nvSpPr>
          <p:spPr>
            <a:xfrm>
              <a:off x="2317420" y="348087"/>
              <a:ext cx="856872" cy="663248"/>
            </a:xfrm>
            <a:prstGeom prst="rect">
              <a:avLst/>
            </a:prstGeom>
            <a:solidFill>
              <a:srgbClr val="1D1D1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pl-PL" sz="1600" b="1" dirty="0">
                  <a:solidFill>
                    <a:srgbClr val="C38B45"/>
                  </a:solidFill>
                  <a:latin typeface="Calibri"/>
                  <a:ea typeface="Calibri"/>
                  <a:cs typeface="Calibri"/>
                  <a:sym typeface="Calibri"/>
                </a:rPr>
                <a:t>400</a:t>
              </a:r>
              <a:r>
                <a:rPr lang="pl-PL" sz="1600" b="1" dirty="0">
                  <a:solidFill>
                    <a:schemeClr val="lt1"/>
                  </a:solidFill>
                  <a:latin typeface="Calibri"/>
                  <a:ea typeface="Calibri"/>
                  <a:cs typeface="Calibri"/>
                  <a:sym typeface="Calibri"/>
                </a:rPr>
                <a:t> SPECJALISTYCZNYCH BADAŃ, TECHNOLOGII </a:t>
              </a:r>
              <a:endParaRPr dirty="0"/>
            </a:p>
            <a:p>
              <a:pPr marL="0" marR="0" lvl="0" indent="0" algn="ctr" rtl="0">
                <a:spcBef>
                  <a:spcPts val="0"/>
                </a:spcBef>
                <a:spcAft>
                  <a:spcPts val="0"/>
                </a:spcAft>
                <a:buNone/>
              </a:pPr>
              <a:r>
                <a:rPr lang="pl-PL" sz="1600" b="1" dirty="0">
                  <a:solidFill>
                    <a:schemeClr val="lt1"/>
                  </a:solidFill>
                  <a:latin typeface="Calibri"/>
                  <a:ea typeface="Calibri"/>
                  <a:cs typeface="Calibri"/>
                  <a:sym typeface="Calibri"/>
                </a:rPr>
                <a:t>EKSPERTYZ I SZKOLEŃ</a:t>
              </a:r>
              <a:endParaRPr dirty="0"/>
            </a:p>
          </p:txBody>
        </p:sp>
      </p:grpSp>
      <p:grpSp>
        <p:nvGrpSpPr>
          <p:cNvPr id="24" name="Google Shape;212;p6">
            <a:extLst>
              <a:ext uri="{FF2B5EF4-FFF2-40B4-BE49-F238E27FC236}">
                <a16:creationId xmlns:a16="http://schemas.microsoft.com/office/drawing/2014/main" id="{AED72C10-4EFD-E79F-DDA9-AA06FC61C5E3}"/>
              </a:ext>
            </a:extLst>
          </p:cNvPr>
          <p:cNvGrpSpPr/>
          <p:nvPr/>
        </p:nvGrpSpPr>
        <p:grpSpPr>
          <a:xfrm>
            <a:off x="6747204" y="4957072"/>
            <a:ext cx="1417570" cy="1550480"/>
            <a:chOff x="2131326" y="50966"/>
            <a:chExt cx="1262490" cy="1360872"/>
          </a:xfrm>
        </p:grpSpPr>
        <p:sp>
          <p:nvSpPr>
            <p:cNvPr id="25" name="Google Shape;213;p6">
              <a:extLst>
                <a:ext uri="{FF2B5EF4-FFF2-40B4-BE49-F238E27FC236}">
                  <a16:creationId xmlns:a16="http://schemas.microsoft.com/office/drawing/2014/main" id="{15C23A68-9A38-6D51-7C14-42C07339BFB3}"/>
                </a:ext>
              </a:extLst>
            </p:cNvPr>
            <p:cNvSpPr/>
            <p:nvPr/>
          </p:nvSpPr>
          <p:spPr>
            <a:xfrm rot="5400000">
              <a:off x="2082135" y="100157"/>
              <a:ext cx="1360872" cy="1262490"/>
            </a:xfrm>
            <a:prstGeom prst="hexagon">
              <a:avLst>
                <a:gd name="adj" fmla="val 25000"/>
                <a:gd name="vf" fmla="val 115470"/>
              </a:avLst>
            </a:prstGeom>
            <a:solidFill>
              <a:srgbClr val="1D1D1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14;p6">
              <a:extLst>
                <a:ext uri="{FF2B5EF4-FFF2-40B4-BE49-F238E27FC236}">
                  <a16:creationId xmlns:a16="http://schemas.microsoft.com/office/drawing/2014/main" id="{8B522DAC-C651-7FA0-D615-FBB4CDEB7A60}"/>
                </a:ext>
              </a:extLst>
            </p:cNvPr>
            <p:cNvSpPr txBox="1"/>
            <p:nvPr/>
          </p:nvSpPr>
          <p:spPr>
            <a:xfrm>
              <a:off x="2307931" y="351498"/>
              <a:ext cx="899312" cy="759805"/>
            </a:xfrm>
            <a:prstGeom prst="rect">
              <a:avLst/>
            </a:prstGeom>
            <a:solidFill>
              <a:srgbClr val="1D1D1B"/>
            </a:solid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r>
                <a:rPr lang="pl-PL" sz="1400" b="1" dirty="0">
                  <a:solidFill>
                    <a:srgbClr val="C38B45"/>
                  </a:solidFill>
                  <a:latin typeface="Calibri"/>
                  <a:ea typeface="Calibri"/>
                  <a:cs typeface="Calibri"/>
                  <a:sym typeface="Calibri"/>
                </a:rPr>
                <a:t>25</a:t>
              </a:r>
              <a:r>
                <a:rPr lang="pl-PL" sz="1100" b="1" dirty="0">
                  <a:solidFill>
                    <a:srgbClr val="FFFFFF"/>
                  </a:solidFill>
                  <a:latin typeface="Calibri"/>
                  <a:ea typeface="Calibri"/>
                  <a:cs typeface="Calibri"/>
                  <a:sym typeface="Calibri"/>
                </a:rPr>
                <a:t> CENTRÓW BADAWCZYCH POLITECHNIKI WROCŁAWSKIEJ</a:t>
              </a:r>
              <a:endParaRPr dirty="0"/>
            </a:p>
          </p:txBody>
        </p:sp>
      </p:grpSp>
      <p:grpSp>
        <p:nvGrpSpPr>
          <p:cNvPr id="27" name="Google Shape;215;p6">
            <a:extLst>
              <a:ext uri="{FF2B5EF4-FFF2-40B4-BE49-F238E27FC236}">
                <a16:creationId xmlns:a16="http://schemas.microsoft.com/office/drawing/2014/main" id="{8CF708DA-33B2-FD55-B5BB-B097B9BAE6A2}"/>
              </a:ext>
            </a:extLst>
          </p:cNvPr>
          <p:cNvGrpSpPr/>
          <p:nvPr/>
        </p:nvGrpSpPr>
        <p:grpSpPr>
          <a:xfrm>
            <a:off x="5850604" y="3655174"/>
            <a:ext cx="1417570" cy="1550480"/>
            <a:chOff x="2203167" y="84670"/>
            <a:chExt cx="1262490" cy="1360872"/>
          </a:xfrm>
        </p:grpSpPr>
        <p:sp>
          <p:nvSpPr>
            <p:cNvPr id="28" name="Google Shape;216;p6">
              <a:extLst>
                <a:ext uri="{FF2B5EF4-FFF2-40B4-BE49-F238E27FC236}">
                  <a16:creationId xmlns:a16="http://schemas.microsoft.com/office/drawing/2014/main" id="{D6C694B2-F1DB-76A4-C14F-C8769DB28609}"/>
                </a:ext>
              </a:extLst>
            </p:cNvPr>
            <p:cNvSpPr/>
            <p:nvPr/>
          </p:nvSpPr>
          <p:spPr>
            <a:xfrm rot="5400000">
              <a:off x="2153976" y="133861"/>
              <a:ext cx="1360872" cy="1262490"/>
            </a:xfrm>
            <a:prstGeom prst="hexagon">
              <a:avLst>
                <a:gd name="adj" fmla="val 25000"/>
                <a:gd name="vf" fmla="val 115470"/>
              </a:avLst>
            </a:prstGeom>
            <a:solidFill>
              <a:srgbClr val="C38B4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17;p6">
              <a:extLst>
                <a:ext uri="{FF2B5EF4-FFF2-40B4-BE49-F238E27FC236}">
                  <a16:creationId xmlns:a16="http://schemas.microsoft.com/office/drawing/2014/main" id="{D7FDBA82-FE16-A901-0535-D13A5DF4BC0D}"/>
                </a:ext>
              </a:extLst>
            </p:cNvPr>
            <p:cNvSpPr txBox="1"/>
            <p:nvPr/>
          </p:nvSpPr>
          <p:spPr>
            <a:xfrm>
              <a:off x="2269955" y="491354"/>
              <a:ext cx="1128914" cy="547502"/>
            </a:xfrm>
            <a:prstGeom prst="rect">
              <a:avLst/>
            </a:prstGeom>
            <a:solidFill>
              <a:srgbClr val="C38B45"/>
            </a:solid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r>
                <a:rPr lang="pl-PL" sz="1200" b="1" dirty="0">
                  <a:solidFill>
                    <a:srgbClr val="1D1D1B"/>
                  </a:solidFill>
                  <a:latin typeface="Calibri"/>
                  <a:ea typeface="Calibri"/>
                  <a:cs typeface="Calibri"/>
                  <a:sym typeface="Calibri"/>
                </a:rPr>
                <a:t>8</a:t>
              </a:r>
              <a:r>
                <a:rPr lang="pl-PL" sz="1200" b="1" dirty="0">
                  <a:solidFill>
                    <a:srgbClr val="FFFFFF"/>
                  </a:solidFill>
                  <a:latin typeface="Calibri"/>
                  <a:ea typeface="Calibri"/>
                  <a:cs typeface="Calibri"/>
                  <a:sym typeface="Calibri"/>
                </a:rPr>
                <a:t> LABORATORIÓW AKREDYTOWANYCH</a:t>
              </a:r>
              <a:endParaRPr sz="1200" dirty="0"/>
            </a:p>
          </p:txBody>
        </p:sp>
      </p:grpSp>
      <p:grpSp>
        <p:nvGrpSpPr>
          <p:cNvPr id="30" name="Google Shape;218;p6">
            <a:extLst>
              <a:ext uri="{FF2B5EF4-FFF2-40B4-BE49-F238E27FC236}">
                <a16:creationId xmlns:a16="http://schemas.microsoft.com/office/drawing/2014/main" id="{9CCE0DCB-578A-C0D1-76B9-CC1DCCBC024D}"/>
              </a:ext>
            </a:extLst>
          </p:cNvPr>
          <p:cNvGrpSpPr/>
          <p:nvPr/>
        </p:nvGrpSpPr>
        <p:grpSpPr>
          <a:xfrm>
            <a:off x="8352590" y="4957072"/>
            <a:ext cx="1417570" cy="1550480"/>
            <a:chOff x="2114610" y="6226"/>
            <a:chExt cx="1262490" cy="1360872"/>
          </a:xfrm>
        </p:grpSpPr>
        <p:sp>
          <p:nvSpPr>
            <p:cNvPr id="31" name="Google Shape;219;p6">
              <a:extLst>
                <a:ext uri="{FF2B5EF4-FFF2-40B4-BE49-F238E27FC236}">
                  <a16:creationId xmlns:a16="http://schemas.microsoft.com/office/drawing/2014/main" id="{00BB6191-EEF5-8DDB-4FB4-E52DE22C358C}"/>
                </a:ext>
              </a:extLst>
            </p:cNvPr>
            <p:cNvSpPr/>
            <p:nvPr/>
          </p:nvSpPr>
          <p:spPr>
            <a:xfrm rot="5400000">
              <a:off x="2065419" y="55417"/>
              <a:ext cx="1360872" cy="1262490"/>
            </a:xfrm>
            <a:prstGeom prst="hexagon">
              <a:avLst>
                <a:gd name="adj" fmla="val 25000"/>
                <a:gd name="vf" fmla="val 115470"/>
              </a:avLst>
            </a:prstGeom>
            <a:solidFill>
              <a:srgbClr val="C38B4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20;p6">
              <a:extLst>
                <a:ext uri="{FF2B5EF4-FFF2-40B4-BE49-F238E27FC236}">
                  <a16:creationId xmlns:a16="http://schemas.microsoft.com/office/drawing/2014/main" id="{6DB5DF30-1A26-75BF-346F-A86418183E2E}"/>
                </a:ext>
              </a:extLst>
            </p:cNvPr>
            <p:cNvSpPr txBox="1"/>
            <p:nvPr/>
          </p:nvSpPr>
          <p:spPr>
            <a:xfrm>
              <a:off x="2306235" y="344664"/>
              <a:ext cx="879238" cy="677570"/>
            </a:xfrm>
            <a:prstGeom prst="rect">
              <a:avLst/>
            </a:prstGeom>
            <a:solidFill>
              <a:srgbClr val="C38B45"/>
            </a:solid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r>
                <a:rPr lang="pl-PL" sz="1400" b="1" dirty="0">
                  <a:solidFill>
                    <a:srgbClr val="1D1D1B"/>
                  </a:solidFill>
                  <a:latin typeface="Calibri"/>
                  <a:ea typeface="Calibri"/>
                  <a:cs typeface="Calibri"/>
                  <a:sym typeface="Calibri"/>
                </a:rPr>
                <a:t>5</a:t>
              </a:r>
              <a:r>
                <a:rPr lang="pl-PL" sz="1100" b="1" dirty="0">
                  <a:solidFill>
                    <a:srgbClr val="FFFFFF"/>
                  </a:solidFill>
                  <a:latin typeface="Calibri"/>
                  <a:ea typeface="Calibri"/>
                  <a:cs typeface="Calibri"/>
                  <a:sym typeface="Calibri"/>
                </a:rPr>
                <a:t> KLUCZOWYCH KLASTRÓW</a:t>
              </a:r>
              <a:endParaRPr dirty="0"/>
            </a:p>
          </p:txBody>
        </p:sp>
      </p:grpSp>
      <p:grpSp>
        <p:nvGrpSpPr>
          <p:cNvPr id="38" name="Grupa 37">
            <a:extLst>
              <a:ext uri="{FF2B5EF4-FFF2-40B4-BE49-F238E27FC236}">
                <a16:creationId xmlns:a16="http://schemas.microsoft.com/office/drawing/2014/main" id="{8A84CDF4-1977-EBBE-F704-ED2E9196C743}"/>
              </a:ext>
            </a:extLst>
          </p:cNvPr>
          <p:cNvGrpSpPr/>
          <p:nvPr/>
        </p:nvGrpSpPr>
        <p:grpSpPr>
          <a:xfrm>
            <a:off x="7879818" y="817978"/>
            <a:ext cx="3838647" cy="348909"/>
            <a:chOff x="1343471" y="1013921"/>
            <a:chExt cx="6408709" cy="1839015"/>
          </a:xfrm>
        </p:grpSpPr>
        <p:cxnSp>
          <p:nvCxnSpPr>
            <p:cNvPr id="39" name="Łącznik prosty 38">
              <a:extLst>
                <a:ext uri="{FF2B5EF4-FFF2-40B4-BE49-F238E27FC236}">
                  <a16:creationId xmlns:a16="http://schemas.microsoft.com/office/drawing/2014/main" id="{580EBD98-CED6-AE8D-2C97-9011C4EE81E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40" name="Łącznik prosty 39">
              <a:extLst>
                <a:ext uri="{FF2B5EF4-FFF2-40B4-BE49-F238E27FC236}">
                  <a16:creationId xmlns:a16="http://schemas.microsoft.com/office/drawing/2014/main" id="{0939EE01-5420-843D-518B-3C6E89A9F0C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5" name="Grafika 4">
            <a:hlinkClick r:id="rId3"/>
            <a:extLst>
              <a:ext uri="{FF2B5EF4-FFF2-40B4-BE49-F238E27FC236}">
                <a16:creationId xmlns:a16="http://schemas.microsoft.com/office/drawing/2014/main" id="{8EB62C1D-B789-E6C5-DC29-DA46CAF3D5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55032" y="872499"/>
            <a:ext cx="228600" cy="228600"/>
          </a:xfrm>
          <a:prstGeom prst="rect">
            <a:avLst/>
          </a:prstGeom>
        </p:spPr>
      </p:pic>
    </p:spTree>
    <p:extLst>
      <p:ext uri="{BB962C8B-B14F-4D97-AF65-F5344CB8AC3E}">
        <p14:creationId xmlns:p14="http://schemas.microsoft.com/office/powerpoint/2010/main" val="2471645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58342" y="48166"/>
            <a:ext cx="6997898" cy="1004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Akademicki Inkubator Przedsiębiorczości </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grpSp>
        <p:nvGrpSpPr>
          <p:cNvPr id="24" name="Group 4"/>
          <p:cNvGrpSpPr>
            <a:grpSpLocks noChangeAspect="1"/>
          </p:cNvGrpSpPr>
          <p:nvPr/>
        </p:nvGrpSpPr>
        <p:grpSpPr bwMode="auto">
          <a:xfrm>
            <a:off x="2423593" y="4804987"/>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2" name="Prostokąt 1"/>
          <p:cNvSpPr/>
          <p:nvPr/>
        </p:nvSpPr>
        <p:spPr>
          <a:xfrm>
            <a:off x="1127448" y="908720"/>
            <a:ext cx="7056784" cy="4929555"/>
          </a:xfrm>
          <a:prstGeom prst="rect">
            <a:avLst/>
          </a:prstGeom>
        </p:spPr>
        <p:txBody>
          <a:bodyPr wrap="square">
            <a:spAutoFit/>
          </a:bodyPr>
          <a:lstStyle/>
          <a:p>
            <a:pPr>
              <a:spcBef>
                <a:spcPts val="500"/>
              </a:spcBef>
              <a:buClr>
                <a:schemeClr val="bg1">
                  <a:lumMod val="50000"/>
                </a:schemeClr>
              </a:buClr>
            </a:pPr>
            <a:r>
              <a:rPr lang="pl-PL" dirty="0">
                <a:latin typeface="Calibri" panose="020F0502020204030204" pitchFamily="34" charset="0"/>
              </a:rPr>
              <a:t>Akademicki Inkubator Przedsiębiorczości (AIP) to miejsce, w którym promujemy akademicką działalność biznesową. Tutaj zapewniamy młodym optymalne warunki rozwoju firm, jednocześnie wspierając </a:t>
            </a:r>
            <a:br>
              <a:rPr lang="pl-PL" dirty="0">
                <a:latin typeface="Calibri" panose="020F0502020204030204" pitchFamily="34" charset="0"/>
              </a:rPr>
            </a:br>
            <a:r>
              <a:rPr lang="pl-PL" dirty="0">
                <a:latin typeface="Calibri" panose="020F0502020204030204" pitchFamily="34" charset="0"/>
              </a:rPr>
              <a:t>ich przedsięwzięcia biznesowe. Tylko w ostatniej dekadzie AIP udzielił wsparcia ponad 250 firm i start-</a:t>
            </a:r>
            <a:r>
              <a:rPr lang="pl-PL" dirty="0" err="1">
                <a:latin typeface="Calibri" panose="020F0502020204030204" pitchFamily="34" charset="0"/>
              </a:rPr>
              <a:t>upów</a:t>
            </a:r>
            <a:r>
              <a:rPr lang="pl-PL" dirty="0">
                <a:latin typeface="Calibri" panose="020F0502020204030204" pitchFamily="34" charset="0"/>
              </a:rPr>
              <a:t> założonych przez naszych pracowników i studentów. </a:t>
            </a:r>
          </a:p>
          <a:p>
            <a:pPr>
              <a:spcBef>
                <a:spcPts val="500"/>
              </a:spcBef>
              <a:buClr>
                <a:schemeClr val="bg1">
                  <a:lumMod val="50000"/>
                </a:schemeClr>
              </a:buClr>
            </a:pPr>
            <a:endParaRPr lang="pl-PL" dirty="0">
              <a:latin typeface="Calibri" panose="020F0502020204030204" pitchFamily="34" charset="0"/>
            </a:endParaRPr>
          </a:p>
          <a:p>
            <a:pPr>
              <a:spcBef>
                <a:spcPts val="500"/>
              </a:spcBef>
              <a:buClr>
                <a:schemeClr val="bg1">
                  <a:lumMod val="50000"/>
                </a:schemeClr>
              </a:buClr>
            </a:pPr>
            <a:r>
              <a:rPr lang="pl-PL" dirty="0">
                <a:latin typeface="Calibri" panose="020F0502020204030204" pitchFamily="34" charset="0"/>
              </a:rPr>
              <a:t>Nasi absolwenci i pracownicy, którzy rozpoczęli swoją przygodę </a:t>
            </a:r>
            <a:br>
              <a:rPr lang="pl-PL" dirty="0">
                <a:latin typeface="Calibri" panose="020F0502020204030204" pitchFamily="34" charset="0"/>
              </a:rPr>
            </a:br>
            <a:r>
              <a:rPr lang="pl-PL" dirty="0">
                <a:latin typeface="Calibri" panose="020F0502020204030204" pitchFamily="34" charset="0"/>
              </a:rPr>
              <a:t>z dużym biznesem na uczelni są także założycielami firm uznanych </a:t>
            </a:r>
            <a:br>
              <a:rPr lang="pl-PL" dirty="0">
                <a:latin typeface="Calibri" panose="020F0502020204030204" pitchFamily="34" charset="0"/>
              </a:rPr>
            </a:br>
            <a:r>
              <a:rPr lang="pl-PL" dirty="0">
                <a:latin typeface="Calibri" panose="020F0502020204030204" pitchFamily="34" charset="0"/>
              </a:rPr>
              <a:t>nie tylko w naszym kraju, ale również międzynarodowo. Dobrym przykładem jest </a:t>
            </a:r>
            <a:r>
              <a:rPr lang="pl-PL" dirty="0" err="1">
                <a:latin typeface="Calibri" panose="020F0502020204030204" pitchFamily="34" charset="0"/>
              </a:rPr>
              <a:t>LiveChat</a:t>
            </a:r>
            <a:r>
              <a:rPr lang="pl-PL" dirty="0">
                <a:latin typeface="Calibri" panose="020F0502020204030204" pitchFamily="34" charset="0"/>
              </a:rPr>
              <a:t> Software – jeden ze światowych liderów </a:t>
            </a:r>
            <a:br>
              <a:rPr lang="pl-PL" dirty="0">
                <a:latin typeface="Calibri" panose="020F0502020204030204" pitchFamily="34" charset="0"/>
              </a:rPr>
            </a:br>
            <a:r>
              <a:rPr lang="pl-PL" dirty="0">
                <a:latin typeface="Calibri" panose="020F0502020204030204" pitchFamily="34" charset="0"/>
              </a:rPr>
              <a:t>w obszarze aplikacji typu live chat, która świadczy swoje usługi </a:t>
            </a:r>
            <a:br>
              <a:rPr lang="pl-PL" dirty="0">
                <a:latin typeface="Calibri" panose="020F0502020204030204" pitchFamily="34" charset="0"/>
              </a:rPr>
            </a:br>
            <a:r>
              <a:rPr lang="pl-PL" dirty="0">
                <a:latin typeface="Calibri" panose="020F0502020204030204" pitchFamily="34" charset="0"/>
              </a:rPr>
              <a:t>na rzecz m.in. Orange, Adobe, Samsung, Tele2, Kaspersky Lab </a:t>
            </a:r>
            <a:br>
              <a:rPr lang="pl-PL" dirty="0">
                <a:latin typeface="Calibri" panose="020F0502020204030204" pitchFamily="34" charset="0"/>
              </a:rPr>
            </a:br>
            <a:r>
              <a:rPr lang="pl-PL" dirty="0">
                <a:latin typeface="Calibri" panose="020F0502020204030204" pitchFamily="34" charset="0"/>
              </a:rPr>
              <a:t>i </a:t>
            </a:r>
            <a:r>
              <a:rPr lang="pl-PL" dirty="0" err="1">
                <a:latin typeface="Calibri" panose="020F0502020204030204" pitchFamily="34" charset="0"/>
              </a:rPr>
              <a:t>Air</a:t>
            </a:r>
            <a:r>
              <a:rPr lang="pl-PL" dirty="0">
                <a:latin typeface="Calibri" panose="020F0502020204030204" pitchFamily="34" charset="0"/>
              </a:rPr>
              <a:t> Asia. Firmy założone przez ludzi „wychowanych” przez AIP </a:t>
            </a:r>
            <a:br>
              <a:rPr lang="pl-PL" dirty="0">
                <a:latin typeface="Calibri" panose="020F0502020204030204" pitchFamily="34" charset="0"/>
              </a:rPr>
            </a:br>
            <a:r>
              <a:rPr lang="pl-PL" dirty="0">
                <a:latin typeface="Calibri" panose="020F0502020204030204" pitchFamily="34" charset="0"/>
              </a:rPr>
              <a:t>zajmują się m.in. przemysłem kosmicznym, technologiami IT </a:t>
            </a:r>
            <a:br>
              <a:rPr lang="pl-PL" dirty="0">
                <a:latin typeface="Calibri" panose="020F0502020204030204" pitchFamily="34" charset="0"/>
              </a:rPr>
            </a:br>
            <a:r>
              <a:rPr lang="pl-PL" dirty="0">
                <a:latin typeface="Calibri" panose="020F0502020204030204" pitchFamily="34" charset="0"/>
              </a:rPr>
              <a:t>czy profesjonalnymi narzędziami do monitorowania treści </a:t>
            </a:r>
            <a:br>
              <a:rPr lang="pl-PL" dirty="0">
                <a:latin typeface="Calibri" panose="020F0502020204030204" pitchFamily="34" charset="0"/>
              </a:rPr>
            </a:br>
            <a:r>
              <a:rPr lang="pl-PL" dirty="0">
                <a:latin typeface="Calibri" panose="020F0502020204030204" pitchFamily="34" charset="0"/>
              </a:rPr>
              <a:t>w Internecie.</a:t>
            </a:r>
          </a:p>
        </p:txBody>
      </p:sp>
      <p:pic>
        <p:nvPicPr>
          <p:cNvPr id="12" name="Obraz 11">
            <a:extLst>
              <a:ext uri="{FF2B5EF4-FFF2-40B4-BE49-F238E27FC236}">
                <a16:creationId xmlns:a16="http://schemas.microsoft.com/office/drawing/2014/main" id="{10D7019C-86E1-46A9-9CBE-C56E2C8B8D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a:stretch/>
        </p:blipFill>
        <p:spPr>
          <a:xfrm>
            <a:off x="8256240" y="0"/>
            <a:ext cx="3935760" cy="6858000"/>
          </a:xfrm>
          <a:prstGeom prst="rect">
            <a:avLst/>
          </a:prstGeom>
        </p:spPr>
      </p:pic>
    </p:spTree>
    <p:extLst>
      <p:ext uri="{BB962C8B-B14F-4D97-AF65-F5344CB8AC3E}">
        <p14:creationId xmlns:p14="http://schemas.microsoft.com/office/powerpoint/2010/main" val="100629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
          <p:cNvGrpSpPr>
            <a:grpSpLocks noChangeAspect="1"/>
          </p:cNvGrpSpPr>
          <p:nvPr/>
        </p:nvGrpSpPr>
        <p:grpSpPr bwMode="auto">
          <a:xfrm>
            <a:off x="2423593" y="4947372"/>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42" name="Rectangle 2"/>
          <p:cNvSpPr txBox="1">
            <a:spLocks noChangeArrowheads="1"/>
          </p:cNvSpPr>
          <p:nvPr/>
        </p:nvSpPr>
        <p:spPr bwMode="auto">
          <a:xfrm>
            <a:off x="1199456" y="0"/>
            <a:ext cx="9468544" cy="106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Biblioteka Politechniki Wrocławskiej</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12" name="Rectangle 3"/>
          <p:cNvSpPr>
            <a:spLocks noGrp="1"/>
          </p:cNvSpPr>
          <p:nvPr>
            <p:ph type="body" idx="1"/>
          </p:nvPr>
        </p:nvSpPr>
        <p:spPr>
          <a:xfrm>
            <a:off x="1203793" y="908720"/>
            <a:ext cx="6908431" cy="5473219"/>
          </a:xfrm>
        </p:spPr>
        <p:txBody>
          <a:bodyPr>
            <a:noAutofit/>
          </a:bodyPr>
          <a:lstStyle/>
          <a:p>
            <a:pPr marL="180975" indent="-180975" algn="just">
              <a:spcBef>
                <a:spcPts val="500"/>
              </a:spcBef>
              <a:spcAft>
                <a:spcPts val="500"/>
              </a:spcAft>
              <a:buClr>
                <a:srgbClr val="C00000"/>
              </a:buClr>
              <a:buFont typeface="Arial" panose="020B0604020202020204" pitchFamily="34" charset="0"/>
              <a:buChar char="•"/>
              <a:defRPr/>
            </a:pPr>
            <a:r>
              <a:rPr lang="pl-PL" altLang="pl-PL" sz="1550" dirty="0"/>
              <a:t>Największa i najnowocześniejsza akademicka biblioteka techniczna na Dolnym Śląsku (biblioteka.pwr.edu.pl), aktywnie współpracująca z Biblioteką Narodową, tworząc m.in. centralne katalogi biblioteczne oraz rozwijając usługi dostępu do zasobów narodowych (POLONA, </a:t>
            </a:r>
            <a:r>
              <a:rPr lang="pl-PL" altLang="pl-PL" sz="1550" dirty="0" err="1"/>
              <a:t>Academica</a:t>
            </a:r>
            <a:r>
              <a:rPr lang="pl-PL" altLang="pl-PL" sz="1550" dirty="0"/>
              <a:t>), kooperująca także z innymi bibliotekami naukowymi w ramach Ogólnokrajowej Sieci Bibliotecznej</a:t>
            </a:r>
          </a:p>
          <a:p>
            <a:pPr marL="180975" indent="-180975" algn="just">
              <a:spcBef>
                <a:spcPts val="500"/>
              </a:spcBef>
              <a:spcAft>
                <a:spcPts val="500"/>
              </a:spcAft>
              <a:buClr>
                <a:srgbClr val="C00000"/>
              </a:buClr>
              <a:buFont typeface="Arial" panose="020B0604020202020204" pitchFamily="34" charset="0"/>
              <a:buChar char="•"/>
              <a:defRPr/>
            </a:pPr>
            <a:r>
              <a:rPr lang="pl-PL" altLang="pl-PL" sz="1550" dirty="0"/>
              <a:t>Zapewnia dostęp do bogatej oferty usług oraz zasobów tradycyjnych </a:t>
            </a:r>
            <a:br>
              <a:rPr lang="pl-PL" altLang="pl-PL" sz="1550" dirty="0"/>
            </a:br>
            <a:r>
              <a:rPr lang="pl-PL" altLang="pl-PL" sz="1550" dirty="0"/>
              <a:t>i elektronicznych, w tym do ponad 3,8 mln e-książek, ponad 90 tys. e-czasopism oraz do ok. 110 baz danych – większość zasobów jest dostępna również przez system HAN lub VPN. Wspiera promocję dorobku naukowego </a:t>
            </a:r>
            <a:r>
              <a:rPr lang="pl-PL" altLang="pl-PL" sz="1550" dirty="0" err="1"/>
              <a:t>PWr</a:t>
            </a:r>
            <a:r>
              <a:rPr lang="pl-PL" altLang="pl-PL" sz="1550" dirty="0"/>
              <a:t> w bazie DONA, jak również sporządza analizy </a:t>
            </a:r>
            <a:r>
              <a:rPr lang="pl-PL" altLang="pl-PL" sz="1550" dirty="0" err="1"/>
              <a:t>bibliometryczne</a:t>
            </a:r>
            <a:r>
              <a:rPr lang="pl-PL" altLang="pl-PL" sz="1550" dirty="0"/>
              <a:t> i </a:t>
            </a:r>
            <a:r>
              <a:rPr lang="pl-PL" altLang="pl-PL" sz="1550" dirty="0" err="1"/>
              <a:t>naukometryczne</a:t>
            </a:r>
            <a:r>
              <a:rPr lang="pl-PL" altLang="pl-PL" sz="1550" dirty="0"/>
              <a:t> dla pracowników </a:t>
            </a:r>
            <a:br>
              <a:rPr lang="pl-PL" altLang="pl-PL" sz="1550" dirty="0"/>
            </a:br>
            <a:r>
              <a:rPr lang="pl-PL" altLang="pl-PL" sz="1550" dirty="0"/>
              <a:t>i jednostek Uczelni, w oparciu o różnorodne źródła informacji (</a:t>
            </a:r>
            <a:r>
              <a:rPr lang="pl-PL" altLang="pl-PL" sz="1550" dirty="0" err="1"/>
              <a:t>WoS</a:t>
            </a:r>
            <a:r>
              <a:rPr lang="pl-PL" altLang="pl-PL" sz="1550" dirty="0"/>
              <a:t>, </a:t>
            </a:r>
            <a:r>
              <a:rPr lang="pl-PL" altLang="pl-PL" sz="1550" dirty="0" err="1"/>
              <a:t>Scopus</a:t>
            </a:r>
            <a:r>
              <a:rPr lang="pl-PL" altLang="pl-PL" sz="1550" dirty="0"/>
              <a:t>, etc.), zapewniając stałe zasilanie baz krajowych (</a:t>
            </a:r>
            <a:r>
              <a:rPr lang="pl-PL" altLang="pl-PL" sz="1550" dirty="0" err="1"/>
              <a:t>POLon</a:t>
            </a:r>
            <a:r>
              <a:rPr lang="pl-PL" altLang="pl-PL" sz="1550" dirty="0"/>
              <a:t>/PBN) w informacje o dorobku naukowym </a:t>
            </a:r>
            <a:r>
              <a:rPr lang="pl-PL" altLang="pl-PL" sz="1550" dirty="0" err="1"/>
              <a:t>PWr</a:t>
            </a:r>
            <a:r>
              <a:rPr lang="pl-PL" altLang="pl-PL" sz="1550" dirty="0"/>
              <a:t> na potrzeby ewaluacji. </a:t>
            </a:r>
          </a:p>
          <a:p>
            <a:pPr marL="180975" indent="-180975" algn="just">
              <a:spcBef>
                <a:spcPts val="500"/>
              </a:spcBef>
              <a:spcAft>
                <a:spcPts val="500"/>
              </a:spcAft>
              <a:buClr>
                <a:srgbClr val="C00000"/>
              </a:buClr>
              <a:buFont typeface="Arial" panose="020B0604020202020204" pitchFamily="34" charset="0"/>
              <a:buChar char="•"/>
              <a:defRPr/>
            </a:pPr>
            <a:r>
              <a:rPr lang="pl-PL" altLang="pl-PL" sz="1550" dirty="0"/>
              <a:t>Zapewnia możliwość korzystania z miejsc pracy indywidualnej i grupowej w Strefie Otwartej Nauki oraz w Bibliotekach Tematycznych (Kampus Główny, Kampus Prusa, Kampus Na Grobli, Wałbrzych, Legnica, Jelenia Góra).</a:t>
            </a:r>
          </a:p>
          <a:p>
            <a:pPr marL="180975" indent="-180975" algn="just">
              <a:spcBef>
                <a:spcPts val="500"/>
              </a:spcBef>
              <a:spcAft>
                <a:spcPts val="500"/>
              </a:spcAft>
              <a:buClr>
                <a:srgbClr val="C00000"/>
              </a:buClr>
              <a:buFont typeface="Arial" panose="020B0604020202020204" pitchFamily="34" charset="0"/>
              <a:buChar char="•"/>
              <a:defRPr/>
            </a:pPr>
            <a:r>
              <a:rPr lang="pl-PL" altLang="pl-PL" sz="1550" dirty="0"/>
              <a:t>Uczestniczy w projektach: </a:t>
            </a:r>
            <a:r>
              <a:rPr lang="pl-PL" altLang="pl-PL" sz="1550" i="1" dirty="0"/>
              <a:t>Narodowy Program Rozwoju Czytelnictwa 2.0 na lata 2021-2025 </a:t>
            </a:r>
            <a:r>
              <a:rPr lang="pl-PL" altLang="pl-PL" sz="1550" dirty="0"/>
              <a:t>oraz </a:t>
            </a:r>
            <a:r>
              <a:rPr lang="pl-PL" altLang="pl-PL" sz="1550" i="1" dirty="0"/>
              <a:t>Społeczna Odpowiedzialność Nauki.</a:t>
            </a:r>
            <a:r>
              <a:rPr lang="pl-PL" altLang="pl-PL" sz="1550" i="1" dirty="0">
                <a:solidFill>
                  <a:srgbClr val="FF0000"/>
                </a:solidFill>
              </a:rPr>
              <a:t> </a:t>
            </a:r>
          </a:p>
          <a:p>
            <a:pPr marL="180975" indent="-180975" algn="just">
              <a:spcBef>
                <a:spcPts val="500"/>
              </a:spcBef>
              <a:spcAft>
                <a:spcPts val="500"/>
              </a:spcAft>
              <a:buClr>
                <a:srgbClr val="C00000"/>
              </a:buClr>
              <a:buFont typeface="Arial" panose="020B0604020202020204" pitchFamily="34" charset="0"/>
              <a:buChar char="•"/>
              <a:defRPr/>
            </a:pPr>
            <a:r>
              <a:rPr lang="pl-PL" altLang="pl-PL" sz="1550" dirty="0"/>
              <a:t>Jest liderem Konsorcjum Dolnośląskiej Biblioteki Cyfrowej (22 instytucje), a także członkiem branżowych organizacji międzynarodowych (IFLA, IATUL).</a:t>
            </a:r>
          </a:p>
          <a:p>
            <a:pPr marL="180975" indent="-180975" algn="just">
              <a:spcBef>
                <a:spcPts val="500"/>
              </a:spcBef>
              <a:spcAft>
                <a:spcPts val="500"/>
              </a:spcAft>
              <a:buClr>
                <a:srgbClr val="C00000"/>
              </a:buClr>
              <a:buFont typeface="Arial" panose="020B0604020202020204" pitchFamily="34" charset="0"/>
              <a:buChar char="•"/>
              <a:defRPr/>
            </a:pPr>
            <a:r>
              <a:rPr lang="pl-PL" altLang="pl-PL" sz="1550" dirty="0"/>
              <a:t>Umożliwia publikowanie prac naukowych i dydaktycznych pracowników Uczelni </a:t>
            </a:r>
            <a:br>
              <a:rPr lang="pl-PL" altLang="pl-PL" sz="1550" dirty="0"/>
            </a:br>
            <a:r>
              <a:rPr lang="pl-PL" altLang="pl-PL" sz="1550" dirty="0"/>
              <a:t>w Oficynie Wydawniczej. </a:t>
            </a:r>
          </a:p>
          <a:p>
            <a:pPr marL="180975" indent="-180975" algn="just">
              <a:spcBef>
                <a:spcPts val="500"/>
              </a:spcBef>
              <a:spcAft>
                <a:spcPts val="500"/>
              </a:spcAft>
              <a:buClr>
                <a:srgbClr val="C00000"/>
              </a:buClr>
              <a:buFont typeface="Arial" panose="020B0604020202020204" pitchFamily="34" charset="0"/>
              <a:buChar char="•"/>
              <a:defRPr/>
            </a:pPr>
            <a:endParaRPr lang="pl-PL" altLang="pl-PL" sz="1500" dirty="0"/>
          </a:p>
          <a:p>
            <a:pPr marL="180975" indent="-180975" algn="just">
              <a:spcBef>
                <a:spcPts val="500"/>
              </a:spcBef>
              <a:spcAft>
                <a:spcPts val="500"/>
              </a:spcAft>
              <a:buClr>
                <a:srgbClr val="C00000"/>
              </a:buClr>
              <a:buFont typeface="Arial" panose="020B0604020202020204" pitchFamily="34" charset="0"/>
              <a:buChar char="•"/>
              <a:defRPr/>
            </a:pPr>
            <a:endParaRPr lang="pl-PL" altLang="pl-PL" sz="1550" dirty="0"/>
          </a:p>
        </p:txBody>
      </p:sp>
      <p:pic>
        <p:nvPicPr>
          <p:cNvPr id="16" name="Obraz 15">
            <a:extLst>
              <a:ext uri="{FF2B5EF4-FFF2-40B4-BE49-F238E27FC236}">
                <a16:creationId xmlns:a16="http://schemas.microsoft.com/office/drawing/2014/main" id="{03DC4CE1-F5D1-4CBD-A74D-FD0BF323B9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7821" y="3"/>
            <a:ext cx="3935761" cy="6857997"/>
          </a:xfrm>
          <a:prstGeom prst="rect">
            <a:avLst/>
          </a:prstGeom>
        </p:spPr>
      </p:pic>
    </p:spTree>
    <p:extLst>
      <p:ext uri="{BB962C8B-B14F-4D97-AF65-F5344CB8AC3E}">
        <p14:creationId xmlns:p14="http://schemas.microsoft.com/office/powerpoint/2010/main" val="351442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2"/>
            <a:ext cx="6768752" cy="1124741"/>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Laboratoria akredytowane</a:t>
            </a:r>
          </a:p>
        </p:txBody>
      </p:sp>
      <p:sp>
        <p:nvSpPr>
          <p:cNvPr id="6" name="Prostokąt 5">
            <a:extLst>
              <a:ext uri="{FF2B5EF4-FFF2-40B4-BE49-F238E27FC236}">
                <a16:creationId xmlns:a16="http://schemas.microsoft.com/office/drawing/2014/main" id="{0D2FC1CE-2872-4A66-B43D-73435D6519D3}"/>
              </a:ext>
            </a:extLst>
          </p:cNvPr>
          <p:cNvSpPr/>
          <p:nvPr/>
        </p:nvSpPr>
        <p:spPr>
          <a:xfrm>
            <a:off x="1415480" y="908720"/>
            <a:ext cx="6624736" cy="5007140"/>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rgbClr val="C00000"/>
              </a:buClr>
              <a:buFont typeface="Arial" panose="020B0604020202020204" pitchFamily="34" charset="0"/>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Wzorców i Metrologii Pola Elektromagnetycznego </a:t>
            </a:r>
            <a:br>
              <a:rPr lang="en-US" b="1" dirty="0">
                <a:latin typeface="Calibri" pitchFamily="34" charset="0"/>
                <a:cs typeface="Calibri" pitchFamily="34" charset="0"/>
              </a:rPr>
            </a:br>
            <a:r>
              <a:rPr lang="pl-PL" dirty="0">
                <a:latin typeface="Calibri" pitchFamily="34" charset="0"/>
                <a:cs typeface="Calibri" pitchFamily="34" charset="0"/>
              </a:rPr>
              <a:t>(laboratorium badawcze i wzorcujące)</a:t>
            </a:r>
            <a:r>
              <a:rPr lang="en-US" dirty="0">
                <a:latin typeface="Calibri" pitchFamily="34" charset="0"/>
                <a:cs typeface="Calibri" pitchFamily="34" charset="0"/>
              </a:rPr>
              <a:t>, </a:t>
            </a:r>
            <a:r>
              <a:rPr lang="en-US" dirty="0">
                <a:latin typeface="Calibri" pitchFamily="34" charset="0"/>
                <a:cs typeface="Calibri" pitchFamily="34" charset="0"/>
                <a:hlinkClick r:id="rId3"/>
              </a:rPr>
              <a:t>AB 361</a:t>
            </a:r>
            <a:r>
              <a:rPr lang="en-US" dirty="0">
                <a:latin typeface="Calibri" pitchFamily="34" charset="0"/>
                <a:cs typeface="Calibri" pitchFamily="34" charset="0"/>
              </a:rPr>
              <a:t>, </a:t>
            </a:r>
            <a:r>
              <a:rPr lang="en-US" dirty="0">
                <a:latin typeface="Calibri" pitchFamily="34" charset="0"/>
                <a:cs typeface="Calibri" pitchFamily="34" charset="0"/>
                <a:hlinkClick r:id="rId4"/>
              </a:rPr>
              <a:t>AP 078</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pl-PL" dirty="0">
                <a:latin typeface="Calibri" pitchFamily="34" charset="0"/>
                <a:cs typeface="Calibri" pitchFamily="34" charset="0"/>
              </a:rPr>
              <a:t>Akredytowane Laboratorium Badawcze </a:t>
            </a:r>
            <a:r>
              <a:rPr lang="pl-PL" b="1" dirty="0">
                <a:latin typeface="Calibri" pitchFamily="34" charset="0"/>
                <a:cs typeface="Calibri" pitchFamily="34" charset="0"/>
              </a:rPr>
              <a:t>Akustyki</a:t>
            </a:r>
            <a:r>
              <a:rPr lang="en-US" dirty="0">
                <a:latin typeface="Calibri" pitchFamily="34" charset="0"/>
                <a:cs typeface="Calibri" pitchFamily="34" charset="0"/>
              </a:rPr>
              <a:t>, </a:t>
            </a:r>
            <a:r>
              <a:rPr lang="en-US" dirty="0">
                <a:latin typeface="Calibri" pitchFamily="34" charset="0"/>
                <a:cs typeface="Calibri" pitchFamily="34" charset="0"/>
                <a:hlinkClick r:id="rId5"/>
              </a:rPr>
              <a:t>AB 796</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Transportu Taśmowego</a:t>
            </a:r>
            <a:r>
              <a:rPr lang="en-US" dirty="0">
                <a:latin typeface="Calibri" pitchFamily="34" charset="0"/>
                <a:cs typeface="Calibri" pitchFamily="34" charset="0"/>
              </a:rPr>
              <a:t>, </a:t>
            </a:r>
            <a:r>
              <a:rPr lang="en-US" dirty="0">
                <a:latin typeface="Calibri" pitchFamily="34" charset="0"/>
                <a:cs typeface="Calibri" pitchFamily="34" charset="0"/>
                <a:hlinkClick r:id="rId6"/>
              </a:rPr>
              <a:t>AB 710</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Bezpieczeństwa Pracy</a:t>
            </a:r>
            <a:r>
              <a:rPr lang="en-US" dirty="0">
                <a:latin typeface="Calibri" pitchFamily="34" charset="0"/>
                <a:cs typeface="Calibri" pitchFamily="34" charset="0"/>
              </a:rPr>
              <a:t>, </a:t>
            </a:r>
            <a:r>
              <a:rPr lang="en-US" dirty="0">
                <a:latin typeface="Calibri" pitchFamily="34" charset="0"/>
                <a:cs typeface="Calibri" pitchFamily="34" charset="0"/>
                <a:hlinkClick r:id="rId7"/>
              </a:rPr>
              <a:t>AB 905</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pl-PL" dirty="0">
                <a:latin typeface="Calibri" pitchFamily="34" charset="0"/>
                <a:cs typeface="Calibri" pitchFamily="34" charset="0"/>
              </a:rPr>
              <a:t>Akredytowane Laboratorium Badawcze </a:t>
            </a:r>
            <a:br>
              <a:rPr lang="en-US" dirty="0">
                <a:latin typeface="Calibri" pitchFamily="34" charset="0"/>
                <a:cs typeface="Calibri" pitchFamily="34" charset="0"/>
              </a:rPr>
            </a:br>
            <a:r>
              <a:rPr lang="pl-PL" b="1" dirty="0">
                <a:latin typeface="Calibri" pitchFamily="34" charset="0"/>
                <a:cs typeface="Calibri" pitchFamily="34" charset="0"/>
              </a:rPr>
              <a:t>Obiektów Infrastruktury Transportowej</a:t>
            </a:r>
            <a:r>
              <a:rPr lang="en-US" dirty="0">
                <a:latin typeface="Calibri" pitchFamily="34" charset="0"/>
                <a:cs typeface="Calibri" pitchFamily="34" charset="0"/>
              </a:rPr>
              <a:t>, </a:t>
            </a:r>
            <a:r>
              <a:rPr lang="en-US" dirty="0">
                <a:latin typeface="Calibri" pitchFamily="34" charset="0"/>
                <a:cs typeface="Calibri" pitchFamily="34" charset="0"/>
                <a:hlinkClick r:id="rId8"/>
              </a:rPr>
              <a:t>AB 1211</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Kompatybilności Elektromagnetycznej</a:t>
            </a:r>
            <a:r>
              <a:rPr lang="en-US" dirty="0">
                <a:latin typeface="Calibri" pitchFamily="34" charset="0"/>
                <a:cs typeface="Calibri" pitchFamily="34" charset="0"/>
              </a:rPr>
              <a:t>, </a:t>
            </a:r>
            <a:r>
              <a:rPr lang="en-US" dirty="0">
                <a:latin typeface="Calibri" pitchFamily="34" charset="0"/>
                <a:cs typeface="Calibri" pitchFamily="34" charset="0"/>
                <a:hlinkClick r:id="rId9"/>
              </a:rPr>
              <a:t>AB 167</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dirty="0">
                <a:latin typeface="Calibri" pitchFamily="34" charset="0"/>
                <a:cs typeface="Calibri" pitchFamily="34" charset="0"/>
              </a:rPr>
              <a:t>Katedry </a:t>
            </a:r>
            <a:r>
              <a:rPr lang="pl-PL" b="1" dirty="0">
                <a:latin typeface="Calibri" pitchFamily="34" charset="0"/>
                <a:cs typeface="Calibri" pitchFamily="34" charset="0"/>
              </a:rPr>
              <a:t>Konstrukcji i Badań Maszyn Pojazdów</a:t>
            </a:r>
            <a:r>
              <a:rPr lang="en-US" dirty="0">
                <a:latin typeface="Calibri" pitchFamily="34" charset="0"/>
                <a:cs typeface="Calibri" pitchFamily="34" charset="0"/>
              </a:rPr>
              <a:t>, </a:t>
            </a:r>
            <a:r>
              <a:rPr lang="en-US" dirty="0">
                <a:latin typeface="Calibri" pitchFamily="34" charset="0"/>
                <a:cs typeface="Calibri" pitchFamily="34" charset="0"/>
                <a:hlinkClick r:id="rId10"/>
              </a:rPr>
              <a:t>AB 659</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Chemiczne Analiz Wielopierwiastkowych</a:t>
            </a:r>
            <a:r>
              <a:rPr lang="en-US" dirty="0">
                <a:latin typeface="Calibri" pitchFamily="34" charset="0"/>
                <a:cs typeface="Calibri" pitchFamily="34" charset="0"/>
              </a:rPr>
              <a:t>,</a:t>
            </a:r>
            <a:r>
              <a:rPr lang="pl-PL" dirty="0">
                <a:latin typeface="Calibri" pitchFamily="34" charset="0"/>
                <a:cs typeface="Calibri" pitchFamily="34" charset="0"/>
              </a:rPr>
              <a:t> </a:t>
            </a:r>
            <a:r>
              <a:rPr lang="en-US" dirty="0">
                <a:latin typeface="Calibri" pitchFamily="34" charset="0"/>
                <a:cs typeface="Calibri" pitchFamily="34" charset="0"/>
                <a:hlinkClick r:id="rId11"/>
              </a:rPr>
              <a:t>AB 696</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873006" y="4087533"/>
            <a:ext cx="2843174" cy="2467700"/>
          </a:xfrm>
          <a:prstGeom prst="rect">
            <a:avLst/>
          </a:prstGeom>
        </p:spPr>
      </p:pic>
      <p:pic>
        <p:nvPicPr>
          <p:cNvPr id="5" name="Obraz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082526"/>
            <a:ext cx="3456384" cy="2467699"/>
          </a:xfrm>
          <a:prstGeom prst="rect">
            <a:avLst/>
          </a:prstGeom>
        </p:spPr>
      </p:pic>
      <p:sp>
        <p:nvSpPr>
          <p:cNvPr id="2" name="Rectangle 2"/>
          <p:cNvSpPr txBox="1">
            <a:spLocks noChangeArrowheads="1"/>
          </p:cNvSpPr>
          <p:nvPr/>
        </p:nvSpPr>
        <p:spPr bwMode="auto">
          <a:xfrm>
            <a:off x="1271465" y="3"/>
            <a:ext cx="9396536" cy="112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latin typeface="Calibri" panose="020F0502020204030204" pitchFamily="34" charset="0"/>
                <a:ea typeface="Microsoft YaHei" pitchFamily="34" charset="-122"/>
                <a:cs typeface="Calibri" pitchFamily="34" charset="0"/>
              </a:rPr>
              <a:t>Centrum Kongresowe </a:t>
            </a:r>
          </a:p>
        </p:txBody>
      </p:sp>
      <p:sp>
        <p:nvSpPr>
          <p:cNvPr id="3" name="Text Box 22"/>
          <p:cNvSpPr txBox="1">
            <a:spLocks noChangeArrowheads="1"/>
          </p:cNvSpPr>
          <p:nvPr/>
        </p:nvSpPr>
        <p:spPr bwMode="auto">
          <a:xfrm>
            <a:off x="1314635" y="1867715"/>
            <a:ext cx="5177085" cy="2215991"/>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rgbClr val="C00000"/>
              </a:buClr>
              <a:buFont typeface="Arial" panose="020B0604020202020204" pitchFamily="34" charset="0"/>
              <a:buChar char="•"/>
              <a:defRPr/>
            </a:pPr>
            <a:r>
              <a:rPr lang="pl-PL" sz="1600" b="0" dirty="0">
                <a:latin typeface="Calibri" pitchFamily="34" charset="0"/>
                <a:cs typeface="Calibri" pitchFamily="34" charset="0"/>
              </a:rPr>
              <a:t>3 sale seminaryjne</a:t>
            </a:r>
          </a:p>
          <a:p>
            <a:pPr marL="285750" indent="-285750" eaLnBrk="1" hangingPunct="1">
              <a:buClr>
                <a:srgbClr val="C00000"/>
              </a:buClr>
              <a:buFont typeface="Arial" panose="020B0604020202020204" pitchFamily="34" charset="0"/>
              <a:buChar char="•"/>
              <a:defRPr/>
            </a:pPr>
            <a:r>
              <a:rPr lang="pl-PL" sz="1600" b="0" dirty="0">
                <a:latin typeface="Calibri" pitchFamily="34" charset="0"/>
                <a:cs typeface="Calibri" pitchFamily="34" charset="0"/>
              </a:rPr>
              <a:t>Profesjonalne wyposażenie, w tym system </a:t>
            </a:r>
            <a:br>
              <a:rPr lang="pl-PL" sz="1600" b="0" dirty="0">
                <a:latin typeface="Calibri" pitchFamily="34" charset="0"/>
                <a:cs typeface="Calibri" pitchFamily="34" charset="0"/>
              </a:rPr>
            </a:br>
            <a:r>
              <a:rPr lang="pl-PL" sz="1600" b="0" dirty="0">
                <a:latin typeface="Calibri" pitchFamily="34" charset="0"/>
                <a:cs typeface="Calibri" pitchFamily="34" charset="0"/>
              </a:rPr>
              <a:t>do tłumaczeń symultanicznych</a:t>
            </a:r>
          </a:p>
          <a:p>
            <a:pPr marL="285750" indent="-285750" eaLnBrk="1" hangingPunct="1">
              <a:buClr>
                <a:srgbClr val="C00000"/>
              </a:buClr>
              <a:buFont typeface="Arial" panose="020B0604020202020204" pitchFamily="34" charset="0"/>
              <a:buChar char="•"/>
              <a:defRPr/>
            </a:pPr>
            <a:r>
              <a:rPr lang="pl-PL" sz="1600" b="0" dirty="0">
                <a:latin typeface="Calibri" pitchFamily="34" charset="0"/>
                <a:cs typeface="Calibri" pitchFamily="34" charset="0"/>
              </a:rPr>
              <a:t>Rejestracja dźwiękowa konferencji</a:t>
            </a:r>
          </a:p>
          <a:p>
            <a:pPr marL="285750" indent="-285750" eaLnBrk="1" hangingPunct="1">
              <a:buClr>
                <a:srgbClr val="C00000"/>
              </a:buClr>
              <a:buFont typeface="Arial" panose="020B0604020202020204" pitchFamily="34" charset="0"/>
              <a:buChar char="•"/>
              <a:defRPr/>
            </a:pPr>
            <a:r>
              <a:rPr lang="pl-PL" sz="1600" b="0" dirty="0">
                <a:latin typeface="Calibri" pitchFamily="34" charset="0"/>
                <a:cs typeface="Calibri" pitchFamily="34" charset="0"/>
              </a:rPr>
              <a:t>Internet bezprzewodowy</a:t>
            </a:r>
          </a:p>
          <a:p>
            <a:pPr marL="285750" indent="-285750" eaLnBrk="1" hangingPunct="1">
              <a:buClr>
                <a:srgbClr val="C00000"/>
              </a:buClr>
              <a:buFont typeface="Arial" panose="020B0604020202020204" pitchFamily="34" charset="0"/>
              <a:buChar char="•"/>
              <a:defRPr/>
            </a:pPr>
            <a:r>
              <a:rPr lang="pl-PL" sz="1600" b="0" dirty="0">
                <a:latin typeface="Calibri" pitchFamily="34" charset="0"/>
                <a:cs typeface="Calibri" pitchFamily="34" charset="0"/>
              </a:rPr>
              <a:t>Zmienny system oświetlenia</a:t>
            </a:r>
          </a:p>
          <a:p>
            <a:pPr marL="285750" indent="-285750" eaLnBrk="1" hangingPunct="1">
              <a:buClr>
                <a:srgbClr val="C00000"/>
              </a:buClr>
              <a:buFont typeface="Arial" panose="020B0604020202020204" pitchFamily="34" charset="0"/>
              <a:buChar char="•"/>
              <a:defRPr/>
            </a:pPr>
            <a:r>
              <a:rPr lang="pl-PL" sz="1600" b="0" dirty="0">
                <a:latin typeface="Calibri" pitchFamily="34" charset="0"/>
                <a:cs typeface="Calibri" pitchFamily="34" charset="0"/>
              </a:rPr>
              <a:t>Kompleks wystawienniczy</a:t>
            </a:r>
          </a:p>
          <a:p>
            <a:pPr marL="285750" indent="-285750" eaLnBrk="1" hangingPunct="1">
              <a:buClr>
                <a:srgbClr val="C00000"/>
              </a:buClr>
              <a:buFont typeface="Arial" panose="020B0604020202020204" pitchFamily="34" charset="0"/>
              <a:buChar char="•"/>
              <a:defRPr/>
            </a:pPr>
            <a:r>
              <a:rPr lang="pl-PL" sz="1600" b="0" dirty="0">
                <a:latin typeface="Calibri" pitchFamily="34" charset="0"/>
                <a:cs typeface="Calibri" pitchFamily="34" charset="0"/>
              </a:rPr>
              <a:t>Profesjonalna obsługa wydarzeń, w tym organizacja konferencji hybrydowych.</a:t>
            </a: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konferencje.pwr.edu.pl  </a:t>
            </a:r>
          </a:p>
        </p:txBody>
      </p:sp>
      <p:sp>
        <p:nvSpPr>
          <p:cNvPr id="13" name="Text Box 22"/>
          <p:cNvSpPr txBox="1">
            <a:spLocks noChangeArrowheads="1"/>
          </p:cNvSpPr>
          <p:nvPr/>
        </p:nvSpPr>
        <p:spPr bwMode="auto">
          <a:xfrm>
            <a:off x="1343472" y="947448"/>
            <a:ext cx="5832648" cy="830997"/>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eaLnBrk="1" hangingPunct="1">
              <a:defRPr/>
            </a:pPr>
            <a:r>
              <a:rPr lang="pl-PL" dirty="0">
                <a:latin typeface="Calibri" pitchFamily="34" charset="0"/>
                <a:cs typeface="Calibri" pitchFamily="34" charset="0"/>
              </a:rPr>
              <a:t>Sala kongresowa na 620 miejsc (jedna z największych </a:t>
            </a:r>
            <a:br>
              <a:rPr lang="pl-PL" dirty="0">
                <a:latin typeface="Calibri" pitchFamily="34" charset="0"/>
                <a:cs typeface="Calibri" pitchFamily="34" charset="0"/>
              </a:rPr>
            </a:br>
            <a:r>
              <a:rPr lang="pl-PL" dirty="0">
                <a:latin typeface="Calibri" pitchFamily="34" charset="0"/>
                <a:cs typeface="Calibri" pitchFamily="34" charset="0"/>
              </a:rPr>
              <a:t>na Dolnym Śląsku), z możliwością podziału na trzy moduły: </a:t>
            </a:r>
            <a:br>
              <a:rPr lang="pl-PL" dirty="0">
                <a:latin typeface="Calibri" pitchFamily="34" charset="0"/>
                <a:cs typeface="Calibri" pitchFamily="34" charset="0"/>
              </a:rPr>
            </a:br>
            <a:r>
              <a:rPr lang="pl-PL" dirty="0">
                <a:latin typeface="Calibri" pitchFamily="34" charset="0"/>
                <a:cs typeface="Calibri" pitchFamily="34" charset="0"/>
              </a:rPr>
              <a:t>300 miejsc i 2x160 miejsc</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199456" y="1"/>
            <a:ext cx="4680521"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Trzecia generacja</a:t>
            </a:r>
          </a:p>
        </p:txBody>
      </p:sp>
      <p:sp>
        <p:nvSpPr>
          <p:cNvPr id="3" name="Rectangle 3"/>
          <p:cNvSpPr>
            <a:spLocks noGrp="1"/>
          </p:cNvSpPr>
          <p:nvPr>
            <p:ph type="body" idx="1"/>
          </p:nvPr>
        </p:nvSpPr>
        <p:spPr>
          <a:xfrm>
            <a:off x="1199456" y="980728"/>
            <a:ext cx="6768751" cy="5328592"/>
          </a:xfrm>
        </p:spPr>
        <p:txBody>
          <a:bodyPr/>
          <a:lstStyle/>
          <a:p>
            <a:pPr eaLnBrk="1" hangingPunct="1">
              <a:buFont typeface="Arial" charset="0"/>
              <a:buNone/>
            </a:pPr>
            <a:r>
              <a:rPr lang="pl-PL" altLang="pl-PL" sz="2000" dirty="0"/>
              <a:t>Uniwersytety Trzeciej Generacji są ideą nowoczesnej uczelni, która poza dydaktyką i pracami badawczymi także wdraża wyniki badań do gospodarki. Tego typu szkoły wyższe </a:t>
            </a:r>
            <a:br>
              <a:rPr lang="pl-PL" altLang="pl-PL" sz="2000" dirty="0"/>
            </a:br>
            <a:r>
              <a:rPr lang="pl-PL" altLang="pl-PL" sz="2000" dirty="0"/>
              <a:t>posiadają rozwinięte centra transferu technologii, inkubatory przedsiębiorczości oraz sprzyjają powstawaniu specjalistycznych grup badawczych, gdzie podstawowym językiem pracy jest angielski. </a:t>
            </a:r>
          </a:p>
          <a:p>
            <a:pPr eaLnBrk="1" hangingPunct="1">
              <a:buFont typeface="Arial" charset="0"/>
              <a:buNone/>
            </a:pPr>
            <a:endParaRPr lang="pl-PL" altLang="pl-PL" sz="2000" dirty="0"/>
          </a:p>
          <a:p>
            <a:pPr eaLnBrk="1" hangingPunct="1">
              <a:buFont typeface="Arial" charset="0"/>
              <a:buNone/>
            </a:pPr>
            <a:r>
              <a:rPr lang="pl-PL" altLang="pl-PL" sz="2000" dirty="0"/>
              <a:t>Przykładem Uniwersytetów Trzeciej Generacji na świecie </a:t>
            </a:r>
            <a:br>
              <a:rPr lang="pl-PL" altLang="pl-PL" sz="2000" dirty="0"/>
            </a:br>
            <a:r>
              <a:rPr lang="pl-PL" altLang="pl-PL" sz="2000" dirty="0"/>
              <a:t>są Cambridge, Stanford, Katolicki Uniwersytet w Leuven. </a:t>
            </a:r>
            <a:br>
              <a:rPr lang="pl-PL" altLang="pl-PL" sz="2000" dirty="0"/>
            </a:br>
            <a:r>
              <a:rPr lang="pl-PL" altLang="pl-PL" sz="2000" dirty="0"/>
              <a:t>Polskim pionierem w tej kategorii jest Politechnika Wrocławska, która jako cele obrała nie tylko edukację </a:t>
            </a:r>
            <a:br>
              <a:rPr lang="pl-PL" altLang="pl-PL" sz="2000" dirty="0"/>
            </a:br>
            <a:r>
              <a:rPr lang="pl-PL" altLang="pl-PL" sz="2000" dirty="0"/>
              <a:t>i badania naukowe, lecz również komercjalizację wiedzy </a:t>
            </a:r>
            <a:br>
              <a:rPr lang="pl-PL" altLang="pl-PL" sz="2000" dirty="0"/>
            </a:br>
            <a:r>
              <a:rPr lang="pl-PL" altLang="pl-PL" sz="2000" dirty="0"/>
              <a:t>i współpracę z regionem i miastem.</a:t>
            </a:r>
          </a:p>
          <a:p>
            <a:pPr eaLnBrk="1" hangingPunct="1">
              <a:buFont typeface="Arial" charset="0"/>
              <a:buNone/>
            </a:pPr>
            <a:r>
              <a:rPr lang="pl-PL" altLang="pl-PL" sz="1400" dirty="0"/>
              <a:t>	</a:t>
            </a:r>
          </a:p>
        </p:txBody>
      </p:sp>
      <p:pic>
        <p:nvPicPr>
          <p:cNvPr id="5" name="Obraz 4">
            <a:extLst>
              <a:ext uri="{FF2B5EF4-FFF2-40B4-BE49-F238E27FC236}">
                <a16:creationId xmlns:a16="http://schemas.microsoft.com/office/drawing/2014/main" id="{7EBAD194-CFD8-458C-BBE1-7A843D3AAC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Tree>
    <p:extLst>
      <p:ext uri="{BB962C8B-B14F-4D97-AF65-F5344CB8AC3E}">
        <p14:creationId xmlns:p14="http://schemas.microsoft.com/office/powerpoint/2010/main" val="34896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grpSp>
        <p:nvGrpSpPr>
          <p:cNvPr id="2" name="Grupa 1">
            <a:extLst>
              <a:ext uri="{FF2B5EF4-FFF2-40B4-BE49-F238E27FC236}">
                <a16:creationId xmlns:a16="http://schemas.microsoft.com/office/drawing/2014/main" id="{7ECEA1B9-FD12-49C0-A4FA-5B036AB7F002}"/>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2999656" y="4639020"/>
            <a:ext cx="7416824" cy="7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r>
              <a:rPr lang="pl-PL" altLang="pl-PL" sz="21600" dirty="0">
                <a:solidFill>
                  <a:schemeClr val="bg1"/>
                </a:solidFill>
              </a:rPr>
              <a:t>Dziękuję za uwagę</a:t>
            </a: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4" name="Symbol zastępczy tekstu 2">
            <a:extLst>
              <a:ext uri="{FF2B5EF4-FFF2-40B4-BE49-F238E27FC236}">
                <a16:creationId xmlns:a16="http://schemas.microsoft.com/office/drawing/2014/main" id="{27B2BF9A-F178-4D77-AD66-C68D26D2FCE4}"/>
              </a:ext>
            </a:extLst>
          </p:cNvPr>
          <p:cNvSpPr txBox="1">
            <a:spLocks/>
          </p:cNvSpPr>
          <p:nvPr/>
        </p:nvSpPr>
        <p:spPr bwMode="auto">
          <a:xfrm>
            <a:off x="2351112" y="5472115"/>
            <a:ext cx="8785448" cy="62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r>
              <a:rPr lang="pl-PL" sz="3200" b="0" dirty="0">
                <a:solidFill>
                  <a:schemeClr val="bg1"/>
                </a:solidFill>
              </a:rPr>
              <a:t>pwr.edu.pl </a:t>
            </a:r>
            <a:endParaRPr lang="pl-PL" sz="3200" kern="0" dirty="0">
              <a:solidFill>
                <a:schemeClr val="bg1"/>
              </a:solidFill>
            </a:endParaRPr>
          </a:p>
        </p:txBody>
      </p:sp>
    </p:spTree>
    <p:extLst>
      <p:ext uri="{BB962C8B-B14F-4D97-AF65-F5344CB8AC3E}">
        <p14:creationId xmlns:p14="http://schemas.microsoft.com/office/powerpoint/2010/main" val="2112992180"/>
      </p:ext>
    </p:extLst>
  </p:cSld>
  <p:clrMapOvr>
    <a:masterClrMapping/>
  </p:clrMapOvr>
  <p:transition>
    <p:randomBar/>
  </p:transition>
  <p:extLst mod="1"/>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16197</TotalTime>
  <Words>5770</Words>
  <Application>Microsoft Office PowerPoint</Application>
  <PresentationFormat>Panoramiczny</PresentationFormat>
  <Paragraphs>751</Paragraphs>
  <Slides>52</Slides>
  <Notes>41</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52</vt:i4>
      </vt:variant>
    </vt:vector>
  </HeadingPairs>
  <TitlesOfParts>
    <vt:vector size="60" baseType="lpstr">
      <vt:lpstr>Calibri</vt:lpstr>
      <vt:lpstr>Arial</vt:lpstr>
      <vt:lpstr>Trebuchet MS</vt:lpstr>
      <vt:lpstr>Kanit</vt:lpstr>
      <vt:lpstr>Times New Roman</vt:lpstr>
      <vt:lpstr>Wingdings</vt:lpstr>
      <vt:lpstr>Microsoft YaHei</vt:lpstr>
      <vt:lpstr>szablon1-PL</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1187</cp:revision>
  <cp:lastPrinted>2019-10-30T07:13:40Z</cp:lastPrinted>
  <dcterms:created xsi:type="dcterms:W3CDTF">2015-03-09T09:58:09Z</dcterms:created>
  <dcterms:modified xsi:type="dcterms:W3CDTF">2024-08-30T10:57:43Z</dcterms:modified>
</cp:coreProperties>
</file>