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9" r:id="rId1"/>
  </p:sldMasterIdLst>
  <p:notesMasterIdLst>
    <p:notesMasterId r:id="rId63"/>
  </p:notesMasterIdLst>
  <p:handoutMasterIdLst>
    <p:handoutMasterId r:id="rId64"/>
  </p:handoutMasterIdLst>
  <p:sldIdLst>
    <p:sldId id="317" r:id="rId2"/>
    <p:sldId id="315" r:id="rId3"/>
    <p:sldId id="261" r:id="rId4"/>
    <p:sldId id="260" r:id="rId5"/>
    <p:sldId id="318" r:id="rId6"/>
    <p:sldId id="385" r:id="rId7"/>
    <p:sldId id="263" r:id="rId8"/>
    <p:sldId id="332" r:id="rId9"/>
    <p:sldId id="358" r:id="rId10"/>
    <p:sldId id="359" r:id="rId11"/>
    <p:sldId id="360" r:id="rId12"/>
    <p:sldId id="361" r:id="rId13"/>
    <p:sldId id="362" r:id="rId14"/>
    <p:sldId id="363" r:id="rId15"/>
    <p:sldId id="364" r:id="rId16"/>
    <p:sldId id="365" r:id="rId17"/>
    <p:sldId id="366" r:id="rId18"/>
    <p:sldId id="367" r:id="rId19"/>
    <p:sldId id="368" r:id="rId20"/>
    <p:sldId id="369" r:id="rId21"/>
    <p:sldId id="370" r:id="rId22"/>
    <p:sldId id="377" r:id="rId23"/>
    <p:sldId id="371" r:id="rId24"/>
    <p:sldId id="372" r:id="rId25"/>
    <p:sldId id="373" r:id="rId26"/>
    <p:sldId id="331" r:id="rId27"/>
    <p:sldId id="333" r:id="rId28"/>
    <p:sldId id="316" r:id="rId29"/>
    <p:sldId id="319" r:id="rId30"/>
    <p:sldId id="374" r:id="rId31"/>
    <p:sldId id="342" r:id="rId32"/>
    <p:sldId id="343" r:id="rId33"/>
    <p:sldId id="344" r:id="rId34"/>
    <p:sldId id="291" r:id="rId35"/>
    <p:sldId id="292" r:id="rId36"/>
    <p:sldId id="388" r:id="rId37"/>
    <p:sldId id="296" r:id="rId38"/>
    <p:sldId id="295" r:id="rId39"/>
    <p:sldId id="297" r:id="rId40"/>
    <p:sldId id="298" r:id="rId41"/>
    <p:sldId id="382" r:id="rId42"/>
    <p:sldId id="380" r:id="rId43"/>
    <p:sldId id="397" r:id="rId44"/>
    <p:sldId id="381" r:id="rId45"/>
    <p:sldId id="383" r:id="rId46"/>
    <p:sldId id="395" r:id="rId47"/>
    <p:sldId id="389" r:id="rId48"/>
    <p:sldId id="390" r:id="rId49"/>
    <p:sldId id="391" r:id="rId50"/>
    <p:sldId id="392" r:id="rId51"/>
    <p:sldId id="393" r:id="rId52"/>
    <p:sldId id="396" r:id="rId53"/>
    <p:sldId id="394" r:id="rId54"/>
    <p:sldId id="302" r:id="rId55"/>
    <p:sldId id="354" r:id="rId56"/>
    <p:sldId id="280" r:id="rId57"/>
    <p:sldId id="281" r:id="rId58"/>
    <p:sldId id="353" r:id="rId59"/>
    <p:sldId id="303" r:id="rId60"/>
    <p:sldId id="376" r:id="rId61"/>
    <p:sldId id="375" r:id="rId62"/>
  </p:sldIdLst>
  <p:sldSz cx="12192000" cy="6858000"/>
  <p:notesSz cx="6797675" cy="9926638"/>
  <p:embeddedFontLst>
    <p:embeddedFont>
      <p:font typeface="Audiowide" panose="020B0604020202020204" charset="0"/>
      <p:regular r:id="rId65"/>
    </p:embeddedFont>
    <p:embeddedFont>
      <p:font typeface="Calibri" panose="020F0502020204030204" pitchFamily="34" charset="0"/>
      <p:regular r:id="rId66"/>
      <p:bold r:id="rId67"/>
      <p:italic r:id="rId68"/>
      <p:boldItalic r:id="rId69"/>
    </p:embeddedFont>
    <p:embeddedFont>
      <p:font typeface="Calibri Light" panose="020F0302020204030204" pitchFamily="34" charset="0"/>
      <p:regular r:id="rId70"/>
      <p:italic r:id="rId71"/>
    </p:embeddedFont>
    <p:embeddedFont>
      <p:font typeface="Kanit" panose="020B0604020202020204" charset="0"/>
      <p:regular r:id="rId72"/>
      <p:bold r:id="rId73"/>
      <p:italic r:id="rId74"/>
      <p:boldItalic r:id="rId75"/>
    </p:embeddedFont>
    <p:embeddedFont>
      <p:font typeface="Lato" panose="020B0604020202020204" charset="0"/>
      <p:regular r:id="rId76"/>
      <p:bold r:id="rId77"/>
      <p:italic r:id="rId78"/>
      <p:boldItalic r:id="rId79"/>
    </p:embeddedFont>
    <p:embeddedFont>
      <p:font typeface="Microsoft YaHei" panose="020B0503020204020204" pitchFamily="34" charset="-122"/>
      <p:regular r:id="rId80"/>
      <p:bold r:id="rId81"/>
    </p:embeddedFont>
    <p:embeddedFont>
      <p:font typeface="Trebuchet MS" panose="020B0603020202020204" pitchFamily="34" charset="0"/>
      <p:regular r:id="rId82"/>
      <p:bold r:id="rId83"/>
      <p:italic r:id="rId84"/>
      <p:boldItalic r:id="rId85"/>
    </p:embeddedFont>
    <p:embeddedFont>
      <p:font typeface="Verdana" panose="020B0604030504040204" pitchFamily="34" charset="0"/>
      <p:regular r:id="rId86"/>
      <p:bold r:id="rId87"/>
      <p:italic r:id="rId88"/>
      <p:boldItalic r:id="rId89"/>
    </p:embeddedFont>
  </p:embeddedFontLst>
  <p:defaultTextStyle>
    <a:defPPr>
      <a:defRPr lang="pl-PL"/>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DA06524-59E5-8489-6C32-9835E9238371}" name="Iwona Szajner" initials="IS" userId="S::iwona.szajner@pwr.edu.pl::ccc39e73-8108-4ce5-b1fe-195846f415fc" providerId="AD"/>
  <p188:author id="{F399FFBC-9EC2-3381-B790-B5CFFB2FD350}" name="Natalia Michalska" initials="NM" userId="S::natalia.michalska@pwr.edu.pl::f5cb394a-b04c-40d3-b9d8-2653df2076f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40000"/>
    <a:srgbClr val="060006"/>
    <a:srgbClr val="C49500"/>
    <a:srgbClr val="826300"/>
    <a:srgbClr val="EEB500"/>
    <a:srgbClr val="FFFFFF"/>
    <a:srgbClr val="C5BFBF"/>
    <a:srgbClr val="B11D09"/>
    <a:srgbClr val="8D2B72"/>
    <a:srgbClr val="5438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D113A9D2-9D6B-4929-AA2D-F23B5EE8CBE7}" styleName="Styl z motywem 2 — Ak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Styl z motywem 2 — Ak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C083E6E3-FA7D-4D7B-A595-EF9225AFEA82}" styleName="Styl jasny 1 — Ak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Styl jasny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Styl jasny 1 — Ak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FD0F851-EC5A-4D38-B0AD-8093EC10F338}" styleName="Styl jasny 1 — Ak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7E9639D4-E3E2-4D34-9284-5A2195B3D0D7}" styleName="Styl jasny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Styl jasny 2 — Ak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Styl jasny 2 — Ak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3B4B98B0-60AC-42C2-AFA5-B58CD77FA1E5}" styleName="Styl jasny 1 — Ak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Styl jasny 1 — Ak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452" autoAdjust="0"/>
    <p:restoredTop sz="81569" autoAdjust="0"/>
  </p:normalViewPr>
  <p:slideViewPr>
    <p:cSldViewPr snapToObjects="1">
      <p:cViewPr>
        <p:scale>
          <a:sx n="131" d="100"/>
          <a:sy n="131" d="100"/>
        </p:scale>
        <p:origin x="77" y="-2371"/>
      </p:cViewPr>
      <p:guideLst>
        <p:guide orient="horz" pos="2160"/>
        <p:guide pos="3840"/>
      </p:guideLst>
    </p:cSldViewPr>
  </p:slideViewPr>
  <p:outlineViewPr>
    <p:cViewPr>
      <p:scale>
        <a:sx n="33" d="100"/>
        <a:sy n="33" d="100"/>
      </p:scale>
      <p:origin x="0" y="0"/>
    </p:cViewPr>
    <p:sldLst>
      <p:sld r:id="rId1" collapse="1"/>
      <p:sld r:id="rId2" collapse="1"/>
    </p:sldLst>
  </p:outlineViewPr>
  <p:notesTextViewPr>
    <p:cViewPr>
      <p:scale>
        <a:sx n="3" d="2"/>
        <a:sy n="3" d="2"/>
      </p:scale>
      <p:origin x="0" y="0"/>
    </p:cViewPr>
  </p:notesTextViewPr>
  <p:sorterViewPr>
    <p:cViewPr varScale="1">
      <p:scale>
        <a:sx n="100" d="100"/>
        <a:sy n="100" d="100"/>
      </p:scale>
      <p:origin x="0" y="0"/>
    </p:cViewPr>
  </p:sorterViewPr>
  <p:notesViewPr>
    <p:cSldViewPr snapToObjects="1">
      <p:cViewPr varScale="1">
        <p:scale>
          <a:sx n="106" d="100"/>
          <a:sy n="106" d="100"/>
        </p:scale>
        <p:origin x="-3516" y="-9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notesMaster" Target="notesMasters/notesMaster1.xml"/><Relationship Id="rId68" Type="http://schemas.openxmlformats.org/officeDocument/2006/relationships/font" Target="fonts/font4.fntdata"/><Relationship Id="rId84" Type="http://schemas.openxmlformats.org/officeDocument/2006/relationships/font" Target="fonts/font20.fntdata"/><Relationship Id="rId89" Type="http://schemas.openxmlformats.org/officeDocument/2006/relationships/font" Target="fonts/font25.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10.fntdata"/><Relationship Id="rId79" Type="http://schemas.openxmlformats.org/officeDocument/2006/relationships/font" Target="fonts/font15.fntdata"/><Relationship Id="rId5" Type="http://schemas.openxmlformats.org/officeDocument/2006/relationships/slide" Target="slides/slide4.xml"/><Relationship Id="rId90"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handoutMaster" Target="handoutMasters/handoutMaster1.xml"/><Relationship Id="rId69" Type="http://schemas.openxmlformats.org/officeDocument/2006/relationships/font" Target="fonts/font5.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8.fntdata"/><Relationship Id="rId80" Type="http://schemas.openxmlformats.org/officeDocument/2006/relationships/font" Target="fonts/font16.fntdata"/><Relationship Id="rId85" Type="http://schemas.openxmlformats.org/officeDocument/2006/relationships/font" Target="fonts/font21.fntdata"/><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6.fntdata"/><Relationship Id="rId75" Type="http://schemas.openxmlformats.org/officeDocument/2006/relationships/font" Target="fonts/font11.fntdata"/><Relationship Id="rId83" Type="http://schemas.openxmlformats.org/officeDocument/2006/relationships/font" Target="fonts/font19.fntdata"/><Relationship Id="rId88" Type="http://schemas.openxmlformats.org/officeDocument/2006/relationships/font" Target="fonts/font24.fntdata"/><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1.fntdata"/><Relationship Id="rId73" Type="http://schemas.openxmlformats.org/officeDocument/2006/relationships/font" Target="fonts/font9.fntdata"/><Relationship Id="rId78" Type="http://schemas.openxmlformats.org/officeDocument/2006/relationships/font" Target="fonts/font14.fntdata"/><Relationship Id="rId81" Type="http://schemas.openxmlformats.org/officeDocument/2006/relationships/font" Target="fonts/font17.fntdata"/><Relationship Id="rId86" Type="http://schemas.openxmlformats.org/officeDocument/2006/relationships/font" Target="fonts/font22.fntdata"/><Relationship Id="rId94"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12.fntdata"/><Relationship Id="rId7" Type="http://schemas.openxmlformats.org/officeDocument/2006/relationships/slide" Target="slides/slide6.xml"/><Relationship Id="rId71" Type="http://schemas.openxmlformats.org/officeDocument/2006/relationships/font" Target="fonts/font7.fntdata"/><Relationship Id="rId92"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font" Target="fonts/font2.fntdata"/><Relationship Id="rId87" Type="http://schemas.openxmlformats.org/officeDocument/2006/relationships/font" Target="fonts/font23.fntdata"/><Relationship Id="rId61" Type="http://schemas.openxmlformats.org/officeDocument/2006/relationships/slide" Target="slides/slide60.xml"/><Relationship Id="rId82" Type="http://schemas.openxmlformats.org/officeDocument/2006/relationships/font" Target="fonts/font18.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font" Target="fonts/font13.fntdata"/></Relationships>
</file>

<file path=ppt/_rels/viewProps.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002" cy="497058"/>
          </a:xfrm>
          <a:prstGeom prst="rect">
            <a:avLst/>
          </a:prstGeom>
        </p:spPr>
        <p:txBody>
          <a:bodyPr vert="horz" lIns="100282" tIns="50141" rIns="100282" bIns="50141" rtlCol="0"/>
          <a:lstStyle>
            <a:lvl1pPr algn="l">
              <a:defRPr sz="1300"/>
            </a:lvl1pPr>
          </a:lstStyle>
          <a:p>
            <a:endParaRPr lang="pl-PL"/>
          </a:p>
        </p:txBody>
      </p:sp>
      <p:sp>
        <p:nvSpPr>
          <p:cNvPr id="3" name="Symbol zastępczy daty 2"/>
          <p:cNvSpPr>
            <a:spLocks noGrp="1"/>
          </p:cNvSpPr>
          <p:nvPr>
            <p:ph type="dt" sz="quarter" idx="1"/>
          </p:nvPr>
        </p:nvSpPr>
        <p:spPr>
          <a:xfrm>
            <a:off x="3851030" y="0"/>
            <a:ext cx="2945002" cy="497058"/>
          </a:xfrm>
          <a:prstGeom prst="rect">
            <a:avLst/>
          </a:prstGeom>
        </p:spPr>
        <p:txBody>
          <a:bodyPr vert="horz" lIns="100282" tIns="50141" rIns="100282" bIns="50141" rtlCol="0"/>
          <a:lstStyle>
            <a:lvl1pPr algn="r">
              <a:defRPr sz="1300"/>
            </a:lvl1pPr>
          </a:lstStyle>
          <a:p>
            <a:fld id="{D31A44A4-21FB-4420-B922-62B232BD2878}" type="datetimeFigureOut">
              <a:rPr lang="pl-PL" smtClean="0"/>
              <a:t>20.02.2025</a:t>
            </a:fld>
            <a:endParaRPr lang="pl-PL"/>
          </a:p>
        </p:txBody>
      </p:sp>
      <p:sp>
        <p:nvSpPr>
          <p:cNvPr id="4" name="Symbol zastępczy stopki 3"/>
          <p:cNvSpPr>
            <a:spLocks noGrp="1"/>
          </p:cNvSpPr>
          <p:nvPr>
            <p:ph type="ftr" sz="quarter" idx="2"/>
          </p:nvPr>
        </p:nvSpPr>
        <p:spPr>
          <a:xfrm>
            <a:off x="0" y="9427767"/>
            <a:ext cx="2945002" cy="497058"/>
          </a:xfrm>
          <a:prstGeom prst="rect">
            <a:avLst/>
          </a:prstGeom>
        </p:spPr>
        <p:txBody>
          <a:bodyPr vert="horz" lIns="100282" tIns="50141" rIns="100282" bIns="50141" rtlCol="0" anchor="b"/>
          <a:lstStyle>
            <a:lvl1pPr algn="l">
              <a:defRPr sz="1300"/>
            </a:lvl1pPr>
          </a:lstStyle>
          <a:p>
            <a:endParaRPr lang="pl-PL"/>
          </a:p>
        </p:txBody>
      </p:sp>
      <p:sp>
        <p:nvSpPr>
          <p:cNvPr id="5" name="Symbol zastępczy numeru slajdu 4"/>
          <p:cNvSpPr>
            <a:spLocks noGrp="1"/>
          </p:cNvSpPr>
          <p:nvPr>
            <p:ph type="sldNum" sz="quarter" idx="3"/>
          </p:nvPr>
        </p:nvSpPr>
        <p:spPr>
          <a:xfrm>
            <a:off x="3851030" y="9427767"/>
            <a:ext cx="2945002" cy="497058"/>
          </a:xfrm>
          <a:prstGeom prst="rect">
            <a:avLst/>
          </a:prstGeom>
        </p:spPr>
        <p:txBody>
          <a:bodyPr vert="horz" lIns="100282" tIns="50141" rIns="100282" bIns="50141" rtlCol="0" anchor="b"/>
          <a:lstStyle>
            <a:lvl1pPr algn="r">
              <a:defRPr sz="1300"/>
            </a:lvl1pPr>
          </a:lstStyle>
          <a:p>
            <a:fld id="{DBA98176-2097-4028-882F-F8D3C097CDA2}" type="slidenum">
              <a:rPr lang="pl-PL" smtClean="0"/>
              <a:t>‹#›</a:t>
            </a:fld>
            <a:endParaRPr lang="pl-PL"/>
          </a:p>
        </p:txBody>
      </p:sp>
    </p:spTree>
    <p:extLst>
      <p:ext uri="{BB962C8B-B14F-4D97-AF65-F5344CB8AC3E}">
        <p14:creationId xmlns:p14="http://schemas.microsoft.com/office/powerpoint/2010/main" val="8712872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002" cy="497058"/>
          </a:xfrm>
          <a:prstGeom prst="rect">
            <a:avLst/>
          </a:prstGeom>
        </p:spPr>
        <p:txBody>
          <a:bodyPr vert="horz" lIns="100282" tIns="50141" rIns="100282" bIns="50141" rtlCol="0"/>
          <a:lstStyle>
            <a:lvl1pPr algn="l">
              <a:defRPr sz="1300"/>
            </a:lvl1pPr>
          </a:lstStyle>
          <a:p>
            <a:endParaRPr lang="pl-PL"/>
          </a:p>
        </p:txBody>
      </p:sp>
      <p:sp>
        <p:nvSpPr>
          <p:cNvPr id="3" name="Symbol zastępczy daty 2"/>
          <p:cNvSpPr>
            <a:spLocks noGrp="1"/>
          </p:cNvSpPr>
          <p:nvPr>
            <p:ph type="dt" idx="1"/>
          </p:nvPr>
        </p:nvSpPr>
        <p:spPr>
          <a:xfrm>
            <a:off x="3851030" y="0"/>
            <a:ext cx="2945002" cy="497058"/>
          </a:xfrm>
          <a:prstGeom prst="rect">
            <a:avLst/>
          </a:prstGeom>
        </p:spPr>
        <p:txBody>
          <a:bodyPr vert="horz" lIns="100282" tIns="50141" rIns="100282" bIns="50141" rtlCol="0"/>
          <a:lstStyle>
            <a:lvl1pPr algn="r">
              <a:defRPr sz="1300"/>
            </a:lvl1pPr>
          </a:lstStyle>
          <a:p>
            <a:fld id="{A21A7B8F-B13D-42AB-896D-D4142CBE7CC7}" type="datetimeFigureOut">
              <a:rPr lang="pl-PL" smtClean="0"/>
              <a:t>20.02.2025</a:t>
            </a:fld>
            <a:endParaRPr lang="pl-PL"/>
          </a:p>
        </p:txBody>
      </p:sp>
      <p:sp>
        <p:nvSpPr>
          <p:cNvPr id="4" name="Symbol zastępczy obrazu slajdu 3"/>
          <p:cNvSpPr>
            <a:spLocks noGrp="1" noRot="1" noChangeAspect="1"/>
          </p:cNvSpPr>
          <p:nvPr>
            <p:ph type="sldImg" idx="2"/>
          </p:nvPr>
        </p:nvSpPr>
        <p:spPr>
          <a:xfrm>
            <a:off x="92075" y="744538"/>
            <a:ext cx="6613525" cy="3721100"/>
          </a:xfrm>
          <a:prstGeom prst="rect">
            <a:avLst/>
          </a:prstGeom>
          <a:noFill/>
          <a:ln w="12700">
            <a:solidFill>
              <a:prstClr val="black"/>
            </a:solidFill>
          </a:ln>
        </p:spPr>
        <p:txBody>
          <a:bodyPr vert="horz" lIns="100282" tIns="50141" rIns="100282" bIns="50141" rtlCol="0" anchor="ctr"/>
          <a:lstStyle/>
          <a:p>
            <a:endParaRPr lang="pl-PL"/>
          </a:p>
        </p:txBody>
      </p:sp>
      <p:sp>
        <p:nvSpPr>
          <p:cNvPr id="5" name="Symbol zastępczy notatek 4"/>
          <p:cNvSpPr>
            <a:spLocks noGrp="1"/>
          </p:cNvSpPr>
          <p:nvPr>
            <p:ph type="body" sz="quarter" idx="3"/>
          </p:nvPr>
        </p:nvSpPr>
        <p:spPr>
          <a:xfrm>
            <a:off x="679111" y="4714791"/>
            <a:ext cx="5439455" cy="4468075"/>
          </a:xfrm>
          <a:prstGeom prst="rect">
            <a:avLst/>
          </a:prstGeom>
        </p:spPr>
        <p:txBody>
          <a:bodyPr vert="horz" lIns="100282" tIns="50141" rIns="100282" bIns="50141"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9427767"/>
            <a:ext cx="2945002" cy="497058"/>
          </a:xfrm>
          <a:prstGeom prst="rect">
            <a:avLst/>
          </a:prstGeom>
        </p:spPr>
        <p:txBody>
          <a:bodyPr vert="horz" lIns="100282" tIns="50141" rIns="100282" bIns="50141" rtlCol="0" anchor="b"/>
          <a:lstStyle>
            <a:lvl1pPr algn="l">
              <a:defRPr sz="1300"/>
            </a:lvl1pPr>
          </a:lstStyle>
          <a:p>
            <a:endParaRPr lang="pl-PL"/>
          </a:p>
        </p:txBody>
      </p:sp>
      <p:sp>
        <p:nvSpPr>
          <p:cNvPr id="7" name="Symbol zastępczy numeru slajdu 6"/>
          <p:cNvSpPr>
            <a:spLocks noGrp="1"/>
          </p:cNvSpPr>
          <p:nvPr>
            <p:ph type="sldNum" sz="quarter" idx="5"/>
          </p:nvPr>
        </p:nvSpPr>
        <p:spPr>
          <a:xfrm>
            <a:off x="3851030" y="9427767"/>
            <a:ext cx="2945002" cy="497058"/>
          </a:xfrm>
          <a:prstGeom prst="rect">
            <a:avLst/>
          </a:prstGeom>
        </p:spPr>
        <p:txBody>
          <a:bodyPr vert="horz" lIns="100282" tIns="50141" rIns="100282" bIns="50141" rtlCol="0" anchor="b"/>
          <a:lstStyle>
            <a:lvl1pPr algn="r">
              <a:defRPr sz="1300"/>
            </a:lvl1pPr>
          </a:lstStyle>
          <a:p>
            <a:fld id="{6B563000-1E3B-452F-A06E-988171F92042}" type="slidenum">
              <a:rPr lang="pl-PL" smtClean="0"/>
              <a:t>‹#›</a:t>
            </a:fld>
            <a:endParaRPr lang="pl-PL"/>
          </a:p>
        </p:txBody>
      </p:sp>
    </p:spTree>
    <p:extLst>
      <p:ext uri="{BB962C8B-B14F-4D97-AF65-F5344CB8AC3E}">
        <p14:creationId xmlns:p14="http://schemas.microsoft.com/office/powerpoint/2010/main" val="914764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1</a:t>
            </a:fld>
            <a:endParaRPr lang="pl-PL"/>
          </a:p>
        </p:txBody>
      </p:sp>
    </p:spTree>
    <p:extLst>
      <p:ext uri="{BB962C8B-B14F-4D97-AF65-F5344CB8AC3E}">
        <p14:creationId xmlns:p14="http://schemas.microsoft.com/office/powerpoint/2010/main" val="2945283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stan na 31.12.2024 r.</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17 368 studentów na I stopniu</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100 studentów na kierunku lekarskim (JSM)</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2820 studentów na II stopniu</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758 doktorantów w Szkole Doktorskiej </a:t>
            </a:r>
          </a:p>
          <a:p>
            <a:pPr marL="0" marR="0" indent="0" algn="l" defTabSz="914400" rtl="0" eaLnBrk="1" fontAlgn="auto" latinLnBrk="0" hangingPunct="1">
              <a:lnSpc>
                <a:spcPct val="100000"/>
              </a:lnSpc>
              <a:spcBef>
                <a:spcPts val="0"/>
              </a:spcBef>
              <a:spcAft>
                <a:spcPts val="0"/>
              </a:spcAft>
              <a:buClrTx/>
              <a:buSzTx/>
              <a:buFontTx/>
              <a:buNone/>
              <a:tabLst/>
              <a:defRPr/>
            </a:pPr>
            <a:endParaRPr lang="pl-PL" sz="1200" b="0" i="0" u="none" strike="noStrike"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Liczba nauczycieli akademickich ogółem, stan na 31.12.2024 r.</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pl-PL" sz="1200" b="0" i="0" u="none" strike="noStrike" kern="1200" baseline="0" dirty="0">
                <a:solidFill>
                  <a:schemeClr val="tx1"/>
                </a:solidFill>
                <a:effectLst/>
                <a:latin typeface="+mn-lt"/>
                <a:ea typeface="+mn-ea"/>
                <a:cs typeface="+mn-cs"/>
              </a:rPr>
              <a:t>557 pracowników dydaktycznych </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pl-PL" sz="1200" b="0" i="0" u="none" strike="noStrike" kern="1200" baseline="0" dirty="0">
                <a:solidFill>
                  <a:schemeClr val="tx1"/>
                </a:solidFill>
                <a:effectLst/>
                <a:latin typeface="+mn-lt"/>
                <a:ea typeface="+mn-ea"/>
                <a:cs typeface="+mn-cs"/>
              </a:rPr>
              <a:t>1697 pracowników badawczo-dydaktycznych </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pl-PL" sz="1200" b="0" i="0" u="none" strike="noStrike" kern="1200" baseline="0" dirty="0">
                <a:solidFill>
                  <a:schemeClr val="tx1"/>
                </a:solidFill>
                <a:effectLst/>
                <a:latin typeface="+mn-lt"/>
                <a:ea typeface="+mn-ea"/>
                <a:cs typeface="+mn-cs"/>
              </a:rPr>
              <a:t>124 pracowników badawczych </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pl-PL" sz="1200" b="0" i="0" u="none" strike="noStrike" kern="1200" baseline="0" dirty="0">
                <a:solidFill>
                  <a:schemeClr val="tx1"/>
                </a:solidFill>
                <a:effectLst/>
                <a:latin typeface="+mn-lt"/>
                <a:ea typeface="+mn-ea"/>
                <a:cs typeface="+mn-cs"/>
              </a:rPr>
              <a:t>2436 pracowników administracji</a:t>
            </a:r>
          </a:p>
          <a:p>
            <a:pPr marL="0" marR="0" indent="0" algn="l" defTabSz="914400" rtl="0" eaLnBrk="1" fontAlgn="auto" latinLnBrk="0" hangingPunct="1">
              <a:lnSpc>
                <a:spcPct val="100000"/>
              </a:lnSpc>
              <a:spcBef>
                <a:spcPts val="0"/>
              </a:spcBef>
              <a:spcAft>
                <a:spcPts val="0"/>
              </a:spcAft>
              <a:buClrTx/>
              <a:buSzTx/>
              <a:buFontTx/>
              <a:buNone/>
              <a:tabLst/>
              <a:defRPr/>
            </a:pPr>
            <a:endParaRPr lang="pl-PL" sz="1200" b="0" i="0" u="none" strike="noStrike" kern="1200" baseline="0" dirty="0">
              <a:solidFill>
                <a:schemeClr val="tx1"/>
              </a:solidFill>
              <a:effectLst/>
              <a:latin typeface="+mn-lt"/>
              <a:ea typeface="+mn-ea"/>
              <a:cs typeface="+mn-cs"/>
            </a:endParaRPr>
          </a:p>
        </p:txBody>
      </p:sp>
      <p:sp>
        <p:nvSpPr>
          <p:cNvPr id="4" name="Symbol zastępczy numeru slajdu 3"/>
          <p:cNvSpPr>
            <a:spLocks noGrp="1"/>
          </p:cNvSpPr>
          <p:nvPr>
            <p:ph type="sldNum" sz="quarter" idx="10"/>
          </p:nvPr>
        </p:nvSpPr>
        <p:spPr/>
        <p:txBody>
          <a:bodyPr/>
          <a:lstStyle/>
          <a:p>
            <a:fld id="{6B563000-1E3B-452F-A06E-988171F92042}" type="slidenum">
              <a:rPr lang="pl-PL" smtClean="0"/>
              <a:t>2</a:t>
            </a:fld>
            <a:endParaRPr lang="pl-PL"/>
          </a:p>
        </p:txBody>
      </p:sp>
    </p:spTree>
    <p:extLst>
      <p:ext uri="{BB962C8B-B14F-4D97-AF65-F5344CB8AC3E}">
        <p14:creationId xmlns:p14="http://schemas.microsoft.com/office/powerpoint/2010/main" val="118775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Kierunki kształcenia</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na 1 stopniu:</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51 kierunków w j. polskim, 3 kierunki tylko w j. angielskim oraz 4 kierunki w j. polskim i angielskim</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na 2 stopniu: </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28 kierunków w j. polskim, 6 kierunków tylko w j. angielskim oraz 20 kierunków w j. polskim i angielskim </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+1 JSM</a:t>
            </a:r>
          </a:p>
          <a:p>
            <a:pPr marL="0" marR="0" indent="0" algn="l" defTabSz="914400" rtl="0" eaLnBrk="1" fontAlgn="auto" latinLnBrk="0" hangingPunct="1">
              <a:lnSpc>
                <a:spcPct val="100000"/>
              </a:lnSpc>
              <a:spcBef>
                <a:spcPts val="0"/>
              </a:spcBef>
              <a:spcAft>
                <a:spcPts val="0"/>
              </a:spcAft>
              <a:buClrTx/>
              <a:buSzTx/>
              <a:buFontTx/>
              <a:buNone/>
              <a:tabLst/>
              <a:defRPr/>
            </a:pPr>
            <a:endParaRPr lang="pl-PL" sz="1200" b="0" i="0" u="none" strike="noStrike"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TOP 2%</a:t>
            </a:r>
            <a:br>
              <a:rPr lang="pl-PL" sz="1200" b="0" i="0" u="none" strike="noStrike" kern="1200" baseline="0" dirty="0">
                <a:solidFill>
                  <a:schemeClr val="tx1"/>
                </a:solidFill>
                <a:effectLst/>
                <a:latin typeface="+mn-lt"/>
                <a:ea typeface="+mn-ea"/>
                <a:cs typeface="+mn-cs"/>
              </a:rPr>
            </a:br>
            <a:r>
              <a:rPr lang="pl-PL" sz="1200" b="0" i="0" u="none" strike="noStrike" kern="1200" baseline="0" dirty="0">
                <a:solidFill>
                  <a:schemeClr val="tx1"/>
                </a:solidFill>
                <a:effectLst/>
                <a:latin typeface="+mn-lt"/>
                <a:ea typeface="+mn-ea"/>
                <a:cs typeface="+mn-cs"/>
              </a:rPr>
              <a:t>53 naukowców </a:t>
            </a:r>
            <a:r>
              <a:rPr lang="pl-PL" sz="1200" b="0" i="0" u="none" strike="noStrike" kern="1200" baseline="0" dirty="0" err="1">
                <a:solidFill>
                  <a:schemeClr val="tx1"/>
                </a:solidFill>
                <a:effectLst/>
                <a:latin typeface="+mn-lt"/>
                <a:ea typeface="+mn-ea"/>
                <a:cs typeface="+mn-cs"/>
              </a:rPr>
              <a:t>PWr</a:t>
            </a:r>
            <a:r>
              <a:rPr lang="pl-PL" sz="1200" b="0" i="0" u="none" strike="noStrike" kern="1200" baseline="0" dirty="0">
                <a:solidFill>
                  <a:schemeClr val="tx1"/>
                </a:solidFill>
                <a:effectLst/>
                <a:latin typeface="+mn-lt"/>
                <a:ea typeface="+mn-ea"/>
                <a:cs typeface="+mn-cs"/>
              </a:rPr>
              <a:t> w zestawieniu za rok 2023 – to wyniki badaczy i badaczek z Politechniki Wrocławskiej w najnowszej edycji prestiżowego rankingu najbardziej wpływowych ludzi nauki na świecie. W sumie na liście TOP 2%, zawierającej nazwiska naukowców, których publikacje są najczęściej cytowane przez innych autorów, sklasyfikowano 78 osób z naszej uczelni.</a:t>
            </a:r>
          </a:p>
          <a:p>
            <a:br>
              <a:rPr lang="pl-PL" sz="1200" b="0" i="0" kern="1200" dirty="0">
                <a:solidFill>
                  <a:schemeClr val="tx1"/>
                </a:solidFill>
                <a:effectLst/>
                <a:latin typeface="+mn-lt"/>
                <a:ea typeface="+mn-ea"/>
                <a:cs typeface="+mn-cs"/>
              </a:rPr>
            </a:br>
            <a:r>
              <a:rPr lang="pl-PL" sz="1200" b="0" i="0" kern="1200" dirty="0">
                <a:solidFill>
                  <a:schemeClr val="tx1"/>
                </a:solidFill>
                <a:effectLst/>
                <a:latin typeface="+mn-lt"/>
                <a:ea typeface="+mn-ea"/>
                <a:cs typeface="+mn-cs"/>
              </a:rPr>
              <a:t>Liczba nauczycieli akademickich ogółem </a:t>
            </a:r>
            <a:r>
              <a:rPr lang="pl-PL" sz="1200" b="1" i="0" kern="1200" dirty="0">
                <a:solidFill>
                  <a:schemeClr val="tx1"/>
                </a:solidFill>
                <a:effectLst/>
                <a:latin typeface="+mn-lt"/>
                <a:ea typeface="+mn-ea"/>
                <a:cs typeface="+mn-cs"/>
              </a:rPr>
              <a:t>2296 osób </a:t>
            </a:r>
            <a:r>
              <a:rPr lang="pl-PL" sz="1200" b="0" i="0" kern="1200" dirty="0">
                <a:solidFill>
                  <a:schemeClr val="tx1"/>
                </a:solidFill>
                <a:effectLst/>
                <a:latin typeface="+mn-lt"/>
                <a:ea typeface="+mn-ea"/>
                <a:cs typeface="+mn-cs"/>
              </a:rPr>
              <a:t>(stan na dzień 30.06.2024 r.)</a:t>
            </a:r>
            <a:r>
              <a:rPr lang="pl-PL" sz="1200" b="1" i="0" kern="1200" dirty="0">
                <a:solidFill>
                  <a:schemeClr val="tx1"/>
                </a:solidFill>
                <a:effectLst/>
                <a:latin typeface="+mn-lt"/>
                <a:ea typeface="+mn-ea"/>
                <a:cs typeface="+mn-cs"/>
              </a:rPr>
              <a:t> </a:t>
            </a:r>
            <a:r>
              <a:rPr lang="pl-PL" sz="1200" b="0" i="0" kern="1200" dirty="0">
                <a:solidFill>
                  <a:schemeClr val="tx1"/>
                </a:solidFill>
                <a:effectLst/>
                <a:latin typeface="+mn-lt"/>
                <a:ea typeface="+mn-ea"/>
                <a:cs typeface="+mn-cs"/>
              </a:rPr>
              <a:t>w tym:</a:t>
            </a:r>
            <a:br>
              <a:rPr lang="pl-PL" sz="1200" b="0" i="0" kern="1200" dirty="0">
                <a:solidFill>
                  <a:schemeClr val="tx1"/>
                </a:solidFill>
                <a:effectLst/>
                <a:latin typeface="+mn-lt"/>
                <a:ea typeface="+mn-ea"/>
                <a:cs typeface="+mn-cs"/>
              </a:rPr>
            </a:br>
            <a:br>
              <a:rPr lang="pl-PL" sz="1200" b="0" i="0" kern="1200" dirty="0">
                <a:solidFill>
                  <a:schemeClr val="tx1"/>
                </a:solidFill>
                <a:effectLst/>
                <a:latin typeface="+mn-lt"/>
                <a:ea typeface="+mn-ea"/>
                <a:cs typeface="+mn-cs"/>
              </a:rPr>
            </a:br>
            <a:r>
              <a:rPr lang="pl-PL" sz="1200" b="0" i="0" kern="1200" dirty="0">
                <a:solidFill>
                  <a:schemeClr val="tx1"/>
                </a:solidFill>
                <a:effectLst/>
                <a:latin typeface="+mn-lt"/>
                <a:ea typeface="+mn-ea"/>
                <a:cs typeface="+mn-cs"/>
              </a:rPr>
              <a:t>- z tytułem profesora -</a:t>
            </a:r>
            <a:r>
              <a:rPr lang="pl-PL" sz="1200" b="1" i="0" kern="1200" dirty="0">
                <a:solidFill>
                  <a:schemeClr val="tx1"/>
                </a:solidFill>
                <a:effectLst/>
                <a:latin typeface="+mn-lt"/>
                <a:ea typeface="+mn-ea"/>
                <a:cs typeface="+mn-cs"/>
              </a:rPr>
              <a:t> 205 os.</a:t>
            </a:r>
            <a:br>
              <a:rPr lang="pl-PL" sz="1200" b="0" i="0" kern="1200" dirty="0">
                <a:solidFill>
                  <a:schemeClr val="tx1"/>
                </a:solidFill>
                <a:effectLst/>
                <a:latin typeface="+mn-lt"/>
                <a:ea typeface="+mn-ea"/>
                <a:cs typeface="+mn-cs"/>
              </a:rPr>
            </a:br>
            <a:r>
              <a:rPr lang="pl-PL" sz="1200" b="0" i="0" kern="1200" dirty="0">
                <a:solidFill>
                  <a:schemeClr val="tx1"/>
                </a:solidFill>
                <a:effectLst/>
                <a:latin typeface="+mn-lt"/>
                <a:ea typeface="+mn-ea"/>
                <a:cs typeface="+mn-cs"/>
              </a:rPr>
              <a:t>- ze stopniem doktora habilitowanego - </a:t>
            </a:r>
            <a:r>
              <a:rPr lang="pl-PL" sz="1200" b="1" i="0" kern="1200" dirty="0">
                <a:solidFill>
                  <a:schemeClr val="tx1"/>
                </a:solidFill>
                <a:effectLst/>
                <a:latin typeface="+mn-lt"/>
                <a:ea typeface="+mn-ea"/>
                <a:cs typeface="+mn-cs"/>
              </a:rPr>
              <a:t>419 os.</a:t>
            </a:r>
            <a:br>
              <a:rPr lang="pl-PL" sz="1200" b="0" i="0" kern="1200" dirty="0">
                <a:solidFill>
                  <a:schemeClr val="tx1"/>
                </a:solidFill>
                <a:effectLst/>
                <a:latin typeface="+mn-lt"/>
                <a:ea typeface="+mn-ea"/>
                <a:cs typeface="+mn-cs"/>
              </a:rPr>
            </a:br>
            <a:r>
              <a:rPr lang="pl-PL" sz="1200" b="0" i="0" kern="1200" dirty="0">
                <a:solidFill>
                  <a:schemeClr val="tx1"/>
                </a:solidFill>
                <a:effectLst/>
                <a:latin typeface="+mn-lt"/>
                <a:ea typeface="+mn-ea"/>
                <a:cs typeface="+mn-cs"/>
              </a:rPr>
              <a:t>- ze stopniem doktora - </a:t>
            </a:r>
            <a:r>
              <a:rPr lang="pl-PL" sz="1200" b="1" i="0" kern="1200" dirty="0">
                <a:solidFill>
                  <a:schemeClr val="tx1"/>
                </a:solidFill>
                <a:effectLst/>
                <a:latin typeface="+mn-lt"/>
                <a:ea typeface="+mn-ea"/>
                <a:cs typeface="+mn-cs"/>
              </a:rPr>
              <a:t>1282 os.</a:t>
            </a:r>
            <a:endParaRPr lang="pl-PL" sz="1200" b="0" i="0" kern="1200" dirty="0">
              <a:solidFill>
                <a:schemeClr val="tx1"/>
              </a:solidFill>
              <a:effectLst/>
              <a:latin typeface="+mn-lt"/>
              <a:ea typeface="+mn-ea"/>
              <a:cs typeface="+mn-cs"/>
            </a:endParaRPr>
          </a:p>
          <a:p>
            <a:br>
              <a:rPr lang="pl-PL" sz="1200" b="0" i="0" kern="1200" dirty="0">
                <a:solidFill>
                  <a:schemeClr val="tx1"/>
                </a:solidFill>
                <a:effectLst/>
                <a:latin typeface="+mn-lt"/>
                <a:ea typeface="+mn-ea"/>
                <a:cs typeface="+mn-cs"/>
              </a:rPr>
            </a:br>
            <a:r>
              <a:rPr lang="pl-PL" sz="1200" b="0" i="0" kern="1200" dirty="0">
                <a:solidFill>
                  <a:schemeClr val="tx1"/>
                </a:solidFill>
                <a:effectLst/>
                <a:latin typeface="+mn-lt"/>
                <a:ea typeface="+mn-ea"/>
                <a:cs typeface="+mn-cs"/>
              </a:rPr>
              <a:t> </a:t>
            </a:r>
            <a:r>
              <a:rPr lang="pl-PL" sz="1200" b="1" i="0" kern="1200" dirty="0">
                <a:solidFill>
                  <a:schemeClr val="tx1"/>
                </a:solidFill>
                <a:effectLst/>
                <a:latin typeface="+mn-lt"/>
                <a:ea typeface="+mn-ea"/>
                <a:cs typeface="+mn-cs"/>
              </a:rPr>
              <a:t>liczba zatrudnionych stan na 30.06.2024 r. w podziale:</a:t>
            </a:r>
            <a:endParaRPr lang="pl-PL" sz="1200" b="0" i="0" kern="1200" dirty="0">
              <a:solidFill>
                <a:schemeClr val="tx1"/>
              </a:solidFill>
              <a:effectLst/>
              <a:latin typeface="+mn-lt"/>
              <a:ea typeface="+mn-ea"/>
              <a:cs typeface="+mn-cs"/>
            </a:endParaRPr>
          </a:p>
          <a:p>
            <a:r>
              <a:rPr lang="pl-PL" sz="1200" b="0" i="0" kern="1200" dirty="0">
                <a:solidFill>
                  <a:schemeClr val="tx1"/>
                </a:solidFill>
                <a:effectLst/>
                <a:latin typeface="+mn-lt"/>
                <a:ea typeface="+mn-ea"/>
                <a:cs typeface="+mn-cs"/>
              </a:rPr>
              <a:t>1) aktualna liczba pracowników dydaktycznych - </a:t>
            </a:r>
            <a:r>
              <a:rPr lang="pl-PL" sz="1200" b="1" i="0" kern="1200" dirty="0">
                <a:solidFill>
                  <a:schemeClr val="tx1"/>
                </a:solidFill>
                <a:effectLst/>
                <a:latin typeface="+mn-lt"/>
                <a:ea typeface="+mn-ea"/>
                <a:cs typeface="+mn-cs"/>
              </a:rPr>
              <a:t>527 os.</a:t>
            </a:r>
            <a:endParaRPr lang="pl-PL" sz="1200" b="0" i="0" kern="1200" dirty="0">
              <a:solidFill>
                <a:schemeClr val="tx1"/>
              </a:solidFill>
              <a:effectLst/>
              <a:latin typeface="+mn-lt"/>
              <a:ea typeface="+mn-ea"/>
              <a:cs typeface="+mn-cs"/>
            </a:endParaRPr>
          </a:p>
          <a:p>
            <a:r>
              <a:rPr lang="pl-PL" sz="1200" b="0" i="0" kern="1200" dirty="0">
                <a:solidFill>
                  <a:schemeClr val="tx1"/>
                </a:solidFill>
                <a:effectLst/>
                <a:latin typeface="+mn-lt"/>
                <a:ea typeface="+mn-ea"/>
                <a:cs typeface="+mn-cs"/>
              </a:rPr>
              <a:t>2) aktualna liczba pracowników badawczo-dydaktycznych - </a:t>
            </a:r>
            <a:r>
              <a:rPr lang="pl-PL" sz="1200" b="1" i="0" kern="1200" dirty="0">
                <a:solidFill>
                  <a:schemeClr val="tx1"/>
                </a:solidFill>
                <a:effectLst/>
                <a:latin typeface="+mn-lt"/>
                <a:ea typeface="+mn-ea"/>
                <a:cs typeface="+mn-cs"/>
              </a:rPr>
              <a:t>1652 os.</a:t>
            </a:r>
            <a:endParaRPr lang="pl-PL" sz="1200" b="0" i="0" kern="1200" dirty="0">
              <a:solidFill>
                <a:schemeClr val="tx1"/>
              </a:solidFill>
              <a:effectLst/>
              <a:latin typeface="+mn-lt"/>
              <a:ea typeface="+mn-ea"/>
              <a:cs typeface="+mn-cs"/>
            </a:endParaRPr>
          </a:p>
          <a:p>
            <a:r>
              <a:rPr lang="pl-PL" sz="1200" b="0" i="0" kern="1200" dirty="0">
                <a:solidFill>
                  <a:schemeClr val="tx1"/>
                </a:solidFill>
                <a:effectLst/>
                <a:latin typeface="+mn-lt"/>
                <a:ea typeface="+mn-ea"/>
                <a:cs typeface="+mn-cs"/>
              </a:rPr>
              <a:t>3) aktualna liczba pracowników badawczych - </a:t>
            </a:r>
            <a:r>
              <a:rPr lang="pl-PL" sz="1200" b="1" i="0" kern="1200" dirty="0">
                <a:solidFill>
                  <a:schemeClr val="tx1"/>
                </a:solidFill>
                <a:effectLst/>
                <a:latin typeface="+mn-lt"/>
                <a:ea typeface="+mn-ea"/>
                <a:cs typeface="+mn-cs"/>
              </a:rPr>
              <a:t>117 os.</a:t>
            </a:r>
            <a:endParaRPr lang="pl-PL" sz="1200" b="0" i="0" kern="1200" dirty="0">
              <a:solidFill>
                <a:schemeClr val="tx1"/>
              </a:solidFill>
              <a:effectLst/>
              <a:latin typeface="+mn-lt"/>
              <a:ea typeface="+mn-ea"/>
              <a:cs typeface="+mn-cs"/>
            </a:endParaRPr>
          </a:p>
          <a:p>
            <a:r>
              <a:rPr lang="pl-PL" sz="1200" b="0" i="0" kern="1200" dirty="0">
                <a:solidFill>
                  <a:schemeClr val="tx1"/>
                </a:solidFill>
                <a:effectLst/>
                <a:latin typeface="+mn-lt"/>
                <a:ea typeface="+mn-ea"/>
                <a:cs typeface="+mn-cs"/>
              </a:rPr>
              <a:t>4) aktualna liczba pracowników niebędących nauczycielami akademickimi - </a:t>
            </a:r>
            <a:r>
              <a:rPr lang="pl-PL" sz="1200" b="1" i="0" kern="1200" dirty="0">
                <a:solidFill>
                  <a:schemeClr val="tx1"/>
                </a:solidFill>
                <a:effectLst/>
                <a:latin typeface="+mn-lt"/>
                <a:ea typeface="+mn-ea"/>
                <a:cs typeface="+mn-cs"/>
              </a:rPr>
              <a:t>2372 os.</a:t>
            </a:r>
            <a:endParaRPr lang="pl-PL" sz="1200" b="0" i="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pl-PL" sz="1200" b="0" i="0" u="none" strike="noStrike" kern="1200" baseline="0" dirty="0">
              <a:solidFill>
                <a:schemeClr val="tx1"/>
              </a:solidFill>
              <a:effectLst/>
              <a:latin typeface="+mn-lt"/>
              <a:ea typeface="+mn-ea"/>
              <a:cs typeface="+mn-cs"/>
            </a:endParaRPr>
          </a:p>
        </p:txBody>
      </p:sp>
      <p:sp>
        <p:nvSpPr>
          <p:cNvPr id="4" name="Symbol zastępczy numeru slajdu 3"/>
          <p:cNvSpPr>
            <a:spLocks noGrp="1"/>
          </p:cNvSpPr>
          <p:nvPr>
            <p:ph type="sldNum" sz="quarter" idx="10"/>
          </p:nvPr>
        </p:nvSpPr>
        <p:spPr/>
        <p:txBody>
          <a:bodyPr/>
          <a:lstStyle/>
          <a:p>
            <a:fld id="{6B563000-1E3B-452F-A06E-988171F92042}" type="slidenum">
              <a:rPr lang="pl-PL" smtClean="0"/>
              <a:t>3</a:t>
            </a:fld>
            <a:endParaRPr lang="pl-PL"/>
          </a:p>
        </p:txBody>
      </p:sp>
    </p:spTree>
    <p:extLst>
      <p:ext uri="{BB962C8B-B14F-4D97-AF65-F5344CB8AC3E}">
        <p14:creationId xmlns:p14="http://schemas.microsoft.com/office/powerpoint/2010/main" val="170286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pwr.edu.pl/uczelnia/informacje-ogolne/historia-i-rozwoj/osobistosci/doktorzy-honoris-causa</a:t>
            </a:r>
          </a:p>
        </p:txBody>
      </p:sp>
      <p:sp>
        <p:nvSpPr>
          <p:cNvPr id="4" name="Symbol zastępczy numeru slajdu 3"/>
          <p:cNvSpPr>
            <a:spLocks noGrp="1"/>
          </p:cNvSpPr>
          <p:nvPr>
            <p:ph type="sldNum" sz="quarter" idx="10"/>
          </p:nvPr>
        </p:nvSpPr>
        <p:spPr/>
        <p:txBody>
          <a:bodyPr/>
          <a:lstStyle/>
          <a:p>
            <a:fld id="{6B563000-1E3B-452F-A06E-988171F92042}" type="slidenum">
              <a:rPr lang="pl-PL" smtClean="0"/>
              <a:t>4</a:t>
            </a:fld>
            <a:endParaRPr lang="pl-PL"/>
          </a:p>
        </p:txBody>
      </p:sp>
    </p:spTree>
    <p:extLst>
      <p:ext uri="{BB962C8B-B14F-4D97-AF65-F5344CB8AC3E}">
        <p14:creationId xmlns:p14="http://schemas.microsoft.com/office/powerpoint/2010/main" val="491919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a:t>
            </a:fld>
            <a:endParaRPr lang="pl-PL"/>
          </a:p>
        </p:txBody>
      </p:sp>
    </p:spTree>
    <p:extLst>
      <p:ext uri="{BB962C8B-B14F-4D97-AF65-F5344CB8AC3E}">
        <p14:creationId xmlns:p14="http://schemas.microsoft.com/office/powerpoint/2010/main" val="24944925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6</a:t>
            </a:fld>
            <a:endParaRPr lang="pl-PL"/>
          </a:p>
        </p:txBody>
      </p:sp>
    </p:spTree>
    <p:extLst>
      <p:ext uri="{BB962C8B-B14F-4D97-AF65-F5344CB8AC3E}">
        <p14:creationId xmlns:p14="http://schemas.microsoft.com/office/powerpoint/2010/main" val="29349096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7</a:t>
            </a:fld>
            <a:endParaRPr lang="pl-PL"/>
          </a:p>
        </p:txBody>
      </p:sp>
    </p:spTree>
    <p:extLst>
      <p:ext uri="{BB962C8B-B14F-4D97-AF65-F5344CB8AC3E}">
        <p14:creationId xmlns:p14="http://schemas.microsoft.com/office/powerpoint/2010/main" val="5213601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altLang="pl-PL" b="0" dirty="0">
                <a:solidFill>
                  <a:schemeClr val="tx1"/>
                </a:solidFill>
                <a:latin typeface="Calibri" pitchFamily="34" charset="0"/>
                <a:cs typeface="Calibri" pitchFamily="34" charset="0"/>
              </a:rPr>
              <a:t>Politechnika Wrocławska jest uniwersytetem technicznym, kształcącym studentów i doktorantów oraz prowadzącym badania służące rozwojowi nauki i technologii oraz rozwiązywaniu realnych problemów społeczeństwa i gospodarki.</a:t>
            </a:r>
          </a:p>
          <a:p>
            <a:pPr marL="0" marR="0" lvl="0" indent="0" algn="l" defTabSz="914400" rtl="0" eaLnBrk="1" fontAlgn="auto" latinLnBrk="0" hangingPunct="1">
              <a:lnSpc>
                <a:spcPct val="100000"/>
              </a:lnSpc>
              <a:spcBef>
                <a:spcPts val="0"/>
              </a:spcBef>
              <a:spcAft>
                <a:spcPts val="0"/>
              </a:spcAft>
              <a:buClrTx/>
              <a:buSzTx/>
              <a:buFontTx/>
              <a:buNone/>
              <a:tabLst/>
              <a:defRPr/>
            </a:pPr>
            <a:r>
              <a:rPr lang="pl-PL" altLang="pl-PL" b="0" dirty="0">
                <a:solidFill>
                  <a:schemeClr val="tx1"/>
                </a:solidFill>
                <a:latin typeface="Calibri" pitchFamily="34" charset="0"/>
                <a:cs typeface="Calibri" pitchFamily="34" charset="0"/>
              </a:rPr>
              <a:t>Docelowy model Uczelni zakłada ścisłą interakcję badań i kształcenia prowadzonych w czterech dużych obszarach tematycznych: naukach technicznych, podstawowych, społecznych i humanistycznych oraz naukach o zdrowiu i życiu.</a:t>
            </a:r>
          </a:p>
          <a:p>
            <a:pPr marL="0" marR="0" lvl="0" indent="0" algn="l" defTabSz="914400" rtl="0" eaLnBrk="1" fontAlgn="auto" latinLnBrk="0" hangingPunct="1">
              <a:lnSpc>
                <a:spcPct val="100000"/>
              </a:lnSpc>
              <a:spcBef>
                <a:spcPts val="0"/>
              </a:spcBef>
              <a:spcAft>
                <a:spcPts val="0"/>
              </a:spcAft>
              <a:buClrTx/>
              <a:buSzTx/>
              <a:buFontTx/>
              <a:buNone/>
              <a:tabLst/>
              <a:defRPr/>
            </a:pPr>
            <a:endParaRPr lang="pl-PL" altLang="pl-PL" b="0" dirty="0">
              <a:solidFill>
                <a:schemeClr val="tx1"/>
              </a:solidFill>
              <a:latin typeface="Calibri" pitchFamily="34" charset="0"/>
              <a:cs typeface="Calibri"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solidFill>
                <a:schemeClr val="tx1"/>
              </a:solidFill>
              <a:latin typeface="Calibri" pitchFamily="34" charset="0"/>
              <a:cs typeface="Calibri" pitchFamily="34" charset="0"/>
            </a:endParaRP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8</a:t>
            </a:fld>
            <a:endParaRPr lang="pl-PL"/>
          </a:p>
        </p:txBody>
      </p:sp>
    </p:spTree>
    <p:extLst>
      <p:ext uri="{BB962C8B-B14F-4D97-AF65-F5344CB8AC3E}">
        <p14:creationId xmlns:p14="http://schemas.microsoft.com/office/powerpoint/2010/main" val="10926754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9</a:t>
            </a:fld>
            <a:endParaRPr lang="pl-PL"/>
          </a:p>
        </p:txBody>
      </p:sp>
    </p:spTree>
    <p:extLst>
      <p:ext uri="{BB962C8B-B14F-4D97-AF65-F5344CB8AC3E}">
        <p14:creationId xmlns:p14="http://schemas.microsoft.com/office/powerpoint/2010/main" val="831688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10</a:t>
            </a:fld>
            <a:endParaRPr lang="pl-PL"/>
          </a:p>
        </p:txBody>
      </p:sp>
    </p:spTree>
    <p:extLst>
      <p:ext uri="{BB962C8B-B14F-4D97-AF65-F5344CB8AC3E}">
        <p14:creationId xmlns:p14="http://schemas.microsoft.com/office/powerpoint/2010/main" val="9381690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11</a:t>
            </a:fld>
            <a:endParaRPr lang="pl-PL"/>
          </a:p>
        </p:txBody>
      </p:sp>
    </p:spTree>
    <p:extLst>
      <p:ext uri="{BB962C8B-B14F-4D97-AF65-F5344CB8AC3E}">
        <p14:creationId xmlns:p14="http://schemas.microsoft.com/office/powerpoint/2010/main" val="39002171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12</a:t>
            </a:fld>
            <a:endParaRPr lang="pl-PL"/>
          </a:p>
        </p:txBody>
      </p:sp>
    </p:spTree>
    <p:extLst>
      <p:ext uri="{BB962C8B-B14F-4D97-AF65-F5344CB8AC3E}">
        <p14:creationId xmlns:p14="http://schemas.microsoft.com/office/powerpoint/2010/main" val="24242434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14</a:t>
            </a:fld>
            <a:endParaRPr lang="pl-PL"/>
          </a:p>
        </p:txBody>
      </p:sp>
    </p:spTree>
    <p:extLst>
      <p:ext uri="{BB962C8B-B14F-4D97-AF65-F5344CB8AC3E}">
        <p14:creationId xmlns:p14="http://schemas.microsoft.com/office/powerpoint/2010/main" val="11739435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16</a:t>
            </a:fld>
            <a:endParaRPr lang="pl-PL"/>
          </a:p>
        </p:txBody>
      </p:sp>
    </p:spTree>
    <p:extLst>
      <p:ext uri="{BB962C8B-B14F-4D97-AF65-F5344CB8AC3E}">
        <p14:creationId xmlns:p14="http://schemas.microsoft.com/office/powerpoint/2010/main" val="13975453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19</a:t>
            </a:fld>
            <a:endParaRPr lang="pl-PL"/>
          </a:p>
        </p:txBody>
      </p:sp>
    </p:spTree>
    <p:extLst>
      <p:ext uri="{BB962C8B-B14F-4D97-AF65-F5344CB8AC3E}">
        <p14:creationId xmlns:p14="http://schemas.microsoft.com/office/powerpoint/2010/main" val="18132617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20</a:t>
            </a:fld>
            <a:endParaRPr lang="pl-PL"/>
          </a:p>
        </p:txBody>
      </p:sp>
    </p:spTree>
    <p:extLst>
      <p:ext uri="{BB962C8B-B14F-4D97-AF65-F5344CB8AC3E}">
        <p14:creationId xmlns:p14="http://schemas.microsoft.com/office/powerpoint/2010/main" val="38003393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22</a:t>
            </a:fld>
            <a:endParaRPr lang="pl-PL"/>
          </a:p>
        </p:txBody>
      </p:sp>
    </p:spTree>
    <p:extLst>
      <p:ext uri="{BB962C8B-B14F-4D97-AF65-F5344CB8AC3E}">
        <p14:creationId xmlns:p14="http://schemas.microsoft.com/office/powerpoint/2010/main" val="37004537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25</a:t>
            </a:fld>
            <a:endParaRPr lang="pl-PL"/>
          </a:p>
        </p:txBody>
      </p:sp>
    </p:spTree>
    <p:extLst>
      <p:ext uri="{BB962C8B-B14F-4D97-AF65-F5344CB8AC3E}">
        <p14:creationId xmlns:p14="http://schemas.microsoft.com/office/powerpoint/2010/main" val="4174319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26</a:t>
            </a:fld>
            <a:endParaRPr lang="pl-PL"/>
          </a:p>
        </p:txBody>
      </p:sp>
    </p:spTree>
    <p:extLst>
      <p:ext uri="{BB962C8B-B14F-4D97-AF65-F5344CB8AC3E}">
        <p14:creationId xmlns:p14="http://schemas.microsoft.com/office/powerpoint/2010/main" val="19451486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lvl="0" indent="0" eaLnBrk="1" hangingPunct="1">
              <a:spcBef>
                <a:spcPts val="0"/>
              </a:spcBef>
              <a:buClr>
                <a:prstClr val="white">
                  <a:lumMod val="50000"/>
                </a:prstClr>
              </a:buClr>
              <a:tabLst/>
              <a:defRPr/>
            </a:pPr>
            <a:r>
              <a:rPr lang="pl-PL" altLang="pl-PL" sz="1000" dirty="0">
                <a:solidFill>
                  <a:prstClr val="black"/>
                </a:solidFill>
                <a:latin typeface="Calibri" pitchFamily="34" charset="0"/>
                <a:ea typeface="+mn-ea"/>
                <a:cs typeface="Calibri" pitchFamily="34" charset="0"/>
              </a:rPr>
              <a:t>W 2024 roku międzynarodowy kierunek „</a:t>
            </a:r>
            <a:r>
              <a:rPr lang="pl-PL" altLang="pl-PL" sz="1000" dirty="0" err="1">
                <a:solidFill>
                  <a:prstClr val="black"/>
                </a:solidFill>
                <a:latin typeface="Calibri" pitchFamily="34" charset="0"/>
                <a:ea typeface="+mn-ea"/>
                <a:cs typeface="Calibri" pitchFamily="34" charset="0"/>
              </a:rPr>
              <a:t>Sustainable</a:t>
            </a:r>
            <a:r>
              <a:rPr lang="pl-PL" altLang="pl-PL" sz="1000" dirty="0">
                <a:solidFill>
                  <a:prstClr val="black"/>
                </a:solidFill>
                <a:latin typeface="Calibri" pitchFamily="34" charset="0"/>
                <a:ea typeface="+mn-ea"/>
                <a:cs typeface="Calibri" pitchFamily="34" charset="0"/>
              </a:rPr>
              <a:t> </a:t>
            </a:r>
            <a:r>
              <a:rPr lang="pl-PL" altLang="pl-PL" sz="1000" dirty="0" err="1">
                <a:solidFill>
                  <a:prstClr val="black"/>
                </a:solidFill>
                <a:latin typeface="Calibri" pitchFamily="34" charset="0"/>
                <a:ea typeface="+mn-ea"/>
                <a:cs typeface="Calibri" pitchFamily="34" charset="0"/>
              </a:rPr>
              <a:t>Biomass</a:t>
            </a:r>
            <a:r>
              <a:rPr lang="pl-PL" altLang="pl-PL" sz="1000" dirty="0">
                <a:solidFill>
                  <a:prstClr val="black"/>
                </a:solidFill>
                <a:latin typeface="Calibri" pitchFamily="34" charset="0"/>
                <a:ea typeface="+mn-ea"/>
                <a:cs typeface="Calibri" pitchFamily="34" charset="0"/>
              </a:rPr>
              <a:t> and </a:t>
            </a:r>
            <a:r>
              <a:rPr lang="pl-PL" altLang="pl-PL" sz="1000" dirty="0" err="1">
                <a:solidFill>
                  <a:prstClr val="black"/>
                </a:solidFill>
                <a:latin typeface="Calibri" pitchFamily="34" charset="0"/>
                <a:ea typeface="+mn-ea"/>
                <a:cs typeface="Calibri" pitchFamily="34" charset="0"/>
              </a:rPr>
              <a:t>Bioproducts</a:t>
            </a:r>
            <a:r>
              <a:rPr lang="pl-PL" altLang="pl-PL" sz="1000" dirty="0">
                <a:solidFill>
                  <a:prstClr val="black"/>
                </a:solidFill>
                <a:latin typeface="Calibri" pitchFamily="34" charset="0"/>
                <a:ea typeface="+mn-ea"/>
                <a:cs typeface="Calibri" pitchFamily="34" charset="0"/>
              </a:rPr>
              <a:t> Engineering (SBBE)” otrzymał dwa certyfikaty: „Studia z Przyszłością 2024” przyznawany najlepszym kierunkom w Polsce oraz certyfikat nadzwyczajny „Laur Europejski 2024” za wdrożenie najbardziej innowacyjnych i unikalnych rozwiązań w zakresie umiędzynarodowienia kształcenia i współpracy zagranicznej. Kierunek prowadzony jest na Wydziale Chemicznym i Wydziale Mechaniczno-Energetycznym w ramach Erasmus </a:t>
            </a:r>
            <a:r>
              <a:rPr lang="pl-PL" altLang="pl-PL" sz="1000" dirty="0" err="1">
                <a:solidFill>
                  <a:prstClr val="black"/>
                </a:solidFill>
                <a:latin typeface="Calibri" pitchFamily="34" charset="0"/>
                <a:ea typeface="+mn-ea"/>
                <a:cs typeface="Calibri" pitchFamily="34" charset="0"/>
              </a:rPr>
              <a:t>Mundus</a:t>
            </a:r>
            <a:r>
              <a:rPr lang="pl-PL" altLang="pl-PL" sz="1000" dirty="0">
                <a:solidFill>
                  <a:prstClr val="black"/>
                </a:solidFill>
                <a:latin typeface="Calibri" pitchFamily="34" charset="0"/>
                <a:ea typeface="+mn-ea"/>
                <a:cs typeface="Calibri" pitchFamily="34" charset="0"/>
              </a:rPr>
              <a:t> Joint Master </a:t>
            </a:r>
            <a:r>
              <a:rPr lang="pl-PL" altLang="pl-PL" sz="1000" dirty="0" err="1">
                <a:solidFill>
                  <a:prstClr val="black"/>
                </a:solidFill>
                <a:latin typeface="Calibri" pitchFamily="34" charset="0"/>
                <a:ea typeface="+mn-ea"/>
                <a:cs typeface="Calibri" pitchFamily="34" charset="0"/>
              </a:rPr>
              <a:t>Degree</a:t>
            </a:r>
            <a:r>
              <a:rPr lang="pl-PL" altLang="pl-PL" sz="1000" dirty="0">
                <a:solidFill>
                  <a:prstClr val="black"/>
                </a:solidFill>
                <a:latin typeface="Calibri" pitchFamily="34" charset="0"/>
                <a:ea typeface="+mn-ea"/>
                <a:cs typeface="Calibri" pitchFamily="34" charset="0"/>
              </a:rPr>
              <a:t> Program.</a:t>
            </a:r>
          </a:p>
          <a:p>
            <a:pPr marL="0" lvl="0" indent="0" eaLnBrk="1" hangingPunct="1">
              <a:spcBef>
                <a:spcPts val="0"/>
              </a:spcBef>
              <a:buClr>
                <a:prstClr val="white">
                  <a:lumMod val="50000"/>
                </a:prstClr>
              </a:buClr>
              <a:tabLst/>
              <a:defRPr/>
            </a:pPr>
            <a:endParaRPr lang="pl-PL" altLang="pl-PL" sz="1000" dirty="0">
              <a:solidFill>
                <a:prstClr val="black"/>
              </a:solidFill>
              <a:latin typeface="Calibri" pitchFamily="34" charset="0"/>
              <a:ea typeface="+mn-ea"/>
              <a:cs typeface="Calibri" pitchFamily="34" charset="0"/>
            </a:endParaRPr>
          </a:p>
          <a:p>
            <a:pPr marL="0" marR="0" lvl="0" indent="0" algn="l" defTabSz="914400" rtl="0" eaLnBrk="1" fontAlgn="auto" latinLnBrk="0" hangingPunct="1">
              <a:lnSpc>
                <a:spcPct val="100000"/>
              </a:lnSpc>
              <a:spcBef>
                <a:spcPts val="0"/>
              </a:spcBef>
              <a:spcAft>
                <a:spcPts val="0"/>
              </a:spcAft>
              <a:buClr>
                <a:prstClr val="white">
                  <a:lumMod val="50000"/>
                </a:prstClr>
              </a:buClr>
              <a:buSzTx/>
              <a:buFontTx/>
              <a:buNone/>
              <a:tabLst/>
              <a:defRPr/>
            </a:pPr>
            <a:r>
              <a:rPr lang="pl-PL" altLang="pl-PL" sz="1000" dirty="0">
                <a:solidFill>
                  <a:prstClr val="black"/>
                </a:solidFill>
                <a:latin typeface="Calibri" pitchFamily="34" charset="0"/>
                <a:ea typeface="+mn-ea"/>
                <a:cs typeface="Calibri" pitchFamily="34" charset="0"/>
              </a:rPr>
              <a:t>Studia podyplomowe „Tworzywa sztuczne w budowie maszyn” prowadzone na Wydziale Mechanicznym.</a:t>
            </a:r>
            <a:endParaRPr lang="pl-PL" altLang="pl-PL" sz="1000" dirty="0">
              <a:latin typeface="Calibri" pitchFamily="34" charset="0"/>
              <a:cs typeface="Calibri" pitchFamily="34" charset="0"/>
            </a:endParaRPr>
          </a:p>
          <a:p>
            <a:pPr marL="0" lvl="0" indent="0" eaLnBrk="1" hangingPunct="1">
              <a:spcBef>
                <a:spcPts val="0"/>
              </a:spcBef>
              <a:buClr>
                <a:prstClr val="white">
                  <a:lumMod val="50000"/>
                </a:prstClr>
              </a:buClr>
              <a:tabLst/>
              <a:defRPr/>
            </a:pPr>
            <a:r>
              <a:rPr lang="pl-PL" altLang="pl-PL" sz="1000" dirty="0">
                <a:solidFill>
                  <a:prstClr val="black"/>
                </a:solidFill>
                <a:latin typeface="Calibri" pitchFamily="34" charset="0"/>
                <a:ea typeface="+mn-ea"/>
                <a:cs typeface="Calibri" pitchFamily="34" charset="0"/>
              </a:rPr>
              <a:t>otrzymały dwa certyfikaty: „Studia z Przyszłością 2024” oraz „Progres Roku 2024”</a:t>
            </a:r>
            <a:endParaRPr lang="pl-PL" sz="1000"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27</a:t>
            </a:fld>
            <a:endParaRPr lang="pl-PL"/>
          </a:p>
        </p:txBody>
      </p:sp>
    </p:spTree>
    <p:extLst>
      <p:ext uri="{BB962C8B-B14F-4D97-AF65-F5344CB8AC3E}">
        <p14:creationId xmlns:p14="http://schemas.microsoft.com/office/powerpoint/2010/main" val="16898352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sz="1200" b="0" i="0" kern="1200" dirty="0">
                <a:solidFill>
                  <a:schemeClr val="tx1"/>
                </a:solidFill>
                <a:effectLst/>
                <a:latin typeface="+mn-lt"/>
                <a:ea typeface="+mn-ea"/>
                <a:cs typeface="+mn-cs"/>
              </a:rPr>
              <a:t>Sieć </a:t>
            </a:r>
            <a:r>
              <a:rPr lang="pl-PL" sz="1200" b="0" i="0" kern="1200" dirty="0" err="1">
                <a:solidFill>
                  <a:schemeClr val="tx1"/>
                </a:solidFill>
                <a:effectLst/>
                <a:latin typeface="+mn-lt"/>
                <a:ea typeface="+mn-ea"/>
                <a:cs typeface="+mn-cs"/>
              </a:rPr>
              <a:t>Unite</a:t>
            </a:r>
            <a:r>
              <a:rPr lang="pl-PL" sz="1200" b="0" i="0" kern="1200" dirty="0">
                <a:solidFill>
                  <a:schemeClr val="tx1"/>
                </a:solidFill>
                <a:effectLst/>
                <a:latin typeface="+mn-lt"/>
                <a:ea typeface="+mn-ea"/>
                <a:cs typeface="+mn-cs"/>
              </a:rPr>
              <a:t>! </a:t>
            </a:r>
          </a:p>
          <a:p>
            <a:r>
              <a:rPr lang="pl-PL" sz="1200" b="0" i="0" kern="1200" dirty="0">
                <a:solidFill>
                  <a:schemeClr val="tx1"/>
                </a:solidFill>
                <a:effectLst/>
                <a:latin typeface="+mn-lt"/>
                <a:ea typeface="+mn-ea"/>
                <a:cs typeface="+mn-cs"/>
              </a:rPr>
              <a:t>Uniwersytet w Grenoble (Francja),</a:t>
            </a:r>
          </a:p>
          <a:p>
            <a:r>
              <a:rPr lang="pl-PL" sz="1200" b="0" i="0" kern="1200" dirty="0">
                <a:solidFill>
                  <a:schemeClr val="tx1"/>
                </a:solidFill>
                <a:effectLst/>
                <a:latin typeface="+mn-lt"/>
                <a:ea typeface="+mn-ea"/>
                <a:cs typeface="+mn-cs"/>
              </a:rPr>
              <a:t>Uniwersytet w Lizbonie (Portugalia),</a:t>
            </a:r>
          </a:p>
          <a:p>
            <a:r>
              <a:rPr lang="pl-PL" sz="1200" b="0" i="0" kern="1200" dirty="0">
                <a:solidFill>
                  <a:schemeClr val="tx1"/>
                </a:solidFill>
                <a:effectLst/>
                <a:latin typeface="+mn-lt"/>
                <a:ea typeface="+mn-ea"/>
                <a:cs typeface="+mn-cs"/>
              </a:rPr>
              <a:t>Królewski Instytut Technologiczny w Sztokholmie (Szwecja),</a:t>
            </a:r>
          </a:p>
          <a:p>
            <a:r>
              <a:rPr lang="pl-PL" sz="1200" b="0" i="0" kern="1200" dirty="0">
                <a:solidFill>
                  <a:schemeClr val="tx1"/>
                </a:solidFill>
                <a:effectLst/>
                <a:latin typeface="+mn-lt"/>
                <a:ea typeface="+mn-ea"/>
                <a:cs typeface="+mn-cs"/>
              </a:rPr>
              <a:t>Aalto University (Finlandia),</a:t>
            </a:r>
          </a:p>
          <a:p>
            <a:r>
              <a:rPr lang="pl-PL" sz="1200" b="0" i="0" kern="1200" dirty="0">
                <a:solidFill>
                  <a:schemeClr val="tx1"/>
                </a:solidFill>
                <a:effectLst/>
                <a:latin typeface="+mn-lt"/>
                <a:ea typeface="+mn-ea"/>
                <a:cs typeface="+mn-cs"/>
              </a:rPr>
              <a:t>Uniwersytet Techniczny w Darmstadt (Niemcy),</a:t>
            </a:r>
          </a:p>
          <a:p>
            <a:r>
              <a:rPr lang="pl-PL" sz="1200" b="0" i="0" kern="1200" dirty="0">
                <a:solidFill>
                  <a:schemeClr val="tx1"/>
                </a:solidFill>
                <a:effectLst/>
                <a:latin typeface="+mn-lt"/>
                <a:ea typeface="+mn-ea"/>
                <a:cs typeface="+mn-cs"/>
              </a:rPr>
              <a:t>Politechnika w Turynie (Włochy),</a:t>
            </a:r>
          </a:p>
          <a:p>
            <a:r>
              <a:rPr lang="pl-PL" sz="1200" b="0" i="0" kern="1200" dirty="0">
                <a:solidFill>
                  <a:schemeClr val="tx1"/>
                </a:solidFill>
                <a:effectLst/>
                <a:latin typeface="+mn-lt"/>
                <a:ea typeface="+mn-ea"/>
                <a:cs typeface="+mn-cs"/>
              </a:rPr>
              <a:t>Uniwersytet Techniczny Katalonii - Barcelona Tech (Hiszpania),</a:t>
            </a:r>
          </a:p>
          <a:p>
            <a:r>
              <a:rPr lang="pl-PL" sz="1200" b="0" i="0" kern="1200" dirty="0">
                <a:solidFill>
                  <a:schemeClr val="tx1"/>
                </a:solidFill>
                <a:effectLst/>
                <a:latin typeface="+mn-lt"/>
                <a:ea typeface="+mn-ea"/>
                <a:cs typeface="+mn-cs"/>
              </a:rPr>
              <a:t>Politechnika Wrocławska,</a:t>
            </a:r>
          </a:p>
          <a:p>
            <a:r>
              <a:rPr lang="pl-PL" sz="1200" b="0" i="0" kern="1200" dirty="0">
                <a:solidFill>
                  <a:schemeClr val="tx1"/>
                </a:solidFill>
                <a:effectLst/>
                <a:latin typeface="+mn-lt"/>
                <a:ea typeface="+mn-ea"/>
                <a:cs typeface="+mn-cs"/>
              </a:rPr>
              <a:t>Uniwersytet Techniczny w Graz (Austria).</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30</a:t>
            </a:fld>
            <a:endParaRPr lang="pl-PL"/>
          </a:p>
        </p:txBody>
      </p:sp>
    </p:spTree>
    <p:extLst>
      <p:ext uri="{BB962C8B-B14F-4D97-AF65-F5344CB8AC3E}">
        <p14:creationId xmlns:p14="http://schemas.microsoft.com/office/powerpoint/2010/main" val="32739616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b="0" dirty="0">
                <a:solidFill>
                  <a:schemeClr val="tx1"/>
                </a:solidFill>
                <a:latin typeface="Calibri" pitchFamily="34" charset="0"/>
                <a:cs typeface="Calibri" pitchFamily="34" charset="0"/>
              </a:rPr>
              <a:t>stan na 31.12.2024 r.</a:t>
            </a:r>
          </a:p>
          <a:p>
            <a:pPr marL="0" lvl="0" indent="0" algn="l" rtl="0">
              <a:spcBef>
                <a:spcPts val="0"/>
              </a:spcBef>
              <a:spcAft>
                <a:spcPts val="0"/>
              </a:spcAft>
              <a:buNone/>
            </a:pPr>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31</a:t>
            </a:fld>
            <a:endParaRPr lang="pl-PL"/>
          </a:p>
        </p:txBody>
      </p:sp>
    </p:spTree>
    <p:extLst>
      <p:ext uri="{BB962C8B-B14F-4D97-AF65-F5344CB8AC3E}">
        <p14:creationId xmlns:p14="http://schemas.microsoft.com/office/powerpoint/2010/main" val="27498710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b="0" dirty="0">
                <a:solidFill>
                  <a:schemeClr val="tx1"/>
                </a:solidFill>
                <a:latin typeface="Calibri" pitchFamily="34" charset="0"/>
                <a:cs typeface="Calibri" pitchFamily="34" charset="0"/>
              </a:rPr>
              <a:t>stan na 31.12.2024 r.</a:t>
            </a:r>
          </a:p>
          <a:p>
            <a:pPr marL="0" marR="0" lvl="0" indent="0" algn="l" defTabSz="914400" rtl="0" eaLnBrk="1" fontAlgn="auto" latinLnBrk="0" hangingPunct="1">
              <a:lnSpc>
                <a:spcPct val="100000"/>
              </a:lnSpc>
              <a:spcBef>
                <a:spcPts val="0"/>
              </a:spcBef>
              <a:spcAft>
                <a:spcPts val="0"/>
              </a:spcAft>
              <a:buClrTx/>
              <a:buSzTx/>
              <a:buFontTx/>
              <a:buNone/>
              <a:tabLst/>
              <a:defRPr/>
            </a:pPr>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32</a:t>
            </a:fld>
            <a:endParaRPr lang="pl-PL"/>
          </a:p>
        </p:txBody>
      </p:sp>
    </p:spTree>
    <p:extLst>
      <p:ext uri="{BB962C8B-B14F-4D97-AF65-F5344CB8AC3E}">
        <p14:creationId xmlns:p14="http://schemas.microsoft.com/office/powerpoint/2010/main" val="21628563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b="0" dirty="0">
                <a:solidFill>
                  <a:schemeClr val="tx1"/>
                </a:solidFill>
                <a:latin typeface="Calibri" pitchFamily="34" charset="0"/>
                <a:cs typeface="Calibri" pitchFamily="34" charset="0"/>
              </a:rPr>
              <a:t>stan na 31.12.2024 r.</a:t>
            </a: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33</a:t>
            </a:fld>
            <a:endParaRPr lang="pl-PL"/>
          </a:p>
        </p:txBody>
      </p:sp>
    </p:spTree>
    <p:extLst>
      <p:ext uri="{BB962C8B-B14F-4D97-AF65-F5344CB8AC3E}">
        <p14:creationId xmlns:p14="http://schemas.microsoft.com/office/powerpoint/2010/main" val="15456480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34</a:t>
            </a:fld>
            <a:endParaRPr lang="pl-PL"/>
          </a:p>
        </p:txBody>
      </p:sp>
    </p:spTree>
    <p:extLst>
      <p:ext uri="{BB962C8B-B14F-4D97-AF65-F5344CB8AC3E}">
        <p14:creationId xmlns:p14="http://schemas.microsoft.com/office/powerpoint/2010/main" val="7640519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l-PL" altLang="pl-PL" sz="1200" dirty="0">
                <a:latin typeface="+mn-lt"/>
                <a:cs typeface="Calibri"/>
              </a:rPr>
              <a:t>@</a:t>
            </a:r>
            <a:r>
              <a:rPr lang="pl-PL" altLang="pl-PL" sz="1200" dirty="0" err="1">
                <a:latin typeface="+mn-lt"/>
                <a:cs typeface="Calibri"/>
              </a:rPr>
              <a:t>polilabPWr</a:t>
            </a:r>
            <a:endParaRPr lang="pl-PL" altLang="pl-PL" sz="1200" dirty="0">
              <a:latin typeface="+mn-lt"/>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l-PL" dirty="0"/>
              <a:t>roboticarena.pl/</a:t>
            </a:r>
            <a:r>
              <a:rPr lang="pl-PL" dirty="0" err="1"/>
              <a:t>pl</a:t>
            </a:r>
            <a:r>
              <a:rPr lang="pl-PL" dirty="0"/>
              <a:t>/</a:t>
            </a:r>
          </a:p>
          <a:p>
            <a:pPr marL="171450" indent="-171450">
              <a:buFont typeface="Arial" panose="020B0604020202020204" pitchFamily="34" charset="0"/>
              <a:buChar char="•"/>
            </a:pPr>
            <a:r>
              <a:rPr lang="pl-PL" dirty="0"/>
              <a:t>prk.pwr.edu.pl/projekty/wspolpraca-ze-szkolami-srednimi</a:t>
            </a:r>
          </a:p>
          <a:p>
            <a:pPr marL="171450" indent="-171450">
              <a:buFont typeface="Arial" panose="020B0604020202020204" pitchFamily="34" charset="0"/>
              <a:buChar char="•"/>
            </a:pPr>
            <a:r>
              <a:rPr lang="pl-PL" dirty="0"/>
              <a:t>amo.pwr.edu.pl/</a:t>
            </a: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35</a:t>
            </a:fld>
            <a:endParaRPr lang="pl-PL"/>
          </a:p>
        </p:txBody>
      </p:sp>
    </p:spTree>
    <p:extLst>
      <p:ext uri="{BB962C8B-B14F-4D97-AF65-F5344CB8AC3E}">
        <p14:creationId xmlns:p14="http://schemas.microsoft.com/office/powerpoint/2010/main" val="7322548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Aktualizacja 10.01.2025 r.</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36</a:t>
            </a:fld>
            <a:endParaRPr lang="pl-PL"/>
          </a:p>
        </p:txBody>
      </p:sp>
    </p:spTree>
    <p:extLst>
      <p:ext uri="{BB962C8B-B14F-4D97-AF65-F5344CB8AC3E}">
        <p14:creationId xmlns:p14="http://schemas.microsoft.com/office/powerpoint/2010/main" val="6137687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37</a:t>
            </a:fld>
            <a:endParaRPr lang="pl-PL"/>
          </a:p>
        </p:txBody>
      </p:sp>
    </p:spTree>
    <p:extLst>
      <p:ext uri="{BB962C8B-B14F-4D97-AF65-F5344CB8AC3E}">
        <p14:creationId xmlns:p14="http://schemas.microsoft.com/office/powerpoint/2010/main" val="16020771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38</a:t>
            </a:fld>
            <a:endParaRPr lang="pl-PL"/>
          </a:p>
        </p:txBody>
      </p:sp>
    </p:spTree>
    <p:extLst>
      <p:ext uri="{BB962C8B-B14F-4D97-AF65-F5344CB8AC3E}">
        <p14:creationId xmlns:p14="http://schemas.microsoft.com/office/powerpoint/2010/main" val="12249424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39</a:t>
            </a:fld>
            <a:endParaRPr lang="pl-PL"/>
          </a:p>
        </p:txBody>
      </p:sp>
    </p:spTree>
    <p:extLst>
      <p:ext uri="{BB962C8B-B14F-4D97-AF65-F5344CB8AC3E}">
        <p14:creationId xmlns:p14="http://schemas.microsoft.com/office/powerpoint/2010/main" val="17165347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kern="1200" dirty="0">
                <a:solidFill>
                  <a:schemeClr val="tx1"/>
                </a:solidFill>
                <a:effectLst/>
                <a:latin typeface="+mn-lt"/>
                <a:ea typeface="+mn-ea"/>
                <a:cs typeface="+mn-cs"/>
              </a:rPr>
              <a:t>Publikacje zarejestrowane w bazie DONA, </a:t>
            </a:r>
            <a:r>
              <a:rPr lang="pl-PL" dirty="0"/>
              <a:t>stan na 7.01.2025 r. </a:t>
            </a:r>
          </a:p>
          <a:p>
            <a:r>
              <a:rPr lang="pl-PL" sz="1200" kern="1200" dirty="0">
                <a:solidFill>
                  <a:schemeClr val="tx1"/>
                </a:solidFill>
                <a:effectLst/>
                <a:latin typeface="+mn-lt"/>
                <a:ea typeface="+mn-ea"/>
                <a:cs typeface="+mn-cs"/>
              </a:rPr>
              <a:t>1. Afiliowane do </a:t>
            </a:r>
            <a:r>
              <a:rPr lang="pl-PL" sz="1200" kern="1200" dirty="0" err="1">
                <a:solidFill>
                  <a:schemeClr val="tx1"/>
                </a:solidFill>
                <a:effectLst/>
                <a:latin typeface="+mn-lt"/>
                <a:ea typeface="+mn-ea"/>
                <a:cs typeface="+mn-cs"/>
              </a:rPr>
              <a:t>PWr</a:t>
            </a:r>
            <a:r>
              <a:rPr lang="pl-PL" sz="1200" kern="1200" dirty="0">
                <a:solidFill>
                  <a:schemeClr val="tx1"/>
                </a:solidFill>
                <a:effectLst/>
                <a:latin typeface="+mn-lt"/>
                <a:ea typeface="+mn-ea"/>
                <a:cs typeface="+mn-cs"/>
              </a:rPr>
              <a:t>:</a:t>
            </a:r>
            <a:br>
              <a:rPr lang="pl-PL" sz="1200" kern="1200" dirty="0">
                <a:solidFill>
                  <a:schemeClr val="tx1"/>
                </a:solidFill>
                <a:effectLst/>
                <a:latin typeface="+mn-lt"/>
                <a:ea typeface="+mn-ea"/>
                <a:cs typeface="+mn-cs"/>
              </a:rPr>
            </a:br>
            <a:r>
              <a:rPr lang="pl-PL" sz="1200" kern="1200" dirty="0">
                <a:solidFill>
                  <a:schemeClr val="tx1"/>
                </a:solidFill>
                <a:effectLst/>
                <a:latin typeface="+mn-lt"/>
                <a:ea typeface="+mn-ea"/>
                <a:cs typeface="+mn-cs"/>
              </a:rPr>
              <a:t>- publikacje w czasopismach z Listy Filadelfijskiej 24847</a:t>
            </a:r>
            <a:br>
              <a:rPr lang="pl-PL" sz="1200" kern="1200" dirty="0">
                <a:solidFill>
                  <a:schemeClr val="tx1"/>
                </a:solidFill>
                <a:effectLst/>
                <a:latin typeface="+mn-lt"/>
                <a:ea typeface="+mn-ea"/>
                <a:cs typeface="+mn-cs"/>
              </a:rPr>
            </a:br>
            <a:r>
              <a:rPr lang="pl-PL" dirty="0"/>
              <a:t>- publikacje w czasopismach z </a:t>
            </a:r>
            <a:r>
              <a:rPr lang="pl-PL" dirty="0" err="1"/>
              <a:t>Impact</a:t>
            </a:r>
            <a:r>
              <a:rPr lang="pl-PL" dirty="0"/>
              <a:t> </a:t>
            </a:r>
            <a:r>
              <a:rPr lang="pl-PL" dirty="0" err="1"/>
              <a:t>Factor</a:t>
            </a:r>
            <a:r>
              <a:rPr lang="pl-PL" dirty="0"/>
              <a:t> 22985</a:t>
            </a:r>
            <a:br>
              <a:rPr lang="pl-PL" dirty="0"/>
            </a:br>
            <a:r>
              <a:rPr lang="pl-PL" dirty="0"/>
              <a:t>2. Nieafiliowane do </a:t>
            </a:r>
            <a:r>
              <a:rPr lang="pl-PL" dirty="0" err="1"/>
              <a:t>PWr</a:t>
            </a:r>
            <a:r>
              <a:rPr lang="pl-PL" dirty="0"/>
              <a:t>:</a:t>
            </a:r>
            <a:br>
              <a:rPr lang="pl-PL" sz="1200" kern="1200" dirty="0">
                <a:solidFill>
                  <a:schemeClr val="tx1"/>
                </a:solidFill>
                <a:effectLst/>
                <a:latin typeface="+mn-lt"/>
                <a:ea typeface="+mn-ea"/>
                <a:cs typeface="+mn-cs"/>
              </a:rPr>
            </a:br>
            <a:r>
              <a:rPr lang="pl-PL" sz="1200" kern="1200" dirty="0">
                <a:solidFill>
                  <a:schemeClr val="tx1"/>
                </a:solidFill>
                <a:effectLst/>
                <a:latin typeface="+mn-lt"/>
                <a:ea typeface="+mn-ea"/>
                <a:cs typeface="+mn-cs"/>
              </a:rPr>
              <a:t>- publikacje w czasopismach z Listy Filadelfijskiej 4071</a:t>
            </a:r>
            <a:br>
              <a:rPr lang="pl-PL" sz="1200" kern="1200" dirty="0">
                <a:solidFill>
                  <a:schemeClr val="tx1"/>
                </a:solidFill>
                <a:effectLst/>
                <a:latin typeface="+mn-lt"/>
                <a:ea typeface="+mn-ea"/>
                <a:cs typeface="+mn-cs"/>
              </a:rPr>
            </a:br>
            <a:r>
              <a:rPr lang="pl-PL" dirty="0"/>
              <a:t>- publikacje w czasopismach z </a:t>
            </a:r>
            <a:r>
              <a:rPr lang="pl-PL" dirty="0" err="1"/>
              <a:t>Impact</a:t>
            </a:r>
            <a:r>
              <a:rPr lang="pl-PL" dirty="0"/>
              <a:t> </a:t>
            </a:r>
            <a:r>
              <a:rPr lang="pl-PL" dirty="0" err="1"/>
              <a:t>Factor</a:t>
            </a:r>
            <a:r>
              <a:rPr lang="pl-PL" dirty="0"/>
              <a:t> 3922</a:t>
            </a:r>
          </a:p>
          <a:p>
            <a:r>
              <a:rPr lang="pl-PL" dirty="0"/>
              <a:t>Liczby dotyczą prac w całej bazie, liczba zgłoszeń wynalazków, wzorów użytkowych i patentów – stan na dzień 7.01.2025 r.</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40</a:t>
            </a:fld>
            <a:endParaRPr lang="pl-PL"/>
          </a:p>
        </p:txBody>
      </p:sp>
    </p:spTree>
    <p:extLst>
      <p:ext uri="{BB962C8B-B14F-4D97-AF65-F5344CB8AC3E}">
        <p14:creationId xmlns:p14="http://schemas.microsoft.com/office/powerpoint/2010/main" val="38993717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41</a:t>
            </a:fld>
            <a:endParaRPr lang="pl-PL"/>
          </a:p>
        </p:txBody>
      </p:sp>
    </p:spTree>
    <p:extLst>
      <p:ext uri="{BB962C8B-B14F-4D97-AF65-F5344CB8AC3E}">
        <p14:creationId xmlns:p14="http://schemas.microsoft.com/office/powerpoint/2010/main" val="25505153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42</a:t>
            </a:fld>
            <a:endParaRPr lang="pl-PL"/>
          </a:p>
        </p:txBody>
      </p:sp>
    </p:spTree>
    <p:extLst>
      <p:ext uri="{BB962C8B-B14F-4D97-AF65-F5344CB8AC3E}">
        <p14:creationId xmlns:p14="http://schemas.microsoft.com/office/powerpoint/2010/main" val="32613771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43</a:t>
            </a:fld>
            <a:endParaRPr lang="pl-PL"/>
          </a:p>
        </p:txBody>
      </p:sp>
    </p:spTree>
    <p:extLst>
      <p:ext uri="{BB962C8B-B14F-4D97-AF65-F5344CB8AC3E}">
        <p14:creationId xmlns:p14="http://schemas.microsoft.com/office/powerpoint/2010/main" val="6382531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facebook.com/</a:t>
            </a:r>
            <a:r>
              <a:rPr lang="pl-PL" dirty="0" err="1"/>
              <a:t>biznes.pwr</a:t>
            </a:r>
            <a:endParaRPr lang="pl-PL" dirty="0"/>
          </a:p>
          <a:p>
            <a:r>
              <a:rPr lang="pl-PL" dirty="0"/>
              <a:t>biznes.pwr.edu.pl</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44</a:t>
            </a:fld>
            <a:endParaRPr lang="pl-PL"/>
          </a:p>
        </p:txBody>
      </p:sp>
    </p:spTree>
    <p:extLst>
      <p:ext uri="{BB962C8B-B14F-4D97-AF65-F5344CB8AC3E}">
        <p14:creationId xmlns:p14="http://schemas.microsoft.com/office/powerpoint/2010/main" val="36882230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sz="1200" kern="1200" dirty="0">
                <a:solidFill>
                  <a:schemeClr val="tx1"/>
                </a:solidFill>
                <a:effectLst/>
                <a:latin typeface="+mn-lt"/>
                <a:ea typeface="+mn-ea"/>
                <a:cs typeface="+mn-cs"/>
              </a:rPr>
              <a:t>8 realizowanych projektów interdyscyplinarnych i międzynarodowych w latach 2022–2024 </a:t>
            </a:r>
          </a:p>
          <a:p>
            <a:r>
              <a:rPr lang="pl-PL" sz="1200" kern="1200" dirty="0">
                <a:solidFill>
                  <a:schemeClr val="tx1"/>
                </a:solidFill>
                <a:effectLst/>
                <a:latin typeface="+mn-lt"/>
                <a:ea typeface="+mn-ea"/>
                <a:cs typeface="+mn-cs"/>
              </a:rPr>
              <a:t>wartość realizowanych projektów: ponad 37 mln</a:t>
            </a:r>
          </a:p>
          <a:p>
            <a:r>
              <a:rPr lang="pl-PL" sz="1200" kern="1200" dirty="0">
                <a:solidFill>
                  <a:schemeClr val="tx1"/>
                </a:solidFill>
                <a:effectLst/>
                <a:latin typeface="+mn-lt"/>
                <a:ea typeface="+mn-ea"/>
                <a:cs typeface="+mn-cs"/>
              </a:rPr>
              <a:t>Klastry, zrzeszenia, partnerstwa:</a:t>
            </a:r>
          </a:p>
          <a:p>
            <a:pPr lvl="0"/>
            <a:r>
              <a:rPr lang="pl-PL" sz="1200" kern="1200" dirty="0">
                <a:solidFill>
                  <a:schemeClr val="tx1"/>
                </a:solidFill>
                <a:effectLst/>
                <a:latin typeface="+mn-lt"/>
                <a:ea typeface="+mn-ea"/>
                <a:cs typeface="+mn-cs"/>
              </a:rPr>
              <a:t>MAKROKLASTER - technologie w bezpieczeństwie publicznym</a:t>
            </a:r>
          </a:p>
          <a:p>
            <a:pPr lvl="0"/>
            <a:r>
              <a:rPr lang="pl-PL" sz="1200" kern="1200" dirty="0">
                <a:solidFill>
                  <a:schemeClr val="tx1"/>
                </a:solidFill>
                <a:effectLst/>
                <a:latin typeface="+mn-lt"/>
                <a:ea typeface="+mn-ea"/>
                <a:cs typeface="+mn-cs"/>
              </a:rPr>
              <a:t>Konsorcjum Instytut Autostrada Technologii i Innowacji</a:t>
            </a:r>
          </a:p>
          <a:p>
            <a:pPr lvl="0"/>
            <a:r>
              <a:rPr lang="pl-PL" sz="1200" kern="1200" dirty="0">
                <a:solidFill>
                  <a:schemeClr val="tx1"/>
                </a:solidFill>
                <a:effectLst/>
                <a:latin typeface="+mn-lt"/>
                <a:ea typeface="+mn-ea"/>
                <a:cs typeface="+mn-cs"/>
              </a:rPr>
              <a:t>Dolnośląski Klaster Lotniczy i Dolnośląski Klaster Motoryzacyjny</a:t>
            </a:r>
          </a:p>
          <a:p>
            <a:pPr lvl="0"/>
            <a:r>
              <a:rPr lang="pl-PL" sz="1200" kern="1200" dirty="0">
                <a:solidFill>
                  <a:schemeClr val="tx1"/>
                </a:solidFill>
                <a:effectLst/>
                <a:latin typeface="+mn-lt"/>
                <a:ea typeface="+mn-ea"/>
                <a:cs typeface="+mn-cs"/>
              </a:rPr>
              <a:t>Klaster Wodorowy - </a:t>
            </a:r>
            <a:r>
              <a:rPr lang="pl-PL" sz="1200" kern="1200" dirty="0" err="1">
                <a:solidFill>
                  <a:schemeClr val="tx1"/>
                </a:solidFill>
                <a:effectLst/>
                <a:latin typeface="+mn-lt"/>
                <a:ea typeface="+mn-ea"/>
                <a:cs typeface="+mn-cs"/>
              </a:rPr>
              <a:t>Hydrogen</a:t>
            </a:r>
            <a:r>
              <a:rPr lang="pl-PL" sz="1200" kern="1200" dirty="0">
                <a:solidFill>
                  <a:schemeClr val="tx1"/>
                </a:solidFill>
                <a:effectLst/>
                <a:latin typeface="+mn-lt"/>
                <a:ea typeface="+mn-ea"/>
                <a:cs typeface="+mn-cs"/>
              </a:rPr>
              <a:t> Europe </a:t>
            </a:r>
            <a:r>
              <a:rPr lang="pl-PL" sz="1200" kern="1200" dirty="0" err="1">
                <a:solidFill>
                  <a:schemeClr val="tx1"/>
                </a:solidFill>
                <a:effectLst/>
                <a:latin typeface="+mn-lt"/>
                <a:ea typeface="+mn-ea"/>
                <a:cs typeface="+mn-cs"/>
              </a:rPr>
              <a:t>Research</a:t>
            </a:r>
            <a:r>
              <a:rPr lang="pl-PL" sz="1200" kern="1200" dirty="0">
                <a:solidFill>
                  <a:schemeClr val="tx1"/>
                </a:solidFill>
                <a:effectLst/>
                <a:latin typeface="+mn-lt"/>
                <a:ea typeface="+mn-ea"/>
                <a:cs typeface="+mn-cs"/>
              </a:rPr>
              <a:t> - dostęp do wielomilionowych projektów wodorowych</a:t>
            </a:r>
          </a:p>
          <a:p>
            <a:pPr lvl="0"/>
            <a:r>
              <a:rPr lang="pl-PL" sz="1200" kern="1200" dirty="0">
                <a:solidFill>
                  <a:schemeClr val="tx1"/>
                </a:solidFill>
                <a:effectLst/>
                <a:latin typeface="+mn-lt"/>
                <a:ea typeface="+mn-ea"/>
                <a:cs typeface="+mn-cs"/>
              </a:rPr>
              <a:t>Europejska Karta Naukowca</a:t>
            </a:r>
          </a:p>
          <a:p>
            <a:r>
              <a:rPr lang="pl-PL" sz="1200" kern="1200" dirty="0">
                <a:solidFill>
                  <a:schemeClr val="tx1"/>
                </a:solidFill>
                <a:effectLst/>
                <a:latin typeface="+mn-lt"/>
                <a:ea typeface="+mn-ea"/>
                <a:cs typeface="+mn-cs"/>
              </a:rPr>
              <a:t>1. Akredytowane Laboratorium Wzorców i Metrologii Pola Elektromagnetycznego </a:t>
            </a:r>
            <a:br>
              <a:rPr lang="pl-PL" sz="1200" kern="1200" dirty="0">
                <a:solidFill>
                  <a:schemeClr val="tx1"/>
                </a:solidFill>
                <a:effectLst/>
                <a:latin typeface="+mn-lt"/>
                <a:ea typeface="+mn-ea"/>
                <a:cs typeface="+mn-cs"/>
              </a:rPr>
            </a:br>
            <a:r>
              <a:rPr lang="pl-PL" sz="1200" kern="1200" dirty="0">
                <a:solidFill>
                  <a:schemeClr val="tx1"/>
                </a:solidFill>
                <a:effectLst/>
                <a:latin typeface="+mn-lt"/>
                <a:ea typeface="+mn-ea"/>
                <a:cs typeface="+mn-cs"/>
              </a:rPr>
              <a:t>(laboratorium badawcze i wzorcujące), AB 361, AP 078</a:t>
            </a:r>
          </a:p>
          <a:p>
            <a:r>
              <a:rPr lang="pl-PL" sz="1200" kern="1200" dirty="0">
                <a:solidFill>
                  <a:schemeClr val="tx1"/>
                </a:solidFill>
                <a:effectLst/>
                <a:latin typeface="+mn-lt"/>
                <a:ea typeface="+mn-ea"/>
                <a:cs typeface="+mn-cs"/>
              </a:rPr>
              <a:t>2. Akredytowane Laboratorium Badawcze Akustyki, AB 796</a:t>
            </a:r>
          </a:p>
          <a:p>
            <a:r>
              <a:rPr lang="pl-PL" sz="1200" kern="1200" dirty="0">
                <a:solidFill>
                  <a:schemeClr val="tx1"/>
                </a:solidFill>
                <a:effectLst/>
                <a:latin typeface="+mn-lt"/>
                <a:ea typeface="+mn-ea"/>
                <a:cs typeface="+mn-cs"/>
              </a:rPr>
              <a:t>3. Akredytowane Laboratorium Transportu Taśmowego, AB 710</a:t>
            </a:r>
          </a:p>
          <a:p>
            <a:r>
              <a:rPr lang="pl-PL" sz="1200" kern="1200" dirty="0">
                <a:solidFill>
                  <a:schemeClr val="tx1"/>
                </a:solidFill>
                <a:effectLst/>
                <a:latin typeface="+mn-lt"/>
                <a:ea typeface="+mn-ea"/>
                <a:cs typeface="+mn-cs"/>
              </a:rPr>
              <a:t>4. Akredytowane Laboratorium Bezpieczeństwa Pracy, AB 905</a:t>
            </a:r>
          </a:p>
          <a:p>
            <a:r>
              <a:rPr lang="pl-PL" sz="1200" kern="1200" dirty="0">
                <a:solidFill>
                  <a:schemeClr val="tx1"/>
                </a:solidFill>
                <a:effectLst/>
                <a:latin typeface="+mn-lt"/>
                <a:ea typeface="+mn-ea"/>
                <a:cs typeface="+mn-cs"/>
              </a:rPr>
              <a:t>5. Akredytowane Laboratorium Badawcze Obiektów Infrastruktury Transportowej, AB 1211</a:t>
            </a:r>
          </a:p>
          <a:p>
            <a:r>
              <a:rPr lang="pl-PL" sz="1200" kern="1200" dirty="0">
                <a:solidFill>
                  <a:schemeClr val="tx1"/>
                </a:solidFill>
                <a:effectLst/>
                <a:latin typeface="+mn-lt"/>
                <a:ea typeface="+mn-ea"/>
                <a:cs typeface="+mn-cs"/>
              </a:rPr>
              <a:t>6. Akredytowane Laboratorium Kompatybilności Elektromagnetycznej, AB 167</a:t>
            </a:r>
          </a:p>
          <a:p>
            <a:r>
              <a:rPr lang="pl-PL" sz="1200" kern="1200" dirty="0">
                <a:solidFill>
                  <a:schemeClr val="tx1"/>
                </a:solidFill>
                <a:effectLst/>
                <a:latin typeface="+mn-lt"/>
                <a:ea typeface="+mn-ea"/>
                <a:cs typeface="+mn-cs"/>
              </a:rPr>
              <a:t>7. Akredytowane Laboratorium Katedry Konstrukcji i Badań Maszyn Pojazdów, AB 659</a:t>
            </a:r>
          </a:p>
          <a:p>
            <a:r>
              <a:rPr lang="pl-PL" sz="1200" kern="1200" dirty="0">
                <a:solidFill>
                  <a:schemeClr val="tx1"/>
                </a:solidFill>
                <a:effectLst/>
                <a:latin typeface="+mn-lt"/>
                <a:ea typeface="+mn-ea"/>
                <a:cs typeface="+mn-cs"/>
              </a:rPr>
              <a:t>8. Akredytowane Laboratorium Chemiczne Analiz Wielopierwiastkowych, AB 696</a:t>
            </a: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45</a:t>
            </a:fld>
            <a:endParaRPr lang="pl-PL"/>
          </a:p>
        </p:txBody>
      </p:sp>
    </p:spTree>
    <p:extLst>
      <p:ext uri="{BB962C8B-B14F-4D97-AF65-F5344CB8AC3E}">
        <p14:creationId xmlns:p14="http://schemas.microsoft.com/office/powerpoint/2010/main" val="9417795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46</a:t>
            </a:fld>
            <a:endParaRPr lang="pl-PL"/>
          </a:p>
        </p:txBody>
      </p:sp>
    </p:spTree>
    <p:extLst>
      <p:ext uri="{BB962C8B-B14F-4D97-AF65-F5344CB8AC3E}">
        <p14:creationId xmlns:p14="http://schemas.microsoft.com/office/powerpoint/2010/main" val="30463773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47</a:t>
            </a:fld>
            <a:endParaRPr lang="pl-PL"/>
          </a:p>
        </p:txBody>
      </p:sp>
    </p:spTree>
    <p:extLst>
      <p:ext uri="{BB962C8B-B14F-4D97-AF65-F5344CB8AC3E}">
        <p14:creationId xmlns:p14="http://schemas.microsoft.com/office/powerpoint/2010/main" val="38993717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48</a:t>
            </a:fld>
            <a:endParaRPr lang="pl-PL"/>
          </a:p>
        </p:txBody>
      </p:sp>
    </p:spTree>
    <p:extLst>
      <p:ext uri="{BB962C8B-B14F-4D97-AF65-F5344CB8AC3E}">
        <p14:creationId xmlns:p14="http://schemas.microsoft.com/office/powerpoint/2010/main" val="14003744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49</a:t>
            </a:fld>
            <a:endParaRPr lang="pl-PL"/>
          </a:p>
        </p:txBody>
      </p:sp>
    </p:spTree>
    <p:extLst>
      <p:ext uri="{BB962C8B-B14F-4D97-AF65-F5344CB8AC3E}">
        <p14:creationId xmlns:p14="http://schemas.microsoft.com/office/powerpoint/2010/main" val="12910746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50</a:t>
            </a:fld>
            <a:endParaRPr lang="pl-PL"/>
          </a:p>
        </p:txBody>
      </p:sp>
    </p:spTree>
    <p:extLst>
      <p:ext uri="{BB962C8B-B14F-4D97-AF65-F5344CB8AC3E}">
        <p14:creationId xmlns:p14="http://schemas.microsoft.com/office/powerpoint/2010/main" val="97686242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51</a:t>
            </a:fld>
            <a:endParaRPr lang="pl-PL"/>
          </a:p>
        </p:txBody>
      </p:sp>
    </p:spTree>
    <p:extLst>
      <p:ext uri="{BB962C8B-B14F-4D97-AF65-F5344CB8AC3E}">
        <p14:creationId xmlns:p14="http://schemas.microsoft.com/office/powerpoint/2010/main" val="245903209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52</a:t>
            </a:fld>
            <a:endParaRPr lang="pl-PL"/>
          </a:p>
        </p:txBody>
      </p:sp>
    </p:spTree>
    <p:extLst>
      <p:ext uri="{BB962C8B-B14F-4D97-AF65-F5344CB8AC3E}">
        <p14:creationId xmlns:p14="http://schemas.microsoft.com/office/powerpoint/2010/main" val="412717227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53</a:t>
            </a:fld>
            <a:endParaRPr lang="pl-PL"/>
          </a:p>
        </p:txBody>
      </p:sp>
    </p:spTree>
    <p:extLst>
      <p:ext uri="{BB962C8B-B14F-4D97-AF65-F5344CB8AC3E}">
        <p14:creationId xmlns:p14="http://schemas.microsoft.com/office/powerpoint/2010/main" val="102508863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sz="1200" b="0" i="0" kern="1200" dirty="0">
                <a:solidFill>
                  <a:schemeClr val="tx1"/>
                </a:solidFill>
                <a:effectLst/>
                <a:latin typeface="+mn-lt"/>
                <a:ea typeface="+mn-ea"/>
                <a:cs typeface="+mn-cs"/>
              </a:rPr>
              <a:t>8 akredytowanych laboratoriów badawczych i jedno akredytowane laboratorium wzorcujące, </a:t>
            </a:r>
          </a:p>
          <a:p>
            <a:r>
              <a:rPr lang="pl-PL" sz="1200" b="0" i="0" kern="1200" dirty="0">
                <a:solidFill>
                  <a:schemeClr val="tx1"/>
                </a:solidFill>
                <a:effectLst/>
                <a:latin typeface="+mn-lt"/>
                <a:ea typeface="+mn-ea"/>
                <a:cs typeface="+mn-cs"/>
              </a:rPr>
              <a:t>stan na 7.01.2025 r.</a:t>
            </a:r>
            <a:endParaRPr lang="pl-PL" b="0"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54</a:t>
            </a:fld>
            <a:endParaRPr lang="pl-PL"/>
          </a:p>
        </p:txBody>
      </p:sp>
    </p:spTree>
    <p:extLst>
      <p:ext uri="{BB962C8B-B14F-4D97-AF65-F5344CB8AC3E}">
        <p14:creationId xmlns:p14="http://schemas.microsoft.com/office/powerpoint/2010/main" val="112194791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446C5285-8731-4A25-B6EF-8E5A6F2777C9}" type="slidenum">
              <a:rPr lang="pl-PL" smtClean="0"/>
              <a:t>55</a:t>
            </a:fld>
            <a:endParaRPr lang="pl-PL"/>
          </a:p>
        </p:txBody>
      </p:sp>
    </p:spTree>
    <p:extLst>
      <p:ext uri="{BB962C8B-B14F-4D97-AF65-F5344CB8AC3E}">
        <p14:creationId xmlns:p14="http://schemas.microsoft.com/office/powerpoint/2010/main" val="3598895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stan na 30.11.2024 r. </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57</a:t>
            </a:fld>
            <a:endParaRPr lang="pl-PL"/>
          </a:p>
        </p:txBody>
      </p:sp>
    </p:spTree>
    <p:extLst>
      <p:ext uri="{BB962C8B-B14F-4D97-AF65-F5344CB8AC3E}">
        <p14:creationId xmlns:p14="http://schemas.microsoft.com/office/powerpoint/2010/main" val="382883252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altLang="pl-PL" sz="1200" dirty="0"/>
              <a:t>Uzupełnienie oferty Biblioteki </a:t>
            </a:r>
            <a:r>
              <a:rPr lang="pl-PL" altLang="pl-PL" sz="1200" dirty="0" err="1"/>
              <a:t>PWr</a:t>
            </a:r>
            <a:r>
              <a:rPr lang="pl-PL" altLang="pl-PL" sz="1200" dirty="0"/>
              <a:t>. stanowią szkolenia i warsztaty dla pracowników, doktorantów i studentów. Istnieje również możliwość korzystania z Punktu Informacji Normalizacyjnej z dostępem online do kompletu Polskich Norm. </a:t>
            </a: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58</a:t>
            </a:fld>
            <a:endParaRPr lang="pl-PL"/>
          </a:p>
        </p:txBody>
      </p:sp>
    </p:spTree>
    <p:extLst>
      <p:ext uri="{BB962C8B-B14F-4D97-AF65-F5344CB8AC3E}">
        <p14:creationId xmlns:p14="http://schemas.microsoft.com/office/powerpoint/2010/main" val="306067034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a:p>
            <a:endParaRPr lang="en-US" sz="1200" b="0" i="0" kern="1200" dirty="0">
              <a:solidFill>
                <a:schemeClr val="tx1"/>
              </a:solidFill>
              <a:effectLst/>
              <a:latin typeface="+mn-lt"/>
              <a:ea typeface="+mn-ea"/>
              <a:cs typeface="+mn-cs"/>
            </a:endParaRP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59</a:t>
            </a:fld>
            <a:endParaRPr lang="pl-PL"/>
          </a:p>
        </p:txBody>
      </p:sp>
    </p:spTree>
    <p:extLst>
      <p:ext uri="{BB962C8B-B14F-4D97-AF65-F5344CB8AC3E}">
        <p14:creationId xmlns:p14="http://schemas.microsoft.com/office/powerpoint/2010/main" val="75909352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60</a:t>
            </a:fld>
            <a:endParaRPr lang="pl-PL"/>
          </a:p>
        </p:txBody>
      </p:sp>
    </p:spTree>
    <p:extLst>
      <p:ext uri="{BB962C8B-B14F-4D97-AF65-F5344CB8AC3E}">
        <p14:creationId xmlns:p14="http://schemas.microsoft.com/office/powerpoint/2010/main" val="354976646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61</a:t>
            </a:fld>
            <a:endParaRPr lang="pl-PL"/>
          </a:p>
        </p:txBody>
      </p:sp>
    </p:spTree>
    <p:extLst>
      <p:ext uri="{BB962C8B-B14F-4D97-AF65-F5344CB8AC3E}">
        <p14:creationId xmlns:p14="http://schemas.microsoft.com/office/powerpoint/2010/main" val="9973776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lajd tytułowy">
    <p:spTree>
      <p:nvGrpSpPr>
        <p:cNvPr id="1" name=""/>
        <p:cNvGrpSpPr/>
        <p:nvPr/>
      </p:nvGrpSpPr>
      <p:grpSpPr>
        <a:xfrm>
          <a:off x="0" y="0"/>
          <a:ext cx="0" cy="0"/>
          <a:chOff x="0" y="0"/>
          <a:chExt cx="0" cy="0"/>
        </a:xfrm>
      </p:grpSpPr>
      <p:sp>
        <p:nvSpPr>
          <p:cNvPr id="14" name="Tytuł 1"/>
          <p:cNvSpPr txBox="1">
            <a:spLocks/>
          </p:cNvSpPr>
          <p:nvPr userDrawn="1"/>
        </p:nvSpPr>
        <p:spPr bwMode="auto">
          <a:xfrm>
            <a:off x="386521" y="2420888"/>
            <a:ext cx="11521279" cy="1368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t" anchorCtr="0" compatLnSpc="1">
            <a:prstTxWarp prst="textNoShape">
              <a:avLst/>
            </a:prstTxWarp>
          </a:bodyPr>
          <a:lstStyle>
            <a:lvl1pPr algn="l" rtl="0" eaLnBrk="1" fontAlgn="base" hangingPunct="1">
              <a:spcBef>
                <a:spcPct val="0"/>
              </a:spcBef>
              <a:spcAft>
                <a:spcPct val="0"/>
              </a:spcAft>
              <a:defRPr sz="4000" b="1" cap="all">
                <a:solidFill>
                  <a:schemeClr val="tx1"/>
                </a:solidFill>
                <a:latin typeface="+mj-lt"/>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endParaRPr lang="pl-PL" sz="4000" kern="0" dirty="0">
              <a:latin typeface="Calibri" panose="020F0502020204030204" pitchFamily="34" charset="0"/>
            </a:endParaRPr>
          </a:p>
        </p:txBody>
      </p:sp>
      <p:sp>
        <p:nvSpPr>
          <p:cNvPr id="25" name="Symbol zastępczy obrazu 2"/>
          <p:cNvSpPr>
            <a:spLocks noGrp="1"/>
          </p:cNvSpPr>
          <p:nvPr>
            <p:ph type="pic" idx="1"/>
          </p:nvPr>
        </p:nvSpPr>
        <p:spPr>
          <a:xfrm>
            <a:off x="1871531" y="1988840"/>
            <a:ext cx="10152536" cy="475252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tekstu 2"/>
          <p:cNvSpPr>
            <a:spLocks noGrp="1"/>
          </p:cNvSpPr>
          <p:nvPr>
            <p:ph type="body" idx="11"/>
          </p:nvPr>
        </p:nvSpPr>
        <p:spPr>
          <a:xfrm>
            <a:off x="1871531" y="116632"/>
            <a:ext cx="10152536" cy="1728192"/>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tekstu</a:t>
            </a:r>
          </a:p>
        </p:txBody>
      </p:sp>
      <p:sp>
        <p:nvSpPr>
          <p:cNvPr id="6" name="Prostokąt 5">
            <a:extLst>
              <a:ext uri="{FF2B5EF4-FFF2-40B4-BE49-F238E27FC236}">
                <a16:creationId xmlns:a16="http://schemas.microsoft.com/office/drawing/2014/main" id="{9E7CDD04-1775-4B89-9BA5-D60136916089}"/>
              </a:ext>
            </a:extLst>
          </p:cNvPr>
          <p:cNvSpPr/>
          <p:nvPr userDrawn="1"/>
        </p:nvSpPr>
        <p:spPr>
          <a:xfrm>
            <a:off x="0" y="0"/>
            <a:ext cx="1678918"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7" name="Obraz 6">
            <a:extLst>
              <a:ext uri="{FF2B5EF4-FFF2-40B4-BE49-F238E27FC236}">
                <a16:creationId xmlns:a16="http://schemas.microsoft.com/office/drawing/2014/main" id="{CDAF193E-C4DD-4954-8BCC-296CBCB5FFC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20070" y="210111"/>
            <a:ext cx="1228207" cy="1778729"/>
          </a:xfrm>
          <a:prstGeom prst="rect">
            <a:avLst/>
          </a:prstGeom>
        </p:spPr>
      </p:pic>
      <p:grpSp>
        <p:nvGrpSpPr>
          <p:cNvPr id="8" name="Grupa 7">
            <a:extLst>
              <a:ext uri="{FF2B5EF4-FFF2-40B4-BE49-F238E27FC236}">
                <a16:creationId xmlns:a16="http://schemas.microsoft.com/office/drawing/2014/main" id="{760034B4-7555-46CE-A1A5-CFE7BB8D0276}"/>
              </a:ext>
            </a:extLst>
          </p:cNvPr>
          <p:cNvGrpSpPr/>
          <p:nvPr userDrawn="1"/>
        </p:nvGrpSpPr>
        <p:grpSpPr>
          <a:xfrm>
            <a:off x="-10568" y="3861048"/>
            <a:ext cx="1689485" cy="2729037"/>
            <a:chOff x="51853" y="4968724"/>
            <a:chExt cx="1152128" cy="1864160"/>
          </a:xfrm>
        </p:grpSpPr>
        <p:sp>
          <p:nvSpPr>
            <p:cNvPr id="10" name="Prostokąt 9">
              <a:extLst>
                <a:ext uri="{FF2B5EF4-FFF2-40B4-BE49-F238E27FC236}">
                  <a16:creationId xmlns:a16="http://schemas.microsoft.com/office/drawing/2014/main" id="{31E13C86-1EBD-4317-A03E-2E74AADF8BF1}"/>
                </a:ext>
              </a:extLst>
            </p:cNvPr>
            <p:cNvSpPr/>
            <p:nvPr/>
          </p:nvSpPr>
          <p:spPr>
            <a:xfrm>
              <a:off x="51853" y="4968724"/>
              <a:ext cx="1152128" cy="1864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grpSp>
          <p:nvGrpSpPr>
            <p:cNvPr id="11" name="Grupa 10">
              <a:extLst>
                <a:ext uri="{FF2B5EF4-FFF2-40B4-BE49-F238E27FC236}">
                  <a16:creationId xmlns:a16="http://schemas.microsoft.com/office/drawing/2014/main" id="{EFFD8CE4-1E05-422E-BB02-9D1B8F068CC8}"/>
                </a:ext>
              </a:extLst>
            </p:cNvPr>
            <p:cNvGrpSpPr/>
            <p:nvPr/>
          </p:nvGrpSpPr>
          <p:grpSpPr>
            <a:xfrm>
              <a:off x="148022" y="5085200"/>
              <a:ext cx="959791" cy="1631209"/>
              <a:chOff x="236508" y="5095666"/>
              <a:chExt cx="848695" cy="1442396"/>
            </a:xfrm>
          </p:grpSpPr>
          <p:pic>
            <p:nvPicPr>
              <p:cNvPr id="12" name="Symbol zastępczy obrazu 4">
                <a:extLst>
                  <a:ext uri="{FF2B5EF4-FFF2-40B4-BE49-F238E27FC236}">
                    <a16:creationId xmlns:a16="http://schemas.microsoft.com/office/drawing/2014/main" id="{679002DB-5401-47FC-946D-294B16650B29}"/>
                  </a:ext>
                </a:extLst>
              </p:cNvPr>
              <p:cNvPicPr>
                <a:picLocks noChangeAspect="1"/>
              </p:cNvPicPr>
              <p:nvPr/>
            </p:nvPicPr>
            <p:blipFill>
              <a:blip r:embed="rId3" cstate="screen">
                <a:extLst>
                  <a:ext uri="{28A0092B-C50C-407E-A947-70E740481C1C}">
                    <a14:useLocalDpi xmlns:a14="http://schemas.microsoft.com/office/drawing/2010/main"/>
                  </a:ext>
                </a:extLst>
              </a:blip>
              <a:srcRect t="-3149" r="-556"/>
              <a:stretch>
                <a:fillRect/>
              </a:stretch>
            </p:blipFill>
            <p:spPr bwMode="auto">
              <a:xfrm>
                <a:off x="308516" y="5577536"/>
                <a:ext cx="704678" cy="501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Obraz 12">
                <a:extLst>
                  <a:ext uri="{FF2B5EF4-FFF2-40B4-BE49-F238E27FC236}">
                    <a16:creationId xmlns:a16="http://schemas.microsoft.com/office/drawing/2014/main" id="{B05BC74C-4A5C-495A-9BB9-CC4C5947CB2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6478" y="5095666"/>
                <a:ext cx="828755" cy="377323"/>
              </a:xfrm>
              <a:prstGeom prst="rect">
                <a:avLst/>
              </a:prstGeom>
            </p:spPr>
          </p:pic>
          <p:pic>
            <p:nvPicPr>
              <p:cNvPr id="15" name="Obraz 14">
                <a:extLst>
                  <a:ext uri="{FF2B5EF4-FFF2-40B4-BE49-F238E27FC236}">
                    <a16:creationId xmlns:a16="http://schemas.microsoft.com/office/drawing/2014/main" id="{6BB674BC-E761-41A1-A988-174485F54E8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36508" y="6171449"/>
                <a:ext cx="848695" cy="366613"/>
              </a:xfrm>
              <a:prstGeom prst="rect">
                <a:avLst/>
              </a:prstGeom>
            </p:spPr>
          </p:pic>
        </p:grpSp>
      </p:grpSp>
    </p:spTree>
  </p:cSld>
  <p:clrMapOvr>
    <a:masterClrMapping/>
  </p:clrMapOvr>
  <p:transition>
    <p:randomBa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Slajd tytułowy">
    <p:spTree>
      <p:nvGrpSpPr>
        <p:cNvPr id="1" name=""/>
        <p:cNvGrpSpPr/>
        <p:nvPr/>
      </p:nvGrpSpPr>
      <p:grpSpPr>
        <a:xfrm>
          <a:off x="0" y="0"/>
          <a:ext cx="0" cy="0"/>
          <a:chOff x="0" y="0"/>
          <a:chExt cx="0" cy="0"/>
        </a:xfrm>
      </p:grpSpPr>
      <p:sp>
        <p:nvSpPr>
          <p:cNvPr id="15" name="Symbol zastępczy tekstu 2"/>
          <p:cNvSpPr>
            <a:spLocks noGrp="1"/>
          </p:cNvSpPr>
          <p:nvPr>
            <p:ph type="body" idx="10" hasCustomPrompt="1"/>
          </p:nvPr>
        </p:nvSpPr>
        <p:spPr>
          <a:xfrm>
            <a:off x="6272226" y="2492896"/>
            <a:ext cx="5751841" cy="1152128"/>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25" name="Symbol zastępczy obrazu 2"/>
          <p:cNvSpPr>
            <a:spLocks noGrp="1"/>
          </p:cNvSpPr>
          <p:nvPr>
            <p:ph type="pic" idx="1"/>
          </p:nvPr>
        </p:nvSpPr>
        <p:spPr>
          <a:xfrm>
            <a:off x="1871531" y="116632"/>
            <a:ext cx="4224469" cy="66247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a:t>Kliknij ikonę, aby dodać obraz</a:t>
            </a:r>
          </a:p>
        </p:txBody>
      </p:sp>
      <p:sp>
        <p:nvSpPr>
          <p:cNvPr id="10" name="Symbol zastępczy tekstu 2"/>
          <p:cNvSpPr>
            <a:spLocks noGrp="1"/>
          </p:cNvSpPr>
          <p:nvPr>
            <p:ph type="body" idx="11"/>
          </p:nvPr>
        </p:nvSpPr>
        <p:spPr>
          <a:xfrm>
            <a:off x="6272226" y="116632"/>
            <a:ext cx="5751841" cy="2232248"/>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1">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tekstu</a:t>
            </a:r>
          </a:p>
        </p:txBody>
      </p:sp>
      <p:sp>
        <p:nvSpPr>
          <p:cNvPr id="8" name="Symbol zastępczy zawartości 2"/>
          <p:cNvSpPr>
            <a:spLocks noGrp="1"/>
          </p:cNvSpPr>
          <p:nvPr>
            <p:ph sz="half" idx="12"/>
          </p:nvPr>
        </p:nvSpPr>
        <p:spPr>
          <a:xfrm>
            <a:off x="6272225" y="3861048"/>
            <a:ext cx="5751843" cy="2880320"/>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7" name="Prostokąt 6">
            <a:extLst>
              <a:ext uri="{FF2B5EF4-FFF2-40B4-BE49-F238E27FC236}">
                <a16:creationId xmlns:a16="http://schemas.microsoft.com/office/drawing/2014/main" id="{0202CCF9-CF8F-4C55-90EC-1A6F6A7903CA}"/>
              </a:ext>
            </a:extLst>
          </p:cNvPr>
          <p:cNvSpPr/>
          <p:nvPr userDrawn="1"/>
        </p:nvSpPr>
        <p:spPr>
          <a:xfrm>
            <a:off x="0" y="0"/>
            <a:ext cx="1678918"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9" name="Obraz 8">
            <a:extLst>
              <a:ext uri="{FF2B5EF4-FFF2-40B4-BE49-F238E27FC236}">
                <a16:creationId xmlns:a16="http://schemas.microsoft.com/office/drawing/2014/main" id="{897B40BA-8BCC-43DC-BE43-3D378CB7E64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20070" y="210111"/>
            <a:ext cx="1228207" cy="1778729"/>
          </a:xfrm>
          <a:prstGeom prst="rect">
            <a:avLst/>
          </a:prstGeom>
        </p:spPr>
      </p:pic>
      <p:grpSp>
        <p:nvGrpSpPr>
          <p:cNvPr id="11" name="Grupa 10">
            <a:extLst>
              <a:ext uri="{FF2B5EF4-FFF2-40B4-BE49-F238E27FC236}">
                <a16:creationId xmlns:a16="http://schemas.microsoft.com/office/drawing/2014/main" id="{C69F34DC-2F41-4640-9F2F-2F1242A28938}"/>
              </a:ext>
            </a:extLst>
          </p:cNvPr>
          <p:cNvGrpSpPr/>
          <p:nvPr userDrawn="1"/>
        </p:nvGrpSpPr>
        <p:grpSpPr>
          <a:xfrm>
            <a:off x="-10568" y="3861048"/>
            <a:ext cx="1689485" cy="2729037"/>
            <a:chOff x="51853" y="4968724"/>
            <a:chExt cx="1152128" cy="1864160"/>
          </a:xfrm>
        </p:grpSpPr>
        <p:sp>
          <p:nvSpPr>
            <p:cNvPr id="12" name="Prostokąt 11">
              <a:extLst>
                <a:ext uri="{FF2B5EF4-FFF2-40B4-BE49-F238E27FC236}">
                  <a16:creationId xmlns:a16="http://schemas.microsoft.com/office/drawing/2014/main" id="{9D0A2651-88D1-40E1-9511-D606B8C9B914}"/>
                </a:ext>
              </a:extLst>
            </p:cNvPr>
            <p:cNvSpPr/>
            <p:nvPr/>
          </p:nvSpPr>
          <p:spPr>
            <a:xfrm>
              <a:off x="51853" y="4968724"/>
              <a:ext cx="1152128" cy="1864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grpSp>
          <p:nvGrpSpPr>
            <p:cNvPr id="13" name="Grupa 12">
              <a:extLst>
                <a:ext uri="{FF2B5EF4-FFF2-40B4-BE49-F238E27FC236}">
                  <a16:creationId xmlns:a16="http://schemas.microsoft.com/office/drawing/2014/main" id="{23434D0B-3D07-4AD2-864D-C00446353FD8}"/>
                </a:ext>
              </a:extLst>
            </p:cNvPr>
            <p:cNvGrpSpPr/>
            <p:nvPr/>
          </p:nvGrpSpPr>
          <p:grpSpPr>
            <a:xfrm>
              <a:off x="148022" y="5085200"/>
              <a:ext cx="959791" cy="1631209"/>
              <a:chOff x="236508" y="5095666"/>
              <a:chExt cx="848695" cy="1442396"/>
            </a:xfrm>
          </p:grpSpPr>
          <p:pic>
            <p:nvPicPr>
              <p:cNvPr id="14" name="Symbol zastępczy obrazu 4">
                <a:extLst>
                  <a:ext uri="{FF2B5EF4-FFF2-40B4-BE49-F238E27FC236}">
                    <a16:creationId xmlns:a16="http://schemas.microsoft.com/office/drawing/2014/main" id="{1F7F2A61-F1E1-481A-B901-83C758E8D6F4}"/>
                  </a:ext>
                </a:extLst>
              </p:cNvPr>
              <p:cNvPicPr>
                <a:picLocks noChangeAspect="1"/>
              </p:cNvPicPr>
              <p:nvPr/>
            </p:nvPicPr>
            <p:blipFill>
              <a:blip r:embed="rId3" cstate="screen">
                <a:extLst>
                  <a:ext uri="{28A0092B-C50C-407E-A947-70E740481C1C}">
                    <a14:useLocalDpi xmlns:a14="http://schemas.microsoft.com/office/drawing/2010/main"/>
                  </a:ext>
                </a:extLst>
              </a:blip>
              <a:srcRect t="-3149" r="-556"/>
              <a:stretch>
                <a:fillRect/>
              </a:stretch>
            </p:blipFill>
            <p:spPr bwMode="auto">
              <a:xfrm>
                <a:off x="308516" y="5577536"/>
                <a:ext cx="704678" cy="501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Obraz 15">
                <a:extLst>
                  <a:ext uri="{FF2B5EF4-FFF2-40B4-BE49-F238E27FC236}">
                    <a16:creationId xmlns:a16="http://schemas.microsoft.com/office/drawing/2014/main" id="{2DADD45C-CD6A-405C-AE07-9413DD06EE0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6478" y="5095666"/>
                <a:ext cx="828755" cy="377323"/>
              </a:xfrm>
              <a:prstGeom prst="rect">
                <a:avLst/>
              </a:prstGeom>
            </p:spPr>
          </p:pic>
          <p:pic>
            <p:nvPicPr>
              <p:cNvPr id="17" name="Obraz 16">
                <a:extLst>
                  <a:ext uri="{FF2B5EF4-FFF2-40B4-BE49-F238E27FC236}">
                    <a16:creationId xmlns:a16="http://schemas.microsoft.com/office/drawing/2014/main" id="{D8B5C6A1-9B87-4AEE-AE24-44CAEE777D0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36508" y="6171449"/>
                <a:ext cx="848695" cy="366613"/>
              </a:xfrm>
              <a:prstGeom prst="rect">
                <a:avLst/>
              </a:prstGeom>
            </p:spPr>
          </p:pic>
        </p:grpSp>
      </p:grpSp>
    </p:spTree>
    <p:extLst>
      <p:ext uri="{BB962C8B-B14F-4D97-AF65-F5344CB8AC3E}">
        <p14:creationId xmlns:p14="http://schemas.microsoft.com/office/powerpoint/2010/main" val="3723557781"/>
      </p:ext>
    </p:extLst>
  </p:cSld>
  <p:clrMapOvr>
    <a:masterClrMapping/>
  </p:clrMapOvr>
  <p:transition>
    <p:randomBa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ytuł i zawartość">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Symbol zastępczy zawartości 2"/>
          <p:cNvSpPr>
            <a:spLocks noGrp="1"/>
          </p:cNvSpPr>
          <p:nvPr>
            <p:ph sz="half" idx="1"/>
          </p:nvPr>
        </p:nvSpPr>
        <p:spPr>
          <a:xfrm>
            <a:off x="1007433" y="1556792"/>
            <a:ext cx="11016635" cy="5256584"/>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8" name="Symbol zastępczy tekstu 2"/>
          <p:cNvSpPr>
            <a:spLocks noGrp="1"/>
          </p:cNvSpPr>
          <p:nvPr>
            <p:ph type="body" idx="10" hasCustomPrompt="1"/>
          </p:nvPr>
        </p:nvSpPr>
        <p:spPr>
          <a:xfrm>
            <a:off x="1007434" y="116632"/>
            <a:ext cx="11046297" cy="50405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9" name="Symbol zastępczy tekstu 2"/>
          <p:cNvSpPr>
            <a:spLocks noGrp="1"/>
          </p:cNvSpPr>
          <p:nvPr>
            <p:ph type="body" idx="11"/>
          </p:nvPr>
        </p:nvSpPr>
        <p:spPr>
          <a:xfrm>
            <a:off x="1007433" y="620688"/>
            <a:ext cx="11046299"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grpSp>
        <p:nvGrpSpPr>
          <p:cNvPr id="6" name="Grupa 5">
            <a:extLst>
              <a:ext uri="{FF2B5EF4-FFF2-40B4-BE49-F238E27FC236}">
                <a16:creationId xmlns:a16="http://schemas.microsoft.com/office/drawing/2014/main" id="{5FF4BF88-D0D1-4C85-B4D7-7645AE72C7E5}"/>
              </a:ext>
            </a:extLst>
          </p:cNvPr>
          <p:cNvGrpSpPr/>
          <p:nvPr userDrawn="1"/>
        </p:nvGrpSpPr>
        <p:grpSpPr>
          <a:xfrm>
            <a:off x="0" y="0"/>
            <a:ext cx="839501" cy="6858000"/>
            <a:chOff x="0" y="0"/>
            <a:chExt cx="839501" cy="6858000"/>
          </a:xfrm>
        </p:grpSpPr>
        <p:sp>
          <p:nvSpPr>
            <p:cNvPr id="7" name="Prostokąt 6">
              <a:extLst>
                <a:ext uri="{FF2B5EF4-FFF2-40B4-BE49-F238E27FC236}">
                  <a16:creationId xmlns:a16="http://schemas.microsoft.com/office/drawing/2014/main" id="{95E35B8C-052A-4E87-AFE3-23CB4287E824}"/>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0" name="Obraz 9">
              <a:extLst>
                <a:ext uri="{FF2B5EF4-FFF2-40B4-BE49-F238E27FC236}">
                  <a16:creationId xmlns:a16="http://schemas.microsoft.com/office/drawing/2014/main" id="{9E22B6F9-184F-41E9-B355-0705E60E366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3654661862"/>
      </p:ext>
    </p:extLst>
  </p:cSld>
  <p:clrMapOvr>
    <a:masterClrMapping/>
  </p:clrMapOvr>
  <p:transition>
    <p:randomBa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agłówek sekcj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grpSp>
        <p:nvGrpSpPr>
          <p:cNvPr id="10" name="Grupa 9">
            <a:extLst>
              <a:ext uri="{FF2B5EF4-FFF2-40B4-BE49-F238E27FC236}">
                <a16:creationId xmlns:a16="http://schemas.microsoft.com/office/drawing/2014/main" id="{2CECAAB9-B9B9-4CD1-BBAD-08A635993859}"/>
              </a:ext>
            </a:extLst>
          </p:cNvPr>
          <p:cNvGrpSpPr/>
          <p:nvPr userDrawn="1"/>
        </p:nvGrpSpPr>
        <p:grpSpPr>
          <a:xfrm>
            <a:off x="0" y="0"/>
            <a:ext cx="839501" cy="6858000"/>
            <a:chOff x="0" y="0"/>
            <a:chExt cx="839501" cy="6858000"/>
          </a:xfrm>
        </p:grpSpPr>
        <p:sp>
          <p:nvSpPr>
            <p:cNvPr id="11" name="Prostokąt 10">
              <a:extLst>
                <a:ext uri="{FF2B5EF4-FFF2-40B4-BE49-F238E27FC236}">
                  <a16:creationId xmlns:a16="http://schemas.microsoft.com/office/drawing/2014/main" id="{11556FE2-E72F-461A-9102-2D2C7AA35577}"/>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2" name="Obraz 11">
              <a:extLst>
                <a:ext uri="{FF2B5EF4-FFF2-40B4-BE49-F238E27FC236}">
                  <a16:creationId xmlns:a16="http://schemas.microsoft.com/office/drawing/2014/main" id="{3D420B34-BFFB-4CC9-A891-8DFF83C0E06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2158467259"/>
      </p:ext>
    </p:extLst>
  </p:cSld>
  <p:clrMapOvr>
    <a:masterClrMapping/>
  </p:clrMapOvr>
  <p:transition>
    <p:randomBa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wa elementy zawartośc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Symbol zastępczy zawartości 2"/>
          <p:cNvSpPr>
            <a:spLocks noGrp="1"/>
          </p:cNvSpPr>
          <p:nvPr>
            <p:ph sz="half" idx="1"/>
          </p:nvPr>
        </p:nvSpPr>
        <p:spPr>
          <a:xfrm>
            <a:off x="1007434" y="1628801"/>
            <a:ext cx="5376599" cy="5112567"/>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0" name="Symbol zastępczy zawartości 2"/>
          <p:cNvSpPr>
            <a:spLocks noGrp="1"/>
          </p:cNvSpPr>
          <p:nvPr>
            <p:ph sz="half" idx="11"/>
          </p:nvPr>
        </p:nvSpPr>
        <p:spPr>
          <a:xfrm>
            <a:off x="6576054" y="1628801"/>
            <a:ext cx="5477679" cy="5112566"/>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2" name="Symbol zastępczy tekstu 2"/>
          <p:cNvSpPr>
            <a:spLocks noGrp="1"/>
          </p:cNvSpPr>
          <p:nvPr>
            <p:ph type="body" idx="10" hasCustomPrompt="1"/>
          </p:nvPr>
        </p:nvSpPr>
        <p:spPr>
          <a:xfrm>
            <a:off x="1007434" y="44624"/>
            <a:ext cx="11046297" cy="50405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a:t>
            </a:r>
          </a:p>
        </p:txBody>
      </p:sp>
      <p:sp>
        <p:nvSpPr>
          <p:cNvPr id="13" name="Symbol zastępczy tekstu 2"/>
          <p:cNvSpPr>
            <a:spLocks noGrp="1"/>
          </p:cNvSpPr>
          <p:nvPr>
            <p:ph type="body" idx="12"/>
          </p:nvPr>
        </p:nvSpPr>
        <p:spPr>
          <a:xfrm>
            <a:off x="1007433" y="548680"/>
            <a:ext cx="11046299"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grpSp>
        <p:nvGrpSpPr>
          <p:cNvPr id="8" name="Grupa 7">
            <a:extLst>
              <a:ext uri="{FF2B5EF4-FFF2-40B4-BE49-F238E27FC236}">
                <a16:creationId xmlns:a16="http://schemas.microsoft.com/office/drawing/2014/main" id="{4C817F96-D49D-48EC-9D10-804AC59E7A52}"/>
              </a:ext>
            </a:extLst>
          </p:cNvPr>
          <p:cNvGrpSpPr/>
          <p:nvPr userDrawn="1"/>
        </p:nvGrpSpPr>
        <p:grpSpPr>
          <a:xfrm>
            <a:off x="0" y="0"/>
            <a:ext cx="839501" cy="6858000"/>
            <a:chOff x="0" y="0"/>
            <a:chExt cx="839501" cy="6858000"/>
          </a:xfrm>
        </p:grpSpPr>
        <p:sp>
          <p:nvSpPr>
            <p:cNvPr id="9" name="Prostokąt 8">
              <a:extLst>
                <a:ext uri="{FF2B5EF4-FFF2-40B4-BE49-F238E27FC236}">
                  <a16:creationId xmlns:a16="http://schemas.microsoft.com/office/drawing/2014/main" id="{280645B5-E1A3-4F62-8214-256C3B7AAC69}"/>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1" name="Obraz 10">
              <a:extLst>
                <a:ext uri="{FF2B5EF4-FFF2-40B4-BE49-F238E27FC236}">
                  <a16:creationId xmlns:a16="http://schemas.microsoft.com/office/drawing/2014/main" id="{EC4F9B61-CEB1-421C-8EE9-D298FDB8C44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3668959180"/>
      </p:ext>
    </p:extLst>
  </p:cSld>
  <p:clrMapOvr>
    <a:masterClrMapping/>
  </p:clrMapOvr>
  <p:transition>
    <p:randomBa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orównani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1" name="Symbol zastępczy zawartości 2"/>
          <p:cNvSpPr>
            <a:spLocks noGrp="1"/>
          </p:cNvSpPr>
          <p:nvPr>
            <p:ph sz="half" idx="1"/>
          </p:nvPr>
        </p:nvSpPr>
        <p:spPr>
          <a:xfrm>
            <a:off x="1007435" y="1628801"/>
            <a:ext cx="5400552" cy="5184575"/>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2" name="Symbol zastępczy zawartości 2"/>
          <p:cNvSpPr>
            <a:spLocks noGrp="1"/>
          </p:cNvSpPr>
          <p:nvPr>
            <p:ph sz="half" idx="11"/>
          </p:nvPr>
        </p:nvSpPr>
        <p:spPr>
          <a:xfrm>
            <a:off x="6672064" y="1628801"/>
            <a:ext cx="5400552" cy="5184575"/>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6"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7" name="Symbol zastępczy tekstu 2"/>
          <p:cNvSpPr>
            <a:spLocks noGrp="1"/>
          </p:cNvSpPr>
          <p:nvPr>
            <p:ph type="body" idx="10" hasCustomPrompt="1"/>
          </p:nvPr>
        </p:nvSpPr>
        <p:spPr>
          <a:xfrm>
            <a:off x="1007435" y="1120626"/>
            <a:ext cx="5400552"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12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19" name="Symbol zastępczy tekstu 2"/>
          <p:cNvSpPr>
            <a:spLocks noGrp="1"/>
          </p:cNvSpPr>
          <p:nvPr>
            <p:ph type="body" idx="13" hasCustomPrompt="1"/>
          </p:nvPr>
        </p:nvSpPr>
        <p:spPr>
          <a:xfrm>
            <a:off x="6672064" y="1120626"/>
            <a:ext cx="5400552"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12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grpSp>
        <p:nvGrpSpPr>
          <p:cNvPr id="9" name="Grupa 8">
            <a:extLst>
              <a:ext uri="{FF2B5EF4-FFF2-40B4-BE49-F238E27FC236}">
                <a16:creationId xmlns:a16="http://schemas.microsoft.com/office/drawing/2014/main" id="{E19549AE-7802-41BA-AD2F-56C09924F67A}"/>
              </a:ext>
            </a:extLst>
          </p:cNvPr>
          <p:cNvGrpSpPr/>
          <p:nvPr userDrawn="1"/>
        </p:nvGrpSpPr>
        <p:grpSpPr>
          <a:xfrm>
            <a:off x="0" y="0"/>
            <a:ext cx="839501" cy="6858000"/>
            <a:chOff x="0" y="0"/>
            <a:chExt cx="839501" cy="6858000"/>
          </a:xfrm>
        </p:grpSpPr>
        <p:sp>
          <p:nvSpPr>
            <p:cNvPr id="10" name="Prostokąt 9">
              <a:extLst>
                <a:ext uri="{FF2B5EF4-FFF2-40B4-BE49-F238E27FC236}">
                  <a16:creationId xmlns:a16="http://schemas.microsoft.com/office/drawing/2014/main" id="{9BBEC6BB-DC69-46ED-ACBC-D533224FB4C4}"/>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51FF8144-775B-46FB-BD14-2B96C1EF35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3479639312"/>
      </p:ext>
    </p:extLst>
  </p:cSld>
  <p:clrMapOvr>
    <a:masterClrMapping/>
  </p:clrMapOvr>
  <p:transition>
    <p:randomBa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Zawartość z podpisem">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911424" y="116632"/>
            <a:ext cx="4416491" cy="1318468"/>
          </a:xfrm>
        </p:spPr>
        <p:txBody>
          <a:bodyPr anchor="b"/>
          <a:lstStyle>
            <a:lvl1pPr algn="l">
              <a:defRPr sz="2000" b="1"/>
            </a:lvl1pPr>
          </a:lstStyle>
          <a:p>
            <a:r>
              <a:rPr lang="pl-PL" dirty="0"/>
              <a:t>Kliknij, aby edytować styl</a:t>
            </a:r>
          </a:p>
        </p:txBody>
      </p:sp>
      <p:sp>
        <p:nvSpPr>
          <p:cNvPr id="3" name="Symbol zastępczy zawartości 2"/>
          <p:cNvSpPr>
            <a:spLocks noGrp="1"/>
          </p:cNvSpPr>
          <p:nvPr>
            <p:ph idx="1"/>
          </p:nvPr>
        </p:nvSpPr>
        <p:spPr>
          <a:xfrm>
            <a:off x="5519936" y="116632"/>
            <a:ext cx="6528725" cy="662473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4" name="Symbol zastępczy tekstu 3"/>
          <p:cNvSpPr>
            <a:spLocks noGrp="1"/>
          </p:cNvSpPr>
          <p:nvPr>
            <p:ph type="body" sz="half" idx="2"/>
          </p:nvPr>
        </p:nvSpPr>
        <p:spPr>
          <a:xfrm>
            <a:off x="911424" y="1435100"/>
            <a:ext cx="4416491" cy="530626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dirty="0"/>
              <a:t>Kliknij, aby edytować style wzorca tekstu</a:t>
            </a:r>
          </a:p>
        </p:txBody>
      </p:sp>
      <p:grpSp>
        <p:nvGrpSpPr>
          <p:cNvPr id="7" name="Grupa 6">
            <a:extLst>
              <a:ext uri="{FF2B5EF4-FFF2-40B4-BE49-F238E27FC236}">
                <a16:creationId xmlns:a16="http://schemas.microsoft.com/office/drawing/2014/main" id="{BD9A89D8-39EB-495B-9445-AFC145D557CC}"/>
              </a:ext>
            </a:extLst>
          </p:cNvPr>
          <p:cNvGrpSpPr/>
          <p:nvPr userDrawn="1"/>
        </p:nvGrpSpPr>
        <p:grpSpPr>
          <a:xfrm>
            <a:off x="0" y="0"/>
            <a:ext cx="839501" cy="6858000"/>
            <a:chOff x="0" y="0"/>
            <a:chExt cx="839501" cy="6858000"/>
          </a:xfrm>
        </p:grpSpPr>
        <p:sp>
          <p:nvSpPr>
            <p:cNvPr id="8" name="Prostokąt 7">
              <a:extLst>
                <a:ext uri="{FF2B5EF4-FFF2-40B4-BE49-F238E27FC236}">
                  <a16:creationId xmlns:a16="http://schemas.microsoft.com/office/drawing/2014/main" id="{FAFEE06C-70DD-46AA-AE62-48D3E81BC737}"/>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9" name="Obraz 8">
              <a:extLst>
                <a:ext uri="{FF2B5EF4-FFF2-40B4-BE49-F238E27FC236}">
                  <a16:creationId xmlns:a16="http://schemas.microsoft.com/office/drawing/2014/main" id="{3730C2D5-CEC8-4D53-A66C-3B0D2CC7299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472114310"/>
      </p:ext>
    </p:extLst>
  </p:cSld>
  <p:clrMapOvr>
    <a:masterClrMapping/>
  </p:clrMapOvr>
  <p:transition>
    <p:randomBa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Obraz z podpisem">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3005269" y="4800600"/>
            <a:ext cx="7315200" cy="566738"/>
          </a:xfrm>
        </p:spPr>
        <p:txBody>
          <a:bodyPr anchor="b"/>
          <a:lstStyle>
            <a:lvl1pPr algn="l">
              <a:defRPr sz="2000" b="1"/>
            </a:lvl1pPr>
          </a:lstStyle>
          <a:p>
            <a:r>
              <a:rPr lang="pl-PL" dirty="0"/>
              <a:t>Kliknij, aby edytować styl</a:t>
            </a:r>
          </a:p>
        </p:txBody>
      </p:sp>
      <p:sp>
        <p:nvSpPr>
          <p:cNvPr id="3" name="Symbol zastępczy obrazu 2"/>
          <p:cNvSpPr>
            <a:spLocks noGrp="1"/>
          </p:cNvSpPr>
          <p:nvPr>
            <p:ph type="pic" idx="1"/>
          </p:nvPr>
        </p:nvSpPr>
        <p:spPr>
          <a:xfrm>
            <a:off x="1007435" y="283"/>
            <a:ext cx="11184061" cy="472729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dirty="0"/>
          </a:p>
        </p:txBody>
      </p:sp>
      <p:sp>
        <p:nvSpPr>
          <p:cNvPr id="4" name="Symbol zastępczy tekstu 3"/>
          <p:cNvSpPr>
            <a:spLocks noGrp="1"/>
          </p:cNvSpPr>
          <p:nvPr>
            <p:ph type="body" sz="half" idx="2"/>
          </p:nvPr>
        </p:nvSpPr>
        <p:spPr>
          <a:xfrm>
            <a:off x="3005269"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dirty="0"/>
              <a:t>Kliknij, aby edytować style wzorca tekstu</a:t>
            </a:r>
          </a:p>
        </p:txBody>
      </p:sp>
      <p:grpSp>
        <p:nvGrpSpPr>
          <p:cNvPr id="7" name="Grupa 6">
            <a:extLst>
              <a:ext uri="{FF2B5EF4-FFF2-40B4-BE49-F238E27FC236}">
                <a16:creationId xmlns:a16="http://schemas.microsoft.com/office/drawing/2014/main" id="{96BFAC7F-58D7-4C52-94F1-C6E2873F34E7}"/>
              </a:ext>
            </a:extLst>
          </p:cNvPr>
          <p:cNvGrpSpPr/>
          <p:nvPr userDrawn="1"/>
        </p:nvGrpSpPr>
        <p:grpSpPr>
          <a:xfrm>
            <a:off x="0" y="0"/>
            <a:ext cx="839501" cy="6858000"/>
            <a:chOff x="0" y="0"/>
            <a:chExt cx="839501" cy="6858000"/>
          </a:xfrm>
        </p:grpSpPr>
        <p:sp>
          <p:nvSpPr>
            <p:cNvPr id="8" name="Prostokąt 7">
              <a:extLst>
                <a:ext uri="{FF2B5EF4-FFF2-40B4-BE49-F238E27FC236}">
                  <a16:creationId xmlns:a16="http://schemas.microsoft.com/office/drawing/2014/main" id="{029899A7-9DF2-4615-9957-8EA9C65E373E}"/>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9" name="Obraz 8">
              <a:extLst>
                <a:ext uri="{FF2B5EF4-FFF2-40B4-BE49-F238E27FC236}">
                  <a16:creationId xmlns:a16="http://schemas.microsoft.com/office/drawing/2014/main" id="{F19BBA0E-CB9B-48E5-98ED-DA5EFA1ACEF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1663897851"/>
      </p:ext>
    </p:extLst>
  </p:cSld>
  <p:clrMapOvr>
    <a:masterClrMapping/>
  </p:clrMapOvr>
  <p:transition>
    <p:randomBa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ytuł i tekst pionowy">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1007435" y="116632"/>
            <a:ext cx="11041227" cy="1548656"/>
          </a:xfrm>
        </p:spPr>
        <p:txBody>
          <a:bodyPr/>
          <a:lstStyle>
            <a:lvl1pPr>
              <a:defRPr b="0"/>
            </a:lvl1pPr>
          </a:lstStyle>
          <a:p>
            <a:r>
              <a:rPr lang="pl-PL" dirty="0"/>
              <a:t>Kliknij, aby edytować styl</a:t>
            </a:r>
          </a:p>
        </p:txBody>
      </p:sp>
      <p:sp>
        <p:nvSpPr>
          <p:cNvPr id="3" name="Symbol zastępczy tytułu pionowego 2"/>
          <p:cNvSpPr>
            <a:spLocks noGrp="1"/>
          </p:cNvSpPr>
          <p:nvPr>
            <p:ph type="body" orient="vert" idx="1"/>
          </p:nvPr>
        </p:nvSpPr>
        <p:spPr>
          <a:xfrm>
            <a:off x="1007435" y="1772817"/>
            <a:ext cx="11041227" cy="4968551"/>
          </a:xfrm>
        </p:spPr>
        <p:txBody>
          <a:bodyPr vert="eaVert"/>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grpSp>
        <p:nvGrpSpPr>
          <p:cNvPr id="6" name="Grupa 5">
            <a:extLst>
              <a:ext uri="{FF2B5EF4-FFF2-40B4-BE49-F238E27FC236}">
                <a16:creationId xmlns:a16="http://schemas.microsoft.com/office/drawing/2014/main" id="{160E5372-5C8E-4806-ACD3-DBFB8155CED6}"/>
              </a:ext>
            </a:extLst>
          </p:cNvPr>
          <p:cNvGrpSpPr/>
          <p:nvPr userDrawn="1"/>
        </p:nvGrpSpPr>
        <p:grpSpPr>
          <a:xfrm>
            <a:off x="0" y="0"/>
            <a:ext cx="839501" cy="6858000"/>
            <a:chOff x="0" y="0"/>
            <a:chExt cx="839501" cy="6858000"/>
          </a:xfrm>
        </p:grpSpPr>
        <p:sp>
          <p:nvSpPr>
            <p:cNvPr id="7" name="Prostokąt 6">
              <a:extLst>
                <a:ext uri="{FF2B5EF4-FFF2-40B4-BE49-F238E27FC236}">
                  <a16:creationId xmlns:a16="http://schemas.microsoft.com/office/drawing/2014/main" id="{5E10DC04-48FE-442B-BC7B-FE14E17E02B1}"/>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8" name="Obraz 7">
              <a:extLst>
                <a:ext uri="{FF2B5EF4-FFF2-40B4-BE49-F238E27FC236}">
                  <a16:creationId xmlns:a16="http://schemas.microsoft.com/office/drawing/2014/main" id="{49C4E935-3228-444F-B25F-D0840D30E2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1486849646"/>
      </p:ext>
    </p:extLst>
  </p:cSld>
  <p:clrMapOvr>
    <a:masterClrMapping/>
  </p:clrMapOvr>
  <p:transition>
    <p:randomBa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Tytuł pionowy i tekst">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839200" y="116632"/>
            <a:ext cx="3209461" cy="6696744"/>
          </a:xfrm>
        </p:spPr>
        <p:txBody>
          <a:bodyPr vert="eaVert"/>
          <a:lstStyle>
            <a:lvl1pPr>
              <a:defRPr b="0"/>
            </a:lvl1pPr>
          </a:lstStyle>
          <a:p>
            <a:r>
              <a:rPr lang="pl-PL" dirty="0"/>
              <a:t>Kliknij, aby edytować styl</a:t>
            </a:r>
          </a:p>
        </p:txBody>
      </p:sp>
      <p:sp>
        <p:nvSpPr>
          <p:cNvPr id="3" name="Symbol zastępczy tytułu pionowego 2"/>
          <p:cNvSpPr>
            <a:spLocks noGrp="1"/>
          </p:cNvSpPr>
          <p:nvPr>
            <p:ph type="body" orient="vert" idx="1"/>
          </p:nvPr>
        </p:nvSpPr>
        <p:spPr>
          <a:xfrm>
            <a:off x="1007435" y="116632"/>
            <a:ext cx="7628565" cy="6696744"/>
          </a:xfrm>
        </p:spPr>
        <p:txBody>
          <a:bodyPr vert="eaVert"/>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grpSp>
        <p:nvGrpSpPr>
          <p:cNvPr id="6" name="Grupa 5">
            <a:extLst>
              <a:ext uri="{FF2B5EF4-FFF2-40B4-BE49-F238E27FC236}">
                <a16:creationId xmlns:a16="http://schemas.microsoft.com/office/drawing/2014/main" id="{F99A2B65-D8BC-4C67-8B86-0081FFDD2EF2}"/>
              </a:ext>
            </a:extLst>
          </p:cNvPr>
          <p:cNvGrpSpPr/>
          <p:nvPr userDrawn="1"/>
        </p:nvGrpSpPr>
        <p:grpSpPr>
          <a:xfrm>
            <a:off x="0" y="0"/>
            <a:ext cx="839501" cy="6858000"/>
            <a:chOff x="0" y="0"/>
            <a:chExt cx="839501" cy="6858000"/>
          </a:xfrm>
        </p:grpSpPr>
        <p:sp>
          <p:nvSpPr>
            <p:cNvPr id="7" name="Prostokąt 6">
              <a:extLst>
                <a:ext uri="{FF2B5EF4-FFF2-40B4-BE49-F238E27FC236}">
                  <a16:creationId xmlns:a16="http://schemas.microsoft.com/office/drawing/2014/main" id="{57AEB442-FF0D-481E-AF40-2F51393F6298}"/>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8" name="Obraz 7">
              <a:extLst>
                <a:ext uri="{FF2B5EF4-FFF2-40B4-BE49-F238E27FC236}">
                  <a16:creationId xmlns:a16="http://schemas.microsoft.com/office/drawing/2014/main" id="{CD97A30F-90D5-4BC3-BC42-90F6EDABD58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1242358533"/>
      </p:ext>
    </p:extLst>
  </p:cSld>
  <p:clrMapOvr>
    <a:masterClrMapping/>
  </p:clrMapOvr>
  <p:transition>
    <p:randomBa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Nagłówek sekcj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grpSp>
        <p:nvGrpSpPr>
          <p:cNvPr id="10" name="Grupa 9">
            <a:extLst>
              <a:ext uri="{FF2B5EF4-FFF2-40B4-BE49-F238E27FC236}">
                <a16:creationId xmlns:a16="http://schemas.microsoft.com/office/drawing/2014/main" id="{5537B9D9-C8A3-4CE4-91B2-0C18057ABA1A}"/>
              </a:ext>
            </a:extLst>
          </p:cNvPr>
          <p:cNvGrpSpPr/>
          <p:nvPr userDrawn="1"/>
        </p:nvGrpSpPr>
        <p:grpSpPr>
          <a:xfrm>
            <a:off x="0" y="0"/>
            <a:ext cx="839501" cy="6858000"/>
            <a:chOff x="0" y="0"/>
            <a:chExt cx="839501" cy="6858000"/>
          </a:xfrm>
        </p:grpSpPr>
        <p:sp>
          <p:nvSpPr>
            <p:cNvPr id="11" name="Prostokąt 10">
              <a:extLst>
                <a:ext uri="{FF2B5EF4-FFF2-40B4-BE49-F238E27FC236}">
                  <a16:creationId xmlns:a16="http://schemas.microsoft.com/office/drawing/2014/main" id="{7F975590-437E-4878-96D9-7A550EE4CF56}"/>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2" name="Obraz 11">
              <a:extLst>
                <a:ext uri="{FF2B5EF4-FFF2-40B4-BE49-F238E27FC236}">
                  <a16:creationId xmlns:a16="http://schemas.microsoft.com/office/drawing/2014/main" id="{DA15A0D1-58A1-4350-AB4F-0B5935A356B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864294946"/>
      </p:ext>
    </p:extLst>
  </p:cSld>
  <p:clrMapOvr>
    <a:masterClrMapping/>
  </p:clrMapOvr>
  <p:transition>
    <p:randomBa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Nagłówek sekcji">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grpSp>
        <p:nvGrpSpPr>
          <p:cNvPr id="10" name="Grupa 9">
            <a:extLst>
              <a:ext uri="{FF2B5EF4-FFF2-40B4-BE49-F238E27FC236}">
                <a16:creationId xmlns:a16="http://schemas.microsoft.com/office/drawing/2014/main" id="{92C69CA9-05F7-4622-82F8-0D5D7D4835F1}"/>
              </a:ext>
            </a:extLst>
          </p:cNvPr>
          <p:cNvGrpSpPr/>
          <p:nvPr userDrawn="1"/>
        </p:nvGrpSpPr>
        <p:grpSpPr>
          <a:xfrm>
            <a:off x="0" y="0"/>
            <a:ext cx="839501" cy="6858000"/>
            <a:chOff x="0" y="0"/>
            <a:chExt cx="839501" cy="6858000"/>
          </a:xfrm>
        </p:grpSpPr>
        <p:sp>
          <p:nvSpPr>
            <p:cNvPr id="11" name="Prostokąt 10">
              <a:extLst>
                <a:ext uri="{FF2B5EF4-FFF2-40B4-BE49-F238E27FC236}">
                  <a16:creationId xmlns:a16="http://schemas.microsoft.com/office/drawing/2014/main" id="{90340DCA-22CA-420D-AD0F-6F789213334C}"/>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2" name="Obraz 11">
              <a:extLst>
                <a:ext uri="{FF2B5EF4-FFF2-40B4-BE49-F238E27FC236}">
                  <a16:creationId xmlns:a16="http://schemas.microsoft.com/office/drawing/2014/main" id="{3EB200CA-FCDE-4137-824A-FC73BFB0F69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3230775954"/>
      </p:ext>
    </p:extLst>
  </p:cSld>
  <p:clrMapOvr>
    <a:masterClrMapping/>
  </p:clrMapOvr>
  <p:transition>
    <p:randomBa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Nagłówek sekcji">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grpSp>
        <p:nvGrpSpPr>
          <p:cNvPr id="10" name="Grupa 9">
            <a:extLst>
              <a:ext uri="{FF2B5EF4-FFF2-40B4-BE49-F238E27FC236}">
                <a16:creationId xmlns:a16="http://schemas.microsoft.com/office/drawing/2014/main" id="{32AAA610-D7CB-4855-B2C5-87E1BED47294}"/>
              </a:ext>
            </a:extLst>
          </p:cNvPr>
          <p:cNvGrpSpPr/>
          <p:nvPr userDrawn="1"/>
        </p:nvGrpSpPr>
        <p:grpSpPr>
          <a:xfrm>
            <a:off x="0" y="0"/>
            <a:ext cx="839501" cy="6858000"/>
            <a:chOff x="0" y="0"/>
            <a:chExt cx="839501" cy="6858000"/>
          </a:xfrm>
        </p:grpSpPr>
        <p:sp>
          <p:nvSpPr>
            <p:cNvPr id="11" name="Prostokąt 10">
              <a:extLst>
                <a:ext uri="{FF2B5EF4-FFF2-40B4-BE49-F238E27FC236}">
                  <a16:creationId xmlns:a16="http://schemas.microsoft.com/office/drawing/2014/main" id="{E607F343-3677-4DCB-90BD-C750F4FFE2E8}"/>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2" name="Obraz 11">
              <a:extLst>
                <a:ext uri="{FF2B5EF4-FFF2-40B4-BE49-F238E27FC236}">
                  <a16:creationId xmlns:a16="http://schemas.microsoft.com/office/drawing/2014/main" id="{C78D0743-0DF9-4614-AE6D-64A80498879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3941992432"/>
      </p:ext>
    </p:extLst>
  </p:cSld>
  <p:clrMapOvr>
    <a:masterClrMapping/>
  </p:clrMapOvr>
  <p:transition>
    <p:randomBa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Nagłówek sekcji">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grpSp>
        <p:nvGrpSpPr>
          <p:cNvPr id="10" name="Grupa 9">
            <a:extLst>
              <a:ext uri="{FF2B5EF4-FFF2-40B4-BE49-F238E27FC236}">
                <a16:creationId xmlns:a16="http://schemas.microsoft.com/office/drawing/2014/main" id="{87244F47-6C1F-44CB-9E5E-FBC98C466746}"/>
              </a:ext>
            </a:extLst>
          </p:cNvPr>
          <p:cNvGrpSpPr/>
          <p:nvPr userDrawn="1"/>
        </p:nvGrpSpPr>
        <p:grpSpPr>
          <a:xfrm>
            <a:off x="0" y="0"/>
            <a:ext cx="839501" cy="6858000"/>
            <a:chOff x="0" y="0"/>
            <a:chExt cx="839501" cy="6858000"/>
          </a:xfrm>
        </p:grpSpPr>
        <p:sp>
          <p:nvSpPr>
            <p:cNvPr id="11" name="Prostokąt 10">
              <a:extLst>
                <a:ext uri="{FF2B5EF4-FFF2-40B4-BE49-F238E27FC236}">
                  <a16:creationId xmlns:a16="http://schemas.microsoft.com/office/drawing/2014/main" id="{16D57692-9BF9-45FD-B039-7F12F381E17B}"/>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2" name="Obraz 11">
              <a:extLst>
                <a:ext uri="{FF2B5EF4-FFF2-40B4-BE49-F238E27FC236}">
                  <a16:creationId xmlns:a16="http://schemas.microsoft.com/office/drawing/2014/main" id="{16D836B5-45F1-47A0-83DA-70DECFE3BD1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974314176"/>
      </p:ext>
    </p:extLst>
  </p:cSld>
  <p:clrMapOvr>
    <a:masterClrMapping/>
  </p:clrMapOvr>
  <p:transition>
    <p:randomBa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8_Nagłówek sekcj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grpSp>
        <p:nvGrpSpPr>
          <p:cNvPr id="10" name="Grupa 9">
            <a:extLst>
              <a:ext uri="{FF2B5EF4-FFF2-40B4-BE49-F238E27FC236}">
                <a16:creationId xmlns:a16="http://schemas.microsoft.com/office/drawing/2014/main" id="{0A016FD8-8207-4FB4-93ED-13D4B61CFD9D}"/>
              </a:ext>
            </a:extLst>
          </p:cNvPr>
          <p:cNvGrpSpPr/>
          <p:nvPr userDrawn="1"/>
        </p:nvGrpSpPr>
        <p:grpSpPr>
          <a:xfrm>
            <a:off x="0" y="0"/>
            <a:ext cx="839501" cy="6858000"/>
            <a:chOff x="0" y="0"/>
            <a:chExt cx="839501" cy="6858000"/>
          </a:xfrm>
        </p:grpSpPr>
        <p:sp>
          <p:nvSpPr>
            <p:cNvPr id="11" name="Prostokąt 10">
              <a:extLst>
                <a:ext uri="{FF2B5EF4-FFF2-40B4-BE49-F238E27FC236}">
                  <a16:creationId xmlns:a16="http://schemas.microsoft.com/office/drawing/2014/main" id="{F434D651-3378-43B3-873E-8664E17AEDD8}"/>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2" name="Obraz 11">
              <a:extLst>
                <a:ext uri="{FF2B5EF4-FFF2-40B4-BE49-F238E27FC236}">
                  <a16:creationId xmlns:a16="http://schemas.microsoft.com/office/drawing/2014/main" id="{E1D614E4-A35F-4F63-AC5E-4A7FCAAE763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1129479807"/>
      </p:ext>
    </p:extLst>
  </p:cSld>
  <p:clrMapOvr>
    <a:masterClrMapping/>
  </p:clrMapOvr>
  <p:transition>
    <p:randomBa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230" name="Rectangle 14"/>
          <p:cNvSpPr>
            <a:spLocks noGrp="1" noChangeArrowheads="1"/>
          </p:cNvSpPr>
          <p:nvPr>
            <p:ph type="title"/>
          </p:nvPr>
        </p:nvSpPr>
        <p:spPr bwMode="auto">
          <a:xfrm>
            <a:off x="143339" y="116632"/>
            <a:ext cx="11041227" cy="1548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pl-PL" altLang="pl-PL" dirty="0"/>
              <a:t>Kliknij, aby edytować styl wzorca tytułu</a:t>
            </a:r>
          </a:p>
        </p:txBody>
      </p:sp>
      <p:sp>
        <p:nvSpPr>
          <p:cNvPr id="9231" name="Rectangle 15"/>
          <p:cNvSpPr>
            <a:spLocks noGrp="1" noChangeArrowheads="1"/>
          </p:cNvSpPr>
          <p:nvPr>
            <p:ph type="body" idx="1"/>
          </p:nvPr>
        </p:nvSpPr>
        <p:spPr bwMode="auto">
          <a:xfrm>
            <a:off x="143339" y="1772817"/>
            <a:ext cx="11041227" cy="4969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pl-PL" altLang="pl-PL" dirty="0"/>
              <a:t>Kliknij, aby edytować style wzorca tekstu</a:t>
            </a:r>
          </a:p>
          <a:p>
            <a:pPr lvl="1"/>
            <a:r>
              <a:rPr lang="pl-PL" altLang="pl-PL" dirty="0"/>
              <a:t>Drugi poziom</a:t>
            </a:r>
          </a:p>
          <a:p>
            <a:pPr lvl="2"/>
            <a:r>
              <a:rPr lang="pl-PL" altLang="pl-PL" dirty="0"/>
              <a:t>Trzeci poziom</a:t>
            </a:r>
          </a:p>
          <a:p>
            <a:pPr lvl="3"/>
            <a:r>
              <a:rPr lang="pl-PL" altLang="pl-PL" dirty="0"/>
              <a:t>Czwarty poziom</a:t>
            </a:r>
          </a:p>
          <a:p>
            <a:pPr lvl="4"/>
            <a:r>
              <a:rPr lang="pl-PL" altLang="pl-PL" dirty="0"/>
              <a:t>Piąty poziom</a:t>
            </a:r>
          </a:p>
        </p:txBody>
      </p:sp>
    </p:spTree>
  </p:cSld>
  <p:clrMap bg1="lt1" tx1="dk1" bg2="lt2" tx2="dk2" accent1="accent1" accent2="accent2" accent3="accent3" accent4="accent4" accent5="accent5" accent6="accent6" hlink="hlink" folHlink="folHlink"/>
  <p:sldLayoutIdLst>
    <p:sldLayoutId id="2147483650" r:id="rId1"/>
    <p:sldLayoutId id="2147483662" r:id="rId2"/>
    <p:sldLayoutId id="2147483651" r:id="rId3"/>
    <p:sldLayoutId id="2147483652" r:id="rId4"/>
    <p:sldLayoutId id="2147483653" r:id="rId5"/>
    <p:sldLayoutId id="2147483654" r:id="rId6"/>
    <p:sldLayoutId id="2147483671" r:id="rId7"/>
    <p:sldLayoutId id="2147483672" r:id="rId8"/>
    <p:sldLayoutId id="2147483673" r:id="rId9"/>
    <p:sldLayoutId id="2147483674" r:id="rId10"/>
    <p:sldLayoutId id="2147483675" r:id="rId11"/>
    <p:sldLayoutId id="2147483676" r:id="rId12"/>
    <p:sldLayoutId id="2147483680" r:id="rId13"/>
    <p:sldLayoutId id="2147483684" r:id="rId14"/>
    <p:sldLayoutId id="2147483688" r:id="rId15"/>
  </p:sldLayoutIdLst>
  <p:transition>
    <p:randomBar/>
  </p:transition>
  <p:txStyles>
    <p:title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Calibri" panose="020F0502020204030204" pitchFamily="34" charset="0"/>
          <a:ea typeface="+mn-ea"/>
          <a:cs typeface="+mn-cs"/>
        </a:defRPr>
      </a:lvl1pPr>
      <a:lvl2pPr marL="742950" indent="-285750" algn="l" rtl="0" eaLnBrk="1" fontAlgn="base" hangingPunct="1">
        <a:spcBef>
          <a:spcPct val="20000"/>
        </a:spcBef>
        <a:spcAft>
          <a:spcPct val="0"/>
        </a:spcAft>
        <a:buChar char="–"/>
        <a:defRPr sz="2800">
          <a:solidFill>
            <a:schemeClr val="tx1"/>
          </a:solidFill>
          <a:latin typeface="Calibri" panose="020F0502020204030204" pitchFamily="34" charset="0"/>
        </a:defRPr>
      </a:lvl2pPr>
      <a:lvl3pPr marL="1143000" indent="-228600" algn="l" rtl="0" eaLnBrk="1" fontAlgn="base" hangingPunct="1">
        <a:spcBef>
          <a:spcPct val="20000"/>
        </a:spcBef>
        <a:spcAft>
          <a:spcPct val="0"/>
        </a:spcAft>
        <a:buChar char="•"/>
        <a:defRPr sz="2400">
          <a:solidFill>
            <a:schemeClr val="tx1"/>
          </a:solidFill>
          <a:latin typeface="Calibri" panose="020F0502020204030204" pitchFamily="34" charset="0"/>
        </a:defRPr>
      </a:lvl3pPr>
      <a:lvl4pPr marL="1600200" indent="-228600" algn="l" rtl="0" eaLnBrk="1" fontAlgn="base" hangingPunct="1">
        <a:spcBef>
          <a:spcPct val="20000"/>
        </a:spcBef>
        <a:spcAft>
          <a:spcPct val="0"/>
        </a:spcAft>
        <a:buChar char="–"/>
        <a:defRPr sz="2000">
          <a:solidFill>
            <a:schemeClr val="tx1"/>
          </a:solidFill>
          <a:latin typeface="Calibri" panose="020F0502020204030204" pitchFamily="34" charset="0"/>
        </a:defRPr>
      </a:lvl4pPr>
      <a:lvl5pPr marL="2057400" indent="-228600" algn="l" rtl="0" eaLnBrk="1" fontAlgn="base" hangingPunct="1">
        <a:spcBef>
          <a:spcPct val="20000"/>
        </a:spcBef>
        <a:spcAft>
          <a:spcPct val="0"/>
        </a:spcAft>
        <a:buChar char="»"/>
        <a:defRPr sz="2000">
          <a:solidFill>
            <a:schemeClr val="tx1"/>
          </a:solidFill>
          <a:latin typeface="Calibri" panose="020F0502020204030204" pitchFamily="34"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tiff"/></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svg"/><Relationship Id="rId9"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28.jpeg"/></Relationships>
</file>

<file path=ppt/slides/_rels/slide1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32.jpeg"/></Relationships>
</file>

<file path=ppt/slides/_rels/slide1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microsoft.com/office/2007/relationships/hdphoto" Target="../media/hdphoto2.wdp"/><Relationship Id="rId4" Type="http://schemas.openxmlformats.org/officeDocument/2006/relationships/image" Target="../media/image38.png"/></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42.jpeg"/></Relationships>
</file>

<file path=ppt/slides/_rels/slide1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48.jpeg"/></Relationships>
</file>

<file path=ppt/slides/_rels/slide2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image" Target="../media/image50.png"/><Relationship Id="rId4" Type="http://schemas.microsoft.com/office/2007/relationships/hdphoto" Target="../media/hdphoto3.wdp"/></Relationships>
</file>

<file path=ppt/slides/_rels/slide2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54.jpeg"/></Relationships>
</file>

<file path=ppt/slides/_rels/slide2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7.png"/><Relationship Id="rId1" Type="http://schemas.openxmlformats.org/officeDocument/2006/relationships/slideLayout" Target="../slideLayouts/slideLayout4.xml"/><Relationship Id="rId4" Type="http://schemas.openxmlformats.org/officeDocument/2006/relationships/image" Target="../media/image58.png"/></Relationships>
</file>

<file path=ppt/slides/_rels/slide2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60.png"/></Relationships>
</file>

<file path=ppt/slides/_rels/slide2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67.png"/></Relationships>
</file>

<file path=ppt/slides/_rels/slide3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23.xml"/><Relationship Id="rId1" Type="http://schemas.openxmlformats.org/officeDocument/2006/relationships/slideLayout" Target="../slideLayouts/slideLayout14.xml"/><Relationship Id="rId4" Type="http://schemas.openxmlformats.org/officeDocument/2006/relationships/image" Target="../media/image70.png"/></Relationships>
</file>

<file path=ppt/slides/_rels/slide3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24.xml"/><Relationship Id="rId1" Type="http://schemas.openxmlformats.org/officeDocument/2006/relationships/slideLayout" Target="../slideLayouts/slideLayout13.xml"/><Relationship Id="rId4" Type="http://schemas.openxmlformats.org/officeDocument/2006/relationships/image" Target="../media/image70.png"/></Relationships>
</file>

<file path=ppt/slides/_rels/slide3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microsoft.com/office/2007/relationships/hdphoto" Target="../media/hdphoto5.wdp"/></Relationships>
</file>

<file path=ppt/slides/_rels/slide3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7.xml"/><Relationship Id="rId1" Type="http://schemas.openxmlformats.org/officeDocument/2006/relationships/slideLayout" Target="../slideLayouts/slideLayout11.xml"/><Relationship Id="rId4" Type="http://schemas.microsoft.com/office/2007/relationships/hdphoto" Target="../media/hdphoto6.wdp"/></Relationships>
</file>

<file path=ppt/slides/_rels/slide3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77.png"/></Relationships>
</file>

<file path=ppt/slides/_rels/slide39.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2.xml"/><Relationship Id="rId1" Type="http://schemas.openxmlformats.org/officeDocument/2006/relationships/slideLayout" Target="../slideLayouts/slideLayout12.xml"/><Relationship Id="rId5" Type="http://schemas.openxmlformats.org/officeDocument/2006/relationships/image" Target="../media/image81.png"/><Relationship Id="rId4" Type="http://schemas.microsoft.com/office/2007/relationships/hdphoto" Target="../media/hdphoto7.wdp"/></Relationships>
</file>

<file path=ppt/slides/_rels/slide4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8" Type="http://schemas.openxmlformats.org/officeDocument/2006/relationships/image" Target="../media/image87.svg"/><Relationship Id="rId13" Type="http://schemas.openxmlformats.org/officeDocument/2006/relationships/image" Target="../media/image90.png"/><Relationship Id="rId3" Type="http://schemas.openxmlformats.org/officeDocument/2006/relationships/image" Target="../media/image83.jpeg"/><Relationship Id="rId7" Type="http://schemas.openxmlformats.org/officeDocument/2006/relationships/image" Target="../media/image86.png"/><Relationship Id="rId12" Type="http://schemas.openxmlformats.org/officeDocument/2006/relationships/hyperlink" Target="https://www.youtube.com/channel/UCNWEXf1XOBqhzZWZvGnw2KA" TargetMode="External"/><Relationship Id="rId2" Type="http://schemas.openxmlformats.org/officeDocument/2006/relationships/notesSlide" Target="../notesSlides/notesSlide34.xml"/><Relationship Id="rId1" Type="http://schemas.openxmlformats.org/officeDocument/2006/relationships/slideLayout" Target="../slideLayouts/slideLayout12.xml"/><Relationship Id="rId6" Type="http://schemas.openxmlformats.org/officeDocument/2006/relationships/hyperlink" Target="https://www.linkedin.com/company/cib-pwr/" TargetMode="External"/><Relationship Id="rId11" Type="http://schemas.openxmlformats.org/officeDocument/2006/relationships/image" Target="../media/image89.svg"/><Relationship Id="rId5" Type="http://schemas.openxmlformats.org/officeDocument/2006/relationships/image" Target="../media/image85.svg"/><Relationship Id="rId10" Type="http://schemas.openxmlformats.org/officeDocument/2006/relationships/image" Target="../media/image88.png"/><Relationship Id="rId4" Type="http://schemas.openxmlformats.org/officeDocument/2006/relationships/image" Target="../media/image84.png"/><Relationship Id="rId9" Type="http://schemas.openxmlformats.org/officeDocument/2006/relationships/hyperlink" Target="https://www.facebook.com/biznes.pwr" TargetMode="External"/><Relationship Id="rId14" Type="http://schemas.openxmlformats.org/officeDocument/2006/relationships/image" Target="../media/image91.svg"/></Relationships>
</file>

<file path=ppt/slides/_rels/slide44.xml.rels><?xml version="1.0" encoding="UTF-8" standalone="yes"?>
<Relationships xmlns="http://schemas.openxmlformats.org/package/2006/relationships"><Relationship Id="rId3" Type="http://schemas.openxmlformats.org/officeDocument/2006/relationships/image" Target="../media/image92.jpeg"/><Relationship Id="rId7" Type="http://schemas.openxmlformats.org/officeDocument/2006/relationships/image" Target="../media/image94.png"/><Relationship Id="rId2" Type="http://schemas.openxmlformats.org/officeDocument/2006/relationships/notesSlide" Target="../notesSlides/notesSlide35.xml"/><Relationship Id="rId1" Type="http://schemas.openxmlformats.org/officeDocument/2006/relationships/slideLayout" Target="../slideLayouts/slideLayout12.xml"/><Relationship Id="rId6" Type="http://schemas.openxmlformats.org/officeDocument/2006/relationships/hyperlink" Target="mailto:biznes@pwr.edu.pl" TargetMode="External"/><Relationship Id="rId5" Type="http://schemas.openxmlformats.org/officeDocument/2006/relationships/image" Target="../media/image93.png"/><Relationship Id="rId4" Type="http://schemas.openxmlformats.org/officeDocument/2006/relationships/hyperlink" Target="https://biznes.pwr.edu.pl/"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s://biznes.pwr.edu.pl/centra-br/" TargetMode="External"/><Relationship Id="rId7" Type="http://schemas.openxmlformats.org/officeDocument/2006/relationships/image" Target="../media/image98.jpeg"/><Relationship Id="rId2" Type="http://schemas.openxmlformats.org/officeDocument/2006/relationships/notesSlide" Target="../notesSlides/notesSlide36.xml"/><Relationship Id="rId1" Type="http://schemas.openxmlformats.org/officeDocument/2006/relationships/slideLayout" Target="../slideLayouts/slideLayout12.xml"/><Relationship Id="rId6" Type="http://schemas.openxmlformats.org/officeDocument/2006/relationships/image" Target="../media/image97.jpeg"/><Relationship Id="rId5" Type="http://schemas.openxmlformats.org/officeDocument/2006/relationships/image" Target="../media/image96.svg"/><Relationship Id="rId4" Type="http://schemas.openxmlformats.org/officeDocument/2006/relationships/image" Target="../media/image95.png"/></Relationships>
</file>

<file path=ppt/slides/_rels/slide46.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8" Type="http://schemas.openxmlformats.org/officeDocument/2006/relationships/hyperlink" Target="https://www.pca.gov.pl/akredytowane-podmioty/akredytacje-aktywne/laboratoria-badawcze/AB%201211,podmiot.html" TargetMode="External"/><Relationship Id="rId3" Type="http://schemas.openxmlformats.org/officeDocument/2006/relationships/hyperlink" Target="https://www.pca.gov.pl/akredytowane-podmioty/akredytacje-aktywne/laboratoria-badawcze/AB%20361,podmiot.html" TargetMode="External"/><Relationship Id="rId7" Type="http://schemas.openxmlformats.org/officeDocument/2006/relationships/hyperlink" Target="https://www.pca.gov.pl/akredytowane-podmioty/akredytacje-aktywne/laboratoria-badawcze/AB%20905,podmiot.html" TargetMode="External"/><Relationship Id="rId12" Type="http://schemas.openxmlformats.org/officeDocument/2006/relationships/image" Target="../media/image106.jpeg"/><Relationship Id="rId2" Type="http://schemas.openxmlformats.org/officeDocument/2006/relationships/notesSlide" Target="../notesSlides/notesSlide45.xml"/><Relationship Id="rId1" Type="http://schemas.openxmlformats.org/officeDocument/2006/relationships/slideLayout" Target="../slideLayouts/slideLayout4.xml"/><Relationship Id="rId6" Type="http://schemas.openxmlformats.org/officeDocument/2006/relationships/hyperlink" Target="https://www.pca.gov.pl/akredytowane-podmioty/akredytacje-aktywne/laboratoria-badawcze/AB%20710,podmiot.html" TargetMode="External"/><Relationship Id="rId11" Type="http://schemas.openxmlformats.org/officeDocument/2006/relationships/hyperlink" Target="https://www.pca.gov.pl/akredytowane-podmioty/akredytacje-aktywne/laboratoria-badawcze/AB%20696,podmiot.html" TargetMode="External"/><Relationship Id="rId5" Type="http://schemas.openxmlformats.org/officeDocument/2006/relationships/hyperlink" Target="https://www.pca.gov.pl/akredytowane-podmioty/akredytacje-aktywne/laboratoria-badawcze/AB%20796,podmiot.html" TargetMode="External"/><Relationship Id="rId10" Type="http://schemas.openxmlformats.org/officeDocument/2006/relationships/hyperlink" Target="https://www.pca.gov.pl/akredytowane-podmioty/akredytacje-aktywne/laboratoria-badawcze/AB%20659,podmiot.html" TargetMode="External"/><Relationship Id="rId4" Type="http://schemas.openxmlformats.org/officeDocument/2006/relationships/hyperlink" Target="https://www.pca.gov.pl/akredytowane-podmioty/akredytacje-aktywne/laboratoria-wzorcujace/AP%20078,podmiot.html" TargetMode="External"/><Relationship Id="rId9" Type="http://schemas.openxmlformats.org/officeDocument/2006/relationships/hyperlink" Target="https://www.pca.gov.pl/akredytowane-podmioty/akredytacje-aktywne/laboratoria-badawcze/AB%20167,podmiot.html"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49.xml"/><Relationship Id="rId1" Type="http://schemas.openxmlformats.org/officeDocument/2006/relationships/slideLayout" Target="../slideLayouts/slideLayout4.xml"/><Relationship Id="rId5" Type="http://schemas.openxmlformats.org/officeDocument/2006/relationships/image" Target="../media/image113.jpeg"/><Relationship Id="rId4" Type="http://schemas.openxmlformats.org/officeDocument/2006/relationships/image" Target="../media/image112.jpeg"/></Relationships>
</file>

<file path=ppt/slides/_rels/slide60.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51.xml"/><Relationship Id="rId1" Type="http://schemas.openxmlformats.org/officeDocument/2006/relationships/slideLayout" Target="../slideLayouts/slideLayout1.xml"/><Relationship Id="rId4" Type="http://schemas.microsoft.com/office/2007/relationships/hdphoto" Target="../media/hdphoto8.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rostokąt 8">
            <a:extLst>
              <a:ext uri="{FF2B5EF4-FFF2-40B4-BE49-F238E27FC236}">
                <a16:creationId xmlns:a16="http://schemas.microsoft.com/office/drawing/2014/main" id="{C92D851D-96D1-4B61-9096-2E000DCC1F29}"/>
              </a:ext>
            </a:extLst>
          </p:cNvPr>
          <p:cNvSpPr/>
          <p:nvPr/>
        </p:nvSpPr>
        <p:spPr>
          <a:xfrm>
            <a:off x="9327" y="4779226"/>
            <a:ext cx="1636797" cy="17461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2" name="Picture 5">
            <a:extLst>
              <a:ext uri="{FF2B5EF4-FFF2-40B4-BE49-F238E27FC236}">
                <a16:creationId xmlns:a16="http://schemas.microsoft.com/office/drawing/2014/main" id="{F5E4B360-73B1-C32C-7E8F-F192B3C64DB2}"/>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p:blipFill>
        <p:spPr bwMode="auto">
          <a:xfrm>
            <a:off x="1669182" y="0"/>
            <a:ext cx="10575105" cy="6858000"/>
          </a:xfrm>
          <a:prstGeom prst="round1Rect">
            <a:avLst>
              <a:gd name="adj" fmla="val 0"/>
            </a:avLst>
          </a:prstGeom>
          <a:solidFill>
            <a:srgbClr val="FFFFFF">
              <a:shade val="85000"/>
            </a:srgbClr>
          </a:solidFill>
          <a:ln>
            <a:noFill/>
          </a:ln>
          <a:effectLst/>
        </p:spPr>
      </p:pic>
      <p:sp>
        <p:nvSpPr>
          <p:cNvPr id="10" name="Prostokąt 9">
            <a:extLst>
              <a:ext uri="{FF2B5EF4-FFF2-40B4-BE49-F238E27FC236}">
                <a16:creationId xmlns:a16="http://schemas.microsoft.com/office/drawing/2014/main" id="{AB36AAAC-1D7C-4393-863E-33DDDD21B3DF}"/>
              </a:ext>
            </a:extLst>
          </p:cNvPr>
          <p:cNvSpPr/>
          <p:nvPr/>
        </p:nvSpPr>
        <p:spPr>
          <a:xfrm>
            <a:off x="1669182" y="3861048"/>
            <a:ext cx="10522818" cy="2736304"/>
          </a:xfrm>
          <a:prstGeom prst="rect">
            <a:avLst/>
          </a:prstGeom>
          <a:solidFill>
            <a:srgbClr val="B11D09">
              <a:alpha val="52000"/>
            </a:srgbClr>
          </a:soli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000081"/>
              </a:solidFill>
            </a:endParaRPr>
          </a:p>
        </p:txBody>
      </p:sp>
      <p:sp>
        <p:nvSpPr>
          <p:cNvPr id="11" name="Symbol zastępczy tekstu 2">
            <a:extLst>
              <a:ext uri="{FF2B5EF4-FFF2-40B4-BE49-F238E27FC236}">
                <a16:creationId xmlns:a16="http://schemas.microsoft.com/office/drawing/2014/main" id="{FA0B9CF3-5A5A-42D3-AB02-502EB5347275}"/>
              </a:ext>
            </a:extLst>
          </p:cNvPr>
          <p:cNvSpPr txBox="1">
            <a:spLocks/>
          </p:cNvSpPr>
          <p:nvPr/>
        </p:nvSpPr>
        <p:spPr bwMode="auto">
          <a:xfrm>
            <a:off x="2567608" y="4437112"/>
            <a:ext cx="9281382" cy="1407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normAutofit/>
          </a:bodyPr>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1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16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14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14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1400">
                <a:solidFill>
                  <a:schemeClr val="tx1"/>
                </a:solidFill>
                <a:latin typeface="+mn-lt"/>
              </a:defRPr>
            </a:lvl6pPr>
            <a:lvl7pPr marL="2743200" indent="0" algn="l" rtl="0" eaLnBrk="1" fontAlgn="base" hangingPunct="1">
              <a:spcBef>
                <a:spcPct val="20000"/>
              </a:spcBef>
              <a:spcAft>
                <a:spcPct val="0"/>
              </a:spcAft>
              <a:buNone/>
              <a:defRPr sz="1400">
                <a:solidFill>
                  <a:schemeClr val="tx1"/>
                </a:solidFill>
                <a:latin typeface="+mn-lt"/>
              </a:defRPr>
            </a:lvl7pPr>
            <a:lvl8pPr marL="3200400" indent="0" algn="l" rtl="0" eaLnBrk="1" fontAlgn="base" hangingPunct="1">
              <a:spcBef>
                <a:spcPct val="20000"/>
              </a:spcBef>
              <a:spcAft>
                <a:spcPct val="0"/>
              </a:spcAft>
              <a:buNone/>
              <a:defRPr sz="1400">
                <a:solidFill>
                  <a:schemeClr val="tx1"/>
                </a:solidFill>
                <a:latin typeface="+mn-lt"/>
              </a:defRPr>
            </a:lvl8pPr>
            <a:lvl9pPr marL="3657600" indent="0" algn="l" rtl="0" eaLnBrk="1" fontAlgn="base" hangingPunct="1">
              <a:spcBef>
                <a:spcPct val="20000"/>
              </a:spcBef>
              <a:spcAft>
                <a:spcPct val="0"/>
              </a:spcAft>
              <a:buNone/>
              <a:defRPr sz="1400">
                <a:solidFill>
                  <a:schemeClr val="tx1"/>
                </a:solidFill>
                <a:latin typeface="+mn-lt"/>
              </a:defRPr>
            </a:lvl9pPr>
          </a:lstStyle>
          <a:p>
            <a:pPr>
              <a:lnSpc>
                <a:spcPts val="4700"/>
              </a:lnSpc>
            </a:pPr>
            <a:r>
              <a:rPr lang="pl-PL" kern="0" cap="all" dirty="0">
                <a:solidFill>
                  <a:schemeClr val="bg1"/>
                </a:solidFill>
              </a:rPr>
              <a:t>Politechnika Wrocławska</a:t>
            </a:r>
            <a:r>
              <a:rPr lang="pl-PL" b="0" kern="0" dirty="0">
                <a:solidFill>
                  <a:schemeClr val="bg1"/>
                </a:solidFill>
              </a:rPr>
              <a:t> </a:t>
            </a:r>
            <a:endParaRPr lang="pl-PL" kern="0" dirty="0">
              <a:solidFill>
                <a:schemeClr val="bg1"/>
              </a:solidFill>
            </a:endParaRPr>
          </a:p>
        </p:txBody>
      </p:sp>
      <p:pic>
        <p:nvPicPr>
          <p:cNvPr id="4" name="Obraz 3">
            <a:extLst>
              <a:ext uri="{FF2B5EF4-FFF2-40B4-BE49-F238E27FC236}">
                <a16:creationId xmlns:a16="http://schemas.microsoft.com/office/drawing/2014/main" id="{FDA53FDF-8058-4102-909F-D89B89996D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979628"/>
            <a:ext cx="1570741" cy="691020"/>
          </a:xfrm>
          <a:prstGeom prst="rect">
            <a:avLst/>
          </a:prstGeom>
        </p:spPr>
      </p:pic>
      <p:pic>
        <p:nvPicPr>
          <p:cNvPr id="6" name="Obraz 5">
            <a:extLst>
              <a:ext uri="{FF2B5EF4-FFF2-40B4-BE49-F238E27FC236}">
                <a16:creationId xmlns:a16="http://schemas.microsoft.com/office/drawing/2014/main" id="{69DD5E8E-FF2D-493D-8F47-9A6F203A98E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27" y="6043020"/>
            <a:ext cx="1559496" cy="327175"/>
          </a:xfrm>
          <a:prstGeom prst="rect">
            <a:avLst/>
          </a:prstGeom>
        </p:spPr>
      </p:pic>
      <p:pic>
        <p:nvPicPr>
          <p:cNvPr id="8" name="Obraz 7">
            <a:extLst>
              <a:ext uri="{FF2B5EF4-FFF2-40B4-BE49-F238E27FC236}">
                <a16:creationId xmlns:a16="http://schemas.microsoft.com/office/drawing/2014/main" id="{30AB4438-749F-4011-AD32-75E3A38F515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8031" y="4962370"/>
            <a:ext cx="1137173" cy="771416"/>
          </a:xfrm>
          <a:prstGeom prst="rect">
            <a:avLst/>
          </a:prstGeom>
          <a:solidFill>
            <a:schemeClr val="bg1"/>
          </a:solidFill>
        </p:spPr>
      </p:pic>
    </p:spTree>
    <p:extLst>
      <p:ext uri="{BB962C8B-B14F-4D97-AF65-F5344CB8AC3E}">
        <p14:creationId xmlns:p14="http://schemas.microsoft.com/office/powerpoint/2010/main" val="40591024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Prostokąt 3">
            <a:extLst>
              <a:ext uri="{FF2B5EF4-FFF2-40B4-BE49-F238E27FC236}">
                <a16:creationId xmlns:a16="http://schemas.microsoft.com/office/drawing/2014/main" id="{D6F65D83-4E60-49E0-9886-CB66D36D1A2C}"/>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400"/>
              </a:spcBef>
            </a:pPr>
            <a:endParaRPr lang="pl-PL"/>
          </a:p>
        </p:txBody>
      </p:sp>
      <p:sp>
        <p:nvSpPr>
          <p:cNvPr id="5" name="Rectangle 2"/>
          <p:cNvSpPr txBox="1">
            <a:spLocks/>
          </p:cNvSpPr>
          <p:nvPr/>
        </p:nvSpPr>
        <p:spPr>
          <a:xfrm>
            <a:off x="1271464" y="0"/>
            <a:ext cx="5688632" cy="1083509"/>
          </a:xfrm>
          <a:prstGeom prst="rect">
            <a:avLst/>
          </a:prstGeom>
        </p:spPr>
        <p:txBody>
          <a:bodyPr anchor="ctr">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Politechnika Wrocławska</a:t>
            </a:r>
          </a:p>
        </p:txBody>
      </p:sp>
      <p:sp>
        <p:nvSpPr>
          <p:cNvPr id="7" name="pole tekstowe 3"/>
          <p:cNvSpPr txBox="1">
            <a:spLocks noChangeArrowheads="1"/>
          </p:cNvSpPr>
          <p:nvPr/>
        </p:nvSpPr>
        <p:spPr bwMode="auto">
          <a:xfrm>
            <a:off x="1261096" y="3231670"/>
            <a:ext cx="6768751" cy="2954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ts val="400"/>
              </a:spcBef>
              <a:defRPr sz="1600">
                <a:solidFill>
                  <a:srgbClr val="000000"/>
                </a:solidFill>
                <a:latin typeface="Trebuchet MS" pitchFamily="34" charset="0"/>
                <a:ea typeface="Microsoft YaHei" pitchFamily="34" charset="-122"/>
              </a:defRPr>
            </a:lvl1pPr>
            <a:lvl2pPr indent="358775" eaLnBrk="0" hangingPunct="0">
              <a:spcBef>
                <a:spcPts val="400"/>
              </a:spcBef>
              <a:defRPr sz="1600">
                <a:solidFill>
                  <a:srgbClr val="000000"/>
                </a:solidFill>
                <a:latin typeface="Trebuchet MS" pitchFamily="34" charset="0"/>
                <a:ea typeface="Microsoft YaHei" pitchFamily="34" charset="-122"/>
              </a:defRPr>
            </a:lvl2pPr>
            <a:lvl3pPr eaLnBrk="0" hangingPunct="0">
              <a:spcBef>
                <a:spcPts val="400"/>
              </a:spcBef>
              <a:defRPr sz="1600">
                <a:solidFill>
                  <a:srgbClr val="000000"/>
                </a:solidFill>
                <a:latin typeface="Trebuchet MS" pitchFamily="34" charset="0"/>
                <a:ea typeface="Microsoft YaHei" pitchFamily="34" charset="-122"/>
              </a:defRPr>
            </a:lvl3pPr>
            <a:lvl4pPr eaLnBrk="0" hangingPunct="0">
              <a:spcBef>
                <a:spcPts val="400"/>
              </a:spcBef>
              <a:defRPr sz="1600">
                <a:solidFill>
                  <a:srgbClr val="000000"/>
                </a:solidFill>
                <a:latin typeface="Trebuchet MS" pitchFamily="34" charset="0"/>
                <a:ea typeface="Microsoft YaHei" pitchFamily="34" charset="-122"/>
              </a:defRPr>
            </a:lvl4pPr>
            <a:lvl5pPr eaLnBrk="0" hangingPunct="0">
              <a:spcBef>
                <a:spcPts val="400"/>
              </a:spcBef>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marL="0" lvl="1" indent="0" algn="just">
              <a:spcAft>
                <a:spcPts val="600"/>
              </a:spcAft>
            </a:pPr>
            <a:r>
              <a:rPr lang="pl-PL" altLang="pl-PL" sz="2200" b="1" dirty="0">
                <a:latin typeface="Calibri" pitchFamily="34" charset="0"/>
                <a:cs typeface="Calibri" pitchFamily="34" charset="0"/>
              </a:rPr>
              <a:t>Politechnika Wrocławska należy do największych </a:t>
            </a:r>
            <a:br>
              <a:rPr lang="pl-PL" altLang="pl-PL" sz="2200" b="1" dirty="0">
                <a:latin typeface="Calibri" pitchFamily="34" charset="0"/>
                <a:cs typeface="Calibri" pitchFamily="34" charset="0"/>
              </a:rPr>
            </a:br>
            <a:r>
              <a:rPr lang="pl-PL" altLang="pl-PL" sz="2200" b="1" dirty="0">
                <a:latin typeface="Calibri" pitchFamily="34" charset="0"/>
                <a:cs typeface="Calibri" pitchFamily="34" charset="0"/>
              </a:rPr>
              <a:t>i najlepszych politechnik w kraju </a:t>
            </a:r>
            <a:r>
              <a:rPr lang="pl-PL" altLang="pl-PL" sz="2200" dirty="0">
                <a:latin typeface="Calibri" pitchFamily="34" charset="0"/>
                <a:cs typeface="Calibri" pitchFamily="34" charset="0"/>
              </a:rPr>
              <a:t>– na 14 wydziałach </a:t>
            </a:r>
            <a:br>
              <a:rPr lang="pl-PL" altLang="pl-PL" sz="2200" dirty="0">
                <a:latin typeface="Calibri" pitchFamily="34" charset="0"/>
                <a:cs typeface="Calibri" pitchFamily="34" charset="0"/>
              </a:rPr>
            </a:br>
            <a:r>
              <a:rPr lang="pl-PL" altLang="pl-PL" sz="2200" dirty="0">
                <a:latin typeface="Calibri" pitchFamily="34" charset="0"/>
                <a:cs typeface="Calibri" pitchFamily="34" charset="0"/>
              </a:rPr>
              <a:t>we Wrocławiu oraz filiach w Jeleniej Górze, Wałbrzychu </a:t>
            </a:r>
            <a:br>
              <a:rPr lang="pl-PL" altLang="pl-PL" sz="2200" dirty="0">
                <a:latin typeface="Calibri" pitchFamily="34" charset="0"/>
                <a:cs typeface="Calibri" pitchFamily="34" charset="0"/>
              </a:rPr>
            </a:br>
            <a:r>
              <a:rPr lang="pl-PL" altLang="pl-PL" sz="2200" dirty="0">
                <a:latin typeface="Calibri" pitchFamily="34" charset="0"/>
                <a:cs typeface="Calibri" pitchFamily="34" charset="0"/>
              </a:rPr>
              <a:t>i Legnicy, pod kierunkiem </a:t>
            </a:r>
            <a:r>
              <a:rPr lang="pl-PL" altLang="pl-PL" sz="2200" b="1" dirty="0">
                <a:latin typeface="Calibri" pitchFamily="34" charset="0"/>
                <a:cs typeface="Calibri" pitchFamily="34" charset="0"/>
              </a:rPr>
              <a:t>2378</a:t>
            </a:r>
            <a:r>
              <a:rPr lang="pl-PL" altLang="pl-PL" sz="2200" dirty="0">
                <a:latin typeface="Calibri" pitchFamily="34" charset="0"/>
                <a:cs typeface="Calibri" pitchFamily="34" charset="0"/>
              </a:rPr>
              <a:t> nauczycieli akademickich, kształci się </a:t>
            </a:r>
            <a:r>
              <a:rPr lang="pl-PL" altLang="pl-PL" sz="2200" b="1" dirty="0">
                <a:latin typeface="Calibri" pitchFamily="34" charset="0"/>
                <a:cs typeface="Calibri" pitchFamily="34" charset="0"/>
              </a:rPr>
              <a:t>21 046 </a:t>
            </a:r>
            <a:r>
              <a:rPr lang="pl-PL" altLang="pl-PL" sz="2200" dirty="0">
                <a:latin typeface="Calibri" pitchFamily="34" charset="0"/>
                <a:cs typeface="Calibri" pitchFamily="34" charset="0"/>
              </a:rPr>
              <a:t>studentów, w tym </a:t>
            </a:r>
            <a:r>
              <a:rPr lang="pl-PL" altLang="pl-PL" sz="2200" b="1" dirty="0">
                <a:latin typeface="Calibri" pitchFamily="34" charset="0"/>
                <a:cs typeface="Calibri" pitchFamily="34" charset="0"/>
              </a:rPr>
              <a:t>758</a:t>
            </a:r>
            <a:r>
              <a:rPr lang="pl-PL" altLang="pl-PL" sz="2200" dirty="0">
                <a:latin typeface="Calibri" pitchFamily="34" charset="0"/>
                <a:cs typeface="Calibri" pitchFamily="34" charset="0"/>
              </a:rPr>
              <a:t> osób w Szkole Doktorskiej.</a:t>
            </a:r>
          </a:p>
          <a:p>
            <a:pPr marL="0" lvl="1" indent="0" algn="just">
              <a:spcAft>
                <a:spcPts val="600"/>
              </a:spcAft>
            </a:pPr>
            <a:r>
              <a:rPr lang="pl-PL" altLang="pl-PL" sz="2200" dirty="0">
                <a:latin typeface="Calibri" pitchFamily="34" charset="0"/>
                <a:cs typeface="Calibri" pitchFamily="34" charset="0"/>
              </a:rPr>
              <a:t>Od 2014 r. przy Politechnice Wrocławskiej działa Akademickie Liceum Ogólnokształcące.</a:t>
            </a:r>
          </a:p>
        </p:txBody>
      </p:sp>
      <p:sp>
        <p:nvSpPr>
          <p:cNvPr id="8" name="pole tekstowe 8"/>
          <p:cNvSpPr txBox="1">
            <a:spLocks noChangeArrowheads="1"/>
          </p:cNvSpPr>
          <p:nvPr/>
        </p:nvSpPr>
        <p:spPr bwMode="auto">
          <a:xfrm>
            <a:off x="1271464" y="1083509"/>
            <a:ext cx="6768752"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ts val="400"/>
              </a:spcBef>
              <a:defRPr sz="1600">
                <a:solidFill>
                  <a:srgbClr val="000000"/>
                </a:solidFill>
                <a:latin typeface="Trebuchet MS" pitchFamily="34" charset="0"/>
                <a:ea typeface="Microsoft YaHei" pitchFamily="34" charset="-122"/>
              </a:defRPr>
            </a:lvl1pPr>
            <a:lvl2pPr indent="358775" eaLnBrk="0" hangingPunct="0">
              <a:spcBef>
                <a:spcPts val="400"/>
              </a:spcBef>
              <a:defRPr sz="1600">
                <a:solidFill>
                  <a:srgbClr val="000000"/>
                </a:solidFill>
                <a:latin typeface="Trebuchet MS" pitchFamily="34" charset="0"/>
                <a:ea typeface="Microsoft YaHei" pitchFamily="34" charset="-122"/>
              </a:defRPr>
            </a:lvl2pPr>
            <a:lvl3pPr eaLnBrk="0" hangingPunct="0">
              <a:spcBef>
                <a:spcPts val="400"/>
              </a:spcBef>
              <a:defRPr sz="1600">
                <a:solidFill>
                  <a:srgbClr val="000000"/>
                </a:solidFill>
                <a:latin typeface="Trebuchet MS" pitchFamily="34" charset="0"/>
                <a:ea typeface="Microsoft YaHei" pitchFamily="34" charset="-122"/>
              </a:defRPr>
            </a:lvl3pPr>
            <a:lvl4pPr eaLnBrk="0" hangingPunct="0">
              <a:spcBef>
                <a:spcPts val="400"/>
              </a:spcBef>
              <a:defRPr sz="1600">
                <a:solidFill>
                  <a:srgbClr val="000000"/>
                </a:solidFill>
                <a:latin typeface="Trebuchet MS" pitchFamily="34" charset="0"/>
                <a:ea typeface="Microsoft YaHei" pitchFamily="34" charset="-122"/>
              </a:defRPr>
            </a:lvl4pPr>
            <a:lvl5pPr eaLnBrk="0" hangingPunct="0">
              <a:spcBef>
                <a:spcPts val="400"/>
              </a:spcBef>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marL="0" lvl="1" indent="0" algn="just">
              <a:spcAft>
                <a:spcPts val="600"/>
              </a:spcAft>
            </a:pPr>
            <a:r>
              <a:rPr lang="pl-PL" altLang="pl-PL" sz="2200" dirty="0">
                <a:latin typeface="Calibri" pitchFamily="34" charset="0"/>
                <a:cs typeface="Calibri" pitchFamily="34" charset="0"/>
              </a:rPr>
              <a:t>Dzisiejsza Politechnika Wrocławska jest spadkobiercą materialnego dorobku niemieckiej K</a:t>
            </a:r>
            <a:r>
              <a:rPr lang="en-US" altLang="pl-PL" sz="2200" dirty="0">
                <a:latin typeface="Calibri" pitchFamily="34" charset="0"/>
                <a:cs typeface="Calibri" pitchFamily="34" charset="0"/>
              </a:rPr>
              <a:t>ö</a:t>
            </a:r>
            <a:r>
              <a:rPr lang="pl-PL" altLang="pl-PL" sz="2200" dirty="0" err="1">
                <a:latin typeface="Calibri" pitchFamily="34" charset="0"/>
                <a:cs typeface="Calibri" pitchFamily="34" charset="0"/>
              </a:rPr>
              <a:t>nigliche</a:t>
            </a:r>
            <a:r>
              <a:rPr lang="pl-PL" altLang="pl-PL" sz="2200" dirty="0">
                <a:latin typeface="Calibri" pitchFamily="34" charset="0"/>
                <a:cs typeface="Calibri" pitchFamily="34" charset="0"/>
              </a:rPr>
              <a:t> </a:t>
            </a:r>
            <a:r>
              <a:rPr lang="pl-PL" altLang="pl-PL" sz="2200" dirty="0" err="1">
                <a:latin typeface="Calibri" pitchFamily="34" charset="0"/>
                <a:cs typeface="Calibri" pitchFamily="34" charset="0"/>
              </a:rPr>
              <a:t>Technische</a:t>
            </a:r>
            <a:r>
              <a:rPr lang="pl-PL" altLang="pl-PL" sz="2200" dirty="0">
                <a:latin typeface="Calibri" pitchFamily="34" charset="0"/>
                <a:cs typeface="Calibri" pitchFamily="34" charset="0"/>
              </a:rPr>
              <a:t> </a:t>
            </a:r>
            <a:r>
              <a:rPr lang="pl-PL" altLang="pl-PL" sz="2200" dirty="0" err="1">
                <a:latin typeface="Calibri" pitchFamily="34" charset="0"/>
                <a:cs typeface="Calibri" pitchFamily="34" charset="0"/>
              </a:rPr>
              <a:t>Hochschule</a:t>
            </a:r>
            <a:r>
              <a:rPr lang="pl-PL" altLang="pl-PL" sz="2200" dirty="0">
                <a:latin typeface="Calibri" pitchFamily="34" charset="0"/>
                <a:cs typeface="Calibri" pitchFamily="34" charset="0"/>
              </a:rPr>
              <a:t> </a:t>
            </a:r>
            <a:r>
              <a:rPr lang="pl-PL" altLang="pl-PL" sz="2200" dirty="0" err="1">
                <a:latin typeface="Calibri" pitchFamily="34" charset="0"/>
                <a:cs typeface="Calibri" pitchFamily="34" charset="0"/>
              </a:rPr>
              <a:t>Breslau</a:t>
            </a:r>
            <a:r>
              <a:rPr lang="pl-PL" altLang="pl-PL" sz="2200" dirty="0">
                <a:latin typeface="Calibri" pitchFamily="34" charset="0"/>
                <a:cs typeface="Calibri" pitchFamily="34" charset="0"/>
              </a:rPr>
              <a:t> oraz intelektualnego i naukowego Politechniki Lwowskiej. Uczelnia pod nazwą Politechnika Wrocławska funkcjonuje od 1945 roku. Jej twórcami </a:t>
            </a:r>
            <a:br>
              <a:rPr lang="pl-PL" altLang="pl-PL" sz="2200" dirty="0">
                <a:latin typeface="Calibri" pitchFamily="34" charset="0"/>
                <a:cs typeface="Calibri" pitchFamily="34" charset="0"/>
              </a:rPr>
            </a:br>
            <a:r>
              <a:rPr lang="pl-PL" altLang="pl-PL" sz="2200" dirty="0">
                <a:latin typeface="Calibri" pitchFamily="34" charset="0"/>
                <a:cs typeface="Calibri" pitchFamily="34" charset="0"/>
              </a:rPr>
              <a:t>i organizatorami byli uczeni lwowscy oraz warszawscy.</a:t>
            </a:r>
          </a:p>
        </p:txBody>
      </p:sp>
      <p:pic>
        <p:nvPicPr>
          <p:cNvPr id="6" name="Picture 5"/>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8435314" y="4289738"/>
            <a:ext cx="3600400" cy="2451630"/>
          </a:xfrm>
          <a:prstGeom prst="round1Rect">
            <a:avLst>
              <a:gd name="adj" fmla="val 0"/>
            </a:avLst>
          </a:prstGeom>
          <a:solidFill>
            <a:srgbClr val="FFFFFF">
              <a:shade val="85000"/>
            </a:srgbClr>
          </a:solidFill>
          <a:ln>
            <a:noFill/>
          </a:ln>
          <a:effectLst/>
        </p:spPr>
      </p:pic>
      <p:pic>
        <p:nvPicPr>
          <p:cNvPr id="10" name="Obraz 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435313" y="1772816"/>
            <a:ext cx="3600401" cy="2360832"/>
          </a:xfrm>
          <a:prstGeom prst="rect">
            <a:avLst/>
          </a:prstGeom>
        </p:spPr>
      </p:pic>
      <p:pic>
        <p:nvPicPr>
          <p:cNvPr id="11" name="Obraz 1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455661" y="158020"/>
            <a:ext cx="1262039" cy="1458708"/>
          </a:xfrm>
          <a:prstGeom prst="rect">
            <a:avLst/>
          </a:prstGeom>
        </p:spPr>
      </p:pic>
      <p:pic>
        <p:nvPicPr>
          <p:cNvPr id="2" name="Obraz 1"/>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632504" y="191203"/>
            <a:ext cx="990618" cy="1425524"/>
          </a:xfrm>
          <a:prstGeom prst="rect">
            <a:avLst/>
          </a:prstGeom>
        </p:spPr>
      </p:pic>
    </p:spTree>
    <p:extLst>
      <p:ext uri="{BB962C8B-B14F-4D97-AF65-F5344CB8AC3E}">
        <p14:creationId xmlns:p14="http://schemas.microsoft.com/office/powerpoint/2010/main" val="2838508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Obraz 6">
            <a:extLst>
              <a:ext uri="{FF2B5EF4-FFF2-40B4-BE49-F238E27FC236}">
                <a16:creationId xmlns:a16="http://schemas.microsoft.com/office/drawing/2014/main" id="{149701A5-D0FB-443A-A9B4-536393C13002}"/>
              </a:ext>
            </a:extLst>
          </p:cNvPr>
          <p:cNvPicPr>
            <a:picLocks noChangeAspect="1"/>
          </p:cNvPicPr>
          <p:nvPr/>
        </p:nvPicPr>
        <p:blipFill rotWithShape="1">
          <a:blip r:embed="rId3" cstate="screen">
            <a:duotone>
              <a:schemeClr val="accent2">
                <a:shade val="45000"/>
                <a:satMod val="135000"/>
              </a:schemeClr>
              <a:prstClr val="white"/>
            </a:duotone>
            <a:extLst>
              <a:ext uri="{28A0092B-C50C-407E-A947-70E740481C1C}">
                <a14:useLocalDpi xmlns:a14="http://schemas.microsoft.com/office/drawing/2010/main"/>
              </a:ext>
            </a:extLst>
          </a:blip>
          <a:srcRect t="5999"/>
          <a:stretch/>
        </p:blipFill>
        <p:spPr>
          <a:xfrm>
            <a:off x="824252" y="0"/>
            <a:ext cx="11365640" cy="6884130"/>
          </a:xfrm>
          <a:prstGeom prst="rect">
            <a:avLst/>
          </a:prstGeom>
          <a:solidFill>
            <a:schemeClr val="bg1">
              <a:lumMod val="50000"/>
            </a:schemeClr>
          </a:solidFill>
        </p:spPr>
      </p:pic>
      <p:sp>
        <p:nvSpPr>
          <p:cNvPr id="9" name="pole tekstowe 8">
            <a:extLst>
              <a:ext uri="{FF2B5EF4-FFF2-40B4-BE49-F238E27FC236}">
                <a16:creationId xmlns:a16="http://schemas.microsoft.com/office/drawing/2014/main" id="{B3FA55CE-6889-4691-89C9-1BE9EA4D1E18}"/>
              </a:ext>
            </a:extLst>
          </p:cNvPr>
          <p:cNvSpPr txBox="1"/>
          <p:nvPr/>
        </p:nvSpPr>
        <p:spPr>
          <a:xfrm>
            <a:off x="9356037" y="793984"/>
            <a:ext cx="1838944" cy="968214"/>
          </a:xfrm>
          <a:prstGeom prst="rect">
            <a:avLst/>
          </a:prstGeom>
          <a:noFill/>
        </p:spPr>
        <p:txBody>
          <a:bodyPr wrap="square" rtlCol="0">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58</a:t>
            </a: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kierunków I stopnia </a:t>
            </a:r>
          </a:p>
        </p:txBody>
      </p:sp>
      <p:sp>
        <p:nvSpPr>
          <p:cNvPr id="10" name="pole tekstowe 9">
            <a:extLst>
              <a:ext uri="{FF2B5EF4-FFF2-40B4-BE49-F238E27FC236}">
                <a16:creationId xmlns:a16="http://schemas.microsoft.com/office/drawing/2014/main" id="{066E0BBA-B35F-433F-A946-1B01DDA77685}"/>
              </a:ext>
            </a:extLst>
          </p:cNvPr>
          <p:cNvSpPr txBox="1"/>
          <p:nvPr/>
        </p:nvSpPr>
        <p:spPr>
          <a:xfrm>
            <a:off x="9351470" y="3746083"/>
            <a:ext cx="1838944" cy="1239057"/>
          </a:xfrm>
          <a:prstGeom prst="rect">
            <a:avLst/>
          </a:prstGeom>
          <a:noFill/>
        </p:spPr>
        <p:txBody>
          <a:bodyPr wrap="square" rtlCol="0">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33</a:t>
            </a:r>
            <a:r>
              <a:rPr lang="en-GB" sz="20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a:t>
            </a:r>
            <a:endParaRPr lang="pl-PL" sz="20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programy</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w języku angielskim</a:t>
            </a:r>
          </a:p>
        </p:txBody>
      </p:sp>
      <p:sp>
        <p:nvSpPr>
          <p:cNvPr id="11" name="pole tekstowe 10">
            <a:extLst>
              <a:ext uri="{FF2B5EF4-FFF2-40B4-BE49-F238E27FC236}">
                <a16:creationId xmlns:a16="http://schemas.microsoft.com/office/drawing/2014/main" id="{DE4D3260-5F76-41DF-9B19-06D1956448E9}"/>
              </a:ext>
            </a:extLst>
          </p:cNvPr>
          <p:cNvSpPr txBox="1"/>
          <p:nvPr/>
        </p:nvSpPr>
        <p:spPr>
          <a:xfrm>
            <a:off x="9230920" y="1826828"/>
            <a:ext cx="2158484" cy="1663789"/>
          </a:xfrm>
          <a:prstGeom prst="rect">
            <a:avLst/>
          </a:prstGeom>
          <a:noFill/>
        </p:spPr>
        <p:txBody>
          <a:bodyPr wrap="square" rtlCol="0">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54</a:t>
            </a: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kierunki II stopnia</a:t>
            </a:r>
          </a:p>
          <a:p>
            <a:pPr algn="ctr">
              <a:lnSpc>
                <a:spcPct val="110000"/>
              </a:lnSpc>
              <a:spcAft>
                <a:spcPts val="600"/>
              </a:spcAft>
            </a:pPr>
            <a:endPar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endPar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p:txBody>
      </p:sp>
      <p:sp>
        <p:nvSpPr>
          <p:cNvPr id="14" name="pole tekstowe 13">
            <a:extLst>
              <a:ext uri="{FF2B5EF4-FFF2-40B4-BE49-F238E27FC236}">
                <a16:creationId xmlns:a16="http://schemas.microsoft.com/office/drawing/2014/main" id="{BCCAC337-68E3-4978-A7A3-5DA8506FF45B}"/>
              </a:ext>
            </a:extLst>
          </p:cNvPr>
          <p:cNvSpPr txBox="1"/>
          <p:nvPr/>
        </p:nvSpPr>
        <p:spPr>
          <a:xfrm>
            <a:off x="3829205" y="3308397"/>
            <a:ext cx="3057318" cy="2643929"/>
          </a:xfrm>
          <a:prstGeom prst="rect">
            <a:avLst/>
          </a:prstGeom>
          <a:noFill/>
        </p:spPr>
        <p:txBody>
          <a:bodyPr wrap="square" rtlCol="0">
            <a:spAutoFit/>
          </a:bodyPr>
          <a:lstStyle/>
          <a:p>
            <a:pPr algn="ctr">
              <a:lnSpc>
                <a:spcPct val="110000"/>
              </a:lnSpc>
              <a:spcAft>
                <a:spcPts val="600"/>
              </a:spcAft>
            </a:pPr>
            <a:r>
              <a:rPr lang="pl-PL" sz="28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557</a:t>
            </a: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pracowników dydaktycznych </a:t>
            </a:r>
            <a:endParaRPr lang="pl-PL"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pl-PL" sz="28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1697</a:t>
            </a:r>
            <a:r>
              <a:rPr lang="pl-PL" sz="28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a:t>
            </a:r>
            <a:br>
              <a:rPr lang="pl-PL" sz="28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badawczo-dydaktycznych</a:t>
            </a:r>
          </a:p>
          <a:p>
            <a:pPr algn="ctr">
              <a:lnSpc>
                <a:spcPct val="110000"/>
              </a:lnSpc>
              <a:spcAft>
                <a:spcPts val="600"/>
              </a:spcAft>
            </a:pPr>
            <a:r>
              <a:rPr lang="pl-PL" sz="28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124</a:t>
            </a:r>
            <a:endParaRPr lang="pl-PL"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badawczych</a:t>
            </a:r>
          </a:p>
        </p:txBody>
      </p:sp>
      <p:sp>
        <p:nvSpPr>
          <p:cNvPr id="15" name="pole tekstowe 14">
            <a:extLst>
              <a:ext uri="{FF2B5EF4-FFF2-40B4-BE49-F238E27FC236}">
                <a16:creationId xmlns:a16="http://schemas.microsoft.com/office/drawing/2014/main" id="{EC4AC063-6413-49A2-BC7C-5CA111A6177F}"/>
              </a:ext>
            </a:extLst>
          </p:cNvPr>
          <p:cNvSpPr txBox="1"/>
          <p:nvPr/>
        </p:nvSpPr>
        <p:spPr>
          <a:xfrm>
            <a:off x="4205185" y="1397020"/>
            <a:ext cx="2095339" cy="1577611"/>
          </a:xfrm>
          <a:prstGeom prst="rect">
            <a:avLst/>
          </a:prstGeom>
          <a:noFill/>
        </p:spPr>
        <p:txBody>
          <a:bodyPr wrap="square" rtlCol="0">
            <a:spAutoFit/>
          </a:bodyPr>
          <a:lstStyle/>
          <a:p>
            <a:pPr algn="ctr">
              <a:lnSpc>
                <a:spcPct val="110000"/>
              </a:lnSpc>
              <a:spcAft>
                <a:spcPts val="600"/>
              </a:spcAft>
            </a:pPr>
            <a:r>
              <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2</a:t>
            </a: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378</a:t>
            </a:r>
            <a:endPar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en-GB" sz="20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a:t>
            </a: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nauczycieli akademickich </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w tym:</a:t>
            </a:r>
            <a:endParaRPr lang="en-GB"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p:txBody>
      </p:sp>
      <p:sp>
        <p:nvSpPr>
          <p:cNvPr id="17" name="pole tekstowe 16">
            <a:extLst>
              <a:ext uri="{FF2B5EF4-FFF2-40B4-BE49-F238E27FC236}">
                <a16:creationId xmlns:a16="http://schemas.microsoft.com/office/drawing/2014/main" id="{57EC8E17-553E-43A0-8508-0E6A4790ED17}"/>
              </a:ext>
            </a:extLst>
          </p:cNvPr>
          <p:cNvSpPr txBox="1"/>
          <p:nvPr/>
        </p:nvSpPr>
        <p:spPr>
          <a:xfrm>
            <a:off x="1827833" y="2081185"/>
            <a:ext cx="2095339" cy="2282420"/>
          </a:xfrm>
          <a:prstGeom prst="rect">
            <a:avLst/>
          </a:prstGeom>
          <a:noFill/>
        </p:spPr>
        <p:txBody>
          <a:bodyPr wrap="square" rtlCol="0">
            <a:spAutoFit/>
          </a:bodyPr>
          <a:lstStyle/>
          <a:p>
            <a:pPr algn="ctr">
              <a:lnSpc>
                <a:spcPct val="110000"/>
              </a:lnSpc>
              <a:spcAft>
                <a:spcPts val="600"/>
              </a:spcAft>
            </a:pPr>
            <a:r>
              <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2</a:t>
            </a: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1046</a:t>
            </a:r>
            <a:endPar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studentów </a:t>
            </a: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w tym </a:t>
            </a:r>
          </a:p>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758</a:t>
            </a:r>
            <a:endPar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doktorantów</a:t>
            </a:r>
          </a:p>
        </p:txBody>
      </p:sp>
      <p:sp>
        <p:nvSpPr>
          <p:cNvPr id="18" name="Prostokąt 17">
            <a:extLst>
              <a:ext uri="{FF2B5EF4-FFF2-40B4-BE49-F238E27FC236}">
                <a16:creationId xmlns:a16="http://schemas.microsoft.com/office/drawing/2014/main" id="{3B736A2C-933D-448A-9D76-E475EFB9DEE9}"/>
              </a:ext>
            </a:extLst>
          </p:cNvPr>
          <p:cNvSpPr/>
          <p:nvPr/>
        </p:nvSpPr>
        <p:spPr>
          <a:xfrm>
            <a:off x="1959317" y="5042950"/>
            <a:ext cx="1838944" cy="968214"/>
          </a:xfrm>
          <a:prstGeom prst="rect">
            <a:avLst/>
          </a:prstGeom>
        </p:spPr>
        <p:txBody>
          <a:bodyPr wrap="square">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1401</a:t>
            </a:r>
            <a:endParaRPr lang="en-GB" sz="3200" b="1" dirty="0">
              <a:solidFill>
                <a:schemeClr val="tx1">
                  <a:lumMod val="65000"/>
                  <a:lumOff val="35000"/>
                </a:schemeClr>
              </a:solidFill>
              <a:latin typeface="Calibri" panose="020F0502020204030204" pitchFamily="34" charset="0"/>
              <a:ea typeface="Lato" panose="020F0502020204030203"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cudzoziemców </a:t>
            </a:r>
            <a:endPar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p:txBody>
      </p:sp>
      <p:sp>
        <p:nvSpPr>
          <p:cNvPr id="2" name="Text Box 47"/>
          <p:cNvSpPr txBox="1">
            <a:spLocks noChangeArrowheads="1"/>
          </p:cNvSpPr>
          <p:nvPr/>
        </p:nvSpPr>
        <p:spPr bwMode="auto">
          <a:xfrm>
            <a:off x="1271464" y="1"/>
            <a:ext cx="5544617" cy="11247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defTabSz="358775" eaLnBrk="1" hangingPunct="1">
              <a:spcBef>
                <a:spcPct val="0"/>
              </a:spcBef>
              <a:buClrTx/>
              <a:buFontTx/>
              <a:buNone/>
            </a:pPr>
            <a:r>
              <a:rPr lang="pl-PL" altLang="pl-PL" sz="3200" b="1" dirty="0">
                <a:solidFill>
                  <a:srgbClr val="B11D09"/>
                </a:solidFill>
                <a:latin typeface="Calibri" pitchFamily="34" charset="0"/>
                <a:cs typeface="Calibri" pitchFamily="34" charset="0"/>
              </a:rPr>
              <a:t>Politechnika w liczbach</a:t>
            </a:r>
            <a:endParaRPr lang="en-GB" altLang="pl-PL" sz="3200" b="1" dirty="0">
              <a:solidFill>
                <a:srgbClr val="B11D09"/>
              </a:solidFill>
              <a:latin typeface="Calibri" pitchFamily="34" charset="0"/>
              <a:cs typeface="Calibri" pitchFamily="34" charset="0"/>
            </a:endParaRPr>
          </a:p>
        </p:txBody>
      </p:sp>
      <p:sp>
        <p:nvSpPr>
          <p:cNvPr id="19" name="pole tekstowe 18">
            <a:extLst>
              <a:ext uri="{FF2B5EF4-FFF2-40B4-BE49-F238E27FC236}">
                <a16:creationId xmlns:a16="http://schemas.microsoft.com/office/drawing/2014/main" id="{CFE0C926-DCF0-4D84-B3AC-08F32165AED6}"/>
              </a:ext>
            </a:extLst>
          </p:cNvPr>
          <p:cNvSpPr txBox="1"/>
          <p:nvPr/>
        </p:nvSpPr>
        <p:spPr>
          <a:xfrm>
            <a:off x="6658841" y="4748561"/>
            <a:ext cx="2380903" cy="1255728"/>
          </a:xfrm>
          <a:prstGeom prst="rect">
            <a:avLst/>
          </a:prstGeom>
          <a:noFill/>
        </p:spPr>
        <p:txBody>
          <a:bodyPr wrap="square" rtlCol="0">
            <a:spAutoFit/>
          </a:bodyPr>
          <a:lstStyle/>
          <a:p>
            <a:pPr algn="ctr">
              <a:lnSpc>
                <a:spcPct val="90000"/>
              </a:lnSpc>
              <a:spcBef>
                <a:spcPct val="0"/>
              </a:spcBef>
            </a:pPr>
            <a:r>
              <a:rPr lang="en-GB" sz="3200" b="1"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1</a:t>
            </a:r>
            <a:r>
              <a:rPr lang="pl-PL" sz="3200" b="1"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4</a:t>
            </a:r>
          </a:p>
          <a:p>
            <a:pPr algn="ctr">
              <a:lnSpc>
                <a:spcPct val="90000"/>
              </a:lnSpc>
              <a:spcBef>
                <a:spcPct val="0"/>
              </a:spcBef>
            </a:pPr>
            <a:r>
              <a:rPr lang="pl-PL" sz="1600"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dyscyplin naukowych </a:t>
            </a:r>
            <a:br>
              <a:rPr lang="pl-PL" sz="1600"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br>
            <a:r>
              <a:rPr lang="pl-PL" sz="1600"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w ramach</a:t>
            </a:r>
          </a:p>
          <a:p>
            <a:pPr algn="ctr"/>
            <a:endParaRPr lang="pl-PL"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endParaRPr>
          </a:p>
        </p:txBody>
      </p:sp>
      <p:sp>
        <p:nvSpPr>
          <p:cNvPr id="3" name="Prostokąt 2">
            <a:extLst>
              <a:ext uri="{FF2B5EF4-FFF2-40B4-BE49-F238E27FC236}">
                <a16:creationId xmlns:a16="http://schemas.microsoft.com/office/drawing/2014/main" id="{A68D0DB2-3E8F-454E-8E13-F78A914327F8}"/>
              </a:ext>
            </a:extLst>
          </p:cNvPr>
          <p:cNvSpPr/>
          <p:nvPr/>
        </p:nvSpPr>
        <p:spPr>
          <a:xfrm>
            <a:off x="4829269" y="5760472"/>
            <a:ext cx="6096000" cy="812530"/>
          </a:xfrm>
          <a:prstGeom prst="rect">
            <a:avLst/>
          </a:prstGeom>
        </p:spPr>
        <p:txBody>
          <a:bodyPr>
            <a:spAutoFit/>
          </a:bodyPr>
          <a:lstStyle/>
          <a:p>
            <a:pPr algn="ctr">
              <a:lnSpc>
                <a:spcPct val="90000"/>
              </a:lnSpc>
            </a:pPr>
            <a:r>
              <a:rPr lang="pl-PL" sz="3200" b="1"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4</a:t>
            </a:r>
            <a:r>
              <a:rPr lang="en-GB" sz="3200" b="1"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 </a:t>
            </a:r>
          </a:p>
          <a:p>
            <a:pPr algn="ctr"/>
            <a:r>
              <a:rPr lang="pl-PL"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dziedzin naukowych</a:t>
            </a:r>
          </a:p>
        </p:txBody>
      </p:sp>
      <p:sp>
        <p:nvSpPr>
          <p:cNvPr id="20" name="pole tekstowe 19">
            <a:extLst>
              <a:ext uri="{FF2B5EF4-FFF2-40B4-BE49-F238E27FC236}">
                <a16:creationId xmlns:a16="http://schemas.microsoft.com/office/drawing/2014/main" id="{9FFBA0C3-4CA6-40DA-AF02-2B11B2257308}"/>
              </a:ext>
            </a:extLst>
          </p:cNvPr>
          <p:cNvSpPr txBox="1"/>
          <p:nvPr/>
        </p:nvSpPr>
        <p:spPr>
          <a:xfrm>
            <a:off x="6742102" y="2151079"/>
            <a:ext cx="1903184" cy="584775"/>
          </a:xfrm>
          <a:prstGeom prst="rect">
            <a:avLst/>
          </a:prstGeom>
          <a:noFill/>
        </p:spPr>
        <p:txBody>
          <a:bodyPr wrap="square" rtlCol="0">
            <a:spAutoFit/>
          </a:bodyPr>
          <a:lstStyle/>
          <a:p>
            <a:pPr algn="ctr"/>
            <a:r>
              <a:rPr lang="pl-PL" sz="3200" b="1" dirty="0">
                <a:solidFill>
                  <a:schemeClr val="tx1">
                    <a:lumMod val="65000"/>
                    <a:lumOff val="35000"/>
                  </a:schemeClr>
                </a:solidFill>
                <a:latin typeface="Calibri  "/>
                <a:ea typeface="Microsoft YaHei" pitchFamily="34" charset="-122"/>
                <a:cs typeface="+mj-cs"/>
              </a:rPr>
              <a:t>53</a:t>
            </a:r>
            <a:r>
              <a:rPr lang="pl-PL" sz="3200" b="1" dirty="0">
                <a:solidFill>
                  <a:srgbClr val="6B87A9"/>
                </a:solidFill>
                <a:latin typeface="Calibri  "/>
                <a:ea typeface="Microsoft YaHei" pitchFamily="34" charset="-122"/>
                <a:cs typeface="+mj-cs"/>
              </a:rPr>
              <a:t> </a:t>
            </a:r>
            <a:endParaRPr lang="en-GB" sz="3200" b="1" dirty="0">
              <a:solidFill>
                <a:srgbClr val="6B87A9"/>
              </a:solidFill>
              <a:latin typeface="Calibri  "/>
              <a:ea typeface="Microsoft YaHei" pitchFamily="34" charset="-122"/>
              <a:cs typeface="+mj-cs"/>
            </a:endParaRPr>
          </a:p>
        </p:txBody>
      </p:sp>
      <p:sp>
        <p:nvSpPr>
          <p:cNvPr id="4" name="Prostokąt 3">
            <a:extLst>
              <a:ext uri="{FF2B5EF4-FFF2-40B4-BE49-F238E27FC236}">
                <a16:creationId xmlns:a16="http://schemas.microsoft.com/office/drawing/2014/main" id="{2FB545D1-297F-4BEB-996C-67E22039A931}"/>
              </a:ext>
            </a:extLst>
          </p:cNvPr>
          <p:cNvSpPr/>
          <p:nvPr/>
        </p:nvSpPr>
        <p:spPr>
          <a:xfrm>
            <a:off x="6388119" y="2753517"/>
            <a:ext cx="2746593" cy="1292662"/>
          </a:xfrm>
          <a:prstGeom prst="rect">
            <a:avLst/>
          </a:prstGeom>
        </p:spPr>
        <p:txBody>
          <a:bodyPr wrap="square">
            <a:spAutoFit/>
          </a:bodyPr>
          <a:lstStyle/>
          <a:p>
            <a:pPr algn="ct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osoby na liście TOP 2% najlepszych naukowców </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na świecie</a:t>
            </a:r>
          </a:p>
          <a:p>
            <a:pPr algn="ctr"/>
            <a:endParaRPr lang="pl-PL"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endParaRPr lang="pl-PL" baseline="30000" dirty="0">
              <a:latin typeface="Calibri Light" panose="020F0302020204030204" pitchFamily="34" charset="0"/>
              <a:ea typeface="Lato" panose="020F0502020204030203" pitchFamily="34" charset="0"/>
              <a:cs typeface="Calibri Light" panose="020F0302020204030204" pitchFamily="34" charset="0"/>
            </a:endParaRPr>
          </a:p>
        </p:txBody>
      </p:sp>
      <p:sp>
        <p:nvSpPr>
          <p:cNvPr id="24" name="Prostokąt 23">
            <a:extLst>
              <a:ext uri="{FF2B5EF4-FFF2-40B4-BE49-F238E27FC236}">
                <a16:creationId xmlns:a16="http://schemas.microsoft.com/office/drawing/2014/main" id="{7C638EF7-BB7E-4ED2-9B3B-B6833004D1EC}"/>
              </a:ext>
            </a:extLst>
          </p:cNvPr>
          <p:cNvSpPr/>
          <p:nvPr/>
        </p:nvSpPr>
        <p:spPr>
          <a:xfrm>
            <a:off x="6775030" y="676910"/>
            <a:ext cx="1838944" cy="968214"/>
          </a:xfrm>
          <a:prstGeom prst="rect">
            <a:avLst/>
          </a:prstGeom>
        </p:spPr>
        <p:txBody>
          <a:bodyPr wrap="square">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214</a:t>
            </a:r>
            <a:endParaRPr lang="en-GB" sz="3200" b="1" dirty="0">
              <a:solidFill>
                <a:schemeClr val="tx1">
                  <a:lumMod val="65000"/>
                  <a:lumOff val="35000"/>
                </a:schemeClr>
              </a:solidFill>
              <a:latin typeface="Calibri" panose="020F0502020204030204" pitchFamily="34" charset="0"/>
              <a:ea typeface="Lato" panose="020F0502020204030203"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profesorów </a:t>
            </a:r>
            <a:endPar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p:txBody>
      </p:sp>
    </p:spTree>
    <p:extLst>
      <p:ext uri="{BB962C8B-B14F-4D97-AF65-F5344CB8AC3E}">
        <p14:creationId xmlns:p14="http://schemas.microsoft.com/office/powerpoint/2010/main" val="3985008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rostokąt 9">
            <a:extLst>
              <a:ext uri="{FF2B5EF4-FFF2-40B4-BE49-F238E27FC236}">
                <a16:creationId xmlns:a16="http://schemas.microsoft.com/office/drawing/2014/main" id="{2822C056-DA4E-4D8A-AABC-1431B0B5F44C}"/>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 name="Text Box 1"/>
          <p:cNvSpPr txBox="1">
            <a:spLocks noChangeArrowheads="1"/>
          </p:cNvSpPr>
          <p:nvPr/>
        </p:nvSpPr>
        <p:spPr bwMode="auto">
          <a:xfrm>
            <a:off x="1145704" y="980728"/>
            <a:ext cx="6822504" cy="55446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numCol="3" anchor="t"/>
          <a:lstStyle>
            <a:lvl1pPr marL="179388" indent="-177800"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1pPr>
            <a:lvl2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2pPr>
            <a:lvl3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3pPr>
            <a:lvl4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4pPr>
            <a:lvl5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9pPr>
          </a:lstStyle>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José Manuel Barroso</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Daniel Józef Bem</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Horst Berthold</a:t>
            </a:r>
            <a:endParaRPr lang="pl-PL"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err="1">
                <a:solidFill>
                  <a:schemeClr val="tx1"/>
                </a:solidFill>
                <a:latin typeface="Calibri" pitchFamily="34" charset="0"/>
                <a:cs typeface="Calibri" pitchFamily="34" charset="0"/>
              </a:rPr>
              <a:t>Eckhard</a:t>
            </a:r>
            <a:r>
              <a:rPr lang="pl-PL" sz="1150" b="0" dirty="0">
                <a:solidFill>
                  <a:schemeClr val="tx1"/>
                </a:solidFill>
                <a:latin typeface="Calibri" pitchFamily="34" charset="0"/>
                <a:cs typeface="Calibri" pitchFamily="34" charset="0"/>
              </a:rPr>
              <a:t> </a:t>
            </a:r>
            <a:r>
              <a:rPr lang="pl-PL" sz="1150" b="0" dirty="0" err="1">
                <a:solidFill>
                  <a:schemeClr val="tx1"/>
                </a:solidFill>
                <a:latin typeface="Calibri" pitchFamily="34" charset="0"/>
                <a:cs typeface="Calibri" pitchFamily="34" charset="0"/>
              </a:rPr>
              <a:t>Beyer</a:t>
            </a:r>
            <a:endParaRPr lang="en-GB" sz="1150" b="0" dirty="0">
              <a:solidFill>
                <a:schemeClr val="tx1"/>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Georgij </a:t>
            </a:r>
            <a:r>
              <a:rPr lang="en-GB" sz="1150" b="0" dirty="0" err="1">
                <a:solidFill>
                  <a:srgbClr val="000000"/>
                </a:solidFill>
                <a:latin typeface="Calibri"/>
                <a:cs typeface="Calibri"/>
              </a:rPr>
              <a:t>Konstantynowicz</a:t>
            </a:r>
            <a:r>
              <a:rPr lang="en-GB" sz="1150" b="0" dirty="0">
                <a:solidFill>
                  <a:srgbClr val="000000"/>
                </a:solidFill>
                <a:latin typeface="Calibri"/>
                <a:cs typeface="Calibri"/>
              </a:rPr>
              <a:t> </a:t>
            </a:r>
            <a:br>
              <a:rPr lang="pl-PL" sz="1150" b="0" dirty="0">
                <a:solidFill>
                  <a:srgbClr val="000000"/>
                </a:solidFill>
                <a:latin typeface="Calibri"/>
                <a:cs typeface="Calibri"/>
              </a:rPr>
            </a:br>
            <a:r>
              <a:rPr lang="en-GB" sz="1150" b="0" dirty="0" err="1">
                <a:solidFill>
                  <a:srgbClr val="000000"/>
                </a:solidFill>
                <a:latin typeface="Calibri"/>
                <a:cs typeface="Calibri"/>
              </a:rPr>
              <a:t>Boreskow</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Andrzej Burghardt</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Philippe </a:t>
            </a:r>
            <a:r>
              <a:rPr lang="en-GB" sz="1150" b="0" dirty="0" err="1">
                <a:solidFill>
                  <a:srgbClr val="000000"/>
                </a:solidFill>
                <a:latin typeface="Calibri" pitchFamily="34" charset="0"/>
                <a:cs typeface="Calibri" pitchFamily="34" charset="0"/>
              </a:rPr>
              <a:t>Busquin</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Jerzy Buzek</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a:solidFill>
                  <a:srgbClr val="000000"/>
                </a:solidFill>
                <a:latin typeface="Calibri" pitchFamily="34" charset="0"/>
                <a:cs typeface="Calibri" pitchFamily="34" charset="0"/>
              </a:rPr>
              <a:t>Gabriel </a:t>
            </a:r>
            <a:r>
              <a:rPr lang="pl-PL" sz="1150" b="0" dirty="0" err="1">
                <a:solidFill>
                  <a:srgbClr val="000000"/>
                </a:solidFill>
                <a:latin typeface="Calibri" pitchFamily="34" charset="0"/>
                <a:cs typeface="Calibri" pitchFamily="34" charset="0"/>
              </a:rPr>
              <a:t>Crean</a:t>
            </a:r>
            <a:endParaRPr lang="pl-PL"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Eugeniusz Dembicki</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Georgij </a:t>
            </a:r>
            <a:r>
              <a:rPr lang="en-GB" sz="1150" b="0" dirty="0" err="1">
                <a:solidFill>
                  <a:srgbClr val="000000"/>
                </a:solidFill>
                <a:latin typeface="Calibri"/>
                <a:cs typeface="Calibri"/>
              </a:rPr>
              <a:t>Iwanowicz</a:t>
            </a:r>
            <a:r>
              <a:rPr lang="en-GB" sz="1150" b="0" dirty="0">
                <a:solidFill>
                  <a:srgbClr val="000000"/>
                </a:solidFill>
                <a:latin typeface="Calibri"/>
                <a:cs typeface="Calibri"/>
              </a:rPr>
              <a:t> </a:t>
            </a:r>
            <a:r>
              <a:rPr lang="en-GB" sz="1150" b="0" dirty="0" err="1">
                <a:solidFill>
                  <a:srgbClr val="000000"/>
                </a:solidFill>
                <a:latin typeface="Calibri"/>
                <a:cs typeface="Calibri"/>
              </a:rPr>
              <a:t>Denisenko</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Karel </a:t>
            </a:r>
            <a:r>
              <a:rPr lang="en-GB" sz="1150" b="0" dirty="0" err="1">
                <a:solidFill>
                  <a:srgbClr val="000000"/>
                </a:solidFill>
                <a:latin typeface="Calibri" pitchFamily="34" charset="0"/>
                <a:cs typeface="Calibri" pitchFamily="34" charset="0"/>
              </a:rPr>
              <a:t>Duŝek</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a:solidFill>
                  <a:srgbClr val="000000"/>
                </a:solidFill>
                <a:latin typeface="Calibri" pitchFamily="34" charset="0"/>
                <a:cs typeface="Calibri" pitchFamily="34" charset="0"/>
              </a:rPr>
              <a:t>Rafał Dutkiewicz</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Kurt Feser</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Alfred </a:t>
            </a:r>
            <a:r>
              <a:rPr lang="en-GB" sz="1150" b="0" dirty="0" err="1">
                <a:solidFill>
                  <a:srgbClr val="000000"/>
                </a:solidFill>
                <a:latin typeface="Calibri" pitchFamily="34" charset="0"/>
                <a:cs typeface="Calibri" pitchFamily="34" charset="0"/>
              </a:rPr>
              <a:t>Forchel</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Elbert Kirtley Fretwell</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a:solidFill>
                  <a:srgbClr val="000000"/>
                </a:solidFill>
                <a:latin typeface="Calibri"/>
                <a:cs typeface="Calibri"/>
              </a:rPr>
              <a:t>Kardynał </a:t>
            </a:r>
            <a:r>
              <a:rPr lang="en-GB" sz="1150" b="0" dirty="0">
                <a:solidFill>
                  <a:srgbClr val="000000"/>
                </a:solidFill>
                <a:latin typeface="Calibri"/>
                <a:cs typeface="Calibri"/>
              </a:rPr>
              <a:t>Henryk </a:t>
            </a:r>
            <a:r>
              <a:rPr lang="en-GB" sz="1150" b="0" dirty="0" err="1">
                <a:solidFill>
                  <a:srgbClr val="000000"/>
                </a:solidFill>
                <a:latin typeface="Calibri"/>
                <a:cs typeface="Calibri"/>
              </a:rPr>
              <a:t>Gulbinowicz</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Henryk Hawrylak</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Stanisław </a:t>
            </a:r>
            <a:r>
              <a:rPr lang="en-GB" sz="1150" b="0" dirty="0" err="1">
                <a:solidFill>
                  <a:srgbClr val="000000"/>
                </a:solidFill>
                <a:latin typeface="Calibri"/>
                <a:cs typeface="Calibri"/>
              </a:rPr>
              <a:t>Hückel</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err="1">
                <a:solidFill>
                  <a:srgbClr val="000000"/>
                </a:solidFill>
                <a:latin typeface="Calibri" pitchFamily="34" charset="0"/>
                <a:cs typeface="Calibri" pitchFamily="34" charset="0"/>
              </a:rPr>
              <a:t>Giennadij</a:t>
            </a:r>
            <a:r>
              <a:rPr lang="en-GB" sz="1150" b="0" dirty="0">
                <a:solidFill>
                  <a:srgbClr val="000000"/>
                </a:solidFill>
                <a:latin typeface="Calibri" pitchFamily="34" charset="0"/>
                <a:cs typeface="Calibri" pitchFamily="34" charset="0"/>
              </a:rPr>
              <a:t> </a:t>
            </a:r>
            <a:r>
              <a:rPr lang="en-GB" sz="1150" b="0" dirty="0" err="1">
                <a:solidFill>
                  <a:srgbClr val="000000"/>
                </a:solidFill>
                <a:latin typeface="Calibri" pitchFamily="34" charset="0"/>
                <a:cs typeface="Calibri" pitchFamily="34" charset="0"/>
              </a:rPr>
              <a:t>Aleksiejewicz</a:t>
            </a:r>
            <a:r>
              <a:rPr lang="en-GB" sz="1150" b="0" dirty="0">
                <a:solidFill>
                  <a:srgbClr val="000000"/>
                </a:solidFill>
                <a:latin typeface="Calibri" pitchFamily="34" charset="0"/>
                <a:cs typeface="Calibri" pitchFamily="34" charset="0"/>
              </a:rPr>
              <a:t> </a:t>
            </a:r>
            <a:r>
              <a:rPr lang="en-GB" sz="1150" b="0" dirty="0" err="1">
                <a:solidFill>
                  <a:srgbClr val="000000"/>
                </a:solidFill>
                <a:latin typeface="Calibri" pitchFamily="34" charset="0"/>
                <a:cs typeface="Calibri" pitchFamily="34" charset="0"/>
              </a:rPr>
              <a:t>Jagodin</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Andrzej </a:t>
            </a:r>
            <a:r>
              <a:rPr lang="en-GB" sz="1150" b="0" dirty="0" err="1">
                <a:solidFill>
                  <a:srgbClr val="000000"/>
                </a:solidFill>
                <a:latin typeface="Calibri"/>
                <a:cs typeface="Calibri"/>
              </a:rPr>
              <a:t>Jellonek</a:t>
            </a:r>
            <a:endParaRPr lang="pl-PL"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err="1">
                <a:solidFill>
                  <a:srgbClr val="000000"/>
                </a:solidFill>
                <a:latin typeface="Calibri"/>
                <a:cs typeface="Calibri"/>
              </a:rPr>
              <a:t>Bogusława</a:t>
            </a:r>
            <a:r>
              <a:rPr lang="en-GB" sz="1150" b="0" dirty="0">
                <a:solidFill>
                  <a:srgbClr val="000000"/>
                </a:solidFill>
                <a:latin typeface="Calibri"/>
                <a:cs typeface="Calibri"/>
              </a:rPr>
              <a:t> </a:t>
            </a:r>
            <a:r>
              <a:rPr lang="en-GB" sz="1150" b="0" dirty="0" err="1">
                <a:solidFill>
                  <a:srgbClr val="000000"/>
                </a:solidFill>
                <a:latin typeface="Calibri"/>
                <a:cs typeface="Calibri"/>
              </a:rPr>
              <a:t>Jeżowska</a:t>
            </a:r>
            <a:r>
              <a:rPr lang="en-GB" sz="1150" b="0" dirty="0">
                <a:solidFill>
                  <a:srgbClr val="000000"/>
                </a:solidFill>
                <a:latin typeface="Calibri"/>
                <a:cs typeface="Calibri"/>
              </a:rPr>
              <a:t>-</a:t>
            </a:r>
            <a:br>
              <a:rPr lang="pl-PL" sz="1150" b="0" dirty="0">
                <a:latin typeface="Calibri" pitchFamily="34" charset="0"/>
                <a:cs typeface="Calibri" pitchFamily="34" charset="0"/>
              </a:rPr>
            </a:br>
            <a:r>
              <a:rPr lang="pl-PL" sz="1150" b="0" dirty="0">
                <a:solidFill>
                  <a:srgbClr val="000000"/>
                </a:solidFill>
                <a:latin typeface="Calibri"/>
                <a:cs typeface="Calibri"/>
              </a:rPr>
              <a:t>-</a:t>
            </a:r>
            <a:r>
              <a:rPr lang="en-GB" sz="1150" b="0" dirty="0" err="1">
                <a:solidFill>
                  <a:srgbClr val="000000"/>
                </a:solidFill>
                <a:latin typeface="Calibri"/>
                <a:cs typeface="Calibri"/>
              </a:rPr>
              <a:t>Trzebiatowska</a:t>
            </a:r>
            <a:endParaRPr lang="pl-PL"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Moisey I. </a:t>
            </a:r>
            <a:r>
              <a:rPr lang="en-GB" sz="1150" b="0" dirty="0" err="1">
                <a:solidFill>
                  <a:srgbClr val="000000"/>
                </a:solidFill>
                <a:latin typeface="Calibri"/>
                <a:cs typeface="Calibri"/>
              </a:rPr>
              <a:t>Kaganov</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Alan R.</a:t>
            </a:r>
            <a:r>
              <a:rPr lang="pl-PL" sz="1150" b="0" dirty="0">
                <a:solidFill>
                  <a:srgbClr val="000000"/>
                </a:solidFill>
                <a:latin typeface="Calibri" pitchFamily="34" charset="0"/>
                <a:cs typeface="Calibri" pitchFamily="34" charset="0"/>
              </a:rPr>
              <a:t> </a:t>
            </a:r>
            <a:r>
              <a:rPr lang="en-GB" sz="1150" b="0" dirty="0" err="1">
                <a:solidFill>
                  <a:srgbClr val="000000"/>
                </a:solidFill>
                <a:latin typeface="Calibri" pitchFamily="34" charset="0"/>
                <a:cs typeface="Calibri" pitchFamily="34" charset="0"/>
              </a:rPr>
              <a:t>Katritzky</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Igor Ignacy Kisiel</a:t>
            </a:r>
          </a:p>
          <a:p>
            <a:pPr marL="180975" indent="0" eaLnBrk="1" hangingPunct="1">
              <a:spcBef>
                <a:spcPts val="500"/>
              </a:spcBef>
              <a:defRPr/>
            </a:pPr>
            <a:r>
              <a:rPr lang="en-GB" sz="1150" b="0" dirty="0">
                <a:solidFill>
                  <a:srgbClr val="000000"/>
                </a:solidFill>
                <a:latin typeface="Calibri"/>
                <a:cs typeface="Calibri"/>
              </a:rPr>
              <a:t>Joseph Klafter</a:t>
            </a:r>
          </a:p>
          <a:p>
            <a:pPr marL="180975" indent="0" eaLnBrk="1" hangingPunct="1">
              <a:spcBef>
                <a:spcPts val="500"/>
              </a:spcBef>
              <a:defRPr/>
            </a:pPr>
            <a:r>
              <a:rPr lang="en-GB" sz="1150" b="0" dirty="0">
                <a:solidFill>
                  <a:srgbClr val="000000"/>
                </a:solidFill>
                <a:latin typeface="Calibri" pitchFamily="34" charset="0"/>
                <a:cs typeface="Calibri" pitchFamily="34" charset="0"/>
              </a:rPr>
              <a:t>Jan </a:t>
            </a:r>
            <a:r>
              <a:rPr lang="en-GB" sz="1150" b="0" dirty="0" err="1">
                <a:solidFill>
                  <a:srgbClr val="000000"/>
                </a:solidFill>
                <a:latin typeface="Calibri" pitchFamily="34" charset="0"/>
                <a:cs typeface="Calibri" pitchFamily="34" charset="0"/>
              </a:rPr>
              <a:t>Kmita</a:t>
            </a:r>
            <a:endParaRPr lang="pl-PL"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Ferenc </a:t>
            </a:r>
            <a:r>
              <a:rPr lang="en-GB" sz="1150" b="0" dirty="0" err="1">
                <a:solidFill>
                  <a:srgbClr val="000000"/>
                </a:solidFill>
                <a:latin typeface="Calibri" pitchFamily="34" charset="0"/>
                <a:cs typeface="Calibri" pitchFamily="34" charset="0"/>
              </a:rPr>
              <a:t>Krausz</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Stanisław </a:t>
            </a:r>
            <a:r>
              <a:rPr lang="en-GB" sz="1150" b="0" dirty="0" err="1">
                <a:solidFill>
                  <a:srgbClr val="000000"/>
                </a:solidFill>
                <a:latin typeface="Calibri"/>
                <a:cs typeface="Calibri"/>
              </a:rPr>
              <a:t>Kulczyński</a:t>
            </a:r>
            <a:endParaRPr lang="en-GB" sz="1150" b="0" dirty="0">
              <a:solidFill>
                <a:srgbClr val="000000"/>
              </a:solidFill>
              <a:latin typeface="Calibri"/>
              <a:cs typeface="Calibri"/>
            </a:endParaRPr>
          </a:p>
          <a:p>
            <a:pPr marL="180975" indent="0" eaLnBrk="1" hangingPunct="1">
              <a:spcBef>
                <a:spcPts val="500"/>
              </a:spcBef>
              <a:defRPr/>
            </a:pPr>
            <a:r>
              <a:rPr lang="pl-PL" sz="1150" b="0" dirty="0">
                <a:solidFill>
                  <a:srgbClr val="000000"/>
                </a:solidFill>
                <a:latin typeface="Calibri" pitchFamily="34" charset="0"/>
                <a:cs typeface="Calibri" pitchFamily="34" charset="0"/>
              </a:rPr>
              <a:t>Krzysztof Kurzydłowski</a:t>
            </a:r>
          </a:p>
          <a:p>
            <a:pPr marL="180975" indent="0" eaLnBrk="1" hangingPunct="1">
              <a:spcBef>
                <a:spcPts val="500"/>
              </a:spcBef>
              <a:defRPr/>
            </a:pPr>
            <a:r>
              <a:rPr lang="en-GB" sz="1150" b="0" dirty="0">
                <a:solidFill>
                  <a:srgbClr val="000000"/>
                </a:solidFill>
                <a:latin typeface="Calibri" pitchFamily="34" charset="0"/>
                <a:cs typeface="Calibri" pitchFamily="34" charset="0"/>
              </a:rPr>
              <a:t>Philippe Lebrun</a:t>
            </a:r>
          </a:p>
          <a:p>
            <a:pPr marL="180975" indent="0" eaLnBrk="1" hangingPunct="1">
              <a:spcBef>
                <a:spcPts val="500"/>
              </a:spcBef>
              <a:defRPr/>
            </a:pPr>
            <a:r>
              <a:rPr lang="en-GB" sz="1150" b="0" dirty="0">
                <a:solidFill>
                  <a:srgbClr val="000000"/>
                </a:solidFill>
                <a:latin typeface="Calibri"/>
                <a:cs typeface="Calibri"/>
              </a:rPr>
              <a:t>Stanisław Lem</a:t>
            </a:r>
          </a:p>
          <a:p>
            <a:pPr marL="180975" indent="0" eaLnBrk="1" hangingPunct="1">
              <a:spcBef>
                <a:spcPts val="500"/>
              </a:spcBef>
              <a:defRPr/>
            </a:pPr>
            <a:r>
              <a:rPr lang="en-GB" sz="1150" b="0" dirty="0">
                <a:solidFill>
                  <a:srgbClr val="000000"/>
                </a:solidFill>
                <a:latin typeface="Calibri"/>
                <a:cs typeface="Calibri"/>
              </a:rPr>
              <a:t>Jerz</a:t>
            </a:r>
            <a:r>
              <a:rPr lang="pl-PL" sz="1150" b="0" dirty="0">
                <a:solidFill>
                  <a:srgbClr val="000000"/>
                </a:solidFill>
                <a:latin typeface="Calibri"/>
                <a:cs typeface="Calibri"/>
              </a:rPr>
              <a:t>y </a:t>
            </a:r>
            <a:r>
              <a:rPr lang="en-GB" sz="1150" b="0" dirty="0">
                <a:solidFill>
                  <a:srgbClr val="000000"/>
                </a:solidFill>
                <a:latin typeface="Calibri"/>
                <a:cs typeface="Calibri"/>
              </a:rPr>
              <a:t>Leszczyński</a:t>
            </a:r>
            <a:endParaRPr lang="pl-PL" sz="1150" b="0" dirty="0">
              <a:solidFill>
                <a:srgbClr val="000000"/>
              </a:solidFill>
              <a:latin typeface="Calibri"/>
              <a:cs typeface="Calibri"/>
            </a:endParaRPr>
          </a:p>
          <a:p>
            <a:pPr marL="180975" indent="0" eaLnBrk="1" hangingPunct="1">
              <a:spcBef>
                <a:spcPts val="500"/>
              </a:spcBef>
              <a:defRPr/>
            </a:pPr>
            <a:r>
              <a:rPr lang="en-GB" sz="1150" b="0" dirty="0" err="1">
                <a:solidFill>
                  <a:srgbClr val="000000"/>
                </a:solidFill>
                <a:latin typeface="Calibri"/>
                <a:cs typeface="Calibri"/>
              </a:rPr>
              <a:t>Nikołaj</a:t>
            </a:r>
            <a:r>
              <a:rPr lang="en-GB" sz="1150" b="0" dirty="0">
                <a:solidFill>
                  <a:srgbClr val="000000"/>
                </a:solidFill>
                <a:latin typeface="Calibri"/>
                <a:cs typeface="Calibri"/>
              </a:rPr>
              <a:t> </a:t>
            </a:r>
            <a:r>
              <a:rPr lang="en-GB" sz="1150" b="0" dirty="0" err="1">
                <a:solidFill>
                  <a:srgbClr val="000000"/>
                </a:solidFill>
                <a:latin typeface="Calibri"/>
                <a:cs typeface="Calibri"/>
              </a:rPr>
              <a:t>Nikołajewicz</a:t>
            </a:r>
            <a:r>
              <a:rPr lang="en-GB" sz="1150" b="0" dirty="0">
                <a:solidFill>
                  <a:srgbClr val="000000"/>
                </a:solidFill>
                <a:latin typeface="Calibri"/>
                <a:cs typeface="Calibri"/>
              </a:rPr>
              <a:t> </a:t>
            </a:r>
            <a:r>
              <a:rPr lang="en-GB" sz="1150" b="0" dirty="0" err="1">
                <a:solidFill>
                  <a:srgbClr val="000000"/>
                </a:solidFill>
                <a:latin typeface="Calibri"/>
                <a:cs typeface="Calibri"/>
              </a:rPr>
              <a:t>Malinin</a:t>
            </a:r>
            <a:endParaRPr lang="en-GB" sz="1150" b="0" dirty="0">
              <a:solidFill>
                <a:srgbClr val="000000"/>
              </a:solidFill>
              <a:latin typeface="Calibri"/>
              <a:cs typeface="Calibri"/>
            </a:endParaRPr>
          </a:p>
          <a:p>
            <a:pPr marL="180975" indent="0" eaLnBrk="1" hangingPunct="1">
              <a:spcBef>
                <a:spcPts val="500"/>
              </a:spcBef>
              <a:defRPr/>
            </a:pPr>
            <a:r>
              <a:rPr lang="pl-PL" sz="1150" b="0" dirty="0" err="1">
                <a:solidFill>
                  <a:srgbClr val="000000"/>
                </a:solidFill>
                <a:latin typeface="Calibri"/>
                <a:cs typeface="Calibri"/>
              </a:rPr>
              <a:t>Marja</a:t>
            </a:r>
            <a:r>
              <a:rPr lang="pl-PL" sz="1150" b="0" dirty="0">
                <a:solidFill>
                  <a:srgbClr val="000000"/>
                </a:solidFill>
                <a:latin typeface="Calibri"/>
                <a:cs typeface="Calibri"/>
              </a:rPr>
              <a:t> Makarow</a:t>
            </a:r>
          </a:p>
          <a:p>
            <a:pPr marL="180975" indent="0" eaLnBrk="1" hangingPunct="1">
              <a:spcBef>
                <a:spcPts val="500"/>
              </a:spcBef>
              <a:defRPr/>
            </a:pPr>
            <a:r>
              <a:rPr lang="en-GB" sz="1150" b="0" dirty="0">
                <a:solidFill>
                  <a:srgbClr val="000000"/>
                </a:solidFill>
                <a:latin typeface="Calibri"/>
                <a:cs typeface="Calibri"/>
              </a:rPr>
              <a:t>Achim Mehlhorn</a:t>
            </a:r>
          </a:p>
          <a:p>
            <a:pPr marL="180975" indent="0" eaLnBrk="1" hangingPunct="1">
              <a:spcBef>
                <a:spcPts val="500"/>
              </a:spcBef>
              <a:defRPr/>
            </a:pPr>
            <a:r>
              <a:rPr lang="en-GB" sz="1150" b="0" dirty="0">
                <a:solidFill>
                  <a:srgbClr val="000000"/>
                </a:solidFill>
                <a:latin typeface="Calibri" pitchFamily="34" charset="0"/>
                <a:cs typeface="Calibri" pitchFamily="34" charset="0"/>
              </a:rPr>
              <a:t>Jean </a:t>
            </a:r>
            <a:r>
              <a:rPr lang="en-GB" sz="1150" b="0" dirty="0" err="1">
                <a:solidFill>
                  <a:srgbClr val="000000"/>
                </a:solidFill>
                <a:latin typeface="Calibri" pitchFamily="34" charset="0"/>
                <a:cs typeface="Calibri" pitchFamily="34" charset="0"/>
              </a:rPr>
              <a:t>Meinnel</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Angela Merkel</a:t>
            </a:r>
            <a:endParaRPr lang="pl-PL"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Gerard </a:t>
            </a:r>
            <a:r>
              <a:rPr lang="en-GB" sz="1150" b="0" dirty="0" err="1">
                <a:solidFill>
                  <a:srgbClr val="000000"/>
                </a:solidFill>
                <a:latin typeface="Calibri" pitchFamily="34" charset="0"/>
                <a:cs typeface="Calibri" pitchFamily="34" charset="0"/>
              </a:rPr>
              <a:t>Mourou</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Anatolij </a:t>
            </a:r>
            <a:r>
              <a:rPr lang="en-GB" sz="1150" b="0" dirty="0" err="1">
                <a:solidFill>
                  <a:srgbClr val="000000"/>
                </a:solidFill>
                <a:latin typeface="Calibri"/>
                <a:cs typeface="Calibri"/>
              </a:rPr>
              <a:t>Nikołajewicz</a:t>
            </a:r>
            <a:r>
              <a:rPr lang="en-GB" sz="1150" b="0" dirty="0">
                <a:solidFill>
                  <a:srgbClr val="000000"/>
                </a:solidFill>
                <a:latin typeface="Calibri"/>
                <a:cs typeface="Calibri"/>
              </a:rPr>
              <a:t> </a:t>
            </a:r>
            <a:br>
              <a:rPr lang="pl-PL" sz="1150" b="0" dirty="0">
                <a:solidFill>
                  <a:srgbClr val="000000"/>
                </a:solidFill>
                <a:latin typeface="Calibri"/>
                <a:cs typeface="Calibri"/>
              </a:rPr>
            </a:br>
            <a:r>
              <a:rPr lang="en-GB" sz="1150" b="0" dirty="0" err="1">
                <a:solidFill>
                  <a:srgbClr val="000000"/>
                </a:solidFill>
                <a:latin typeface="Calibri"/>
                <a:cs typeface="Calibri"/>
              </a:rPr>
              <a:t>Minkiewicz</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Kazuo Nakamoto</a:t>
            </a:r>
          </a:p>
          <a:p>
            <a:pPr marL="180975" indent="0" eaLnBrk="1" hangingPunct="1">
              <a:spcBef>
                <a:spcPts val="500"/>
              </a:spcBef>
              <a:defRPr/>
            </a:pPr>
            <a:r>
              <a:rPr lang="pl-PL" sz="1150" b="0" dirty="0" err="1">
                <a:solidFill>
                  <a:srgbClr val="000000"/>
                </a:solidFill>
                <a:latin typeface="Calibri" pitchFamily="34" charset="0"/>
                <a:cs typeface="Calibri" pitchFamily="34" charset="0"/>
              </a:rPr>
              <a:t>Reimund</a:t>
            </a:r>
            <a:r>
              <a:rPr lang="pl-PL" sz="1150" b="0" dirty="0">
                <a:solidFill>
                  <a:srgbClr val="000000"/>
                </a:solidFill>
                <a:latin typeface="Calibri" pitchFamily="34" charset="0"/>
                <a:cs typeface="Calibri" pitchFamily="34" charset="0"/>
              </a:rPr>
              <a:t> Neugebauer </a:t>
            </a:r>
          </a:p>
          <a:p>
            <a:pPr marL="180975" indent="0" eaLnBrk="1" hangingPunct="1">
              <a:spcBef>
                <a:spcPts val="500"/>
              </a:spcBef>
              <a:defRPr/>
            </a:pPr>
            <a:r>
              <a:rPr lang="en-GB" sz="1150" b="0" dirty="0">
                <a:solidFill>
                  <a:srgbClr val="000000"/>
                </a:solidFill>
                <a:latin typeface="Calibri" pitchFamily="34" charset="0"/>
                <a:cs typeface="Calibri" pitchFamily="34" charset="0"/>
              </a:rPr>
              <a:t>Jean </a:t>
            </a:r>
            <a:r>
              <a:rPr lang="en-GB" sz="1150" b="0" dirty="0" err="1">
                <a:solidFill>
                  <a:srgbClr val="000000"/>
                </a:solidFill>
                <a:latin typeface="Calibri" pitchFamily="34" charset="0"/>
                <a:cs typeface="Calibri" pitchFamily="34" charset="0"/>
              </a:rPr>
              <a:t>Nougaro</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Volodymir V. Panasyuk</a:t>
            </a:r>
          </a:p>
          <a:p>
            <a:pPr marL="180975" indent="0" eaLnBrk="1" hangingPunct="1">
              <a:spcBef>
                <a:spcPts val="500"/>
              </a:spcBef>
              <a:defRPr/>
            </a:pPr>
            <a:r>
              <a:rPr lang="en-GB" sz="1150" b="0" dirty="0">
                <a:solidFill>
                  <a:srgbClr val="000000"/>
                </a:solidFill>
                <a:latin typeface="Calibri"/>
                <a:cs typeface="Calibri"/>
              </a:rPr>
              <a:t>Zdzisław J. </a:t>
            </a:r>
            <a:r>
              <a:rPr lang="en-GB" sz="1150" b="0" dirty="0" err="1">
                <a:solidFill>
                  <a:srgbClr val="000000"/>
                </a:solidFill>
                <a:latin typeface="Calibri"/>
                <a:cs typeface="Calibri"/>
              </a:rPr>
              <a:t>Pręgowski</a:t>
            </a:r>
            <a:endParaRPr lang="pl-PL"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Ilya Prigogine</a:t>
            </a:r>
            <a:endParaRPr lang="pl-PL"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Günter </a:t>
            </a:r>
            <a:r>
              <a:rPr lang="en-GB" sz="1150" b="0" dirty="0" err="1">
                <a:solidFill>
                  <a:srgbClr val="000000"/>
                </a:solidFill>
                <a:latin typeface="Calibri" pitchFamily="34" charset="0"/>
                <a:cs typeface="Calibri" pitchFamily="34" charset="0"/>
              </a:rPr>
              <a:t>Pritschow</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Bengt </a:t>
            </a:r>
            <a:r>
              <a:rPr lang="en-GB" sz="1150" b="0" dirty="0" err="1">
                <a:solidFill>
                  <a:srgbClr val="000000"/>
                </a:solidFill>
                <a:latin typeface="Calibri" pitchFamily="34" charset="0"/>
                <a:cs typeface="Calibri" pitchFamily="34" charset="0"/>
              </a:rPr>
              <a:t>Ranby</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Błażej </a:t>
            </a:r>
            <a:r>
              <a:rPr lang="en-GB" sz="1150" b="0" dirty="0" err="1">
                <a:solidFill>
                  <a:srgbClr val="000000"/>
                </a:solidFill>
                <a:latin typeface="Calibri"/>
                <a:cs typeface="Calibri"/>
              </a:rPr>
              <a:t>Roga</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Jurij Rudawski</a:t>
            </a:r>
          </a:p>
          <a:p>
            <a:pPr marL="180975" indent="0" eaLnBrk="1" hangingPunct="1">
              <a:spcBef>
                <a:spcPts val="500"/>
              </a:spcBef>
              <a:defRPr/>
            </a:pPr>
            <a:r>
              <a:rPr lang="en-GB" sz="1150" b="0" dirty="0">
                <a:solidFill>
                  <a:srgbClr val="000000"/>
                </a:solidFill>
                <a:latin typeface="Calibri"/>
                <a:cs typeface="Calibri"/>
              </a:rPr>
              <a:t>Wacław Franciszek </a:t>
            </a:r>
            <a:r>
              <a:rPr lang="en-GB" sz="1150" b="0" dirty="0" err="1">
                <a:solidFill>
                  <a:srgbClr val="000000"/>
                </a:solidFill>
                <a:latin typeface="Calibri"/>
                <a:cs typeface="Calibri"/>
              </a:rPr>
              <a:t>Sierpiński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Jerzy Ignacy </a:t>
            </a:r>
            <a:r>
              <a:rPr lang="en-GB" sz="1150" b="0" dirty="0" err="1">
                <a:solidFill>
                  <a:srgbClr val="000000"/>
                </a:solidFill>
                <a:latin typeface="Calibri"/>
                <a:cs typeface="Calibri"/>
              </a:rPr>
              <a:t>Skowroński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Dionizy </a:t>
            </a:r>
            <a:r>
              <a:rPr lang="en-GB" sz="1150" b="0" dirty="0" err="1">
                <a:solidFill>
                  <a:srgbClr val="000000"/>
                </a:solidFill>
                <a:latin typeface="Calibri"/>
                <a:cs typeface="Calibri"/>
              </a:rPr>
              <a:t>Smoleński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Joachim Klaus </a:t>
            </a:r>
            <a:r>
              <a:rPr lang="en-GB" sz="1150" b="0" dirty="0" err="1">
                <a:solidFill>
                  <a:srgbClr val="000000"/>
                </a:solidFill>
                <a:latin typeface="Calibri" pitchFamily="34" charset="0"/>
                <a:cs typeface="Calibri" pitchFamily="34" charset="0"/>
              </a:rPr>
              <a:t>Strzodka</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Frans Louis H. M. Stumpers</a:t>
            </a:r>
          </a:p>
          <a:p>
            <a:pPr marL="180975" indent="0" eaLnBrk="1" hangingPunct="1">
              <a:spcBef>
                <a:spcPts val="500"/>
              </a:spcBef>
              <a:defRPr/>
            </a:pPr>
            <a:r>
              <a:rPr lang="en-GB" sz="1150" b="0" dirty="0">
                <a:solidFill>
                  <a:srgbClr val="000000"/>
                </a:solidFill>
                <a:latin typeface="Calibri"/>
                <a:cs typeface="Calibri"/>
              </a:rPr>
              <a:t>Karol Széchy</a:t>
            </a:r>
          </a:p>
          <a:p>
            <a:pPr marL="180975" indent="0" eaLnBrk="1" hangingPunct="1">
              <a:spcBef>
                <a:spcPts val="500"/>
              </a:spcBef>
              <a:defRPr/>
            </a:pPr>
            <a:r>
              <a:rPr lang="en-GB" sz="1150" b="0" dirty="0">
                <a:solidFill>
                  <a:srgbClr val="000000"/>
                </a:solidFill>
                <a:latin typeface="Calibri"/>
                <a:cs typeface="Calibri"/>
              </a:rPr>
              <a:t>Zygmunt </a:t>
            </a:r>
            <a:r>
              <a:rPr lang="en-GB" sz="1150" b="0" dirty="0" err="1">
                <a:solidFill>
                  <a:srgbClr val="000000"/>
                </a:solidFill>
                <a:latin typeface="Calibri"/>
                <a:cs typeface="Calibri"/>
              </a:rPr>
              <a:t>Szparkowski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Władysław </a:t>
            </a:r>
            <a:r>
              <a:rPr lang="en-GB" sz="1150" b="0" dirty="0" err="1">
                <a:solidFill>
                  <a:srgbClr val="000000"/>
                </a:solidFill>
                <a:latin typeface="Calibri"/>
                <a:cs typeface="Calibri"/>
              </a:rPr>
              <a:t>Ślebodziński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Ryszard </a:t>
            </a:r>
            <a:r>
              <a:rPr lang="en-GB" sz="1150" b="0" dirty="0" err="1">
                <a:solidFill>
                  <a:srgbClr val="000000"/>
                </a:solidFill>
                <a:latin typeface="Calibri"/>
                <a:cs typeface="Calibri"/>
              </a:rPr>
              <a:t>Tadeusiewicz</a:t>
            </a:r>
            <a:endParaRPr lang="en-GB" sz="1150" b="0" dirty="0">
              <a:solidFill>
                <a:srgbClr val="000000"/>
              </a:solidFill>
              <a:latin typeface="Calibri"/>
              <a:cs typeface="Calibri"/>
            </a:endParaRPr>
          </a:p>
          <a:p>
            <a:pPr marL="180975" indent="0" eaLnBrk="1" hangingPunct="1">
              <a:spcBef>
                <a:spcPts val="500"/>
              </a:spcBef>
              <a:defRPr/>
            </a:pPr>
            <a:r>
              <a:rPr lang="en-GB" sz="1150" b="0" dirty="0" err="1">
                <a:solidFill>
                  <a:srgbClr val="000000"/>
                </a:solidFill>
                <a:latin typeface="Calibri"/>
                <a:cs typeface="Calibri"/>
              </a:rPr>
              <a:t>Hamadoun</a:t>
            </a:r>
            <a:r>
              <a:rPr lang="en-GB" sz="1150" b="0" dirty="0">
                <a:solidFill>
                  <a:srgbClr val="000000"/>
                </a:solidFill>
                <a:latin typeface="Calibri"/>
                <a:cs typeface="Calibri"/>
              </a:rPr>
              <a:t> I. Touré</a:t>
            </a:r>
          </a:p>
          <a:p>
            <a:pPr marL="180975" indent="0" eaLnBrk="1" hangingPunct="1">
              <a:spcBef>
                <a:spcPts val="500"/>
              </a:spcBef>
              <a:defRPr/>
            </a:pPr>
            <a:r>
              <a:rPr lang="en-GB" sz="1150" b="0" dirty="0">
                <a:solidFill>
                  <a:srgbClr val="000000"/>
                </a:solidFill>
                <a:latin typeface="Calibri"/>
                <a:cs typeface="Calibri"/>
              </a:rPr>
              <a:t>Jan Trojak</a:t>
            </a:r>
          </a:p>
          <a:p>
            <a:pPr marL="180975" indent="0" eaLnBrk="1" hangingPunct="1">
              <a:spcBef>
                <a:spcPts val="500"/>
              </a:spcBef>
              <a:defRPr/>
            </a:pPr>
            <a:r>
              <a:rPr lang="en-GB" sz="1150" b="0" dirty="0">
                <a:solidFill>
                  <a:srgbClr val="000000"/>
                </a:solidFill>
                <a:latin typeface="Calibri"/>
                <a:cs typeface="Calibri"/>
              </a:rPr>
              <a:t>Włodzimierz Trzebiatowski</a:t>
            </a:r>
          </a:p>
          <a:p>
            <a:pPr marL="180975" indent="0" eaLnBrk="1" hangingPunct="1">
              <a:spcBef>
                <a:spcPts val="500"/>
              </a:spcBef>
              <a:defRPr/>
            </a:pPr>
            <a:r>
              <a:rPr lang="en-GB" sz="1150" b="0" dirty="0">
                <a:solidFill>
                  <a:srgbClr val="000000"/>
                </a:solidFill>
                <a:latin typeface="Calibri"/>
                <a:cs typeface="Calibri"/>
              </a:rPr>
              <a:t>Kazimierz Urbanik</a:t>
            </a:r>
          </a:p>
          <a:p>
            <a:pPr marL="180975" indent="0" eaLnBrk="1" hangingPunct="1">
              <a:spcBef>
                <a:spcPts val="500"/>
              </a:spcBef>
              <a:defRPr/>
            </a:pPr>
            <a:r>
              <a:rPr lang="en-GB" sz="1150" b="0" dirty="0">
                <a:solidFill>
                  <a:srgbClr val="000000"/>
                </a:solidFill>
                <a:latin typeface="Calibri"/>
                <a:cs typeface="Calibri"/>
              </a:rPr>
              <a:t>Zenon </a:t>
            </a:r>
            <a:r>
              <a:rPr lang="en-GB" sz="1150" b="0" dirty="0" err="1">
                <a:solidFill>
                  <a:srgbClr val="000000"/>
                </a:solidFill>
                <a:latin typeface="Calibri"/>
                <a:cs typeface="Calibri"/>
              </a:rPr>
              <a:t>Wiłun</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Andrzej Wiszniewski</a:t>
            </a:r>
          </a:p>
          <a:p>
            <a:pPr marL="180975" indent="0" eaLnBrk="1" hangingPunct="1">
              <a:spcBef>
                <a:spcPts val="500"/>
              </a:spcBef>
              <a:defRPr/>
            </a:pPr>
            <a:r>
              <a:rPr lang="en-GB" sz="1150" b="0" dirty="0">
                <a:solidFill>
                  <a:srgbClr val="000000"/>
                </a:solidFill>
                <a:latin typeface="Calibri"/>
                <a:cs typeface="Calibri"/>
              </a:rPr>
              <a:t>Wojciech Witkiewicz</a:t>
            </a:r>
            <a:endParaRPr lang="pl-PL"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Władysław Karol </a:t>
            </a:r>
            <a:r>
              <a:rPr lang="en-GB" sz="1150" b="0" dirty="0" err="1">
                <a:solidFill>
                  <a:srgbClr val="000000"/>
                </a:solidFill>
                <a:latin typeface="Calibri"/>
                <a:cs typeface="Calibri"/>
              </a:rPr>
              <a:t>Włosiński</a:t>
            </a:r>
            <a:endParaRPr lang="pl-PL" sz="1150" b="0" dirty="0" err="1">
              <a:solidFill>
                <a:srgbClr val="000000"/>
              </a:solidFill>
              <a:latin typeface="Calibri"/>
              <a:cs typeface="Calibri"/>
            </a:endParaRPr>
          </a:p>
          <a:p>
            <a:pPr marL="180975" indent="0">
              <a:spcBef>
                <a:spcPts val="500"/>
              </a:spcBef>
              <a:defRPr/>
            </a:pPr>
            <a:r>
              <a:rPr lang="pl-PL" sz="1150" b="0" dirty="0">
                <a:solidFill>
                  <a:srgbClr val="000000"/>
                </a:solidFill>
                <a:latin typeface="Calibri"/>
                <a:cs typeface="Calibri"/>
              </a:rPr>
              <a:t>Michel </a:t>
            </a:r>
            <a:r>
              <a:rPr lang="pl-PL" sz="1150" b="0" dirty="0" err="1">
                <a:solidFill>
                  <a:srgbClr val="000000"/>
                </a:solidFill>
                <a:latin typeface="Calibri"/>
                <a:cs typeface="Calibri"/>
              </a:rPr>
              <a:t>Virlogeux</a:t>
            </a:r>
            <a:endParaRPr lang="pl-PL" sz="1150" b="0" dirty="0" err="1">
              <a:solidFill>
                <a:srgbClr val="000000"/>
              </a:solidFill>
              <a:latin typeface="Calibri" pitchFamily="34" charset="0"/>
              <a:cs typeface="Calibri" pitchFamily="34" charset="0"/>
            </a:endParaRPr>
          </a:p>
          <a:p>
            <a:pPr marL="180975" indent="0">
              <a:spcBef>
                <a:spcPts val="500"/>
              </a:spcBef>
              <a:defRPr/>
            </a:pPr>
            <a:endParaRPr lang="pl-PL" sz="1150" b="0" dirty="0">
              <a:solidFill>
                <a:srgbClr val="000000"/>
              </a:solidFill>
              <a:latin typeface="Calibri" pitchFamily="34" charset="0"/>
              <a:cs typeface="Calibri" pitchFamily="34" charset="0"/>
            </a:endParaRPr>
          </a:p>
        </p:txBody>
      </p:sp>
      <p:sp>
        <p:nvSpPr>
          <p:cNvPr id="5" name="Text Box 4"/>
          <p:cNvSpPr txBox="1">
            <a:spLocks noChangeArrowheads="1"/>
          </p:cNvSpPr>
          <p:nvPr/>
        </p:nvSpPr>
        <p:spPr bwMode="auto">
          <a:xfrm>
            <a:off x="1271464" y="0"/>
            <a:ext cx="5832649" cy="10527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defTabSz="358775" eaLnBrk="1" hangingPunct="1">
              <a:spcBef>
                <a:spcPct val="0"/>
              </a:spcBef>
            </a:pPr>
            <a:r>
              <a:rPr lang="en-GB" altLang="pl-PL" sz="3200" b="1" dirty="0">
                <a:solidFill>
                  <a:srgbClr val="B11D09"/>
                </a:solidFill>
                <a:latin typeface="Calibri" pitchFamily="34" charset="0"/>
                <a:cs typeface="Calibri" pitchFamily="34" charset="0"/>
              </a:rPr>
              <a:t>Do</a:t>
            </a:r>
            <a:r>
              <a:rPr lang="pl-PL" altLang="pl-PL" sz="3200" b="1" dirty="0" err="1">
                <a:solidFill>
                  <a:srgbClr val="B11D09"/>
                </a:solidFill>
                <a:latin typeface="Calibri" pitchFamily="34" charset="0"/>
                <a:cs typeface="Calibri" pitchFamily="34" charset="0"/>
              </a:rPr>
              <a:t>ktorzy</a:t>
            </a:r>
            <a:r>
              <a:rPr lang="en-GB" altLang="pl-PL" sz="3200" b="1" dirty="0">
                <a:solidFill>
                  <a:srgbClr val="B11D09"/>
                </a:solidFill>
                <a:latin typeface="Calibri" pitchFamily="34" charset="0"/>
                <a:cs typeface="Calibri" pitchFamily="34" charset="0"/>
              </a:rPr>
              <a:t> Honoris Causa</a:t>
            </a:r>
          </a:p>
        </p:txBody>
      </p:sp>
      <p:sp>
        <p:nvSpPr>
          <p:cNvPr id="11" name="Prostokąt 9"/>
          <p:cNvSpPr>
            <a:spLocks noChangeArrowheads="1"/>
          </p:cNvSpPr>
          <p:nvPr/>
        </p:nvSpPr>
        <p:spPr bwMode="auto">
          <a:xfrm>
            <a:off x="8328249" y="5869958"/>
            <a:ext cx="360158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pl-PL" sz="900" b="1" dirty="0">
                <a:latin typeface="Calibri" panose="020F0502020204030204" pitchFamily="34" charset="0"/>
                <a:cs typeface="Calibri" panose="020F0502020204030204" pitchFamily="34" charset="0"/>
              </a:rPr>
              <a:t>prof. Ferenc </a:t>
            </a:r>
            <a:r>
              <a:rPr lang="pl-PL" sz="900" b="1" dirty="0" err="1">
                <a:latin typeface="Calibri" panose="020F0502020204030204" pitchFamily="34" charset="0"/>
                <a:cs typeface="Calibri" panose="020F0502020204030204" pitchFamily="34" charset="0"/>
              </a:rPr>
              <a:t>Krausz</a:t>
            </a:r>
            <a:r>
              <a:rPr lang="pl-PL" sz="900" b="1" dirty="0">
                <a:latin typeface="Calibri" panose="020F0502020204030204" pitchFamily="34" charset="0"/>
                <a:cs typeface="Calibri" panose="020F0502020204030204" pitchFamily="34" charset="0"/>
              </a:rPr>
              <a:t>, </a:t>
            </a:r>
            <a:r>
              <a:rPr lang="pl-PL" sz="900" dirty="0">
                <a:latin typeface="Calibri" panose="020F0502020204030204" pitchFamily="34" charset="0"/>
                <a:cs typeface="Calibri" panose="020F0502020204030204" pitchFamily="34" charset="0"/>
              </a:rPr>
              <a:t>rok nadania: 2024, dyrektor Instytutu Optyki Kwantowej </a:t>
            </a:r>
            <a:r>
              <a:rPr lang="pl-PL" sz="900" dirty="0" err="1">
                <a:latin typeface="Calibri" panose="020F0502020204030204" pitchFamily="34" charset="0"/>
                <a:cs typeface="Calibri" panose="020F0502020204030204" pitchFamily="34" charset="0"/>
              </a:rPr>
              <a:t>Maxa</a:t>
            </a:r>
            <a:r>
              <a:rPr lang="pl-PL" sz="900" dirty="0">
                <a:latin typeface="Calibri" panose="020F0502020204030204" pitchFamily="34" charset="0"/>
                <a:cs typeface="Calibri" panose="020F0502020204030204" pitchFamily="34" charset="0"/>
              </a:rPr>
              <a:t> Plancka, twórca fizyki </a:t>
            </a:r>
            <a:r>
              <a:rPr lang="pl-PL" sz="900" dirty="0" err="1">
                <a:latin typeface="Calibri" panose="020F0502020204030204" pitchFamily="34" charset="0"/>
                <a:cs typeface="Calibri" panose="020F0502020204030204" pitchFamily="34" charset="0"/>
              </a:rPr>
              <a:t>attosekundowej</a:t>
            </a:r>
            <a:r>
              <a:rPr lang="pl-PL" sz="900" dirty="0">
                <a:latin typeface="Calibri" panose="020F0502020204030204" pitchFamily="34" charset="0"/>
                <a:cs typeface="Calibri" panose="020F0502020204030204" pitchFamily="34" charset="0"/>
              </a:rPr>
              <a:t> i laureat Nagrody Nobla z fizyki w 2023 r. </a:t>
            </a:r>
            <a:endParaRPr lang="pl-PL" altLang="pl-PL" sz="900" dirty="0">
              <a:latin typeface="Calibri" pitchFamily="34" charset="0"/>
              <a:cs typeface="Calibri" pitchFamily="34" charset="0"/>
            </a:endParaRPr>
          </a:p>
        </p:txBody>
      </p:sp>
      <p:pic>
        <p:nvPicPr>
          <p:cNvPr id="13"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430366" y="469544"/>
            <a:ext cx="3471270" cy="2315310"/>
          </a:xfrm>
          <a:prstGeom prst="rect">
            <a:avLst/>
          </a:prstGeom>
          <a:noFill/>
          <a:extLst>
            <a:ext uri="{909E8E84-426E-40DD-AFC4-6F175D3DCCD1}">
              <a14:hiddenFill xmlns:a14="http://schemas.microsoft.com/office/drawing/2010/main">
                <a:solidFill>
                  <a:srgbClr val="FFFFFF"/>
                </a:solidFill>
              </a14:hiddenFill>
            </a:ext>
          </a:extLst>
        </p:spPr>
      </p:pic>
      <p:pic>
        <p:nvPicPr>
          <p:cNvPr id="2" name="Obraz 1"/>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400984" y="3429000"/>
            <a:ext cx="3527664" cy="2350306"/>
          </a:xfrm>
          <a:prstGeom prst="rect">
            <a:avLst/>
          </a:prstGeom>
        </p:spPr>
      </p:pic>
      <p:sp>
        <p:nvSpPr>
          <p:cNvPr id="14" name="Prostokąt 9"/>
          <p:cNvSpPr>
            <a:spLocks noChangeArrowheads="1"/>
          </p:cNvSpPr>
          <p:nvPr/>
        </p:nvSpPr>
        <p:spPr bwMode="auto">
          <a:xfrm>
            <a:off x="8328249" y="2830292"/>
            <a:ext cx="35733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pl-PL" altLang="pl-PL" sz="900" b="1" dirty="0">
                <a:latin typeface="Calibri" pitchFamily="34" charset="0"/>
                <a:cs typeface="Calibri" pitchFamily="34" charset="0"/>
              </a:rPr>
              <a:t>prof. Michel </a:t>
            </a:r>
            <a:r>
              <a:rPr lang="pl-PL" altLang="pl-PL" sz="900" b="1" dirty="0" err="1">
                <a:latin typeface="Calibri" pitchFamily="34" charset="0"/>
                <a:cs typeface="Calibri" pitchFamily="34" charset="0"/>
              </a:rPr>
              <a:t>Virlogeux</a:t>
            </a:r>
            <a:r>
              <a:rPr lang="pl-PL" altLang="pl-PL" sz="900" b="1" dirty="0">
                <a:latin typeface="Calibri" pitchFamily="34" charset="0"/>
                <a:cs typeface="Calibri" pitchFamily="34" charset="0"/>
              </a:rPr>
              <a:t>, </a:t>
            </a:r>
            <a:r>
              <a:rPr lang="pl-PL" altLang="pl-PL" sz="900" dirty="0">
                <a:latin typeface="Calibri" pitchFamily="34" charset="0"/>
                <a:cs typeface="Calibri" pitchFamily="34" charset="0"/>
              </a:rPr>
              <a:t>rok nadania: 2022, profesor </a:t>
            </a:r>
            <a:r>
              <a:rPr lang="pl-PL" altLang="pl-PL" sz="900" dirty="0" err="1">
                <a:latin typeface="Calibri" pitchFamily="34" charset="0"/>
                <a:cs typeface="Calibri" pitchFamily="34" charset="0"/>
              </a:rPr>
              <a:t>École</a:t>
            </a:r>
            <a:r>
              <a:rPr lang="pl-PL" altLang="pl-PL" sz="900" dirty="0">
                <a:latin typeface="Calibri" pitchFamily="34" charset="0"/>
                <a:cs typeface="Calibri" pitchFamily="34" charset="0"/>
              </a:rPr>
              <a:t> </a:t>
            </a:r>
            <a:r>
              <a:rPr lang="pl-PL" altLang="pl-PL" sz="900" dirty="0" err="1">
                <a:latin typeface="Calibri" pitchFamily="34" charset="0"/>
                <a:cs typeface="Calibri" pitchFamily="34" charset="0"/>
              </a:rPr>
              <a:t>Nationale</a:t>
            </a:r>
            <a:r>
              <a:rPr lang="pl-PL" altLang="pl-PL" sz="900" dirty="0">
                <a:latin typeface="Calibri" pitchFamily="34" charset="0"/>
                <a:cs typeface="Calibri" pitchFamily="34" charset="0"/>
              </a:rPr>
              <a:t> des </a:t>
            </a:r>
            <a:r>
              <a:rPr lang="pl-PL" altLang="pl-PL" sz="900" dirty="0" err="1">
                <a:latin typeface="Calibri" pitchFamily="34" charset="0"/>
                <a:cs typeface="Calibri" pitchFamily="34" charset="0"/>
              </a:rPr>
              <a:t>Ponts</a:t>
            </a:r>
            <a:r>
              <a:rPr lang="pl-PL" altLang="pl-PL" sz="900" dirty="0">
                <a:latin typeface="Calibri" pitchFamily="34" charset="0"/>
                <a:cs typeface="Calibri" pitchFamily="34" charset="0"/>
              </a:rPr>
              <a:t> et </a:t>
            </a:r>
            <a:r>
              <a:rPr lang="pl-PL" altLang="pl-PL" sz="900" dirty="0" err="1">
                <a:latin typeface="Calibri" pitchFamily="34" charset="0"/>
                <a:cs typeface="Calibri" pitchFamily="34" charset="0"/>
              </a:rPr>
              <a:t>Chaussées</a:t>
            </a:r>
            <a:r>
              <a:rPr lang="pl-PL" altLang="pl-PL" sz="900" dirty="0">
                <a:latin typeface="Calibri" pitchFamily="34" charset="0"/>
                <a:cs typeface="Calibri" pitchFamily="34" charset="0"/>
              </a:rPr>
              <a:t>, wybitny specjalista w dziedzinie mostownictwa</a:t>
            </a:r>
          </a:p>
        </p:txBody>
      </p:sp>
      <p:cxnSp>
        <p:nvCxnSpPr>
          <p:cNvPr id="6" name="Łącznik prosty 5"/>
          <p:cNvCxnSpPr>
            <a:cxnSpLocks/>
          </p:cNvCxnSpPr>
          <p:nvPr/>
        </p:nvCxnSpPr>
        <p:spPr>
          <a:xfrm>
            <a:off x="3431704" y="980728"/>
            <a:ext cx="0" cy="5472608"/>
          </a:xfrm>
          <a:prstGeom prst="line">
            <a:avLst/>
          </a:prstGeom>
          <a:ln/>
        </p:spPr>
        <p:style>
          <a:lnRef idx="1">
            <a:schemeClr val="accent1"/>
          </a:lnRef>
          <a:fillRef idx="0">
            <a:schemeClr val="accent1"/>
          </a:fillRef>
          <a:effectRef idx="0">
            <a:schemeClr val="accent1"/>
          </a:effectRef>
          <a:fontRef idx="minor">
            <a:schemeClr val="tx1"/>
          </a:fontRef>
        </p:style>
      </p:cxnSp>
      <p:cxnSp>
        <p:nvCxnSpPr>
          <p:cNvPr id="12" name="Łącznik prosty 11"/>
          <p:cNvCxnSpPr>
            <a:cxnSpLocks/>
          </p:cNvCxnSpPr>
          <p:nvPr/>
        </p:nvCxnSpPr>
        <p:spPr>
          <a:xfrm>
            <a:off x="5663952" y="980728"/>
            <a:ext cx="0" cy="5472608"/>
          </a:xfrm>
          <a:prstGeom prst="line">
            <a:avLst/>
          </a:prstGeo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4167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rostokąt 13">
            <a:extLst>
              <a:ext uri="{FF2B5EF4-FFF2-40B4-BE49-F238E27FC236}">
                <a16:creationId xmlns:a16="http://schemas.microsoft.com/office/drawing/2014/main" id="{F67408E6-7A13-4650-B2DA-3CD3A8C31B5B}"/>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pPr>
            <a:endParaRPr lang="pl-PL" sz="2000">
              <a:solidFill>
                <a:schemeClr val="tx1"/>
              </a:solidFill>
              <a:latin typeface="Calibri  "/>
            </a:endParaRPr>
          </a:p>
        </p:txBody>
      </p:sp>
      <p:sp>
        <p:nvSpPr>
          <p:cNvPr id="6" name="Rectangle 2"/>
          <p:cNvSpPr txBox="1">
            <a:spLocks noChangeArrowheads="1"/>
          </p:cNvSpPr>
          <p:nvPr/>
        </p:nvSpPr>
        <p:spPr bwMode="auto">
          <a:xfrm>
            <a:off x="1246482" y="-1"/>
            <a:ext cx="9412318" cy="107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ts val="400"/>
              </a:spcBef>
              <a:defRPr sz="1600">
                <a:solidFill>
                  <a:srgbClr val="000000"/>
                </a:solidFill>
                <a:latin typeface="Trebuchet MS" pitchFamily="34" charset="0"/>
                <a:ea typeface="Microsoft YaHei" pitchFamily="34" charset="-122"/>
              </a:defRPr>
            </a:lvl1pPr>
            <a:lvl2pPr defTabSz="358775" eaLnBrk="0" hangingPunct="0">
              <a:spcBef>
                <a:spcPts val="400"/>
              </a:spcBef>
              <a:defRPr sz="1600">
                <a:solidFill>
                  <a:srgbClr val="000000"/>
                </a:solidFill>
                <a:latin typeface="Trebuchet MS" pitchFamily="34" charset="0"/>
                <a:ea typeface="Microsoft YaHei" pitchFamily="34" charset="-122"/>
              </a:defRPr>
            </a:lvl2pPr>
            <a:lvl3pPr defTabSz="358775" eaLnBrk="0" hangingPunct="0">
              <a:spcBef>
                <a:spcPts val="400"/>
              </a:spcBef>
              <a:defRPr sz="1600">
                <a:solidFill>
                  <a:srgbClr val="000000"/>
                </a:solidFill>
                <a:latin typeface="Trebuchet MS" pitchFamily="34" charset="0"/>
                <a:ea typeface="Microsoft YaHei" pitchFamily="34" charset="-122"/>
              </a:defRPr>
            </a:lvl3pPr>
            <a:lvl4pPr defTabSz="358775" eaLnBrk="0" hangingPunct="0">
              <a:spcBef>
                <a:spcPts val="400"/>
              </a:spcBef>
              <a:defRPr sz="1600">
                <a:solidFill>
                  <a:srgbClr val="000000"/>
                </a:solidFill>
                <a:latin typeface="Trebuchet MS" pitchFamily="34" charset="0"/>
                <a:ea typeface="Microsoft YaHei" pitchFamily="34" charset="-122"/>
              </a:defRPr>
            </a:lvl4pPr>
            <a:lvl5pPr defTabSz="358775" eaLnBrk="0" hangingPunct="0">
              <a:spcBef>
                <a:spcPts val="400"/>
              </a:spcBef>
              <a:defRPr sz="1600">
                <a:solidFill>
                  <a:srgbClr val="000000"/>
                </a:solidFill>
                <a:latin typeface="Trebuchet MS" pitchFamily="34" charset="0"/>
                <a:ea typeface="Microsoft YaHei" pitchFamily="34" charset="-122"/>
              </a:defRPr>
            </a:lvl5pPr>
            <a:lvl6pPr marL="25146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11D09"/>
                </a:solidFill>
                <a:latin typeface="Calibri" pitchFamily="34" charset="0"/>
                <a:cs typeface="Calibri" pitchFamily="34" charset="0"/>
              </a:rPr>
              <a:t>Politechnika w rankingach</a:t>
            </a:r>
          </a:p>
        </p:txBody>
      </p:sp>
      <p:sp>
        <p:nvSpPr>
          <p:cNvPr id="7" name="Text Box 32"/>
          <p:cNvSpPr txBox="1">
            <a:spLocks noChangeArrowheads="1"/>
          </p:cNvSpPr>
          <p:nvPr/>
        </p:nvSpPr>
        <p:spPr bwMode="auto">
          <a:xfrm>
            <a:off x="1250665" y="1051078"/>
            <a:ext cx="640871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0"/>
              </a:spcBef>
            </a:pPr>
            <a:r>
              <a:rPr lang="pl-PL" altLang="pl-PL" sz="2000" b="1" dirty="0">
                <a:latin typeface="Calibri  "/>
                <a:cs typeface="Calibri" pitchFamily="34" charset="0"/>
              </a:rPr>
              <a:t>Ranking Uczelni Wyższych Perspektywy 2024</a:t>
            </a:r>
          </a:p>
          <a:p>
            <a:pPr marL="342900" indent="-342900">
              <a:spcBef>
                <a:spcPts val="0"/>
              </a:spcBef>
              <a:buClr>
                <a:schemeClr val="bg1">
                  <a:lumMod val="75000"/>
                </a:schemeClr>
              </a:buClr>
              <a:buFont typeface="Wingdings" panose="05000000000000000000" pitchFamily="2" charset="2"/>
              <a:buChar char="§"/>
            </a:pPr>
            <a:r>
              <a:rPr lang="pl-PL" altLang="pl-PL" sz="2000" dirty="0">
                <a:latin typeface="Calibri  "/>
                <a:cs typeface="Calibri" pitchFamily="34" charset="0"/>
              </a:rPr>
              <a:t>7. miejsce w rankingu uczelni akademickich</a:t>
            </a:r>
          </a:p>
          <a:p>
            <a:pPr marL="342900" indent="-342900">
              <a:spcBef>
                <a:spcPts val="0"/>
              </a:spcBef>
              <a:buClr>
                <a:schemeClr val="bg1">
                  <a:lumMod val="75000"/>
                </a:schemeClr>
              </a:buClr>
              <a:buFont typeface="Wingdings" panose="05000000000000000000" pitchFamily="2" charset="2"/>
              <a:buChar char="§"/>
            </a:pPr>
            <a:r>
              <a:rPr lang="pl-PL" altLang="pl-PL" sz="2000" dirty="0">
                <a:latin typeface="Calibri  "/>
                <a:cs typeface="Calibri" pitchFamily="34" charset="0"/>
              </a:rPr>
              <a:t>4. miejsce w rankingu uczelni technicznych</a:t>
            </a:r>
          </a:p>
        </p:txBody>
      </p:sp>
      <p:sp>
        <p:nvSpPr>
          <p:cNvPr id="15" name="Rectangle 17"/>
          <p:cNvSpPr>
            <a:spLocks noChangeArrowheads="1"/>
          </p:cNvSpPr>
          <p:nvPr/>
        </p:nvSpPr>
        <p:spPr bwMode="auto">
          <a:xfrm>
            <a:off x="1189643" y="3851637"/>
            <a:ext cx="10513168"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0"/>
              </a:spcBef>
            </a:pPr>
            <a:r>
              <a:rPr lang="en-US" altLang="pl-PL" sz="2000" b="1" dirty="0">
                <a:latin typeface="Calibri  "/>
                <a:cs typeface="Calibri" pitchFamily="34" charset="0"/>
              </a:rPr>
              <a:t>Center for World University Ranking </a:t>
            </a:r>
            <a:r>
              <a:rPr lang="pl-PL" altLang="pl-PL" sz="2000" b="1" dirty="0">
                <a:latin typeface="Calibri  "/>
                <a:cs typeface="Calibri" pitchFamily="34" charset="0"/>
              </a:rPr>
              <a:t>2024-2025</a:t>
            </a:r>
          </a:p>
          <a:p>
            <a:pPr marL="342900" indent="-342900">
              <a:spcBef>
                <a:spcPts val="0"/>
              </a:spcBef>
              <a:buClr>
                <a:schemeClr val="bg1">
                  <a:lumMod val="75000"/>
                </a:schemeClr>
              </a:buClr>
              <a:buFont typeface="Wingdings" panose="05000000000000000000" pitchFamily="2" charset="2"/>
              <a:buChar char="§"/>
            </a:pPr>
            <a:r>
              <a:rPr lang="pl-PL" altLang="pl-PL" sz="2000" dirty="0">
                <a:latin typeface="Calibri  "/>
                <a:cs typeface="Calibri" pitchFamily="34" charset="0"/>
              </a:rPr>
              <a:t>13. miejsce w rankingu polskich uczelni i jednostek badawczych</a:t>
            </a:r>
          </a:p>
          <a:p>
            <a:pPr marL="342900" indent="-342900">
              <a:spcBef>
                <a:spcPts val="0"/>
              </a:spcBef>
              <a:buClr>
                <a:schemeClr val="bg1">
                  <a:lumMod val="75000"/>
                </a:schemeClr>
              </a:buClr>
              <a:buFont typeface="Wingdings" panose="05000000000000000000" pitchFamily="2" charset="2"/>
              <a:buChar char="§"/>
            </a:pPr>
            <a:r>
              <a:rPr lang="pl-PL" altLang="pl-PL" sz="2000" dirty="0">
                <a:latin typeface="Calibri  "/>
                <a:cs typeface="Calibri" pitchFamily="34" charset="0"/>
              </a:rPr>
              <a:t>392. miejsce w Europie</a:t>
            </a:r>
            <a:br>
              <a:rPr lang="pl-PL" altLang="pl-PL" sz="2000" dirty="0">
                <a:latin typeface="Calibri  "/>
                <a:cs typeface="Calibri" pitchFamily="34" charset="0"/>
              </a:rPr>
            </a:br>
            <a:endParaRPr lang="pl-PL" altLang="pl-PL" sz="2000" dirty="0">
              <a:latin typeface="Calibri  "/>
              <a:cs typeface="Calibri" pitchFamily="34" charset="0"/>
            </a:endParaRPr>
          </a:p>
        </p:txBody>
      </p:sp>
      <p:sp>
        <p:nvSpPr>
          <p:cNvPr id="17" name="Rectangle 17">
            <a:extLst>
              <a:ext uri="{FF2B5EF4-FFF2-40B4-BE49-F238E27FC236}">
                <a16:creationId xmlns:a16="http://schemas.microsoft.com/office/drawing/2014/main" id="{37A969FA-E6A6-4486-B85B-97FA1BBB54C4}"/>
              </a:ext>
            </a:extLst>
          </p:cNvPr>
          <p:cNvSpPr>
            <a:spLocks noChangeArrowheads="1"/>
          </p:cNvSpPr>
          <p:nvPr/>
        </p:nvSpPr>
        <p:spPr bwMode="auto">
          <a:xfrm>
            <a:off x="1222556" y="5234179"/>
            <a:ext cx="7044833"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0"/>
              </a:spcBef>
            </a:pPr>
            <a:r>
              <a:rPr lang="en-US" altLang="pl-PL" sz="2000" b="1" dirty="0">
                <a:latin typeface="Calibri  "/>
                <a:cs typeface="Calibri" pitchFamily="34" charset="0"/>
              </a:rPr>
              <a:t>QS World University Rankings 2025</a:t>
            </a:r>
            <a:endParaRPr lang="pl-PL" altLang="pl-PL" sz="2000" b="1" dirty="0">
              <a:latin typeface="Calibri  "/>
              <a:cs typeface="Calibri" pitchFamily="34" charset="0"/>
            </a:endParaRPr>
          </a:p>
          <a:p>
            <a:pPr marL="342900" indent="-342900">
              <a:spcBef>
                <a:spcPts val="0"/>
              </a:spcBef>
              <a:buClr>
                <a:schemeClr val="bg1">
                  <a:lumMod val="75000"/>
                </a:schemeClr>
              </a:buClr>
              <a:buFont typeface="Wingdings" panose="05000000000000000000" pitchFamily="2" charset="2"/>
              <a:buChar char="§"/>
            </a:pPr>
            <a:r>
              <a:rPr lang="pl-PL" altLang="pl-PL" sz="2000" dirty="0">
                <a:latin typeface="Calibri  "/>
                <a:cs typeface="Calibri" pitchFamily="34" charset="0"/>
              </a:rPr>
              <a:t>9. miejsce w rankingu polskich uczelni </a:t>
            </a:r>
          </a:p>
          <a:p>
            <a:pPr marL="342900" indent="-342900">
              <a:spcBef>
                <a:spcPts val="0"/>
              </a:spcBef>
              <a:buClr>
                <a:schemeClr val="bg1">
                  <a:lumMod val="75000"/>
                </a:schemeClr>
              </a:buClr>
              <a:buFont typeface="Wingdings" panose="05000000000000000000" pitchFamily="2" charset="2"/>
              <a:buChar char="§"/>
            </a:pPr>
            <a:r>
              <a:rPr lang="pl-PL" altLang="pl-PL" sz="2000" dirty="0">
                <a:latin typeface="Calibri  "/>
                <a:cs typeface="Calibri" pitchFamily="34" charset="0"/>
              </a:rPr>
              <a:t>28. miejsce w rankingu uczelni z krajów Europy Wschodniej</a:t>
            </a:r>
          </a:p>
          <a:p>
            <a:pPr marL="342900" indent="-342900">
              <a:spcBef>
                <a:spcPts val="0"/>
              </a:spcBef>
              <a:buClr>
                <a:schemeClr val="bg1">
                  <a:lumMod val="75000"/>
                </a:schemeClr>
              </a:buClr>
              <a:buFont typeface="Wingdings" panose="05000000000000000000" pitchFamily="2" charset="2"/>
              <a:buChar char="§"/>
            </a:pPr>
            <a:r>
              <a:rPr lang="pl-PL" altLang="pl-PL" sz="2000" dirty="0">
                <a:latin typeface="Calibri  "/>
                <a:cs typeface="Calibri" pitchFamily="34" charset="0"/>
              </a:rPr>
              <a:t>322. miejsce wśród europejskich uczelni </a:t>
            </a:r>
          </a:p>
        </p:txBody>
      </p:sp>
      <p:pic>
        <p:nvPicPr>
          <p:cNvPr id="1026" name="Picture 2">
            <a:extLst>
              <a:ext uri="{FF2B5EF4-FFF2-40B4-BE49-F238E27FC236}">
                <a16:creationId xmlns:a16="http://schemas.microsoft.com/office/drawing/2014/main" id="{DE300524-0136-4750-A707-C1CE3080C8CA}"/>
              </a:ext>
            </a:extLst>
          </p:cNvPr>
          <p:cNvPicPr>
            <a:picLocks noChangeAspect="1" noChangeArrowheads="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auto">
          <a:xfrm>
            <a:off x="9201055" y="5434000"/>
            <a:ext cx="2332099" cy="621893"/>
          </a:xfrm>
          <a:prstGeom prst="rect">
            <a:avLst/>
          </a:prstGeom>
          <a:solidFill>
            <a:schemeClr val="bg1"/>
          </a:solidFill>
        </p:spPr>
      </p:pic>
      <p:grpSp>
        <p:nvGrpSpPr>
          <p:cNvPr id="2" name="Grupa 1">
            <a:extLst>
              <a:ext uri="{FF2B5EF4-FFF2-40B4-BE49-F238E27FC236}">
                <a16:creationId xmlns:a16="http://schemas.microsoft.com/office/drawing/2014/main" id="{AA523884-E809-4597-BF76-9DFD311FD1B0}"/>
              </a:ext>
            </a:extLst>
          </p:cNvPr>
          <p:cNvGrpSpPr/>
          <p:nvPr/>
        </p:nvGrpSpPr>
        <p:grpSpPr>
          <a:xfrm>
            <a:off x="8909807" y="897592"/>
            <a:ext cx="2932930" cy="1256312"/>
            <a:chOff x="8890924" y="1218797"/>
            <a:chExt cx="2733595" cy="1112117"/>
          </a:xfrm>
        </p:grpSpPr>
        <p:pic>
          <p:nvPicPr>
            <p:cNvPr id="3" name="Obraz 2">
              <a:extLst>
                <a:ext uri="{FF2B5EF4-FFF2-40B4-BE49-F238E27FC236}">
                  <a16:creationId xmlns:a16="http://schemas.microsoft.com/office/drawing/2014/main" id="{83108285-D52F-4361-BB36-9162FC69729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90924" y="1218797"/>
              <a:ext cx="1314396" cy="1112117"/>
            </a:xfrm>
            <a:prstGeom prst="rect">
              <a:avLst/>
            </a:prstGeom>
          </p:spPr>
        </p:pic>
        <p:pic>
          <p:nvPicPr>
            <p:cNvPr id="11" name="Obraz 10">
              <a:extLst>
                <a:ext uri="{FF2B5EF4-FFF2-40B4-BE49-F238E27FC236}">
                  <a16:creationId xmlns:a16="http://schemas.microsoft.com/office/drawing/2014/main" id="{C52E57B2-BAE6-475B-92A2-AA025A2DB2E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16673" y="1219466"/>
              <a:ext cx="1307846" cy="1111448"/>
            </a:xfrm>
            <a:prstGeom prst="rect">
              <a:avLst/>
            </a:prstGeom>
          </p:spPr>
        </p:pic>
      </p:grpSp>
      <p:pic>
        <p:nvPicPr>
          <p:cNvPr id="18" name="Obraz 17">
            <a:extLst>
              <a:ext uri="{FF2B5EF4-FFF2-40B4-BE49-F238E27FC236}">
                <a16:creationId xmlns:a16="http://schemas.microsoft.com/office/drawing/2014/main" id="{2D5C5047-EDA8-45C2-9B5E-BB3612B528CE}"/>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335011" y="3738293"/>
            <a:ext cx="2064189" cy="874656"/>
          </a:xfrm>
          <a:prstGeom prst="rect">
            <a:avLst/>
          </a:prstGeom>
        </p:spPr>
      </p:pic>
      <p:sp>
        <p:nvSpPr>
          <p:cNvPr id="4" name="Prostokąt 3">
            <a:extLst>
              <a:ext uri="{FF2B5EF4-FFF2-40B4-BE49-F238E27FC236}">
                <a16:creationId xmlns:a16="http://schemas.microsoft.com/office/drawing/2014/main" id="{EE2C7974-3D4E-44CA-907D-BDD70686DA00}"/>
              </a:ext>
            </a:extLst>
          </p:cNvPr>
          <p:cNvSpPr/>
          <p:nvPr/>
        </p:nvSpPr>
        <p:spPr>
          <a:xfrm>
            <a:off x="1138406" y="2481547"/>
            <a:ext cx="7213134" cy="707886"/>
          </a:xfrm>
          <a:prstGeom prst="rect">
            <a:avLst/>
          </a:prstGeom>
        </p:spPr>
        <p:txBody>
          <a:bodyPr wrap="square">
            <a:spAutoFit/>
          </a:bodyPr>
          <a:lstStyle/>
          <a:p>
            <a:pPr>
              <a:spcBef>
                <a:spcPts val="0"/>
              </a:spcBef>
            </a:pPr>
            <a:r>
              <a:rPr lang="en-US" sz="2000" b="1" dirty="0">
                <a:latin typeface="Calibri  "/>
              </a:rPr>
              <a:t>Shanghai Global Ranking of Academic Subjects </a:t>
            </a:r>
            <a:r>
              <a:rPr lang="pl-PL" sz="2000" b="1" dirty="0">
                <a:latin typeface="Calibri  "/>
              </a:rPr>
              <a:t>2024</a:t>
            </a:r>
          </a:p>
          <a:p>
            <a:pPr marL="342900" indent="-342900">
              <a:spcBef>
                <a:spcPts val="0"/>
              </a:spcBef>
              <a:buClr>
                <a:schemeClr val="bg1">
                  <a:lumMod val="75000"/>
                </a:schemeClr>
              </a:buClr>
              <a:buFont typeface="Wingdings" panose="05000000000000000000" pitchFamily="2" charset="2"/>
              <a:buChar char="§"/>
            </a:pPr>
            <a:r>
              <a:rPr lang="pl-PL" sz="2000" dirty="0">
                <a:latin typeface="Calibri  "/>
              </a:rPr>
              <a:t>dyscyplina </a:t>
            </a:r>
            <a:r>
              <a:rPr lang="pl-PL" sz="2000" b="1" dirty="0">
                <a:latin typeface="Calibri  "/>
              </a:rPr>
              <a:t>inżynieria mechaniczna </a:t>
            </a:r>
            <a:r>
              <a:rPr lang="pl-PL" sz="2000" dirty="0">
                <a:latin typeface="Calibri  "/>
              </a:rPr>
              <a:t>(101-150)</a:t>
            </a:r>
          </a:p>
        </p:txBody>
      </p:sp>
      <p:pic>
        <p:nvPicPr>
          <p:cNvPr id="19" name="Obraz 18">
            <a:extLst>
              <a:ext uri="{FF2B5EF4-FFF2-40B4-BE49-F238E27FC236}">
                <a16:creationId xmlns:a16="http://schemas.microsoft.com/office/drawing/2014/main" id="{A9DF318B-CF3C-45E8-B6D8-26FE7738519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158949" y="2481547"/>
            <a:ext cx="2284619" cy="956063"/>
          </a:xfrm>
          <a:prstGeom prst="rect">
            <a:avLst/>
          </a:prstGeom>
        </p:spPr>
      </p:pic>
    </p:spTree>
    <p:extLst>
      <p:ext uri="{BB962C8B-B14F-4D97-AF65-F5344CB8AC3E}">
        <p14:creationId xmlns:p14="http://schemas.microsoft.com/office/powerpoint/2010/main" val="1395506286"/>
      </p:ext>
    </p:extLst>
  </p:cSld>
  <p:clrMapOvr>
    <a:masterClrMapping/>
  </p:clrMapOvr>
  <p:transition>
    <p:randomBa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
          <p:cNvSpPr txBox="1">
            <a:spLocks noChangeArrowheads="1"/>
          </p:cNvSpPr>
          <p:nvPr/>
        </p:nvSpPr>
        <p:spPr bwMode="auto">
          <a:xfrm>
            <a:off x="1271464" y="1"/>
            <a:ext cx="10081120" cy="10527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ClrTx/>
              <a:buFontTx/>
              <a:buNone/>
            </a:pPr>
            <a:r>
              <a:rPr lang="pl-PL" altLang="pl-PL" sz="3200" b="1" dirty="0">
                <a:solidFill>
                  <a:srgbClr val="B11D09"/>
                </a:solidFill>
                <a:latin typeface="Calibri" pitchFamily="34" charset="0"/>
                <a:cs typeface="Calibri" pitchFamily="34" charset="0"/>
              </a:rPr>
              <a:t>Kluczowe obszary strategiczne</a:t>
            </a:r>
          </a:p>
        </p:txBody>
      </p:sp>
      <p:sp>
        <p:nvSpPr>
          <p:cNvPr id="7" name="Text Box 2"/>
          <p:cNvSpPr txBox="1">
            <a:spLocks noChangeArrowheads="1"/>
          </p:cNvSpPr>
          <p:nvPr/>
        </p:nvSpPr>
        <p:spPr bwMode="auto">
          <a:xfrm>
            <a:off x="1286868" y="1047056"/>
            <a:ext cx="6681340" cy="4614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numCol="1"/>
          <a:lstStyle>
            <a:lvl1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1pPr>
            <a:lvl2pPr marL="825500"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2pPr>
            <a:lvl3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3pPr>
            <a:lvl4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4pPr>
            <a:lvl5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9pPr>
          </a:lstStyle>
          <a:p>
            <a:pPr algn="just" defTabSz="358775">
              <a:spcBef>
                <a:spcPts val="600"/>
              </a:spcBef>
              <a:spcAft>
                <a:spcPts val="600"/>
              </a:spcAft>
            </a:pPr>
            <a:r>
              <a:rPr lang="pl-PL" altLang="pl-PL" sz="2400" b="0" dirty="0">
                <a:solidFill>
                  <a:schemeClr val="tx1"/>
                </a:solidFill>
                <a:latin typeface="Calibri" pitchFamily="34" charset="0"/>
                <a:cs typeface="Calibri" pitchFamily="34" charset="0"/>
              </a:rPr>
              <a:t>Politechnika Wrocławska definiuje pięć kluczowych obszarów strategicznych, które są niezbędne do realizacji misji i wizji Uczelni oraz wspierania </a:t>
            </a:r>
            <a:br>
              <a:rPr lang="pl-PL" altLang="pl-PL" sz="2400" b="0" dirty="0">
                <a:solidFill>
                  <a:schemeClr val="tx1"/>
                </a:solidFill>
                <a:latin typeface="Calibri" pitchFamily="34" charset="0"/>
                <a:cs typeface="Calibri" pitchFamily="34" charset="0"/>
              </a:rPr>
            </a:br>
            <a:r>
              <a:rPr lang="pl-PL" altLang="pl-PL" sz="2400" b="0" dirty="0">
                <a:solidFill>
                  <a:schemeClr val="tx1"/>
                </a:solidFill>
                <a:latin typeface="Calibri" pitchFamily="34" charset="0"/>
                <a:cs typeface="Calibri" pitchFamily="34" charset="0"/>
              </a:rPr>
              <a:t>i promowania jej wartości:</a:t>
            </a:r>
          </a:p>
          <a:p>
            <a:pPr marL="285750" indent="-285750" algn="just" defTabSz="358775">
              <a:spcBef>
                <a:spcPts val="600"/>
              </a:spcBef>
              <a:spcAft>
                <a:spcPts val="600"/>
              </a:spcAft>
              <a:buClr>
                <a:schemeClr val="accent2">
                  <a:lumMod val="60000"/>
                  <a:lumOff val="40000"/>
                </a:schemeClr>
              </a:buClr>
              <a:buFont typeface="Wingdings" panose="05000000000000000000" pitchFamily="2" charset="2"/>
              <a:buChar char="§"/>
            </a:pPr>
            <a:r>
              <a:rPr lang="pl-PL" altLang="pl-PL" sz="2400" dirty="0">
                <a:solidFill>
                  <a:schemeClr val="tx1"/>
                </a:solidFill>
                <a:latin typeface="Calibri" pitchFamily="34" charset="0"/>
                <a:cs typeface="Calibri" pitchFamily="34" charset="0"/>
              </a:rPr>
              <a:t>kształcenie</a:t>
            </a:r>
          </a:p>
          <a:p>
            <a:pPr marL="285750" indent="-285750" algn="just" defTabSz="358775">
              <a:spcBef>
                <a:spcPts val="600"/>
              </a:spcBef>
              <a:spcAft>
                <a:spcPts val="600"/>
              </a:spcAft>
              <a:buClr>
                <a:schemeClr val="accent2">
                  <a:lumMod val="60000"/>
                  <a:lumOff val="40000"/>
                </a:schemeClr>
              </a:buClr>
              <a:buFont typeface="Wingdings" panose="05000000000000000000" pitchFamily="2" charset="2"/>
              <a:buChar char="§"/>
            </a:pPr>
            <a:r>
              <a:rPr lang="pl-PL" altLang="pl-PL" sz="2400" dirty="0">
                <a:solidFill>
                  <a:schemeClr val="tx1"/>
                </a:solidFill>
                <a:latin typeface="Calibri" pitchFamily="34" charset="0"/>
                <a:cs typeface="Calibri" pitchFamily="34" charset="0"/>
              </a:rPr>
              <a:t>badania i innowacje</a:t>
            </a:r>
          </a:p>
          <a:p>
            <a:pPr marL="285750" indent="-285750" algn="just" defTabSz="358775">
              <a:spcBef>
                <a:spcPts val="600"/>
              </a:spcBef>
              <a:spcAft>
                <a:spcPts val="600"/>
              </a:spcAft>
              <a:buClr>
                <a:schemeClr val="accent2">
                  <a:lumMod val="60000"/>
                  <a:lumOff val="40000"/>
                </a:schemeClr>
              </a:buClr>
              <a:buFont typeface="Wingdings" panose="05000000000000000000" pitchFamily="2" charset="2"/>
              <a:buChar char="§"/>
            </a:pPr>
            <a:r>
              <a:rPr lang="pl-PL" altLang="pl-PL" sz="2400" dirty="0">
                <a:solidFill>
                  <a:schemeClr val="tx1"/>
                </a:solidFill>
                <a:latin typeface="Calibri" pitchFamily="34" charset="0"/>
                <a:cs typeface="Calibri" pitchFamily="34" charset="0"/>
              </a:rPr>
              <a:t>współpraca z otoczeniem</a:t>
            </a:r>
          </a:p>
          <a:p>
            <a:pPr marL="285750" indent="-285750" algn="just" defTabSz="358775">
              <a:spcBef>
                <a:spcPts val="600"/>
              </a:spcBef>
              <a:spcAft>
                <a:spcPts val="600"/>
              </a:spcAft>
              <a:buClr>
                <a:schemeClr val="accent2">
                  <a:lumMod val="60000"/>
                  <a:lumOff val="40000"/>
                </a:schemeClr>
              </a:buClr>
              <a:buFont typeface="Wingdings" panose="05000000000000000000" pitchFamily="2" charset="2"/>
              <a:buChar char="§"/>
            </a:pPr>
            <a:r>
              <a:rPr lang="pl-PL" altLang="pl-PL" sz="2400" dirty="0">
                <a:solidFill>
                  <a:schemeClr val="tx1"/>
                </a:solidFill>
                <a:latin typeface="Calibri" pitchFamily="34" charset="0"/>
                <a:cs typeface="Calibri" pitchFamily="34" charset="0"/>
              </a:rPr>
              <a:t>społeczność</a:t>
            </a:r>
          </a:p>
          <a:p>
            <a:pPr marL="285750" indent="-285750" algn="just" defTabSz="358775">
              <a:spcBef>
                <a:spcPts val="600"/>
              </a:spcBef>
              <a:spcAft>
                <a:spcPts val="600"/>
              </a:spcAft>
              <a:buClr>
                <a:schemeClr val="accent2">
                  <a:lumMod val="60000"/>
                  <a:lumOff val="40000"/>
                </a:schemeClr>
              </a:buClr>
              <a:buFont typeface="Wingdings" panose="05000000000000000000" pitchFamily="2" charset="2"/>
              <a:buChar char="§"/>
            </a:pPr>
            <a:r>
              <a:rPr lang="pl-PL" altLang="pl-PL" sz="2400" dirty="0">
                <a:solidFill>
                  <a:schemeClr val="tx1"/>
                </a:solidFill>
                <a:latin typeface="Calibri" pitchFamily="34" charset="0"/>
                <a:cs typeface="Calibri" pitchFamily="34" charset="0"/>
              </a:rPr>
              <a:t>infrastruktura.</a:t>
            </a:r>
            <a:endParaRPr lang="en-GB" sz="2400" dirty="0">
              <a:solidFill>
                <a:schemeClr val="tx1"/>
              </a:solidFill>
              <a:latin typeface="Calibri" pitchFamily="34" charset="0"/>
              <a:cs typeface="Calibri" pitchFamily="34" charset="0"/>
            </a:endParaRPr>
          </a:p>
          <a:p>
            <a:pPr algn="just" defTabSz="358775">
              <a:spcBef>
                <a:spcPts val="600"/>
              </a:spcBef>
              <a:spcAft>
                <a:spcPts val="600"/>
              </a:spcAft>
            </a:pPr>
            <a:endParaRPr lang="pl-PL" altLang="pl-PL" sz="2400" b="0" dirty="0">
              <a:solidFill>
                <a:schemeClr val="tx1"/>
              </a:solidFill>
              <a:latin typeface="Calibri" pitchFamily="34" charset="0"/>
              <a:cs typeface="Calibri" pitchFamily="34" charset="0"/>
            </a:endParaRPr>
          </a:p>
        </p:txBody>
      </p:sp>
      <p:sp>
        <p:nvSpPr>
          <p:cNvPr id="5" name="Prostokąt 4">
            <a:extLst>
              <a:ext uri="{FF2B5EF4-FFF2-40B4-BE49-F238E27FC236}">
                <a16:creationId xmlns:a16="http://schemas.microsoft.com/office/drawing/2014/main" id="{06B3F13C-CAF7-4399-9F48-DBF03ABF9047}"/>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8" name="Obraz 7">
            <a:extLst>
              <a:ext uri="{FF2B5EF4-FFF2-40B4-BE49-F238E27FC236}">
                <a16:creationId xmlns:a16="http://schemas.microsoft.com/office/drawing/2014/main" id="{3E4EBFDB-DB68-4BEA-8998-9C9A4986A6DF}"/>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8256240" y="0"/>
            <a:ext cx="3935760" cy="6858000"/>
          </a:xfrm>
          <a:prstGeom prst="rect">
            <a:avLst/>
          </a:prstGeom>
        </p:spPr>
      </p:pic>
    </p:spTree>
    <p:extLst>
      <p:ext uri="{BB962C8B-B14F-4D97-AF65-F5344CB8AC3E}">
        <p14:creationId xmlns:p14="http://schemas.microsoft.com/office/powerpoint/2010/main" val="19596996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p:cNvPicPr>
            <a:picLocks noChangeAspect="1"/>
          </p:cNvPicPr>
          <p:nvPr/>
        </p:nvPicPr>
        <p:blipFill rotWithShape="1">
          <a:blip r:embed="rId3" cstate="screen">
            <a:extLst>
              <a:ext uri="{BEBA8EAE-BF5A-486C-A8C5-ECC9F3942E4B}">
                <a14:imgProps xmlns:a14="http://schemas.microsoft.com/office/drawing/2010/main">
                  <a14:imgLayer r:embed="rId4">
                    <a14:imgEffect>
                      <a14:colorTemperature colorTemp="6504"/>
                    </a14:imgEffect>
                    <a14:imgEffect>
                      <a14:brightnessContrast bright="5000"/>
                    </a14:imgEffect>
                  </a14:imgLayer>
                </a14:imgProps>
              </a:ext>
              <a:ext uri="{28A0092B-C50C-407E-A947-70E740481C1C}">
                <a14:useLocalDpi xmlns:a14="http://schemas.microsoft.com/office/drawing/2010/main"/>
              </a:ext>
            </a:extLst>
          </a:blip>
          <a:srcRect/>
          <a:stretch/>
        </p:blipFill>
        <p:spPr>
          <a:xfrm>
            <a:off x="843272" y="-1"/>
            <a:ext cx="11348727" cy="6858001"/>
          </a:xfrm>
          <a:prstGeom prst="rect">
            <a:avLst/>
          </a:prstGeom>
        </p:spPr>
      </p:pic>
      <p:grpSp>
        <p:nvGrpSpPr>
          <p:cNvPr id="7" name="Grupa 6">
            <a:extLst>
              <a:ext uri="{FF2B5EF4-FFF2-40B4-BE49-F238E27FC236}">
                <a16:creationId xmlns:a16="http://schemas.microsoft.com/office/drawing/2014/main" id="{A9D05CB4-1946-4C12-BF6F-771F05808E1C}"/>
              </a:ext>
            </a:extLst>
          </p:cNvPr>
          <p:cNvGrpSpPr/>
          <p:nvPr/>
        </p:nvGrpSpPr>
        <p:grpSpPr>
          <a:xfrm>
            <a:off x="843272" y="403517"/>
            <a:ext cx="11363789" cy="864096"/>
            <a:chOff x="828211" y="204452"/>
            <a:chExt cx="11363789" cy="864096"/>
          </a:xfrm>
        </p:grpSpPr>
        <p:sp>
          <p:nvSpPr>
            <p:cNvPr id="9" name="Prostokąt 8">
              <a:extLst>
                <a:ext uri="{FF2B5EF4-FFF2-40B4-BE49-F238E27FC236}">
                  <a16:creationId xmlns:a16="http://schemas.microsoft.com/office/drawing/2014/main" id="{3E52D65A-63CF-45C7-9D70-C3E99EFA398C}"/>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0" name="Text Box 1">
              <a:extLst>
                <a:ext uri="{FF2B5EF4-FFF2-40B4-BE49-F238E27FC236}">
                  <a16:creationId xmlns:a16="http://schemas.microsoft.com/office/drawing/2014/main" id="{A7522E7B-3B67-4978-9865-CCEC6BD3CE7C}"/>
                </a:ext>
              </a:extLst>
            </p:cNvPr>
            <p:cNvSpPr txBox="1">
              <a:spLocks noChangeArrowheads="1"/>
            </p:cNvSpPr>
            <p:nvPr/>
          </p:nvSpPr>
          <p:spPr bwMode="auto">
            <a:xfrm>
              <a:off x="3215680" y="204452"/>
              <a:ext cx="6480720"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pPr>
              <a:r>
                <a:rPr lang="pl-PL" sz="4000" b="1" cap="all" dirty="0">
                  <a:solidFill>
                    <a:schemeClr val="bg1"/>
                  </a:solidFill>
                  <a:latin typeface="Calibri" pitchFamily="34" charset="0"/>
                  <a:cs typeface="Calibri" pitchFamily="34" charset="0"/>
                </a:rPr>
                <a:t>Kształcenie</a:t>
              </a:r>
              <a:endParaRPr lang="pl-PL" altLang="pl-PL" sz="4000" b="1" cap="all" dirty="0">
                <a:solidFill>
                  <a:schemeClr val="bg1"/>
                </a:solidFill>
              </a:endParaRPr>
            </a:p>
            <a:p>
              <a:pPr algn="ctr" eaLnBrk="1" hangingPunct="1">
                <a:spcBef>
                  <a:spcPct val="0"/>
                </a:spcBef>
                <a:buFontTx/>
                <a:buNone/>
              </a:pPr>
              <a:endParaRPr lang="pl-PL" altLang="pl-PL" sz="4000" b="1" cap="all" dirty="0"/>
            </a:p>
          </p:txBody>
        </p:sp>
      </p:grpSp>
    </p:spTree>
    <p:extLst>
      <p:ext uri="{BB962C8B-B14F-4D97-AF65-F5344CB8AC3E}">
        <p14:creationId xmlns:p14="http://schemas.microsoft.com/office/powerpoint/2010/main" val="3911011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23075" y="620687"/>
            <a:ext cx="6889149" cy="56166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numCol="1"/>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eaLnBrk="1" hangingPunct="1">
              <a:spcBef>
                <a:spcPts val="350"/>
              </a:spcBef>
              <a:buClr>
                <a:srgbClr val="A7190E"/>
              </a:buClr>
              <a:defRPr/>
            </a:pPr>
            <a:endParaRPr lang="pl-PL" altLang="pl-PL" sz="2000" dirty="0">
              <a:solidFill>
                <a:prstClr val="black"/>
              </a:solidFill>
              <a:latin typeface="Calibri" pitchFamily="34" charset="0"/>
              <a:cs typeface="Calibri" pitchFamily="34" charset="0"/>
            </a:endParaRPr>
          </a:p>
          <a:p>
            <a:pPr marL="0" algn="just" eaLnBrk="1" hangingPunct="1">
              <a:spcAft>
                <a:spcPts val="600"/>
              </a:spcAft>
              <a:buClr>
                <a:srgbClr val="A7190E"/>
              </a:buClr>
              <a:defRPr/>
            </a:pPr>
            <a:r>
              <a:rPr lang="pl-PL" altLang="pl-PL" sz="1800" dirty="0">
                <a:solidFill>
                  <a:schemeClr val="tx1"/>
                </a:solidFill>
                <a:latin typeface="Calibri" pitchFamily="34" charset="0"/>
                <a:cs typeface="Calibri" pitchFamily="34" charset="0"/>
              </a:rPr>
              <a:t>Politechnika Wrocławska prowadzi badania w czterech dziedzinach </a:t>
            </a:r>
            <a:r>
              <a:rPr lang="pl-PL" altLang="pl-PL" sz="1800" b="1" dirty="0">
                <a:solidFill>
                  <a:schemeClr val="tx1"/>
                </a:solidFill>
                <a:latin typeface="Calibri" pitchFamily="34" charset="0"/>
                <a:cs typeface="Calibri" pitchFamily="34" charset="0"/>
              </a:rPr>
              <a:t>nauk inżynieryjno-technicznych, ścisłych i przyrodniczych, medycznych </a:t>
            </a:r>
            <a:br>
              <a:rPr lang="pl-PL" altLang="pl-PL" sz="1800" b="1" dirty="0">
                <a:solidFill>
                  <a:schemeClr val="tx1"/>
                </a:solidFill>
                <a:latin typeface="Calibri" pitchFamily="34" charset="0"/>
                <a:cs typeface="Calibri" pitchFamily="34" charset="0"/>
              </a:rPr>
            </a:br>
            <a:r>
              <a:rPr lang="pl-PL" altLang="pl-PL" sz="1800" b="1" dirty="0">
                <a:solidFill>
                  <a:schemeClr val="tx1"/>
                </a:solidFill>
                <a:latin typeface="Calibri" pitchFamily="34" charset="0"/>
                <a:cs typeface="Calibri" pitchFamily="34" charset="0"/>
              </a:rPr>
              <a:t>i o zdrowiu oraz społecznych:</a:t>
            </a:r>
            <a:endParaRPr lang="pl-PL" altLang="pl-PL" sz="1800" dirty="0">
              <a:solidFill>
                <a:schemeClr val="tx1"/>
              </a:solidFill>
              <a:latin typeface="Calibri" pitchFamily="34" charset="0"/>
              <a:cs typeface="Calibri" pitchFamily="34" charset="0"/>
            </a:endParaRP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architektura i urbanistyka </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automatyka, elektronika, elektrotechnika i technologie kosmiczne</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informatyka techniczna i telekomunikacja </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inżynieria biomedyczna</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inżynieria chemiczna </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inżynieria lądowa, geodezja i transport </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Inżynieria materiałowa</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inżynieria mechaniczna</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inżynieria środowiska, górnictwo i energetyka</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nauki medyczne</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matematyka</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nauki chemiczne </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nauki fizyczne</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nauki o zarządzaniu i jakości</a:t>
            </a:r>
          </a:p>
          <a:p>
            <a:pPr marL="1587" indent="0">
              <a:buClr>
                <a:srgbClr val="C00000"/>
              </a:buClr>
              <a:defRPr/>
            </a:pPr>
            <a:endParaRPr lang="pl-PL" sz="2000" dirty="0">
              <a:latin typeface="Calibri" panose="020F0502020204030204" pitchFamily="34" charset="0"/>
              <a:cs typeface="Calibri" panose="020F0502020204030204" pitchFamily="34" charset="0"/>
            </a:endParaRPr>
          </a:p>
        </p:txBody>
      </p:sp>
      <p:sp>
        <p:nvSpPr>
          <p:cNvPr id="3" name="Text Box 1"/>
          <p:cNvSpPr txBox="1">
            <a:spLocks noChangeArrowheads="1"/>
          </p:cNvSpPr>
          <p:nvPr/>
        </p:nvSpPr>
        <p:spPr bwMode="auto">
          <a:xfrm>
            <a:off x="1223075" y="0"/>
            <a:ext cx="8065595" cy="10527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defRPr/>
            </a:pPr>
            <a:r>
              <a:rPr lang="pl-PL" altLang="pl-PL" sz="3200" b="1" dirty="0">
                <a:solidFill>
                  <a:srgbClr val="B11D09"/>
                </a:solidFill>
                <a:latin typeface="Calibri" pitchFamily="34" charset="0"/>
                <a:cs typeface="Calibri" pitchFamily="34" charset="0"/>
              </a:rPr>
              <a:t>Dyscypliny naukowe</a:t>
            </a:r>
          </a:p>
        </p:txBody>
      </p:sp>
      <p:pic>
        <p:nvPicPr>
          <p:cNvPr id="6" name="Obraz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84651" y="3"/>
            <a:ext cx="3910211" cy="6857993"/>
          </a:xfrm>
          <a:prstGeom prst="rect">
            <a:avLst/>
          </a:prstGeom>
        </p:spPr>
      </p:pic>
    </p:spTree>
    <p:extLst>
      <p:ext uri="{BB962C8B-B14F-4D97-AF65-F5344CB8AC3E}">
        <p14:creationId xmlns:p14="http://schemas.microsoft.com/office/powerpoint/2010/main" val="3865079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
          <p:cNvSpPr txBox="1">
            <a:spLocks noChangeArrowheads="1"/>
          </p:cNvSpPr>
          <p:nvPr/>
        </p:nvSpPr>
        <p:spPr bwMode="auto">
          <a:xfrm>
            <a:off x="1271464" y="0"/>
            <a:ext cx="4968553" cy="12423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Wydział Architektury</a:t>
            </a:r>
            <a:endParaRPr lang="en-US" altLang="pl-PL" sz="3200" b="1" dirty="0">
              <a:solidFill>
                <a:srgbClr val="B40000"/>
              </a:solidFill>
              <a:latin typeface="Calibri" pitchFamily="34" charset="0"/>
              <a:cs typeface="Calibri" pitchFamily="34" charset="0"/>
            </a:endParaRPr>
          </a:p>
        </p:txBody>
      </p:sp>
      <p:pic>
        <p:nvPicPr>
          <p:cNvPr id="22" name="Picture 33"/>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7010107" y="182341"/>
            <a:ext cx="814085" cy="814085"/>
          </a:xfrm>
          <a:prstGeom prst="rect">
            <a:avLst/>
          </a:prstGeom>
          <a:noFill/>
          <a:ln>
            <a:noFill/>
          </a:ln>
        </p:spPr>
      </p:pic>
      <p:sp>
        <p:nvSpPr>
          <p:cNvPr id="12" name="Text Box 2"/>
          <p:cNvSpPr txBox="1">
            <a:spLocks noChangeArrowheads="1"/>
          </p:cNvSpPr>
          <p:nvPr/>
        </p:nvSpPr>
        <p:spPr bwMode="auto">
          <a:xfrm>
            <a:off x="2639617" y="4808750"/>
            <a:ext cx="5022611" cy="17165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737" indent="0" algn="r" eaLnBrk="1" hangingPunct="1">
              <a:spcBef>
                <a:spcPts val="350"/>
              </a:spcBef>
              <a:buClr>
                <a:schemeClr val="tx1"/>
              </a:buClr>
              <a:defRPr/>
            </a:pPr>
            <a:r>
              <a:rPr lang="pl-PL" sz="1300" i="1" dirty="0">
                <a:solidFill>
                  <a:schemeClr val="tx1"/>
                </a:solidFill>
                <a:latin typeface="Calibri" pitchFamily="34" charset="0"/>
                <a:cs typeface="Calibri" pitchFamily="34" charset="0"/>
              </a:rPr>
              <a:t>„Wrocław to miasto ciekawych pomysłów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i ciągłych zmian, dlatego bardzo mile wspominam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studia na tutejszym Wydziale Architektury.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Zainspirowały mnie i wyznaczyły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kierunek życia zawodowego”.</a:t>
            </a:r>
          </a:p>
          <a:p>
            <a:pPr algn="r" eaLnBrk="1" hangingPunct="1">
              <a:lnSpc>
                <a:spcPct val="80000"/>
              </a:lnSpc>
              <a:spcBef>
                <a:spcPts val="500"/>
              </a:spcBef>
              <a:buClr>
                <a:srgbClr val="9F250D"/>
              </a:buClr>
              <a:defRPr/>
            </a:pPr>
            <a:endParaRPr lang="pl-PL" sz="1200" b="1" dirty="0">
              <a:solidFill>
                <a:schemeClr val="tx1"/>
              </a:solidFill>
              <a:latin typeface="Calibri" pitchFamily="34" charset="0"/>
              <a:cs typeface="Calibri" pitchFamily="34" charset="0"/>
            </a:endParaRPr>
          </a:p>
          <a:p>
            <a:pPr algn="r" eaLnBrk="1" hangingPunct="1">
              <a:lnSpc>
                <a:spcPct val="80000"/>
              </a:lnSpc>
              <a:spcBef>
                <a:spcPts val="500"/>
              </a:spcBef>
              <a:buClr>
                <a:srgbClr val="9F250D"/>
              </a:buClr>
              <a:defRPr/>
            </a:pPr>
            <a:r>
              <a:rPr lang="pl-PL" sz="1200" b="1" dirty="0">
                <a:solidFill>
                  <a:schemeClr val="tx1"/>
                </a:solidFill>
                <a:latin typeface="Calibri" pitchFamily="34" charset="0"/>
                <a:cs typeface="Calibri" pitchFamily="34" charset="0"/>
              </a:rPr>
              <a:t>Krzysztof Basiński </a:t>
            </a:r>
            <a:br>
              <a:rPr lang="pl-PL" sz="1200" b="1" dirty="0">
                <a:solidFill>
                  <a:schemeClr val="tx1"/>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własna Pracownia Projektowa SPAZIO</a:t>
            </a:r>
          </a:p>
          <a:p>
            <a:pPr marL="58737" indent="0" algn="r" eaLnBrk="1" hangingPunct="1">
              <a:spcBef>
                <a:spcPts val="350"/>
              </a:spcBef>
              <a:buClr>
                <a:schemeClr val="tx1"/>
              </a:buClr>
              <a:defRPr/>
            </a:pPr>
            <a:r>
              <a:rPr lang="pl-PL" altLang="pl-PL" sz="1200" dirty="0">
                <a:latin typeface="Calibri" pitchFamily="34" charset="0"/>
                <a:cs typeface="Calibri" pitchFamily="34" charset="0"/>
              </a:rPr>
              <a:t> </a:t>
            </a:r>
          </a:p>
        </p:txBody>
      </p:sp>
      <p:grpSp>
        <p:nvGrpSpPr>
          <p:cNvPr id="8" name="Grupa 7">
            <a:extLst>
              <a:ext uri="{FF2B5EF4-FFF2-40B4-BE49-F238E27FC236}">
                <a16:creationId xmlns:a16="http://schemas.microsoft.com/office/drawing/2014/main" id="{37489875-4455-423D-B09C-5339FE938CF2}"/>
              </a:ext>
            </a:extLst>
          </p:cNvPr>
          <p:cNvGrpSpPr/>
          <p:nvPr/>
        </p:nvGrpSpPr>
        <p:grpSpPr>
          <a:xfrm>
            <a:off x="1343471" y="1196752"/>
            <a:ext cx="6408711" cy="1467277"/>
            <a:chOff x="1343471" y="1196752"/>
            <a:chExt cx="6408711" cy="1467277"/>
          </a:xfrm>
        </p:grpSpPr>
        <p:sp>
          <p:nvSpPr>
            <p:cNvPr id="6" name="Text Box 2"/>
            <p:cNvSpPr txBox="1">
              <a:spLocks noChangeArrowheads="1"/>
            </p:cNvSpPr>
            <p:nvPr/>
          </p:nvSpPr>
          <p:spPr bwMode="auto">
            <a:xfrm>
              <a:off x="1343472" y="1322595"/>
              <a:ext cx="6408710" cy="13414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Architektura</a:t>
              </a:r>
            </a:p>
            <a:p>
              <a:pPr marL="344487" indent="-285750">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a:ea typeface="Microsoft YaHei"/>
                  <a:cs typeface="Calibri"/>
                </a:rPr>
                <a:t>Architektura w j. angielskim</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Gospodarka przestrzenna </a:t>
              </a:r>
              <a:endParaRPr lang="en-GB" altLang="pl-PL" dirty="0">
                <a:solidFill>
                  <a:schemeClr val="tx2"/>
                </a:solidFill>
                <a:latin typeface="Calibri" pitchFamily="34" charset="0"/>
                <a:cs typeface="Calibri" pitchFamily="34" charset="0"/>
              </a:endParaRPr>
            </a:p>
          </p:txBody>
        </p:sp>
        <p:grpSp>
          <p:nvGrpSpPr>
            <p:cNvPr id="5" name="Grupa 4">
              <a:extLst>
                <a:ext uri="{FF2B5EF4-FFF2-40B4-BE49-F238E27FC236}">
                  <a16:creationId xmlns:a16="http://schemas.microsoft.com/office/drawing/2014/main" id="{6C55F117-BA9E-430A-9E82-D0521722CFE9}"/>
                </a:ext>
              </a:extLst>
            </p:cNvPr>
            <p:cNvGrpSpPr/>
            <p:nvPr/>
          </p:nvGrpSpPr>
          <p:grpSpPr>
            <a:xfrm>
              <a:off x="1343471" y="1196752"/>
              <a:ext cx="6408711" cy="1467277"/>
              <a:chOff x="1343471" y="1196752"/>
              <a:chExt cx="6408711" cy="1467277"/>
            </a:xfrm>
          </p:grpSpPr>
          <p:cxnSp>
            <p:nvCxnSpPr>
              <p:cNvPr id="17" name="Łącznik prosty 16">
                <a:extLst>
                  <a:ext uri="{FF2B5EF4-FFF2-40B4-BE49-F238E27FC236}">
                    <a16:creationId xmlns:a16="http://schemas.microsoft.com/office/drawing/2014/main" id="{C6FD1EAE-FBDB-4F80-B98E-B4D79FDBE458}"/>
                  </a:ext>
                </a:extLst>
              </p:cNvPr>
              <p:cNvCxnSpPr/>
              <p:nvPr/>
            </p:nvCxnSpPr>
            <p:spPr>
              <a:xfrm flipH="1">
                <a:off x="1347871" y="1196752"/>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E1E3ECA9-76C4-4680-966E-C5F6E6DED1A3}"/>
                  </a:ext>
                </a:extLst>
              </p:cNvPr>
              <p:cNvCxnSpPr/>
              <p:nvPr/>
            </p:nvCxnSpPr>
            <p:spPr>
              <a:xfrm flipH="1">
                <a:off x="1343471" y="2664029"/>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pic>
        <p:nvPicPr>
          <p:cNvPr id="20" name="Obraz 19">
            <a:extLst>
              <a:ext uri="{FF2B5EF4-FFF2-40B4-BE49-F238E27FC236}">
                <a16:creationId xmlns:a16="http://schemas.microsoft.com/office/drawing/2014/main" id="{D3B45454-896B-40D8-BC60-9F39465DA2A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124"/>
          <a:stretch/>
        </p:blipFill>
        <p:spPr>
          <a:xfrm>
            <a:off x="8256241" y="0"/>
            <a:ext cx="3935760" cy="6858000"/>
          </a:xfrm>
          <a:prstGeom prst="rect">
            <a:avLst/>
          </a:prstGeom>
        </p:spPr>
      </p:pic>
    </p:spTree>
    <p:extLst>
      <p:ext uri="{BB962C8B-B14F-4D97-AF65-F5344CB8AC3E}">
        <p14:creationId xmlns:p14="http://schemas.microsoft.com/office/powerpoint/2010/main" val="2276926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2"/>
            <a:ext cx="3935760" cy="6858001"/>
          </a:xfrm>
          <a:prstGeom prst="rect">
            <a:avLst/>
          </a:prstGeom>
        </p:spPr>
      </p:pic>
      <p:sp>
        <p:nvSpPr>
          <p:cNvPr id="6" name="Text Box 2"/>
          <p:cNvSpPr txBox="1">
            <a:spLocks noChangeArrowheads="1"/>
          </p:cNvSpPr>
          <p:nvPr/>
        </p:nvSpPr>
        <p:spPr bwMode="auto">
          <a:xfrm>
            <a:off x="1271464" y="1503437"/>
            <a:ext cx="6480716" cy="12530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Budownictwo</a:t>
            </a:r>
          </a:p>
          <a:p>
            <a:pPr marL="344487" indent="-285750">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Budownictwo w j. angielskim</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en-GB" altLang="pl-PL" dirty="0">
                <a:solidFill>
                  <a:schemeClr val="tx2"/>
                </a:solidFill>
                <a:latin typeface="Calibri" pitchFamily="34" charset="0"/>
                <a:cs typeface="Calibri" pitchFamily="34" charset="0"/>
              </a:rPr>
              <a:t>Advanced Solid Mechanics</a:t>
            </a:r>
          </a:p>
          <a:p>
            <a:pPr marL="741045" lvl="1" indent="-283845" eaLnBrk="1" hangingPunct="1">
              <a:lnSpc>
                <a:spcPct val="90000"/>
              </a:lnSpc>
              <a:spcBef>
                <a:spcPts val="350"/>
              </a:spcBef>
              <a:buClr>
                <a:srgbClr val="9F250D"/>
              </a:buClr>
              <a:defRPr/>
            </a:pPr>
            <a:endParaRPr lang="en-GB" altLang="pl-PL" sz="1200" dirty="0">
              <a:solidFill>
                <a:schemeClr val="tx1"/>
              </a:solidFill>
              <a:latin typeface="Calibri" pitchFamily="34" charset="0"/>
              <a:cs typeface="Calibri" pitchFamily="34" charset="0"/>
            </a:endParaRPr>
          </a:p>
        </p:txBody>
      </p:sp>
      <p:sp>
        <p:nvSpPr>
          <p:cNvPr id="9" name="Text Box 1"/>
          <p:cNvSpPr txBox="1">
            <a:spLocks noChangeArrowheads="1"/>
          </p:cNvSpPr>
          <p:nvPr/>
        </p:nvSpPr>
        <p:spPr bwMode="auto">
          <a:xfrm>
            <a:off x="1271464" y="-1"/>
            <a:ext cx="7351957" cy="12530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Budownictwa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Lądowego i Wodnego</a:t>
            </a:r>
            <a:endParaRPr lang="en-US" altLang="pl-PL" sz="3200" b="1" dirty="0">
              <a:solidFill>
                <a:srgbClr val="B40000"/>
              </a:solidFill>
              <a:latin typeface="Calibri" pitchFamily="34" charset="0"/>
              <a:cs typeface="Calibri" pitchFamily="34" charset="0"/>
            </a:endParaRPr>
          </a:p>
        </p:txBody>
      </p:sp>
      <p:pic>
        <p:nvPicPr>
          <p:cNvPr id="8" name="Picture 33"/>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6810423" y="166703"/>
            <a:ext cx="1023826" cy="1023826"/>
          </a:xfrm>
          <a:prstGeom prst="rect">
            <a:avLst/>
          </a:prstGeom>
          <a:noFill/>
          <a:ln>
            <a:noFill/>
          </a:ln>
        </p:spPr>
      </p:pic>
      <p:sp>
        <p:nvSpPr>
          <p:cNvPr id="11" name="Text Box 2"/>
          <p:cNvSpPr txBox="1">
            <a:spLocks noChangeArrowheads="1"/>
          </p:cNvSpPr>
          <p:nvPr/>
        </p:nvSpPr>
        <p:spPr bwMode="auto">
          <a:xfrm>
            <a:off x="1631505" y="4437112"/>
            <a:ext cx="6120676" cy="23042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737" indent="0" algn="r" eaLnBrk="1" hangingPunct="1">
              <a:spcBef>
                <a:spcPts val="350"/>
              </a:spcBef>
              <a:buClr>
                <a:schemeClr val="tx1"/>
              </a:buClr>
              <a:defRPr/>
            </a:pPr>
            <a:r>
              <a:rPr lang="pl-PL" sz="1300" i="1" spc="-50" dirty="0">
                <a:solidFill>
                  <a:schemeClr val="tx1"/>
                </a:solidFill>
                <a:latin typeface="Calibri" pitchFamily="34" charset="0"/>
                <a:cs typeface="Calibri" pitchFamily="34" charset="0"/>
              </a:rPr>
              <a:t>„Dobry inżynier jest na wagę złota! </a:t>
            </a:r>
            <a:br>
              <a:rPr lang="pl-PL" sz="1300" i="1" spc="-50" dirty="0">
                <a:solidFill>
                  <a:schemeClr val="tx1"/>
                </a:solidFill>
                <a:latin typeface="Calibri" pitchFamily="34" charset="0"/>
                <a:cs typeface="Calibri" pitchFamily="34" charset="0"/>
              </a:rPr>
            </a:br>
            <a:r>
              <a:rPr lang="pl-PL" sz="1300" i="1" spc="-50" dirty="0">
                <a:solidFill>
                  <a:schemeClr val="tx1"/>
                </a:solidFill>
                <a:latin typeface="Calibri" pitchFamily="34" charset="0"/>
                <a:cs typeface="Calibri" pitchFamily="34" charset="0"/>
              </a:rPr>
              <a:t>Absolwenci Budownictwa są kreatywni, znają języki, są przygotowani do rozwiązywania złożonych problemów projektowych, organizacyjnych i technologicznych, a także do kierowania wykonawstwem wszelkich typów obiektów budowlanych. Szeroki dostęp do nowoczesnych technologii pozwala na bieżąco poznawać świat budownictwa. Sukcesem kadry wykładowców jest to, że absolwenci potrafią odnajdywać się w nowych sytuacjach, radzą sobie z nowymi problemami i stają się doskonałymi specjalistami w swojej dziedzinie”.</a:t>
            </a:r>
          </a:p>
          <a:p>
            <a:pPr algn="r" eaLnBrk="1" hangingPunct="1">
              <a:lnSpc>
                <a:spcPct val="80000"/>
              </a:lnSpc>
              <a:spcBef>
                <a:spcPts val="500"/>
              </a:spcBef>
              <a:buClr>
                <a:srgbClr val="9F250D"/>
              </a:buClr>
              <a:defRPr/>
            </a:pPr>
            <a:endParaRPr lang="pl-PL" sz="1200" b="1" dirty="0">
              <a:solidFill>
                <a:schemeClr val="tx1"/>
              </a:solidFill>
              <a:latin typeface="Calibri" pitchFamily="34" charset="0"/>
              <a:cs typeface="Calibri" pitchFamily="34" charset="0"/>
            </a:endParaRPr>
          </a:p>
          <a:p>
            <a:pPr algn="r" eaLnBrk="1" hangingPunct="1">
              <a:lnSpc>
                <a:spcPct val="80000"/>
              </a:lnSpc>
              <a:spcBef>
                <a:spcPts val="500"/>
              </a:spcBef>
              <a:buClr>
                <a:srgbClr val="9F250D"/>
              </a:buClr>
              <a:defRPr/>
            </a:pPr>
            <a:r>
              <a:rPr lang="pl-PL" sz="1200" b="1" dirty="0">
                <a:solidFill>
                  <a:schemeClr val="tx1"/>
                </a:solidFill>
                <a:latin typeface="Calibri" pitchFamily="34" charset="0"/>
                <a:cs typeface="Calibri" pitchFamily="34" charset="0"/>
              </a:rPr>
              <a:t>Jarosław Pietruszko</a:t>
            </a:r>
          </a:p>
          <a:p>
            <a:pPr algn="r" eaLnBrk="1" hangingPunct="1">
              <a:lnSpc>
                <a:spcPct val="80000"/>
              </a:lnSpc>
              <a:spcBef>
                <a:spcPts val="500"/>
              </a:spcBef>
              <a:buClr>
                <a:srgbClr val="9F250D"/>
              </a:buClr>
              <a:defRPr/>
            </a:pPr>
            <a:r>
              <a:rPr lang="pl-PL" sz="1200" b="1" dirty="0">
                <a:solidFill>
                  <a:schemeClr val="bg1">
                    <a:lumMod val="50000"/>
                  </a:schemeClr>
                </a:solidFill>
                <a:latin typeface="Calibri" pitchFamily="34" charset="0"/>
                <a:cs typeface="Calibri" pitchFamily="34" charset="0"/>
              </a:rPr>
              <a:t>„</a:t>
            </a:r>
            <a:r>
              <a:rPr lang="pl-PL" sz="1200" b="1" dirty="0" err="1">
                <a:solidFill>
                  <a:schemeClr val="bg1">
                    <a:lumMod val="50000"/>
                  </a:schemeClr>
                </a:solidFill>
                <a:latin typeface="Calibri" pitchFamily="34" charset="0"/>
                <a:cs typeface="Calibri" pitchFamily="34" charset="0"/>
              </a:rPr>
              <a:t>Arkop</a:t>
            </a:r>
            <a:r>
              <a:rPr lang="pl-PL" sz="1200" b="1" dirty="0">
                <a:solidFill>
                  <a:schemeClr val="bg1">
                    <a:lumMod val="50000"/>
                  </a:schemeClr>
                </a:solidFill>
                <a:latin typeface="Calibri" pitchFamily="34" charset="0"/>
                <a:cs typeface="Calibri" pitchFamily="34" charset="0"/>
              </a:rPr>
              <a:t>” Przedsiębiorstwo Budowlano-Handlowe</a:t>
            </a:r>
            <a:br>
              <a:rPr lang="pl-PL" sz="1200" b="1" dirty="0">
                <a:solidFill>
                  <a:schemeClr val="bg1">
                    <a:lumMod val="50000"/>
                  </a:schemeClr>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 Krzysztof </a:t>
            </a:r>
            <a:r>
              <a:rPr lang="pl-PL" sz="1200" b="1" dirty="0" err="1">
                <a:solidFill>
                  <a:schemeClr val="bg1">
                    <a:lumMod val="50000"/>
                  </a:schemeClr>
                </a:solidFill>
                <a:latin typeface="Calibri" pitchFamily="34" charset="0"/>
                <a:cs typeface="Calibri" pitchFamily="34" charset="0"/>
              </a:rPr>
              <a:t>Pianowski</a:t>
            </a:r>
            <a:r>
              <a:rPr lang="pl-PL" sz="1200" b="1" dirty="0">
                <a:solidFill>
                  <a:schemeClr val="bg1">
                    <a:lumMod val="50000"/>
                  </a:schemeClr>
                </a:solidFill>
                <a:latin typeface="Calibri" pitchFamily="34" charset="0"/>
                <a:cs typeface="Calibri" pitchFamily="34" charset="0"/>
              </a:rPr>
              <a:t> i S-ka </a:t>
            </a:r>
          </a:p>
        </p:txBody>
      </p:sp>
      <p:grpSp>
        <p:nvGrpSpPr>
          <p:cNvPr id="2" name="Grupa 1">
            <a:extLst>
              <a:ext uri="{FF2B5EF4-FFF2-40B4-BE49-F238E27FC236}">
                <a16:creationId xmlns:a16="http://schemas.microsoft.com/office/drawing/2014/main" id="{D60B4078-A702-4531-BE63-5FFA15AA6D1E}"/>
              </a:ext>
            </a:extLst>
          </p:cNvPr>
          <p:cNvGrpSpPr/>
          <p:nvPr/>
        </p:nvGrpSpPr>
        <p:grpSpPr>
          <a:xfrm>
            <a:off x="1343471" y="1457667"/>
            <a:ext cx="6408711" cy="1467277"/>
            <a:chOff x="1343471" y="1385659"/>
            <a:chExt cx="6408711" cy="1467277"/>
          </a:xfrm>
        </p:grpSpPr>
        <p:cxnSp>
          <p:nvCxnSpPr>
            <p:cNvPr id="13" name="Łącznik prosty 12">
              <a:extLst>
                <a:ext uri="{FF2B5EF4-FFF2-40B4-BE49-F238E27FC236}">
                  <a16:creationId xmlns:a16="http://schemas.microsoft.com/office/drawing/2014/main" id="{E8A48211-895E-46A0-8E08-5297EF6CE4D7}"/>
                </a:ext>
              </a:extLst>
            </p:cNvPr>
            <p:cNvCxnSpPr/>
            <p:nvPr/>
          </p:nvCxnSpPr>
          <p:spPr>
            <a:xfrm flipH="1">
              <a:off x="1347871" y="1385659"/>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7" name="Łącznik prosty 16">
              <a:extLst>
                <a:ext uri="{FF2B5EF4-FFF2-40B4-BE49-F238E27FC236}">
                  <a16:creationId xmlns:a16="http://schemas.microsoft.com/office/drawing/2014/main" id="{7A852A50-0183-4DB3-B1F1-7197E3FFD160}"/>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139383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
          <p:cNvSpPr txBox="1">
            <a:spLocks noChangeArrowheads="1"/>
          </p:cNvSpPr>
          <p:nvPr/>
        </p:nvSpPr>
        <p:spPr bwMode="auto">
          <a:xfrm>
            <a:off x="1268147" y="0"/>
            <a:ext cx="5331910" cy="11114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Chemiczny</a:t>
            </a:r>
            <a:endParaRPr lang="en-GB" altLang="pl-PL" sz="3200" b="1" dirty="0">
              <a:solidFill>
                <a:srgbClr val="B40000"/>
              </a:solidFill>
              <a:latin typeface="Calibri" pitchFamily="34" charset="0"/>
              <a:cs typeface="Calibri" pitchFamily="34" charset="0"/>
            </a:endParaRPr>
          </a:p>
        </p:txBody>
      </p:sp>
      <p:pic>
        <p:nvPicPr>
          <p:cNvPr id="6" name="Picture 33"/>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814922" y="78499"/>
            <a:ext cx="1075621" cy="1075621"/>
          </a:xfrm>
          <a:prstGeom prst="rect">
            <a:avLst/>
          </a:prstGeom>
          <a:noFill/>
          <a:ln>
            <a:noFill/>
          </a:ln>
        </p:spPr>
      </p:pic>
      <p:sp>
        <p:nvSpPr>
          <p:cNvPr id="10" name="Text Box 2"/>
          <p:cNvSpPr txBox="1">
            <a:spLocks noChangeArrowheads="1"/>
          </p:cNvSpPr>
          <p:nvPr/>
        </p:nvSpPr>
        <p:spPr bwMode="auto">
          <a:xfrm>
            <a:off x="1294164" y="1347400"/>
            <a:ext cx="6480714" cy="33057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12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Biotechnologia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Chemia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Chemia i analityka przemysłowa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Inżynieria chemiczna i procesowa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Chemia i inżynieria materiałów</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Inżynieria materiałowa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Technologia chemiczna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dirty="0" err="1">
                <a:solidFill>
                  <a:schemeClr val="tx2"/>
                </a:solidFill>
                <a:latin typeface="Calibri" pitchFamily="34" charset="0"/>
                <a:cs typeface="Calibri" pitchFamily="34" charset="0"/>
              </a:rPr>
              <a:t>Chemical</a:t>
            </a:r>
            <a:r>
              <a:rPr lang="pl-PL" dirty="0">
                <a:solidFill>
                  <a:schemeClr val="tx2"/>
                </a:solidFill>
                <a:latin typeface="Calibri" pitchFamily="34" charset="0"/>
                <a:cs typeface="Calibri" pitchFamily="34" charset="0"/>
              </a:rPr>
              <a:t> Nano-Engineering</a:t>
            </a:r>
            <a:endParaRPr lang="pl-PL" altLang="pl-PL" dirty="0">
              <a:solidFill>
                <a:schemeClr val="tx2"/>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dirty="0" err="1">
                <a:solidFill>
                  <a:schemeClr val="tx2"/>
                </a:solidFill>
                <a:latin typeface="Calibri" pitchFamily="34" charset="0"/>
                <a:cs typeface="Calibri" pitchFamily="34" charset="0"/>
              </a:rPr>
              <a:t>Sustainable</a:t>
            </a:r>
            <a:r>
              <a:rPr lang="pl-PL" dirty="0">
                <a:solidFill>
                  <a:schemeClr val="tx2"/>
                </a:solidFill>
                <a:latin typeface="Calibri" pitchFamily="34" charset="0"/>
                <a:cs typeface="Calibri" pitchFamily="34" charset="0"/>
              </a:rPr>
              <a:t> </a:t>
            </a:r>
            <a:r>
              <a:rPr lang="pl-PL" dirty="0" err="1">
                <a:solidFill>
                  <a:schemeClr val="tx2"/>
                </a:solidFill>
                <a:latin typeface="Calibri" pitchFamily="34" charset="0"/>
                <a:cs typeface="Calibri" pitchFamily="34" charset="0"/>
              </a:rPr>
              <a:t>Biomass</a:t>
            </a:r>
            <a:r>
              <a:rPr lang="pl-PL" dirty="0">
                <a:solidFill>
                  <a:schemeClr val="tx2"/>
                </a:solidFill>
                <a:latin typeface="Calibri" pitchFamily="34" charset="0"/>
                <a:cs typeface="Calibri" pitchFamily="34" charset="0"/>
              </a:rPr>
              <a:t> and </a:t>
            </a:r>
            <a:r>
              <a:rPr lang="pl-PL" dirty="0" err="1">
                <a:solidFill>
                  <a:schemeClr val="tx2"/>
                </a:solidFill>
                <a:latin typeface="Calibri" pitchFamily="34" charset="0"/>
                <a:cs typeface="Calibri" pitchFamily="34" charset="0"/>
              </a:rPr>
              <a:t>Bioproducts</a:t>
            </a:r>
            <a:r>
              <a:rPr lang="pl-PL" dirty="0">
                <a:solidFill>
                  <a:schemeClr val="tx2"/>
                </a:solidFill>
                <a:latin typeface="Calibri" pitchFamily="34" charset="0"/>
                <a:cs typeface="Calibri" pitchFamily="34" charset="0"/>
              </a:rPr>
              <a:t> Engineering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dirty="0">
                <a:solidFill>
                  <a:schemeClr val="tx2"/>
                </a:solidFill>
                <a:latin typeface="Calibri" pitchFamily="34" charset="0"/>
                <a:cs typeface="Calibri" pitchFamily="34" charset="0"/>
              </a:rPr>
              <a:t>Urban </a:t>
            </a:r>
            <a:r>
              <a:rPr lang="pl-PL" dirty="0" err="1">
                <a:solidFill>
                  <a:schemeClr val="tx2"/>
                </a:solidFill>
                <a:latin typeface="Calibri" pitchFamily="34" charset="0"/>
                <a:cs typeface="Calibri" pitchFamily="34" charset="0"/>
              </a:rPr>
              <a:t>Mining</a:t>
            </a:r>
            <a:r>
              <a:rPr lang="pl-PL" dirty="0">
                <a:solidFill>
                  <a:schemeClr val="tx2"/>
                </a:solidFill>
                <a:latin typeface="Calibri" pitchFamily="34" charset="0"/>
                <a:cs typeface="Calibri" pitchFamily="34" charset="0"/>
              </a:rPr>
              <a:t> – inżynieria recyklingu (kierunek wspólny z W6)</a:t>
            </a:r>
          </a:p>
          <a:p>
            <a:pPr marL="342582" lvl="1" indent="-283845">
              <a:lnSpc>
                <a:spcPct val="80000"/>
              </a:lnSpc>
              <a:spcBef>
                <a:spcPts val="350"/>
              </a:spcBef>
              <a:buClr>
                <a:srgbClr val="C00000"/>
              </a:buClr>
              <a:buFont typeface="Arial" panose="020B0604020202020204" pitchFamily="34" charset="0"/>
              <a:buChar char="•"/>
              <a:defRPr/>
            </a:pPr>
            <a:endParaRPr lang="pl-PL" altLang="pl-PL" dirty="0">
              <a:solidFill>
                <a:schemeClr val="tx2"/>
              </a:solidFill>
              <a:latin typeface="Calibri" pitchFamily="34" charset="0"/>
              <a:cs typeface="Calibri" pitchFamily="34" charset="0"/>
            </a:endParaRPr>
          </a:p>
          <a:p>
            <a:pPr marL="741045" lvl="1" indent="-283845" eaLnBrk="1" hangingPunct="1">
              <a:lnSpc>
                <a:spcPct val="90000"/>
              </a:lnSpc>
              <a:spcBef>
                <a:spcPts val="350"/>
              </a:spcBef>
              <a:buClr>
                <a:srgbClr val="9F250D"/>
              </a:buClr>
              <a:defRPr/>
            </a:pPr>
            <a:endParaRPr lang="en-GB" altLang="pl-PL" sz="1200" dirty="0">
              <a:solidFill>
                <a:schemeClr val="tx1"/>
              </a:solidFill>
              <a:latin typeface="Calibri" pitchFamily="34" charset="0"/>
              <a:cs typeface="Calibri" pitchFamily="34" charset="0"/>
            </a:endParaRPr>
          </a:p>
        </p:txBody>
      </p:sp>
      <p:sp>
        <p:nvSpPr>
          <p:cNvPr id="15" name="Text Box 2"/>
          <p:cNvSpPr txBox="1">
            <a:spLocks noChangeArrowheads="1"/>
          </p:cNvSpPr>
          <p:nvPr/>
        </p:nvSpPr>
        <p:spPr bwMode="auto">
          <a:xfrm>
            <a:off x="1343471" y="4365104"/>
            <a:ext cx="6408711" cy="21602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a:spcBef>
                <a:spcPts val="350"/>
              </a:spcBef>
              <a:defRPr/>
            </a:pPr>
            <a:endParaRPr lang="pl-PL" sz="1200" i="1" dirty="0">
              <a:solidFill>
                <a:schemeClr val="tx1"/>
              </a:solidFill>
              <a:latin typeface="Calibri"/>
              <a:ea typeface="Microsoft YaHei"/>
              <a:cs typeface="Calibri"/>
            </a:endParaRPr>
          </a:p>
          <a:p>
            <a:pPr marL="58420" indent="0" algn="r">
              <a:spcBef>
                <a:spcPts val="350"/>
              </a:spcBef>
              <a:defRPr/>
            </a:pPr>
            <a:r>
              <a:rPr lang="pl-PL" sz="1300" i="1" dirty="0">
                <a:solidFill>
                  <a:schemeClr val="tx1"/>
                </a:solidFill>
                <a:latin typeface="Calibri"/>
                <a:ea typeface="Microsoft YaHei"/>
                <a:cs typeface="Calibri"/>
              </a:rPr>
              <a:t>„Ukończyłam Biotechnologię ze specjalnością Chemia środowiska. </a:t>
            </a:r>
            <a:br>
              <a:rPr lang="pl-PL" sz="1300" i="1" dirty="0">
                <a:solidFill>
                  <a:schemeClr val="tx1"/>
                </a:solidFill>
                <a:latin typeface="Calibri"/>
                <a:ea typeface="Microsoft YaHei"/>
                <a:cs typeface="Calibri"/>
              </a:rPr>
            </a:br>
            <a:r>
              <a:rPr lang="pl-PL" sz="1300" i="1" dirty="0">
                <a:solidFill>
                  <a:schemeClr val="tx1"/>
                </a:solidFill>
                <a:latin typeface="Calibri"/>
                <a:ea typeface="Microsoft YaHei"/>
                <a:cs typeface="Calibri"/>
              </a:rPr>
              <a:t>Studia nauczyły mnie przede wszystkim logicznego myślenia </a:t>
            </a:r>
            <a:br>
              <a:rPr lang="pl-PL" sz="1300" i="1" dirty="0">
                <a:solidFill>
                  <a:schemeClr val="tx1"/>
                </a:solidFill>
                <a:latin typeface="Calibri"/>
                <a:ea typeface="Microsoft YaHei"/>
                <a:cs typeface="Calibri"/>
              </a:rPr>
            </a:br>
            <a:r>
              <a:rPr lang="pl-PL" sz="1300" i="1" dirty="0">
                <a:solidFill>
                  <a:schemeClr val="tx1"/>
                </a:solidFill>
                <a:latin typeface="Calibri"/>
                <a:ea typeface="Microsoft YaHei"/>
                <a:cs typeface="Calibri"/>
              </a:rPr>
              <a:t>i wyciągania konkretnych wniosków. </a:t>
            </a:r>
            <a:br>
              <a:rPr lang="pl-PL" sz="1300" i="1" dirty="0">
                <a:latin typeface="Calibri" pitchFamily="34" charset="0"/>
                <a:cs typeface="Calibri" pitchFamily="34" charset="0"/>
              </a:rPr>
            </a:br>
            <a:r>
              <a:rPr lang="pl-PL" sz="1300" i="1" dirty="0">
                <a:solidFill>
                  <a:schemeClr val="tx1"/>
                </a:solidFill>
                <a:latin typeface="Calibri"/>
                <a:ea typeface="Microsoft YaHei"/>
                <a:cs typeface="Calibri"/>
              </a:rPr>
              <a:t>Wydział Chemiczny oferuje szeroką, szczegółową i przydatną wiedzę chemiczną oraz uczy samodzielnej pracy. Ponadto liczne zajęcia laboratoryjne zapewniają pozyskanie wiedzy praktycznej. </a:t>
            </a:r>
            <a:br>
              <a:rPr lang="pl-PL" sz="1300" i="1" dirty="0">
                <a:solidFill>
                  <a:schemeClr val="tx1"/>
                </a:solidFill>
                <a:latin typeface="Calibri"/>
                <a:ea typeface="Microsoft YaHei"/>
                <a:cs typeface="Calibri"/>
              </a:rPr>
            </a:br>
            <a:r>
              <a:rPr lang="pl-PL" sz="1300" i="1" dirty="0">
                <a:solidFill>
                  <a:schemeClr val="tx1"/>
                </a:solidFill>
                <a:latin typeface="Calibri"/>
                <a:ea typeface="Microsoft YaHei"/>
                <a:cs typeface="Calibri"/>
              </a:rPr>
              <a:t>Pracę w laboratorium analitycznym zaczęłam od razu po obronie”.</a:t>
            </a:r>
            <a:endParaRPr lang="pl-PL" sz="1300" dirty="0">
              <a:solidFill>
                <a:schemeClr val="tx1"/>
              </a:solidFill>
            </a:endParaRPr>
          </a:p>
          <a:p>
            <a:pPr indent="-340995" algn="r" eaLnBrk="1" hangingPunct="1">
              <a:lnSpc>
                <a:spcPct val="80000"/>
              </a:lnSpc>
              <a:spcBef>
                <a:spcPts val="500"/>
              </a:spcBef>
              <a:buClr>
                <a:srgbClr val="9F250D"/>
              </a:buClr>
              <a:defRPr/>
            </a:pPr>
            <a:br>
              <a:rPr lang="pl-PL" sz="1200" b="1" dirty="0">
                <a:solidFill>
                  <a:schemeClr val="tx1"/>
                </a:solidFill>
                <a:latin typeface="Calibri" pitchFamily="34" charset="0"/>
                <a:cs typeface="Calibri" pitchFamily="34" charset="0"/>
              </a:rPr>
            </a:br>
            <a:r>
              <a:rPr lang="pl-PL" sz="1200" b="1" dirty="0">
                <a:solidFill>
                  <a:schemeClr val="tx1"/>
                </a:solidFill>
                <a:latin typeface="Calibri" pitchFamily="34" charset="0"/>
                <a:cs typeface="Calibri" pitchFamily="34" charset="0"/>
              </a:rPr>
              <a:t>Ewa Wieczorkiewicz </a:t>
            </a:r>
            <a:br>
              <a:rPr lang="pl-PL" sz="1200" b="1" dirty="0">
                <a:solidFill>
                  <a:schemeClr val="tx1"/>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absolwentka Wydziału Chemicznego </a:t>
            </a:r>
            <a:r>
              <a:rPr lang="pl-PL" sz="1200" b="1" dirty="0" err="1">
                <a:solidFill>
                  <a:schemeClr val="bg1">
                    <a:lumMod val="50000"/>
                  </a:schemeClr>
                </a:solidFill>
                <a:latin typeface="Calibri" pitchFamily="34" charset="0"/>
                <a:cs typeface="Calibri" pitchFamily="34" charset="0"/>
              </a:rPr>
              <a:t>PWr</a:t>
            </a:r>
            <a:endParaRPr lang="en-GB" altLang="pl-PL" sz="1200" b="1" dirty="0">
              <a:solidFill>
                <a:schemeClr val="bg1">
                  <a:lumMod val="50000"/>
                </a:schemeClr>
              </a:solidFill>
              <a:latin typeface="Calibri" pitchFamily="34" charset="0"/>
              <a:cs typeface="Calibri" pitchFamily="34" charset="0"/>
            </a:endParaRPr>
          </a:p>
        </p:txBody>
      </p:sp>
      <p:pic>
        <p:nvPicPr>
          <p:cNvPr id="5" name="Obraz 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grpSp>
        <p:nvGrpSpPr>
          <p:cNvPr id="2" name="Grupa 1">
            <a:extLst>
              <a:ext uri="{FF2B5EF4-FFF2-40B4-BE49-F238E27FC236}">
                <a16:creationId xmlns:a16="http://schemas.microsoft.com/office/drawing/2014/main" id="{0774E8BA-794E-45B3-9AEF-5B99789EDC78}"/>
              </a:ext>
            </a:extLst>
          </p:cNvPr>
          <p:cNvGrpSpPr/>
          <p:nvPr/>
        </p:nvGrpSpPr>
        <p:grpSpPr>
          <a:xfrm>
            <a:off x="1339073" y="1268761"/>
            <a:ext cx="6408709" cy="2952326"/>
            <a:chOff x="1339073" y="1227971"/>
            <a:chExt cx="6408709" cy="1223077"/>
          </a:xfrm>
        </p:grpSpPr>
        <p:cxnSp>
          <p:nvCxnSpPr>
            <p:cNvPr id="17" name="Łącznik prosty 16">
              <a:extLst>
                <a:ext uri="{FF2B5EF4-FFF2-40B4-BE49-F238E27FC236}">
                  <a16:creationId xmlns:a16="http://schemas.microsoft.com/office/drawing/2014/main" id="{A82AF272-8676-440C-9D8E-0A2240104F79}"/>
                </a:ext>
              </a:extLst>
            </p:cNvPr>
            <p:cNvCxnSpPr/>
            <p:nvPr/>
          </p:nvCxnSpPr>
          <p:spPr>
            <a:xfrm flipH="1">
              <a:off x="1343471" y="122797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E1DB3E1F-11F1-4551-99E1-EA3E94C8CCA1}"/>
                </a:ext>
              </a:extLst>
            </p:cNvPr>
            <p:cNvCxnSpPr/>
            <p:nvPr/>
          </p:nvCxnSpPr>
          <p:spPr>
            <a:xfrm flipH="1">
              <a:off x="1339073" y="2451048"/>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1440765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Obraz 16">
            <a:extLst>
              <a:ext uri="{FF2B5EF4-FFF2-40B4-BE49-F238E27FC236}">
                <a16:creationId xmlns:a16="http://schemas.microsoft.com/office/drawing/2014/main" id="{FC019EE9-4AE1-46FC-9671-57D504AC7F9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88"/>
          <a:stretch/>
        </p:blipFill>
        <p:spPr>
          <a:xfrm>
            <a:off x="8256240" y="0"/>
            <a:ext cx="3935760" cy="6857999"/>
          </a:xfrm>
          <a:prstGeom prst="rect">
            <a:avLst/>
          </a:prstGeom>
        </p:spPr>
      </p:pic>
      <p:sp>
        <p:nvSpPr>
          <p:cNvPr id="3" name="Text Box 1"/>
          <p:cNvSpPr txBox="1">
            <a:spLocks noChangeArrowheads="1"/>
          </p:cNvSpPr>
          <p:nvPr/>
        </p:nvSpPr>
        <p:spPr bwMode="auto">
          <a:xfrm>
            <a:off x="1271464" y="1"/>
            <a:ext cx="6264696" cy="12553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Wydział Informatyki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i Telekomunikacji</a:t>
            </a:r>
            <a:endParaRPr lang="en-US" altLang="pl-PL" sz="3200" b="1" dirty="0">
              <a:solidFill>
                <a:srgbClr val="B40000"/>
              </a:solidFill>
              <a:latin typeface="Calibri" pitchFamily="34" charset="0"/>
              <a:cs typeface="Calibri" pitchFamily="34" charset="0"/>
            </a:endParaRPr>
          </a:p>
        </p:txBody>
      </p:sp>
      <p:sp>
        <p:nvSpPr>
          <p:cNvPr id="6" name="Prostokąt 5">
            <a:extLst>
              <a:ext uri="{FF2B5EF4-FFF2-40B4-BE49-F238E27FC236}">
                <a16:creationId xmlns:a16="http://schemas.microsoft.com/office/drawing/2014/main" id="{C208D158-078D-4DC8-AADB-593C50C3FFA7}"/>
              </a:ext>
            </a:extLst>
          </p:cNvPr>
          <p:cNvSpPr/>
          <p:nvPr/>
        </p:nvSpPr>
        <p:spPr>
          <a:xfrm>
            <a:off x="1404355" y="4557595"/>
            <a:ext cx="6354547" cy="2149306"/>
          </a:xfrm>
          <a:prstGeom prst="rect">
            <a:avLst/>
          </a:prstGeom>
        </p:spPr>
        <p:txBody>
          <a:bodyPr wrap="square">
            <a:spAutoFit/>
          </a:bodyPr>
          <a:lstStyle/>
          <a:p>
            <a:pPr marL="58737" algn="r">
              <a:spcBef>
                <a:spcPts val="350"/>
              </a:spcBef>
              <a:buClr>
                <a:schemeClr val="tx1"/>
              </a:buClr>
              <a:defRPr/>
            </a:pPr>
            <a:r>
              <a:rPr lang="pl-PL" sz="1300" i="1" dirty="0">
                <a:latin typeface="Calibri" pitchFamily="34" charset="0"/>
                <a:cs typeface="Calibri" pitchFamily="34" charset="0"/>
              </a:rPr>
              <a:t>„Wybrałam Informatykę na Politechnice Wrocławskiej gdyż studia na tej uczelni </a:t>
            </a:r>
            <a:br>
              <a:rPr lang="pl-PL" sz="1300" i="1" dirty="0">
                <a:latin typeface="Calibri" pitchFamily="34" charset="0"/>
                <a:cs typeface="Calibri" pitchFamily="34" charset="0"/>
              </a:rPr>
            </a:br>
            <a:r>
              <a:rPr lang="pl-PL" sz="1300" i="1" dirty="0">
                <a:latin typeface="Calibri" pitchFamily="34" charset="0"/>
                <a:cs typeface="Calibri" pitchFamily="34" charset="0"/>
              </a:rPr>
              <a:t>są moim zdaniem bardzo dobrze dopasowane do potrzeb rynku pracy. Pracuje tu przyjazna kadra, która nie utrudnia studiowania, jest pomocny dziekanat, do którego nie strach chodzić. Jest dużo zajęć praktycznych oraz przedmioty przybliżające nowe technologie. </a:t>
            </a:r>
            <a:br>
              <a:rPr lang="pl-PL" sz="1300" i="1" dirty="0">
                <a:latin typeface="Calibri" pitchFamily="34" charset="0"/>
                <a:cs typeface="Calibri" pitchFamily="34" charset="0"/>
              </a:rPr>
            </a:br>
            <a:r>
              <a:rPr lang="pl-PL" sz="1300" i="1" dirty="0">
                <a:latin typeface="Calibri" pitchFamily="34" charset="0"/>
                <a:cs typeface="Calibri" pitchFamily="34" charset="0"/>
              </a:rPr>
              <a:t>Myślę, że studia te świetnie przygotowały mnie do pracy, którą wykonuję. </a:t>
            </a:r>
            <a:br>
              <a:rPr lang="pl-PL" sz="1300" i="1" dirty="0">
                <a:latin typeface="Calibri" pitchFamily="34" charset="0"/>
                <a:cs typeface="Calibri" pitchFamily="34" charset="0"/>
              </a:rPr>
            </a:br>
            <a:r>
              <a:rPr lang="pl-PL" sz="1300" i="1" dirty="0">
                <a:latin typeface="Calibri" pitchFamily="34" charset="0"/>
                <a:cs typeface="Calibri" pitchFamily="34" charset="0"/>
              </a:rPr>
              <a:t>Obecnie pracuję na stanowisku Samodzielny Programista </a:t>
            </a:r>
            <a:br>
              <a:rPr lang="pl-PL" sz="1300" i="1" dirty="0">
                <a:latin typeface="Calibri" pitchFamily="34" charset="0"/>
                <a:cs typeface="Calibri" pitchFamily="34" charset="0"/>
              </a:rPr>
            </a:br>
            <a:r>
              <a:rPr lang="pl-PL" sz="1300" i="1" dirty="0">
                <a:latin typeface="Calibri" pitchFamily="34" charset="0"/>
                <a:cs typeface="Calibri" pitchFamily="34" charset="0"/>
              </a:rPr>
              <a:t>i Projektant (Professional) w VOLVO IT Polska”.</a:t>
            </a:r>
          </a:p>
          <a:p>
            <a:pPr marL="58737" algn="r">
              <a:spcBef>
                <a:spcPts val="350"/>
              </a:spcBef>
              <a:buClr>
                <a:schemeClr val="tx1"/>
              </a:buClr>
              <a:defRPr/>
            </a:pPr>
            <a:endParaRPr lang="pl-PL" sz="1200" b="1" dirty="0">
              <a:latin typeface="Calibri" pitchFamily="34" charset="0"/>
              <a:cs typeface="Calibri" pitchFamily="34" charset="0"/>
            </a:endParaRPr>
          </a:p>
          <a:p>
            <a:pPr marL="58737" algn="r">
              <a:spcBef>
                <a:spcPts val="350"/>
              </a:spcBef>
              <a:buClr>
                <a:schemeClr val="tx1"/>
              </a:buClr>
              <a:defRPr/>
            </a:pPr>
            <a:r>
              <a:rPr lang="pl-PL" sz="1200" b="1" dirty="0">
                <a:latin typeface="Calibri" pitchFamily="34" charset="0"/>
                <a:cs typeface="Calibri" pitchFamily="34" charset="0"/>
              </a:rPr>
              <a:t>Ewa Miernik</a:t>
            </a:r>
            <a:br>
              <a:rPr lang="pl-PL" sz="1200" b="1" dirty="0">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absolwentka </a:t>
            </a:r>
            <a:r>
              <a:rPr lang="pl-PL" sz="1200" b="1" dirty="0" err="1">
                <a:solidFill>
                  <a:schemeClr val="bg1">
                    <a:lumMod val="50000"/>
                  </a:schemeClr>
                </a:solidFill>
                <a:latin typeface="Calibri" pitchFamily="34" charset="0"/>
                <a:cs typeface="Calibri" pitchFamily="34" charset="0"/>
              </a:rPr>
              <a:t>PWr</a:t>
            </a:r>
            <a:endParaRPr lang="pl-PL" sz="1200" b="1" dirty="0">
              <a:solidFill>
                <a:schemeClr val="bg1">
                  <a:lumMod val="50000"/>
                </a:schemeClr>
              </a:solidFill>
              <a:latin typeface="Calibri" pitchFamily="34" charset="0"/>
              <a:cs typeface="Calibri" pitchFamily="34" charset="0"/>
            </a:endParaRPr>
          </a:p>
        </p:txBody>
      </p:sp>
      <p:pic>
        <p:nvPicPr>
          <p:cNvPr id="15" name="Picture 33">
            <a:extLst>
              <a:ext uri="{FF2B5EF4-FFF2-40B4-BE49-F238E27FC236}">
                <a16:creationId xmlns:a16="http://schemas.microsoft.com/office/drawing/2014/main" id="{3A74163A-1626-4075-B34C-47CE6DF8BEC6}"/>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6937084" y="171512"/>
            <a:ext cx="899390" cy="899390"/>
          </a:xfrm>
          <a:prstGeom prst="rect">
            <a:avLst/>
          </a:prstGeom>
          <a:noFill/>
          <a:ln>
            <a:noFill/>
          </a:ln>
        </p:spPr>
      </p:pic>
      <p:grpSp>
        <p:nvGrpSpPr>
          <p:cNvPr id="18" name="Grupa 17">
            <a:extLst>
              <a:ext uri="{FF2B5EF4-FFF2-40B4-BE49-F238E27FC236}">
                <a16:creationId xmlns:a16="http://schemas.microsoft.com/office/drawing/2014/main" id="{C3E4A0CD-5936-4353-99ED-604053CC14DD}"/>
              </a:ext>
            </a:extLst>
          </p:cNvPr>
          <p:cNvGrpSpPr/>
          <p:nvPr/>
        </p:nvGrpSpPr>
        <p:grpSpPr>
          <a:xfrm>
            <a:off x="1271464" y="1421035"/>
            <a:ext cx="6480718" cy="2956563"/>
            <a:chOff x="1271464" y="1408541"/>
            <a:chExt cx="6480718" cy="2956563"/>
          </a:xfrm>
        </p:grpSpPr>
        <p:sp>
          <p:nvSpPr>
            <p:cNvPr id="19" name="Text Box 2">
              <a:extLst>
                <a:ext uri="{FF2B5EF4-FFF2-40B4-BE49-F238E27FC236}">
                  <a16:creationId xmlns:a16="http://schemas.microsoft.com/office/drawing/2014/main" id="{27E317BE-0265-436B-836C-12EC4E2E6085}"/>
                </a:ext>
              </a:extLst>
            </p:cNvPr>
            <p:cNvSpPr txBox="1">
              <a:spLocks noChangeArrowheads="1"/>
            </p:cNvSpPr>
            <p:nvPr/>
          </p:nvSpPr>
          <p:spPr bwMode="auto">
            <a:xfrm>
              <a:off x="1271464" y="1472292"/>
              <a:ext cx="6480718" cy="27804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err="1">
                  <a:solidFill>
                    <a:schemeClr val="tx2"/>
                  </a:solidFill>
                  <a:latin typeface="Calibri" pitchFamily="34" charset="0"/>
                  <a:cs typeface="Calibri" pitchFamily="34" charset="0"/>
                </a:rPr>
                <a:t>Cyberbezpieczeństwo</a:t>
              </a:r>
              <a:endParaRPr lang="pl-PL" altLang="pl-PL" dirty="0">
                <a:solidFill>
                  <a:schemeClr val="tx2"/>
                </a:solidFill>
                <a:latin typeface="Calibri" pitchFamily="34" charset="0"/>
                <a:cs typeface="Calibri" pitchFamily="34" charset="0"/>
              </a:endParaRP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Informatyczne systemy automatyki</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Informatyka algorytmiczna (w j. polskim i angielskim)</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Informatyka stosowana (w j. polskim i angielskim) </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Informatyka techniczna (w j. polskim i angielskim) </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Inżynieria systemów</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Sztuczna inteligencja</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Teleinformatyka</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Telekomunikacja</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Zaufane systemy sztucznej inteligencji</a:t>
              </a:r>
            </a:p>
          </p:txBody>
        </p:sp>
        <p:grpSp>
          <p:nvGrpSpPr>
            <p:cNvPr id="20" name="Grupa 19">
              <a:extLst>
                <a:ext uri="{FF2B5EF4-FFF2-40B4-BE49-F238E27FC236}">
                  <a16:creationId xmlns:a16="http://schemas.microsoft.com/office/drawing/2014/main" id="{2CC56256-8FC9-4F54-939D-140C00539F1B}"/>
                </a:ext>
              </a:extLst>
            </p:cNvPr>
            <p:cNvGrpSpPr/>
            <p:nvPr/>
          </p:nvGrpSpPr>
          <p:grpSpPr>
            <a:xfrm>
              <a:off x="1343471" y="1408541"/>
              <a:ext cx="6408709" cy="2956563"/>
              <a:chOff x="979484" y="1739230"/>
              <a:chExt cx="3865186" cy="2870140"/>
            </a:xfrm>
          </p:grpSpPr>
          <p:cxnSp>
            <p:nvCxnSpPr>
              <p:cNvPr id="21" name="Łącznik prosty 20">
                <a:extLst>
                  <a:ext uri="{FF2B5EF4-FFF2-40B4-BE49-F238E27FC236}">
                    <a16:creationId xmlns:a16="http://schemas.microsoft.com/office/drawing/2014/main" id="{7463C210-B494-4F99-9A69-138E6ABA107D}"/>
                  </a:ext>
                </a:extLst>
              </p:cNvPr>
              <p:cNvCxnSpPr/>
              <p:nvPr/>
            </p:nvCxnSpPr>
            <p:spPr>
              <a:xfrm flipH="1">
                <a:off x="979484" y="1739230"/>
                <a:ext cx="3862533"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2" name="Łącznik prosty 21">
                <a:extLst>
                  <a:ext uri="{FF2B5EF4-FFF2-40B4-BE49-F238E27FC236}">
                    <a16:creationId xmlns:a16="http://schemas.microsoft.com/office/drawing/2014/main" id="{CAEEEE56-EBB5-462E-AD56-BB8A3C9BD1B8}"/>
                  </a:ext>
                </a:extLst>
              </p:cNvPr>
              <p:cNvCxnSpPr/>
              <p:nvPr/>
            </p:nvCxnSpPr>
            <p:spPr>
              <a:xfrm flipH="1">
                <a:off x="979484" y="4609370"/>
                <a:ext cx="3865186"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spTree>
    <p:extLst>
      <p:ext uri="{BB962C8B-B14F-4D97-AF65-F5344CB8AC3E}">
        <p14:creationId xmlns:p14="http://schemas.microsoft.com/office/powerpoint/2010/main" val="2733966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71464" y="4365104"/>
            <a:ext cx="6480716" cy="19442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dirty="0">
                <a:solidFill>
                  <a:schemeClr val="tx1"/>
                </a:solidFill>
                <a:latin typeface="Calibri"/>
                <a:ea typeface="Microsoft YaHei"/>
                <a:cs typeface="Calibri"/>
              </a:rPr>
              <a:t>„Skończyłem Elektrotechnikę ze specjalizacją Control in </a:t>
            </a:r>
            <a:r>
              <a:rPr lang="pl-PL" sz="1300" i="1" dirty="0" err="1">
                <a:solidFill>
                  <a:schemeClr val="tx1"/>
                </a:solidFill>
                <a:latin typeface="Calibri"/>
                <a:ea typeface="Microsoft YaHei"/>
                <a:cs typeface="Calibri"/>
              </a:rPr>
              <a:t>Electrical</a:t>
            </a:r>
            <a:r>
              <a:rPr lang="pl-PL" sz="1300" i="1" dirty="0">
                <a:solidFill>
                  <a:schemeClr val="tx1"/>
                </a:solidFill>
                <a:latin typeface="Calibri"/>
                <a:ea typeface="Microsoft YaHei"/>
                <a:cs typeface="Calibri"/>
              </a:rPr>
              <a:t> Power Engineering. </a:t>
            </a:r>
            <a:br>
              <a:rPr lang="pl-PL" sz="1300" i="1" dirty="0">
                <a:solidFill>
                  <a:schemeClr val="tx1"/>
                </a:solidFill>
                <a:latin typeface="Calibri"/>
                <a:ea typeface="Microsoft YaHei"/>
                <a:cs typeface="Calibri"/>
              </a:rPr>
            </a:br>
            <a:r>
              <a:rPr lang="pl-PL" sz="1300" i="1" dirty="0">
                <a:solidFill>
                  <a:schemeClr val="tx1"/>
                </a:solidFill>
                <a:latin typeface="Calibri"/>
                <a:ea typeface="Microsoft YaHei"/>
                <a:cs typeface="Calibri"/>
              </a:rPr>
              <a:t>Wybór anglojęzycznych studiów dał mi możliwość kształcenia się za granicą na programie podwójnego dyplomowania z </a:t>
            </a:r>
            <a:r>
              <a:rPr lang="pl-PL" sz="1300" i="1" dirty="0" err="1">
                <a:solidFill>
                  <a:schemeClr val="tx1"/>
                </a:solidFill>
                <a:latin typeface="Calibri"/>
                <a:ea typeface="Microsoft YaHei"/>
                <a:cs typeface="Calibri"/>
              </a:rPr>
              <a:t>Ryerson</a:t>
            </a:r>
            <a:r>
              <a:rPr lang="pl-PL" sz="1300" i="1" dirty="0">
                <a:solidFill>
                  <a:schemeClr val="tx1"/>
                </a:solidFill>
                <a:latin typeface="Calibri"/>
                <a:ea typeface="Microsoft YaHei"/>
                <a:cs typeface="Calibri"/>
              </a:rPr>
              <a:t> University (Kanada). Obecnie podjąłem pracę w firmie z branży energetycznej, gdzie znajomość technicznego języka angielskiego jest podstawą. </a:t>
            </a:r>
            <a:br>
              <a:rPr lang="pl-PL" sz="1300" i="1" dirty="0">
                <a:latin typeface="Calibri" pitchFamily="34" charset="0"/>
                <a:cs typeface="Calibri" pitchFamily="34" charset="0"/>
              </a:rPr>
            </a:br>
            <a:r>
              <a:rPr lang="pl-PL" sz="1300" i="1" dirty="0">
                <a:solidFill>
                  <a:schemeClr val="tx1"/>
                </a:solidFill>
                <a:latin typeface="Calibri"/>
                <a:ea typeface="Microsoft YaHei"/>
                <a:cs typeface="Calibri"/>
              </a:rPr>
              <a:t>Studia anglojęzyczne bezdyskusyjnie pomogły mi w szybkim zdobyciu pracy </a:t>
            </a:r>
            <a:br>
              <a:rPr lang="pl-PL" sz="1300" i="1" dirty="0">
                <a:solidFill>
                  <a:schemeClr val="tx1"/>
                </a:solidFill>
                <a:latin typeface="Calibri"/>
                <a:ea typeface="Microsoft YaHei"/>
                <a:cs typeface="Calibri"/>
              </a:rPr>
            </a:br>
            <a:r>
              <a:rPr lang="pl-PL" sz="1300" i="1" dirty="0">
                <a:solidFill>
                  <a:schemeClr val="tx1"/>
                </a:solidFill>
                <a:latin typeface="Calibri"/>
                <a:ea typeface="Microsoft YaHei"/>
                <a:cs typeface="Calibri"/>
              </a:rPr>
              <a:t>w dziedzinie kształcenia, z której niewątpliwie jestem zadowolony”. </a:t>
            </a:r>
            <a:endParaRPr lang="pl-PL" sz="1300" i="1" dirty="0">
              <a:solidFill>
                <a:schemeClr val="tx1"/>
              </a:solidFill>
              <a:latin typeface="Calibri" pitchFamily="34" charset="0"/>
              <a:cs typeface="Calibri" pitchFamily="34" charset="0"/>
            </a:endParaRPr>
          </a:p>
          <a:p>
            <a:pPr indent="-340995" algn="r" eaLnBrk="1" hangingPunct="1">
              <a:lnSpc>
                <a:spcPct val="80000"/>
              </a:lnSpc>
              <a:spcBef>
                <a:spcPts val="500"/>
              </a:spcBef>
              <a:buClr>
                <a:srgbClr val="9F250D"/>
              </a:buClr>
              <a:defRPr/>
            </a:pPr>
            <a:endParaRPr lang="pl-PL" sz="1200" b="1" dirty="0">
              <a:solidFill>
                <a:schemeClr val="tx1"/>
              </a:solidFill>
              <a:latin typeface="Calibri" pitchFamily="34" charset="0"/>
              <a:cs typeface="Calibri" pitchFamily="34" charset="0"/>
            </a:endParaRPr>
          </a:p>
          <a:p>
            <a:pPr indent="-340995" algn="r" eaLnBrk="1" hangingPunct="1">
              <a:lnSpc>
                <a:spcPct val="80000"/>
              </a:lnSpc>
              <a:spcBef>
                <a:spcPts val="500"/>
              </a:spcBef>
              <a:buClr>
                <a:srgbClr val="9F250D"/>
              </a:buClr>
              <a:defRPr/>
            </a:pPr>
            <a:r>
              <a:rPr lang="fr-FR" sz="1200" b="1" dirty="0">
                <a:solidFill>
                  <a:schemeClr val="tx1"/>
                </a:solidFill>
                <a:latin typeface="Calibri" pitchFamily="34" charset="0"/>
                <a:cs typeface="Calibri" pitchFamily="34" charset="0"/>
              </a:rPr>
              <a:t>Robert Pliszczak</a:t>
            </a:r>
          </a:p>
          <a:p>
            <a:pPr indent="-340995" algn="r" eaLnBrk="1" hangingPunct="1">
              <a:lnSpc>
                <a:spcPct val="80000"/>
              </a:lnSpc>
              <a:spcBef>
                <a:spcPts val="500"/>
              </a:spcBef>
              <a:buClr>
                <a:srgbClr val="9F250D"/>
              </a:buClr>
              <a:defRPr/>
            </a:pPr>
            <a:r>
              <a:rPr lang="fr-FR" sz="1200" b="1" dirty="0">
                <a:solidFill>
                  <a:schemeClr val="bg1">
                    <a:lumMod val="50000"/>
                  </a:schemeClr>
                </a:solidFill>
                <a:latin typeface="Calibri" pitchFamily="34" charset="0"/>
                <a:cs typeface="Calibri" pitchFamily="34" charset="0"/>
              </a:rPr>
              <a:t>absolwent Wydziału Elektrycznego PWr</a:t>
            </a:r>
            <a:endParaRPr lang="pl-PL" sz="1200" dirty="0">
              <a:solidFill>
                <a:schemeClr val="tx1"/>
              </a:solidFill>
              <a:latin typeface="Calibri" pitchFamily="34" charset="0"/>
              <a:cs typeface="Calibri" pitchFamily="34" charset="0"/>
            </a:endParaRPr>
          </a:p>
          <a:p>
            <a:pPr indent="-340995" algn="r" eaLnBrk="1" hangingPunct="1">
              <a:lnSpc>
                <a:spcPct val="80000"/>
              </a:lnSpc>
              <a:spcBef>
                <a:spcPts val="500"/>
              </a:spcBef>
              <a:buClr>
                <a:srgbClr val="9F250D"/>
              </a:buClr>
              <a:defRPr/>
            </a:pPr>
            <a:endParaRPr lang="pl-PL" sz="120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endParaRPr lang="pl-PL" altLang="pl-PL" sz="1200" dirty="0">
              <a:latin typeface="Calibri" pitchFamily="34" charset="0"/>
              <a:cs typeface="Calibri" pitchFamily="34" charset="0"/>
            </a:endParaRPr>
          </a:p>
          <a:p>
            <a:pPr marL="741045" lvl="1" indent="-283845" algn="r" eaLnBrk="1" hangingPunct="1">
              <a:lnSpc>
                <a:spcPct val="90000"/>
              </a:lnSpc>
              <a:spcBef>
                <a:spcPts val="350"/>
              </a:spcBef>
              <a:buClr>
                <a:srgbClr val="9F250D"/>
              </a:buClr>
              <a:buFont typeface="Wingdings" pitchFamily="2" charset="2"/>
              <a:buChar char=""/>
              <a:defRPr/>
            </a:pPr>
            <a:endParaRPr lang="en-GB" altLang="pl-PL" sz="1200" dirty="0">
              <a:solidFill>
                <a:schemeClr val="tx1"/>
              </a:solidFill>
              <a:latin typeface="Calibri" pitchFamily="34" charset="0"/>
              <a:cs typeface="Calibri" pitchFamily="34" charset="0"/>
            </a:endParaRPr>
          </a:p>
          <a:p>
            <a:pPr marL="741045" lvl="1" indent="-283845" algn="r" eaLnBrk="1" hangingPunct="1">
              <a:lnSpc>
                <a:spcPct val="90000"/>
              </a:lnSpc>
              <a:spcBef>
                <a:spcPts val="350"/>
              </a:spcBef>
              <a:buClr>
                <a:srgbClr val="9F250D"/>
              </a:buClr>
              <a:defRPr/>
            </a:pPr>
            <a:endParaRPr lang="en-GB" altLang="pl-PL" sz="1200" dirty="0">
              <a:solidFill>
                <a:schemeClr val="tx1"/>
              </a:solidFill>
              <a:latin typeface="Calibri" pitchFamily="34" charset="0"/>
              <a:cs typeface="Calibri" pitchFamily="34" charset="0"/>
            </a:endParaRPr>
          </a:p>
        </p:txBody>
      </p:sp>
      <p:sp>
        <p:nvSpPr>
          <p:cNvPr id="3" name="Text Box 1"/>
          <p:cNvSpPr txBox="1">
            <a:spLocks noChangeArrowheads="1"/>
          </p:cNvSpPr>
          <p:nvPr/>
        </p:nvSpPr>
        <p:spPr bwMode="auto">
          <a:xfrm>
            <a:off x="1271464" y="0"/>
            <a:ext cx="5472608" cy="11247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Elektryczny</a:t>
            </a:r>
            <a:endParaRPr lang="en-US" altLang="pl-PL" sz="3200" b="1" dirty="0">
              <a:solidFill>
                <a:srgbClr val="B40000"/>
              </a:solidFill>
              <a:latin typeface="Calibri" pitchFamily="34" charset="0"/>
              <a:cs typeface="Calibri" pitchFamily="34" charset="0"/>
            </a:endParaRPr>
          </a:p>
        </p:txBody>
      </p:sp>
      <p:pic>
        <p:nvPicPr>
          <p:cNvPr id="4" name="Picture 33"/>
          <p:cNvPicPr>
            <a:picLocks noChangeAspect="1" noChangeArrowheads="1"/>
          </p:cNvPicPr>
          <p:nvPr/>
        </p:nvPicPr>
        <p:blipFill>
          <a:blip r:embed="rId2" cstate="screen">
            <a:extLst>
              <a:ext uri="{28A0092B-C50C-407E-A947-70E740481C1C}">
                <a14:useLocalDpi xmlns:a14="http://schemas.microsoft.com/office/drawing/2010/main"/>
              </a:ext>
            </a:extLst>
          </a:blip>
          <a:stretch>
            <a:fillRect/>
          </a:stretch>
        </p:blipFill>
        <p:spPr bwMode="auto">
          <a:xfrm>
            <a:off x="6888088" y="144963"/>
            <a:ext cx="1003850" cy="1003850"/>
          </a:xfrm>
          <a:prstGeom prst="rect">
            <a:avLst/>
          </a:prstGeom>
          <a:noFill/>
          <a:ln>
            <a:noFill/>
          </a:ln>
        </p:spPr>
      </p:pic>
      <p:pic>
        <p:nvPicPr>
          <p:cNvPr id="5" name="Obraz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1"/>
            <a:ext cx="3935760" cy="6857997"/>
          </a:xfrm>
          <a:prstGeom prst="rect">
            <a:avLst/>
          </a:prstGeom>
        </p:spPr>
      </p:pic>
      <p:grpSp>
        <p:nvGrpSpPr>
          <p:cNvPr id="14" name="Grupa 13">
            <a:extLst>
              <a:ext uri="{FF2B5EF4-FFF2-40B4-BE49-F238E27FC236}">
                <a16:creationId xmlns:a16="http://schemas.microsoft.com/office/drawing/2014/main" id="{516159FC-E975-403B-B2FC-C77428BA5076}"/>
              </a:ext>
            </a:extLst>
          </p:cNvPr>
          <p:cNvGrpSpPr/>
          <p:nvPr/>
        </p:nvGrpSpPr>
        <p:grpSpPr>
          <a:xfrm>
            <a:off x="1343471" y="1268761"/>
            <a:ext cx="6408709" cy="1296144"/>
            <a:chOff x="1343471" y="1449816"/>
            <a:chExt cx="6408709" cy="1403120"/>
          </a:xfrm>
        </p:grpSpPr>
        <p:cxnSp>
          <p:nvCxnSpPr>
            <p:cNvPr id="15" name="Łącznik prosty 14">
              <a:extLst>
                <a:ext uri="{FF2B5EF4-FFF2-40B4-BE49-F238E27FC236}">
                  <a16:creationId xmlns:a16="http://schemas.microsoft.com/office/drawing/2014/main" id="{61E77DF9-AA8F-4DBF-A51C-F0FBC5C4E6F3}"/>
                </a:ext>
              </a:extLst>
            </p:cNvPr>
            <p:cNvCxnSpPr/>
            <p:nvPr/>
          </p:nvCxnSpPr>
          <p:spPr>
            <a:xfrm flipH="1">
              <a:off x="1343471" y="1449816"/>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6" name="Łącznik prosty 15">
              <a:extLst>
                <a:ext uri="{FF2B5EF4-FFF2-40B4-BE49-F238E27FC236}">
                  <a16:creationId xmlns:a16="http://schemas.microsoft.com/office/drawing/2014/main" id="{F788F5F3-B684-40E1-B0FC-11649F01ABD6}"/>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7" name="Text Box 2">
            <a:extLst>
              <a:ext uri="{FF2B5EF4-FFF2-40B4-BE49-F238E27FC236}">
                <a16:creationId xmlns:a16="http://schemas.microsoft.com/office/drawing/2014/main" id="{57C436DF-4210-48DB-ACFA-0158E820D0D2}"/>
              </a:ext>
            </a:extLst>
          </p:cNvPr>
          <p:cNvSpPr txBox="1">
            <a:spLocks noChangeArrowheads="1"/>
          </p:cNvSpPr>
          <p:nvPr/>
        </p:nvSpPr>
        <p:spPr bwMode="auto">
          <a:xfrm>
            <a:off x="1271464" y="1314530"/>
            <a:ext cx="6480716" cy="14024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Automatyka przemysłowa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Elektrotechnika (w j. polskim i angielskim)</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dirty="0" err="1">
                <a:solidFill>
                  <a:schemeClr val="tx2"/>
                </a:solidFill>
                <a:latin typeface="Calibri" pitchFamily="34" charset="0"/>
                <a:cs typeface="Calibri" pitchFamily="34" charset="0"/>
              </a:rPr>
              <a:t>Elektromobilność</a:t>
            </a:r>
            <a:endParaRPr lang="pl-PL" dirty="0">
              <a:solidFill>
                <a:schemeClr val="tx2"/>
              </a:solidFill>
              <a:latin typeface="Calibri" pitchFamily="34" charset="0"/>
              <a:cs typeface="Calibri" pitchFamily="34" charset="0"/>
            </a:endParaRPr>
          </a:p>
          <a:p>
            <a:pPr marL="741045" lvl="1" indent="-283845" eaLnBrk="1" hangingPunct="1">
              <a:lnSpc>
                <a:spcPct val="90000"/>
              </a:lnSpc>
              <a:spcBef>
                <a:spcPts val="350"/>
              </a:spcBef>
              <a:buClr>
                <a:srgbClr val="9F250D"/>
              </a:buClr>
              <a:defRPr/>
            </a:pPr>
            <a:endParaRPr lang="en-GB" altLang="pl-PL" sz="1200" dirty="0">
              <a:solidFill>
                <a:schemeClr val="tx1"/>
              </a:solidFill>
              <a:latin typeface="Calibri" pitchFamily="34" charset="0"/>
              <a:cs typeface="Calibri" pitchFamily="34" charset="0"/>
            </a:endParaRPr>
          </a:p>
        </p:txBody>
      </p:sp>
    </p:spTree>
    <p:extLst>
      <p:ext uri="{BB962C8B-B14F-4D97-AF65-F5344CB8AC3E}">
        <p14:creationId xmlns:p14="http://schemas.microsoft.com/office/powerpoint/2010/main" val="672242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1"/>
          <p:cNvSpPr txBox="1">
            <a:spLocks noChangeArrowheads="1"/>
          </p:cNvSpPr>
          <p:nvPr/>
        </p:nvSpPr>
        <p:spPr bwMode="auto">
          <a:xfrm>
            <a:off x="1271464" y="-1"/>
            <a:ext cx="9396536" cy="12687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Wydział </a:t>
            </a:r>
            <a:r>
              <a:rPr lang="pl-PL" altLang="pl-PL" sz="3200" b="1" dirty="0" err="1">
                <a:solidFill>
                  <a:srgbClr val="B40000"/>
                </a:solidFill>
                <a:latin typeface="Calibri" pitchFamily="34" charset="0"/>
                <a:cs typeface="Calibri" pitchFamily="34" charset="0"/>
              </a:rPr>
              <a:t>Geoinżynierii</a:t>
            </a:r>
            <a:r>
              <a:rPr lang="pl-PL" altLang="pl-PL" sz="3200" b="1" dirty="0">
                <a:solidFill>
                  <a:srgbClr val="B40000"/>
                </a:solidFill>
                <a:latin typeface="Calibri" pitchFamily="34" charset="0"/>
                <a:cs typeface="Calibri" pitchFamily="34" charset="0"/>
              </a:rPr>
              <a:t>,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Górnictwa i Geologii</a:t>
            </a:r>
            <a:endParaRPr lang="en-US" altLang="pl-PL" sz="3200" b="1" dirty="0">
              <a:solidFill>
                <a:srgbClr val="B40000"/>
              </a:solidFill>
              <a:latin typeface="Calibri" pitchFamily="34" charset="0"/>
              <a:cs typeface="Calibri" pitchFamily="34" charset="0"/>
            </a:endParaRPr>
          </a:p>
        </p:txBody>
      </p:sp>
      <p:sp>
        <p:nvSpPr>
          <p:cNvPr id="13" name="Text Box 2"/>
          <p:cNvSpPr txBox="1">
            <a:spLocks noChangeArrowheads="1"/>
          </p:cNvSpPr>
          <p:nvPr/>
        </p:nvSpPr>
        <p:spPr bwMode="auto">
          <a:xfrm>
            <a:off x="1271464" y="4005070"/>
            <a:ext cx="6480718" cy="26642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endParaRPr lang="pl-PL" sz="1200" i="1"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300" i="1" dirty="0">
                <a:solidFill>
                  <a:schemeClr val="tx1"/>
                </a:solidFill>
                <a:latin typeface="Calibri" pitchFamily="34" charset="0"/>
                <a:cs typeface="Calibri" pitchFamily="34" charset="0"/>
              </a:rPr>
              <a:t>Największym atutem wydziału jest to, że absolwent staje się nie tylko specjalistą-inżynierem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w zakresie geodezji, geologii, ekologii, zarządzania czy ekonomii, lecz również najlepszej klasy specjalistą od kierowania zespołami ludzi. Innowacyjne nauczanie kadry wykładowców powoduje, że studenci zdobywają wiadomości niezbędne do skutecznego zarządzania projektami w różnych branżach. Osiągamy sukcesy poprzez umiejętne pojmowanie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struktury i właściwości środowiska, w którym pracujemy.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Panie o umysłach ścisłych znajdą tu coś dla siebie.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Przez wiedzę do sukcesu. Polecam!</a:t>
            </a:r>
          </a:p>
          <a:p>
            <a:pPr marL="58420" indent="0" algn="r" eaLnBrk="1" hangingPunct="1">
              <a:spcBef>
                <a:spcPts val="350"/>
              </a:spcBef>
              <a:buClr>
                <a:schemeClr val="tx1"/>
              </a:buClr>
              <a:defRPr/>
            </a:pPr>
            <a:endParaRPr lang="pl-PL" sz="1200" b="1"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200" b="1" dirty="0">
                <a:solidFill>
                  <a:schemeClr val="tx1"/>
                </a:solidFill>
                <a:latin typeface="Calibri" pitchFamily="34" charset="0"/>
                <a:cs typeface="Calibri" pitchFamily="34" charset="0"/>
              </a:rPr>
              <a:t>Joanna Kubińska</a:t>
            </a:r>
          </a:p>
          <a:p>
            <a:pPr marL="58420" indent="0" algn="r" eaLnBrk="1" hangingPunct="1">
              <a:spcBef>
                <a:spcPts val="350"/>
              </a:spcBef>
              <a:buClr>
                <a:schemeClr val="tx1"/>
              </a:buClr>
              <a:defRPr/>
            </a:pPr>
            <a:r>
              <a:rPr lang="pl-PL" sz="1200" b="1" dirty="0">
                <a:solidFill>
                  <a:schemeClr val="bg1">
                    <a:lumMod val="50000"/>
                  </a:schemeClr>
                </a:solidFill>
                <a:latin typeface="Calibri" pitchFamily="34" charset="0"/>
                <a:cs typeface="Calibri" pitchFamily="34" charset="0"/>
              </a:rPr>
              <a:t>absolwentka Wydziału </a:t>
            </a:r>
            <a:r>
              <a:rPr lang="pl-PL" sz="1200" b="1" dirty="0" err="1">
                <a:solidFill>
                  <a:schemeClr val="bg1">
                    <a:lumMod val="50000"/>
                  </a:schemeClr>
                </a:solidFill>
                <a:latin typeface="Calibri" pitchFamily="34" charset="0"/>
                <a:cs typeface="Calibri" pitchFamily="34" charset="0"/>
              </a:rPr>
              <a:t>Geoinżynierii</a:t>
            </a:r>
            <a:r>
              <a:rPr lang="pl-PL" sz="1200" b="1" dirty="0">
                <a:solidFill>
                  <a:schemeClr val="bg1">
                    <a:lumMod val="50000"/>
                  </a:schemeClr>
                </a:solidFill>
                <a:latin typeface="Calibri" pitchFamily="34" charset="0"/>
                <a:cs typeface="Calibri" pitchFamily="34" charset="0"/>
              </a:rPr>
              <a:t>, Górnictwa i Geologii </a:t>
            </a:r>
            <a:r>
              <a:rPr lang="pl-PL" sz="1200" b="1" dirty="0" err="1">
                <a:solidFill>
                  <a:schemeClr val="bg1">
                    <a:lumMod val="50000"/>
                  </a:schemeClr>
                </a:solidFill>
                <a:latin typeface="Calibri" pitchFamily="34" charset="0"/>
                <a:cs typeface="Calibri" pitchFamily="34" charset="0"/>
              </a:rPr>
              <a:t>PWr</a:t>
            </a:r>
            <a:endParaRPr lang="pl-PL" sz="1200" i="1" dirty="0">
              <a:solidFill>
                <a:schemeClr val="tx1"/>
              </a:solidFill>
              <a:latin typeface="Calibri" pitchFamily="34" charset="0"/>
              <a:cs typeface="Calibri" pitchFamily="34" charset="0"/>
            </a:endParaRPr>
          </a:p>
          <a:p>
            <a:pPr indent="-340995" algn="r" eaLnBrk="1" hangingPunct="1">
              <a:lnSpc>
                <a:spcPct val="80000"/>
              </a:lnSpc>
              <a:spcBef>
                <a:spcPts val="500"/>
              </a:spcBef>
              <a:buClr>
                <a:srgbClr val="9F250D"/>
              </a:buClr>
              <a:defRPr/>
            </a:pPr>
            <a:endParaRPr lang="pl-PL" sz="1200" dirty="0">
              <a:solidFill>
                <a:schemeClr val="tx1"/>
              </a:solidFill>
              <a:latin typeface="Calibri" pitchFamily="34" charset="0"/>
              <a:cs typeface="Calibri" pitchFamily="34" charset="0"/>
            </a:endParaRPr>
          </a:p>
          <a:p>
            <a:pPr indent="-340995" algn="r" eaLnBrk="1" hangingPunct="1">
              <a:lnSpc>
                <a:spcPct val="80000"/>
              </a:lnSpc>
              <a:spcBef>
                <a:spcPts val="500"/>
              </a:spcBef>
              <a:buClr>
                <a:srgbClr val="9F250D"/>
              </a:buClr>
              <a:defRPr/>
            </a:pPr>
            <a:endParaRPr lang="pl-PL" sz="120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endParaRPr lang="pl-PL" altLang="pl-PL" sz="1200" dirty="0">
              <a:latin typeface="Calibri" pitchFamily="34" charset="0"/>
              <a:cs typeface="Calibri" pitchFamily="34" charset="0"/>
            </a:endParaRPr>
          </a:p>
          <a:p>
            <a:pPr marL="741045" lvl="1" indent="-283845" algn="r" eaLnBrk="1" hangingPunct="1">
              <a:lnSpc>
                <a:spcPct val="90000"/>
              </a:lnSpc>
              <a:spcBef>
                <a:spcPts val="350"/>
              </a:spcBef>
              <a:buClr>
                <a:srgbClr val="9F250D"/>
              </a:buClr>
              <a:buFont typeface="Wingdings" pitchFamily="2" charset="2"/>
              <a:buChar char=""/>
              <a:defRPr/>
            </a:pPr>
            <a:endParaRPr lang="en-GB" altLang="pl-PL" sz="1200" dirty="0">
              <a:solidFill>
                <a:schemeClr val="tx1"/>
              </a:solidFill>
              <a:latin typeface="Calibri" pitchFamily="34" charset="0"/>
              <a:cs typeface="Calibri" pitchFamily="34" charset="0"/>
            </a:endParaRPr>
          </a:p>
          <a:p>
            <a:pPr marL="741045" lvl="1" indent="-283845" algn="r" eaLnBrk="1" hangingPunct="1">
              <a:lnSpc>
                <a:spcPct val="90000"/>
              </a:lnSpc>
              <a:spcBef>
                <a:spcPts val="350"/>
              </a:spcBef>
              <a:buClr>
                <a:srgbClr val="9F250D"/>
              </a:buClr>
              <a:defRPr/>
            </a:pPr>
            <a:endParaRPr lang="en-GB" altLang="pl-PL" sz="1200" dirty="0">
              <a:solidFill>
                <a:schemeClr val="tx1"/>
              </a:solidFill>
              <a:latin typeface="Calibri" pitchFamily="34" charset="0"/>
              <a:cs typeface="Calibri" pitchFamily="34" charset="0"/>
            </a:endParaRPr>
          </a:p>
        </p:txBody>
      </p:sp>
      <p:pic>
        <p:nvPicPr>
          <p:cNvPr id="16" name="Picture 33"/>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888089" y="86513"/>
            <a:ext cx="951468" cy="951470"/>
          </a:xfrm>
          <a:prstGeom prst="rect">
            <a:avLst/>
          </a:prstGeom>
          <a:noFill/>
          <a:ln>
            <a:noFill/>
          </a:ln>
        </p:spPr>
      </p:pic>
      <p:pic>
        <p:nvPicPr>
          <p:cNvPr id="2" name="Obraz 1"/>
          <p:cNvPicPr>
            <a:picLocks noChangeAspect="1"/>
          </p:cNvPicPr>
          <p:nvPr/>
        </p:nvPicPr>
        <p:blipFill rotWithShape="1">
          <a:blip r:embed="rId4" cstate="screen">
            <a:extLst>
              <a:ext uri="{BEBA8EAE-BF5A-486C-A8C5-ECC9F3942E4B}">
                <a14:imgProps xmlns:a14="http://schemas.microsoft.com/office/drawing/2010/main">
                  <a14:imgLayer r:embed="rId5">
                    <a14:imgEffect>
                      <a14:colorTemperature colorTemp="6219"/>
                    </a14:imgEffect>
                  </a14:imgLayer>
                </a14:imgProps>
              </a:ext>
              <a:ext uri="{28A0092B-C50C-407E-A947-70E740481C1C}">
                <a14:useLocalDpi xmlns:a14="http://schemas.microsoft.com/office/drawing/2010/main"/>
              </a:ext>
            </a:extLst>
          </a:blip>
          <a:srcRect/>
          <a:stretch/>
        </p:blipFill>
        <p:spPr>
          <a:xfrm>
            <a:off x="8256240" y="-2"/>
            <a:ext cx="3938166" cy="6857999"/>
          </a:xfrm>
          <a:prstGeom prst="rect">
            <a:avLst/>
          </a:prstGeom>
        </p:spPr>
      </p:pic>
      <p:grpSp>
        <p:nvGrpSpPr>
          <p:cNvPr id="4" name="Grupa 3">
            <a:extLst>
              <a:ext uri="{FF2B5EF4-FFF2-40B4-BE49-F238E27FC236}">
                <a16:creationId xmlns:a16="http://schemas.microsoft.com/office/drawing/2014/main" id="{35AA6123-8C87-4FD4-9268-6BEE3CF62EAA}"/>
              </a:ext>
            </a:extLst>
          </p:cNvPr>
          <p:cNvGrpSpPr/>
          <p:nvPr/>
        </p:nvGrpSpPr>
        <p:grpSpPr>
          <a:xfrm>
            <a:off x="1271464" y="1484783"/>
            <a:ext cx="6480718" cy="2289520"/>
            <a:chOff x="1271464" y="1484783"/>
            <a:chExt cx="6480718" cy="2088231"/>
          </a:xfrm>
        </p:grpSpPr>
        <p:grpSp>
          <p:nvGrpSpPr>
            <p:cNvPr id="12" name="Grupa 11">
              <a:extLst>
                <a:ext uri="{FF2B5EF4-FFF2-40B4-BE49-F238E27FC236}">
                  <a16:creationId xmlns:a16="http://schemas.microsoft.com/office/drawing/2014/main" id="{902E7F45-A1E0-4328-AEB6-BFE8C03BDB66}"/>
                </a:ext>
              </a:extLst>
            </p:cNvPr>
            <p:cNvGrpSpPr/>
            <p:nvPr/>
          </p:nvGrpSpPr>
          <p:grpSpPr>
            <a:xfrm>
              <a:off x="1343471" y="1484783"/>
              <a:ext cx="6408711" cy="2088231"/>
              <a:chOff x="1343471" y="1454354"/>
              <a:chExt cx="6408711" cy="1447173"/>
            </a:xfrm>
          </p:grpSpPr>
          <p:cxnSp>
            <p:nvCxnSpPr>
              <p:cNvPr id="17" name="Łącznik prosty 16">
                <a:extLst>
                  <a:ext uri="{FF2B5EF4-FFF2-40B4-BE49-F238E27FC236}">
                    <a16:creationId xmlns:a16="http://schemas.microsoft.com/office/drawing/2014/main" id="{20A19FE0-7875-4044-B37E-C6EED10CE22B}"/>
                  </a:ext>
                </a:extLst>
              </p:cNvPr>
              <p:cNvCxnSpPr/>
              <p:nvPr/>
            </p:nvCxnSpPr>
            <p:spPr>
              <a:xfrm flipH="1">
                <a:off x="1347871" y="1454354"/>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8D32B7AF-FCBC-483F-B239-E6A0CFC0EA0D}"/>
                  </a:ext>
                </a:extLst>
              </p:cNvPr>
              <p:cNvCxnSpPr/>
              <p:nvPr/>
            </p:nvCxnSpPr>
            <p:spPr>
              <a:xfrm flipH="1">
                <a:off x="1343471" y="2901527"/>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9" name="Text Box 2">
              <a:extLst>
                <a:ext uri="{FF2B5EF4-FFF2-40B4-BE49-F238E27FC236}">
                  <a16:creationId xmlns:a16="http://schemas.microsoft.com/office/drawing/2014/main" id="{24AD46D0-EEF3-4C3A-A7B0-959C5670AEF4}"/>
                </a:ext>
              </a:extLst>
            </p:cNvPr>
            <p:cNvSpPr txBox="1">
              <a:spLocks noChangeArrowheads="1"/>
            </p:cNvSpPr>
            <p:nvPr/>
          </p:nvSpPr>
          <p:spPr bwMode="auto">
            <a:xfrm>
              <a:off x="1271464" y="1628807"/>
              <a:ext cx="6480716" cy="1720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Bezpieczeństwo i higiena pracy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Geodezja i kartografia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Geologia stosowana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Górnictwo i geologia (w j. polskim i angielskim)</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dirty="0">
                  <a:solidFill>
                    <a:schemeClr val="tx2"/>
                  </a:solidFill>
                  <a:latin typeface="Calibri" pitchFamily="34" charset="0"/>
                  <a:cs typeface="Calibri" pitchFamily="34" charset="0"/>
                </a:rPr>
                <a:t>Geoinformatyka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dirty="0">
                  <a:solidFill>
                    <a:schemeClr val="tx2"/>
                  </a:solidFill>
                  <a:latin typeface="Calibri" pitchFamily="34" charset="0"/>
                  <a:cs typeface="Calibri" pitchFamily="34" charset="0"/>
                </a:rPr>
                <a:t>Geoenergetyka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dirty="0">
                  <a:solidFill>
                    <a:schemeClr val="tx2"/>
                  </a:solidFill>
                  <a:latin typeface="Calibri" pitchFamily="34" charset="0"/>
                  <a:cs typeface="Calibri" pitchFamily="34" charset="0"/>
                </a:rPr>
                <a:t>Inżynieria surowców mineralnych </a:t>
              </a:r>
            </a:p>
            <a:p>
              <a:pPr marL="741045" lvl="1" indent="-283845" eaLnBrk="1" hangingPunct="1">
                <a:lnSpc>
                  <a:spcPct val="90000"/>
                </a:lnSpc>
                <a:spcBef>
                  <a:spcPts val="350"/>
                </a:spcBef>
                <a:buClr>
                  <a:srgbClr val="9F250D"/>
                </a:buClr>
                <a:defRPr/>
              </a:pPr>
              <a:endParaRPr lang="en-GB" altLang="pl-PL" sz="1200" dirty="0">
                <a:solidFill>
                  <a:schemeClr val="tx1"/>
                </a:solidFill>
                <a:latin typeface="Calibri" pitchFamily="34" charset="0"/>
                <a:cs typeface="Calibri" pitchFamily="34" charset="0"/>
              </a:endParaRPr>
            </a:p>
          </p:txBody>
        </p:sp>
      </p:grpSp>
    </p:spTree>
    <p:extLst>
      <p:ext uri="{BB962C8B-B14F-4D97-AF65-F5344CB8AC3E}">
        <p14:creationId xmlns:p14="http://schemas.microsoft.com/office/powerpoint/2010/main" val="2770805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Obraz 12">
            <a:extLst>
              <a:ext uri="{FF2B5EF4-FFF2-40B4-BE49-F238E27FC236}">
                <a16:creationId xmlns:a16="http://schemas.microsoft.com/office/drawing/2014/main" id="{0FAAA8A3-6ACE-4CC0-9DA9-1087524641B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256238" y="-3110"/>
            <a:ext cx="3961256" cy="6861107"/>
          </a:xfrm>
          <a:prstGeom prst="rect">
            <a:avLst/>
          </a:prstGeom>
        </p:spPr>
      </p:pic>
      <p:sp>
        <p:nvSpPr>
          <p:cNvPr id="2" name="Text Box 2"/>
          <p:cNvSpPr txBox="1">
            <a:spLocks noChangeArrowheads="1"/>
          </p:cNvSpPr>
          <p:nvPr/>
        </p:nvSpPr>
        <p:spPr bwMode="auto">
          <a:xfrm>
            <a:off x="1239529" y="4293101"/>
            <a:ext cx="6480716" cy="23042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dirty="0">
                <a:solidFill>
                  <a:schemeClr val="tx1"/>
                </a:solidFill>
                <a:latin typeface="Calibri" pitchFamily="34" charset="0"/>
                <a:cs typeface="Calibri" pitchFamily="34" charset="0"/>
              </a:rPr>
              <a:t>„Jeszcze na V roku studiów znalazłem pracę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w firmie projektującej i wykonującej fontanny i baseny.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Trochę się obawiałem, czy nadążę za kolegami, którzy pracowali tam kilka lat.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Na szczęście okazało się, że mimo iż na wydziale nie uczą o fontannach i basenach,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obiekty te składają się z takich samych części jak Stacja Uzdatniania Wody.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Często zaglądam do starych wykładów, gdy mam policzyć straty w układzie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lub dobrać pompę. Plusów mojej pracy jest więcej: po odbiorze basenu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jest obowiązkowa kąpiel, po odbiorze stacji tego nie ma”. </a:t>
            </a:r>
          </a:p>
          <a:p>
            <a:pPr marL="58420" indent="0" algn="r" eaLnBrk="1" hangingPunct="1">
              <a:spcBef>
                <a:spcPts val="350"/>
              </a:spcBef>
              <a:buClr>
                <a:schemeClr val="tx1"/>
              </a:buClr>
              <a:defRPr/>
            </a:pPr>
            <a:br>
              <a:rPr lang="pl-PL" sz="1200" b="1" dirty="0">
                <a:solidFill>
                  <a:schemeClr val="tx1"/>
                </a:solidFill>
                <a:latin typeface="Calibri" pitchFamily="34" charset="0"/>
                <a:cs typeface="Calibri" pitchFamily="34" charset="0"/>
              </a:rPr>
            </a:br>
            <a:r>
              <a:rPr lang="pl-PL" sz="1200" b="1" dirty="0">
                <a:solidFill>
                  <a:schemeClr val="tx1"/>
                </a:solidFill>
                <a:latin typeface="Calibri" pitchFamily="34" charset="0"/>
                <a:cs typeface="Calibri" pitchFamily="34" charset="0"/>
              </a:rPr>
              <a:t>Izydor Jaszczak </a:t>
            </a:r>
            <a:br>
              <a:rPr lang="pl-PL" sz="1200" dirty="0">
                <a:solidFill>
                  <a:schemeClr val="tx1"/>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absolwent Wydziału Inżynierii Środowiska </a:t>
            </a:r>
            <a:r>
              <a:rPr lang="pl-PL" sz="1200" b="1" dirty="0" err="1">
                <a:solidFill>
                  <a:schemeClr val="bg1">
                    <a:lumMod val="50000"/>
                  </a:schemeClr>
                </a:solidFill>
                <a:latin typeface="Calibri" pitchFamily="34" charset="0"/>
                <a:cs typeface="Calibri" pitchFamily="34" charset="0"/>
              </a:rPr>
              <a:t>PWr</a:t>
            </a:r>
            <a:endParaRPr lang="pl-PL" sz="1200" b="1" dirty="0">
              <a:solidFill>
                <a:schemeClr val="bg1">
                  <a:lumMod val="50000"/>
                </a:schemeClr>
              </a:solidFill>
              <a:latin typeface="Calibri" pitchFamily="34" charset="0"/>
              <a:cs typeface="Calibri" pitchFamily="34" charset="0"/>
            </a:endParaRPr>
          </a:p>
        </p:txBody>
      </p:sp>
      <p:sp>
        <p:nvSpPr>
          <p:cNvPr id="3" name="Text Box 1"/>
          <p:cNvSpPr txBox="1">
            <a:spLocks noChangeArrowheads="1"/>
          </p:cNvSpPr>
          <p:nvPr/>
        </p:nvSpPr>
        <p:spPr bwMode="auto">
          <a:xfrm>
            <a:off x="1239529" y="3"/>
            <a:ext cx="9428471" cy="10802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Inżynierii Środowiska</a:t>
            </a:r>
          </a:p>
        </p:txBody>
      </p:sp>
      <p:pic>
        <p:nvPicPr>
          <p:cNvPr id="14" name="Picture 33"/>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860963" y="203066"/>
            <a:ext cx="936120" cy="936122"/>
          </a:xfrm>
          <a:prstGeom prst="rect">
            <a:avLst/>
          </a:prstGeom>
          <a:noFill/>
          <a:ln>
            <a:noFill/>
          </a:ln>
        </p:spPr>
      </p:pic>
      <p:grpSp>
        <p:nvGrpSpPr>
          <p:cNvPr id="12" name="Grupa 11">
            <a:extLst>
              <a:ext uri="{FF2B5EF4-FFF2-40B4-BE49-F238E27FC236}">
                <a16:creationId xmlns:a16="http://schemas.microsoft.com/office/drawing/2014/main" id="{B44C9114-FA7C-4FDE-9434-53A1A5BA5008}"/>
              </a:ext>
            </a:extLst>
          </p:cNvPr>
          <p:cNvGrpSpPr/>
          <p:nvPr/>
        </p:nvGrpSpPr>
        <p:grpSpPr>
          <a:xfrm>
            <a:off x="1343471" y="1268760"/>
            <a:ext cx="6408711" cy="1684900"/>
            <a:chOff x="1343471" y="1268760"/>
            <a:chExt cx="6408711" cy="1440160"/>
          </a:xfrm>
        </p:grpSpPr>
        <p:cxnSp>
          <p:nvCxnSpPr>
            <p:cNvPr id="17" name="Łącznik prosty 16">
              <a:extLst>
                <a:ext uri="{FF2B5EF4-FFF2-40B4-BE49-F238E27FC236}">
                  <a16:creationId xmlns:a16="http://schemas.microsoft.com/office/drawing/2014/main" id="{53FFD1E6-EF56-4740-BD08-6E7375606AE0}"/>
                </a:ext>
              </a:extLst>
            </p:cNvPr>
            <p:cNvCxnSpPr/>
            <p:nvPr/>
          </p:nvCxnSpPr>
          <p:spPr>
            <a:xfrm flipH="1">
              <a:off x="1347871" y="1268760"/>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9" name="Łącznik prosty 18">
              <a:extLst>
                <a:ext uri="{FF2B5EF4-FFF2-40B4-BE49-F238E27FC236}">
                  <a16:creationId xmlns:a16="http://schemas.microsoft.com/office/drawing/2014/main" id="{D5AAA6F7-BCC0-4D9A-BD25-4DCD9C899DE3}"/>
                </a:ext>
              </a:extLst>
            </p:cNvPr>
            <p:cNvCxnSpPr/>
            <p:nvPr/>
          </p:nvCxnSpPr>
          <p:spPr>
            <a:xfrm flipH="1">
              <a:off x="1343471" y="2708920"/>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20" name="Text Box 2">
            <a:extLst>
              <a:ext uri="{FF2B5EF4-FFF2-40B4-BE49-F238E27FC236}">
                <a16:creationId xmlns:a16="http://schemas.microsoft.com/office/drawing/2014/main" id="{9BE03CF3-5BBA-41DF-9102-C3056A8D5082}"/>
              </a:ext>
            </a:extLst>
          </p:cNvPr>
          <p:cNvSpPr txBox="1">
            <a:spLocks noChangeArrowheads="1"/>
          </p:cNvSpPr>
          <p:nvPr/>
        </p:nvSpPr>
        <p:spPr bwMode="auto">
          <a:xfrm>
            <a:off x="1271464" y="1398333"/>
            <a:ext cx="6480716" cy="10802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Inżynieria środowiska (w j. polskim i j. angielskim)</a:t>
            </a:r>
            <a:endParaRPr lang="pl-PL" dirty="0">
              <a:solidFill>
                <a:schemeClr val="tx2"/>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Gospodarka o obiegu zamkniętym i ochrona klimatu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err="1">
                <a:solidFill>
                  <a:schemeClr val="tx2"/>
                </a:solidFill>
                <a:latin typeface="Calibri" pitchFamily="34" charset="0"/>
                <a:cs typeface="Calibri" pitchFamily="34" charset="0"/>
              </a:rPr>
              <a:t>Environmental</a:t>
            </a:r>
            <a:r>
              <a:rPr lang="pl-PL" altLang="pl-PL" dirty="0">
                <a:solidFill>
                  <a:schemeClr val="tx2"/>
                </a:solidFill>
                <a:latin typeface="Calibri" pitchFamily="34" charset="0"/>
                <a:cs typeface="Calibri" pitchFamily="34" charset="0"/>
              </a:rPr>
              <a:t> </a:t>
            </a:r>
            <a:r>
              <a:rPr lang="pl-PL" altLang="pl-PL" dirty="0" err="1">
                <a:solidFill>
                  <a:schemeClr val="tx2"/>
                </a:solidFill>
                <a:latin typeface="Calibri" pitchFamily="34" charset="0"/>
                <a:cs typeface="Calibri" pitchFamily="34" charset="0"/>
              </a:rPr>
              <a:t>quality</a:t>
            </a:r>
            <a:r>
              <a:rPr lang="pl-PL" altLang="pl-PL" dirty="0">
                <a:solidFill>
                  <a:schemeClr val="tx2"/>
                </a:solidFill>
                <a:latin typeface="Calibri" pitchFamily="34" charset="0"/>
                <a:cs typeface="Calibri" pitchFamily="34" charset="0"/>
              </a:rPr>
              <a:t> management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Neutralność klimatyczna </a:t>
            </a:r>
          </a:p>
        </p:txBody>
      </p:sp>
    </p:spTree>
    <p:extLst>
      <p:ext uri="{BB962C8B-B14F-4D97-AF65-F5344CB8AC3E}">
        <p14:creationId xmlns:p14="http://schemas.microsoft.com/office/powerpoint/2010/main" val="761615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347871" y="4941171"/>
            <a:ext cx="6404313" cy="18001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bg1">
                  <a:lumMod val="50000"/>
                </a:schemeClr>
              </a:buClr>
              <a:defRPr/>
            </a:pPr>
            <a:r>
              <a:rPr lang="pl-PL" altLang="pl-PL" sz="1300" i="1" dirty="0">
                <a:solidFill>
                  <a:schemeClr val="tx1"/>
                </a:solidFill>
                <a:latin typeface="Calibri" pitchFamily="34" charset="0"/>
                <a:cs typeface="Calibri" pitchFamily="34" charset="0"/>
              </a:rPr>
              <a:t>Wydział Zarządzania zawdzięcza wysoką pozycję doskonałej kadrze dydaktyczno-naukowej, rozbudowanemu zapleczu technicznemu i ścisłej współpracy z biznesem. </a:t>
            </a:r>
            <a:br>
              <a:rPr lang="pl-PL" altLang="pl-PL" sz="1300" i="1" dirty="0">
                <a:solidFill>
                  <a:schemeClr val="tx1"/>
                </a:solidFill>
                <a:latin typeface="Calibri" pitchFamily="34" charset="0"/>
                <a:cs typeface="Calibri" pitchFamily="34" charset="0"/>
              </a:rPr>
            </a:br>
            <a:r>
              <a:rPr lang="pl-PL" altLang="pl-PL" sz="1300" i="1" dirty="0">
                <a:solidFill>
                  <a:schemeClr val="tx1"/>
                </a:solidFill>
                <a:latin typeface="Calibri" pitchFamily="34" charset="0"/>
                <a:cs typeface="Calibri" pitchFamily="34" charset="0"/>
              </a:rPr>
              <a:t>Kierunki Zarządzanie i Inżynieria Zarządzania spełniają kryteria </a:t>
            </a:r>
            <a:br>
              <a:rPr lang="pl-PL" altLang="pl-PL" sz="1300" i="1" dirty="0">
                <a:solidFill>
                  <a:schemeClr val="tx1"/>
                </a:solidFill>
                <a:latin typeface="Calibri" pitchFamily="34" charset="0"/>
                <a:cs typeface="Calibri" pitchFamily="34" charset="0"/>
              </a:rPr>
            </a:br>
            <a:r>
              <a:rPr lang="pl-PL" altLang="pl-PL" sz="1300" i="1" dirty="0">
                <a:solidFill>
                  <a:schemeClr val="tx1"/>
                </a:solidFill>
                <a:latin typeface="Calibri" pitchFamily="34" charset="0"/>
                <a:cs typeface="Calibri" pitchFamily="34" charset="0"/>
              </a:rPr>
              <a:t>nowoczesnego kształcenia i zdobyły certyfikat „Studia z przyszłością”.</a:t>
            </a:r>
          </a:p>
          <a:p>
            <a:pPr marL="58420" indent="0" algn="r" eaLnBrk="1" hangingPunct="1">
              <a:spcBef>
                <a:spcPts val="350"/>
              </a:spcBef>
              <a:buClr>
                <a:schemeClr val="bg1">
                  <a:lumMod val="50000"/>
                </a:schemeClr>
              </a:buClr>
              <a:defRPr/>
            </a:pPr>
            <a:r>
              <a:rPr lang="pl-PL" altLang="pl-PL" sz="1300" i="1" dirty="0">
                <a:solidFill>
                  <a:schemeClr val="tx1"/>
                </a:solidFill>
                <a:latin typeface="Calibri" pitchFamily="34" charset="0"/>
                <a:cs typeface="Calibri" pitchFamily="34" charset="0"/>
              </a:rPr>
              <a:t>Na wydziale odbywają się cykliczne spotkania AMA – </a:t>
            </a:r>
            <a:r>
              <a:rPr lang="pl-PL" altLang="pl-PL" sz="1300" i="1" dirty="0" err="1">
                <a:solidFill>
                  <a:schemeClr val="tx1"/>
                </a:solidFill>
                <a:latin typeface="Calibri" pitchFamily="34" charset="0"/>
                <a:cs typeface="Calibri" pitchFamily="34" charset="0"/>
              </a:rPr>
              <a:t>Ask</a:t>
            </a:r>
            <a:r>
              <a:rPr lang="pl-PL" altLang="pl-PL" sz="1300" i="1" dirty="0">
                <a:solidFill>
                  <a:schemeClr val="tx1"/>
                </a:solidFill>
                <a:latin typeface="Calibri" pitchFamily="34" charset="0"/>
                <a:cs typeface="Calibri" pitchFamily="34" charset="0"/>
              </a:rPr>
              <a:t> Me </a:t>
            </a:r>
            <a:r>
              <a:rPr lang="pl-PL" altLang="pl-PL" sz="1300" i="1" dirty="0" err="1">
                <a:solidFill>
                  <a:schemeClr val="tx1"/>
                </a:solidFill>
                <a:latin typeface="Calibri" pitchFamily="34" charset="0"/>
                <a:cs typeface="Calibri" pitchFamily="34" charset="0"/>
              </a:rPr>
              <a:t>Anything</a:t>
            </a:r>
            <a:r>
              <a:rPr lang="pl-PL" altLang="pl-PL" sz="1300" i="1" dirty="0">
                <a:solidFill>
                  <a:schemeClr val="tx1"/>
                </a:solidFill>
                <a:latin typeface="Calibri" pitchFamily="34" charset="0"/>
                <a:cs typeface="Calibri" pitchFamily="34" charset="0"/>
              </a:rPr>
              <a:t> </a:t>
            </a:r>
            <a:br>
              <a:rPr lang="pl-PL" altLang="pl-PL" sz="1300" i="1" dirty="0">
                <a:solidFill>
                  <a:schemeClr val="tx1"/>
                </a:solidFill>
                <a:latin typeface="Calibri" pitchFamily="34" charset="0"/>
                <a:cs typeface="Calibri" pitchFamily="34" charset="0"/>
              </a:rPr>
            </a:br>
            <a:r>
              <a:rPr lang="pl-PL" altLang="pl-PL" sz="1300" i="1" dirty="0">
                <a:solidFill>
                  <a:schemeClr val="tx1"/>
                </a:solidFill>
                <a:latin typeface="Calibri" pitchFamily="34" charset="0"/>
                <a:cs typeface="Calibri" pitchFamily="34" charset="0"/>
              </a:rPr>
              <a:t>oraz seria wykładów pt. „Praktyczna strona biznesu”, na których poruszane są </a:t>
            </a:r>
            <a:br>
              <a:rPr lang="pl-PL" altLang="pl-PL" sz="1300" i="1" dirty="0">
                <a:solidFill>
                  <a:schemeClr val="tx1"/>
                </a:solidFill>
                <a:latin typeface="Calibri" pitchFamily="34" charset="0"/>
                <a:cs typeface="Calibri" pitchFamily="34" charset="0"/>
              </a:rPr>
            </a:br>
            <a:r>
              <a:rPr lang="pl-PL" altLang="pl-PL" sz="1300" i="1" dirty="0">
                <a:solidFill>
                  <a:schemeClr val="tx1"/>
                </a:solidFill>
                <a:latin typeface="Calibri" pitchFamily="34" charset="0"/>
                <a:cs typeface="Calibri" pitchFamily="34" charset="0"/>
              </a:rPr>
              <a:t>najbardziej popularne problemy zarządzania w przedsiębiorstwach. </a:t>
            </a:r>
          </a:p>
          <a:p>
            <a:pPr marL="457200" lvl="1" indent="0" eaLnBrk="1" hangingPunct="1">
              <a:lnSpc>
                <a:spcPct val="80000"/>
              </a:lnSpc>
              <a:spcBef>
                <a:spcPts val="350"/>
              </a:spcBef>
              <a:buClr>
                <a:schemeClr val="bg1">
                  <a:lumMod val="50000"/>
                </a:schemeClr>
              </a:buClr>
              <a:defRPr/>
            </a:pPr>
            <a:endParaRPr lang="pl-PL" altLang="pl-PL" sz="1200" dirty="0">
              <a:solidFill>
                <a:schemeClr val="tx1"/>
              </a:solidFill>
              <a:latin typeface="Calibri" pitchFamily="34" charset="0"/>
              <a:cs typeface="Calibri" pitchFamily="34" charset="0"/>
            </a:endParaRPr>
          </a:p>
          <a:p>
            <a:pPr marL="457200" lvl="1" indent="0" eaLnBrk="1" hangingPunct="1">
              <a:lnSpc>
                <a:spcPct val="80000"/>
              </a:lnSpc>
              <a:spcBef>
                <a:spcPts val="350"/>
              </a:spcBef>
              <a:buClr>
                <a:schemeClr val="bg1">
                  <a:lumMod val="50000"/>
                </a:schemeClr>
              </a:buClr>
              <a:defRPr/>
            </a:pPr>
            <a:endParaRPr lang="pl-PL" altLang="pl-PL" sz="1200" dirty="0">
              <a:solidFill>
                <a:schemeClr val="tx1"/>
              </a:solidFill>
              <a:latin typeface="Calibri" pitchFamily="34" charset="0"/>
              <a:cs typeface="Calibri" pitchFamily="34" charset="0"/>
            </a:endParaRPr>
          </a:p>
          <a:p>
            <a:pPr marL="741045" lvl="1" indent="-283845" eaLnBrk="1" hangingPunct="1">
              <a:lnSpc>
                <a:spcPct val="80000"/>
              </a:lnSpc>
              <a:spcBef>
                <a:spcPts val="350"/>
              </a:spcBef>
              <a:buClr>
                <a:schemeClr val="bg1">
                  <a:lumMod val="50000"/>
                </a:schemeClr>
              </a:buClr>
              <a:buFont typeface="Arial" panose="020B0604020202020204" pitchFamily="34" charset="0"/>
              <a:buChar char="•"/>
              <a:defRPr/>
            </a:pPr>
            <a:endParaRPr lang="pl-PL" sz="1200" i="1" dirty="0">
              <a:solidFill>
                <a:schemeClr val="tx1"/>
              </a:solidFill>
              <a:latin typeface="Calibri" pitchFamily="34" charset="0"/>
              <a:cs typeface="Calibri" pitchFamily="34" charset="0"/>
            </a:endParaRPr>
          </a:p>
          <a:p>
            <a:pPr marL="741045" lvl="1" indent="-283845" eaLnBrk="1" hangingPunct="1">
              <a:lnSpc>
                <a:spcPct val="80000"/>
              </a:lnSpc>
              <a:spcBef>
                <a:spcPts val="350"/>
              </a:spcBef>
              <a:buClr>
                <a:schemeClr val="bg1">
                  <a:lumMod val="50000"/>
                </a:schemeClr>
              </a:buClr>
              <a:buFont typeface="Arial" panose="020B0604020202020204" pitchFamily="34" charset="0"/>
              <a:buChar char="•"/>
              <a:defRPr/>
            </a:pPr>
            <a:endParaRPr lang="pl-PL" sz="1200" i="1" dirty="0">
              <a:solidFill>
                <a:schemeClr val="tx1"/>
              </a:solidFill>
              <a:latin typeface="Calibri" pitchFamily="34" charset="0"/>
              <a:cs typeface="Calibri" pitchFamily="34" charset="0"/>
            </a:endParaRPr>
          </a:p>
          <a:p>
            <a:pPr marL="58420" indent="0" algn="just" eaLnBrk="1" hangingPunct="1">
              <a:spcBef>
                <a:spcPts val="350"/>
              </a:spcBef>
              <a:buClr>
                <a:schemeClr val="tx1"/>
              </a:buClr>
              <a:defRPr/>
            </a:pPr>
            <a:endParaRPr lang="pl-PL" sz="1200" i="1" spc="-70" dirty="0">
              <a:solidFill>
                <a:schemeClr val="tx1"/>
              </a:solidFill>
              <a:latin typeface="Calibri" pitchFamily="34" charset="0"/>
              <a:cs typeface="Calibri" pitchFamily="34" charset="0"/>
            </a:endParaRPr>
          </a:p>
          <a:p>
            <a:pPr marL="58420" indent="0" algn="just" eaLnBrk="1" hangingPunct="1">
              <a:spcBef>
                <a:spcPts val="350"/>
              </a:spcBef>
              <a:buClr>
                <a:schemeClr val="tx1"/>
              </a:buClr>
              <a:defRPr/>
            </a:pPr>
            <a:endParaRPr lang="pl-PL" sz="1200" i="1" spc="-70" dirty="0">
              <a:solidFill>
                <a:schemeClr val="tx1"/>
              </a:solidFill>
              <a:latin typeface="Calibri" pitchFamily="34" charset="0"/>
              <a:cs typeface="Calibri" pitchFamily="34" charset="0"/>
            </a:endParaRPr>
          </a:p>
          <a:p>
            <a:pPr marL="58420" indent="0" algn="just" eaLnBrk="1" hangingPunct="1">
              <a:spcBef>
                <a:spcPts val="350"/>
              </a:spcBef>
              <a:buClr>
                <a:schemeClr val="tx1"/>
              </a:buClr>
              <a:defRPr/>
            </a:pPr>
            <a:endParaRPr lang="pl-PL" sz="1200" i="1" spc="-70" dirty="0">
              <a:solidFill>
                <a:schemeClr val="tx1"/>
              </a:solidFill>
              <a:latin typeface="Calibri" pitchFamily="34" charset="0"/>
              <a:cs typeface="Calibri" pitchFamily="34" charset="0"/>
            </a:endParaRPr>
          </a:p>
          <a:p>
            <a:pPr marL="58420" indent="0" algn="just" eaLnBrk="1" hangingPunct="1">
              <a:spcBef>
                <a:spcPts val="350"/>
              </a:spcBef>
              <a:buClr>
                <a:schemeClr val="tx1"/>
              </a:buClr>
              <a:defRPr/>
            </a:pPr>
            <a:endParaRPr lang="pl-PL" sz="1200" i="1" spc="-70" dirty="0">
              <a:solidFill>
                <a:schemeClr val="tx1"/>
              </a:solidFill>
              <a:latin typeface="Calibri" pitchFamily="34" charset="0"/>
              <a:cs typeface="Calibri" pitchFamily="34" charset="0"/>
            </a:endParaRPr>
          </a:p>
        </p:txBody>
      </p:sp>
      <p:sp>
        <p:nvSpPr>
          <p:cNvPr id="3" name="Text Box 1"/>
          <p:cNvSpPr txBox="1">
            <a:spLocks noChangeArrowheads="1"/>
          </p:cNvSpPr>
          <p:nvPr/>
        </p:nvSpPr>
        <p:spPr bwMode="auto">
          <a:xfrm>
            <a:off x="1271464" y="3"/>
            <a:ext cx="9396536" cy="1113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Wydział Zarządzania</a:t>
            </a:r>
            <a:endParaRPr lang="en-GB" altLang="pl-PL" sz="3200" b="1" dirty="0">
              <a:solidFill>
                <a:srgbClr val="B40000"/>
              </a:solidFill>
              <a:latin typeface="Calibri" pitchFamily="34" charset="0"/>
              <a:cs typeface="Calibri" pitchFamily="34" charset="0"/>
            </a:endParaRPr>
          </a:p>
        </p:txBody>
      </p:sp>
      <p:pic>
        <p:nvPicPr>
          <p:cNvPr id="14" name="Picture 33"/>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449720" y="-21692"/>
            <a:ext cx="1302464" cy="1302464"/>
          </a:xfrm>
          <a:prstGeom prst="rect">
            <a:avLst/>
          </a:prstGeom>
          <a:noFill/>
          <a:ln>
            <a:noFill/>
          </a:ln>
        </p:spPr>
      </p:pic>
      <p:pic>
        <p:nvPicPr>
          <p:cNvPr id="4" name="Obraz 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256240" y="0"/>
            <a:ext cx="3950267" cy="6858000"/>
          </a:xfrm>
          <a:prstGeom prst="rect">
            <a:avLst/>
          </a:prstGeom>
        </p:spPr>
      </p:pic>
      <p:grpSp>
        <p:nvGrpSpPr>
          <p:cNvPr id="12" name="Grupa 11">
            <a:extLst>
              <a:ext uri="{FF2B5EF4-FFF2-40B4-BE49-F238E27FC236}">
                <a16:creationId xmlns:a16="http://schemas.microsoft.com/office/drawing/2014/main" id="{FC2B211F-D83E-4D7B-96A4-6A7C38D74A7D}"/>
              </a:ext>
            </a:extLst>
          </p:cNvPr>
          <p:cNvGrpSpPr/>
          <p:nvPr/>
        </p:nvGrpSpPr>
        <p:grpSpPr>
          <a:xfrm>
            <a:off x="1343471" y="1268760"/>
            <a:ext cx="6408711" cy="1113220"/>
            <a:chOff x="1343471" y="1385659"/>
            <a:chExt cx="6408711" cy="1411458"/>
          </a:xfrm>
        </p:grpSpPr>
        <p:cxnSp>
          <p:nvCxnSpPr>
            <p:cNvPr id="15" name="Łącznik prosty 14">
              <a:extLst>
                <a:ext uri="{FF2B5EF4-FFF2-40B4-BE49-F238E27FC236}">
                  <a16:creationId xmlns:a16="http://schemas.microsoft.com/office/drawing/2014/main" id="{3FDC3E21-D580-457D-A290-5B241449A7F8}"/>
                </a:ext>
              </a:extLst>
            </p:cNvPr>
            <p:cNvCxnSpPr/>
            <p:nvPr/>
          </p:nvCxnSpPr>
          <p:spPr>
            <a:xfrm flipH="1">
              <a:off x="1347871" y="1385659"/>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6" name="Łącznik prosty 15">
              <a:extLst>
                <a:ext uri="{FF2B5EF4-FFF2-40B4-BE49-F238E27FC236}">
                  <a16:creationId xmlns:a16="http://schemas.microsoft.com/office/drawing/2014/main" id="{D723BEF3-D093-453C-8439-D21A61AA9093}"/>
                </a:ext>
              </a:extLst>
            </p:cNvPr>
            <p:cNvCxnSpPr/>
            <p:nvPr/>
          </p:nvCxnSpPr>
          <p:spPr>
            <a:xfrm flipH="1">
              <a:off x="1343471" y="2797117"/>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8" name="Text Box 2">
            <a:extLst>
              <a:ext uri="{FF2B5EF4-FFF2-40B4-BE49-F238E27FC236}">
                <a16:creationId xmlns:a16="http://schemas.microsoft.com/office/drawing/2014/main" id="{B7D48481-55EF-41AD-88A3-5D5A6055B806}"/>
              </a:ext>
            </a:extLst>
          </p:cNvPr>
          <p:cNvSpPr txBox="1">
            <a:spLocks noChangeArrowheads="1"/>
          </p:cNvSpPr>
          <p:nvPr/>
        </p:nvSpPr>
        <p:spPr bwMode="auto">
          <a:xfrm>
            <a:off x="1314983" y="1348912"/>
            <a:ext cx="6293185" cy="14323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Zarządzanie (w j. polskim i angielskim)</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Inżynieria zarządzania (w j. polskim i angielskim)</a:t>
            </a:r>
          </a:p>
          <a:p>
            <a:pPr marL="58737" lvl="1" indent="0" eaLnBrk="1" hangingPunct="1">
              <a:lnSpc>
                <a:spcPct val="80000"/>
              </a:lnSpc>
              <a:spcBef>
                <a:spcPts val="350"/>
              </a:spcBef>
              <a:buClr>
                <a:srgbClr val="C00000"/>
              </a:buClr>
              <a:defRPr/>
            </a:pPr>
            <a:endParaRPr lang="pl-PL" altLang="pl-PL" dirty="0">
              <a:solidFill>
                <a:schemeClr val="tx2"/>
              </a:solidFill>
              <a:latin typeface="Calibri" pitchFamily="34" charset="0"/>
              <a:cs typeface="Calibri" pitchFamily="34" charset="0"/>
            </a:endParaRPr>
          </a:p>
        </p:txBody>
      </p:sp>
    </p:spTree>
    <p:extLst>
      <p:ext uri="{BB962C8B-B14F-4D97-AF65-F5344CB8AC3E}">
        <p14:creationId xmlns:p14="http://schemas.microsoft.com/office/powerpoint/2010/main" val="3012811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347871" y="4077082"/>
            <a:ext cx="6404309" cy="23136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dirty="0">
                <a:solidFill>
                  <a:schemeClr val="tx1"/>
                </a:solidFill>
                <a:latin typeface="Calibri" pitchFamily="34" charset="0"/>
                <a:cs typeface="Calibri" pitchFamily="34" charset="0"/>
              </a:rPr>
              <a:t>„Ukończyłem Energetykę o specjalności Budowa i eksploatacja systemów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energetycznych. Pod tą skomplikowaną nazwą kryje się bardzo ciekawa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dziedzina nauki, traktująca o możliwościach i technikach wykorzystywania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paliw kopalnych (m.in. węgla) do celów energetycznych. Konwersja energii z węgla niesłusznie stała się zjawiskiem społecznie niewygodnym. Po pięciu latach studiów przekonałem się, że wbrew powszechnym opiniom węgiel może być wykorzystywany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do celów energetycznych i nie obciążać nadmiernie środowiska naturalnego.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Teraz wraz z kolegami z zakładu pracuję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m.in. nad czystymi technologiami węglowymi (CCT)”.</a:t>
            </a:r>
          </a:p>
          <a:p>
            <a:pPr marL="58420" indent="0" algn="r" eaLnBrk="1" hangingPunct="1">
              <a:spcBef>
                <a:spcPts val="350"/>
              </a:spcBef>
              <a:buClr>
                <a:schemeClr val="tx1"/>
              </a:buClr>
              <a:defRPr/>
            </a:pPr>
            <a:br>
              <a:rPr lang="pl-PL" sz="1300" b="1" dirty="0">
                <a:solidFill>
                  <a:schemeClr val="tx1"/>
                </a:solidFill>
                <a:latin typeface="Calibri" pitchFamily="34" charset="0"/>
                <a:cs typeface="Calibri" pitchFamily="34" charset="0"/>
              </a:rPr>
            </a:br>
            <a:r>
              <a:rPr lang="pl-PL" sz="1300" b="1" dirty="0">
                <a:solidFill>
                  <a:schemeClr val="tx1"/>
                </a:solidFill>
                <a:latin typeface="Calibri" pitchFamily="34" charset="0"/>
                <a:cs typeface="Calibri" pitchFamily="34" charset="0"/>
              </a:rPr>
              <a:t>dr hab. inż. Krzysztof Czajka, prof. uczelni</a:t>
            </a:r>
            <a:br>
              <a:rPr lang="pl-PL" sz="1300" b="1" dirty="0">
                <a:solidFill>
                  <a:schemeClr val="tx1"/>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pracownik naukowy Politechniki Wrocławskiej</a:t>
            </a:r>
          </a:p>
        </p:txBody>
      </p:sp>
      <p:pic>
        <p:nvPicPr>
          <p:cNvPr id="14" name="Picture 33"/>
          <p:cNvPicPr>
            <a:picLocks noChangeAspect="1" noChangeArrowheads="1"/>
          </p:cNvPicPr>
          <p:nvPr/>
        </p:nvPicPr>
        <p:blipFill>
          <a:blip r:embed="rId2" cstate="screen">
            <a:extLst>
              <a:ext uri="{28A0092B-C50C-407E-A947-70E740481C1C}">
                <a14:useLocalDpi xmlns:a14="http://schemas.microsoft.com/office/drawing/2010/main"/>
              </a:ext>
            </a:extLst>
          </a:blip>
          <a:stretch>
            <a:fillRect/>
          </a:stretch>
        </p:blipFill>
        <p:spPr bwMode="auto">
          <a:xfrm>
            <a:off x="6942845" y="231542"/>
            <a:ext cx="1012090" cy="1012090"/>
          </a:xfrm>
          <a:prstGeom prst="rect">
            <a:avLst/>
          </a:prstGeom>
          <a:noFill/>
          <a:ln>
            <a:noFill/>
          </a:ln>
        </p:spPr>
      </p:pic>
      <p:pic>
        <p:nvPicPr>
          <p:cNvPr id="4" name="Obraz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3" name="Text Box 1"/>
          <p:cNvSpPr txBox="1">
            <a:spLocks noChangeArrowheads="1"/>
          </p:cNvSpPr>
          <p:nvPr/>
        </p:nvSpPr>
        <p:spPr bwMode="auto">
          <a:xfrm>
            <a:off x="1271464" y="-1"/>
            <a:ext cx="5688632" cy="12687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Mechaniczno-Energetyczny</a:t>
            </a:r>
            <a:endParaRPr lang="en-GB" altLang="pl-PL" sz="3200" b="1" dirty="0">
              <a:solidFill>
                <a:srgbClr val="B40000"/>
              </a:solidFill>
              <a:latin typeface="Calibri" pitchFamily="34" charset="0"/>
              <a:cs typeface="Calibri" pitchFamily="34" charset="0"/>
            </a:endParaRPr>
          </a:p>
        </p:txBody>
      </p:sp>
      <p:grpSp>
        <p:nvGrpSpPr>
          <p:cNvPr id="12" name="Grupa 11">
            <a:extLst>
              <a:ext uri="{FF2B5EF4-FFF2-40B4-BE49-F238E27FC236}">
                <a16:creationId xmlns:a16="http://schemas.microsoft.com/office/drawing/2014/main" id="{688598F8-92DB-41EA-80DF-F28A2D339A37}"/>
              </a:ext>
            </a:extLst>
          </p:cNvPr>
          <p:cNvGrpSpPr/>
          <p:nvPr/>
        </p:nvGrpSpPr>
        <p:grpSpPr>
          <a:xfrm>
            <a:off x="1343471" y="1484784"/>
            <a:ext cx="6408711" cy="1944216"/>
            <a:chOff x="1343471" y="1463640"/>
            <a:chExt cx="6408711" cy="1389296"/>
          </a:xfrm>
        </p:grpSpPr>
        <p:cxnSp>
          <p:nvCxnSpPr>
            <p:cNvPr id="19" name="Łącznik prosty 18">
              <a:extLst>
                <a:ext uri="{FF2B5EF4-FFF2-40B4-BE49-F238E27FC236}">
                  <a16:creationId xmlns:a16="http://schemas.microsoft.com/office/drawing/2014/main" id="{C85D6342-4FA1-4657-B626-FBE58C4181F1}"/>
                </a:ext>
              </a:extLst>
            </p:cNvPr>
            <p:cNvCxnSpPr/>
            <p:nvPr/>
          </p:nvCxnSpPr>
          <p:spPr>
            <a:xfrm flipH="1">
              <a:off x="1347871" y="1463640"/>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0" name="Łącznik prosty 19">
              <a:extLst>
                <a:ext uri="{FF2B5EF4-FFF2-40B4-BE49-F238E27FC236}">
                  <a16:creationId xmlns:a16="http://schemas.microsoft.com/office/drawing/2014/main" id="{A05AA6F3-E9C9-45AC-A349-7B656509A5D3}"/>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21" name="Text Box 2">
            <a:extLst>
              <a:ext uri="{FF2B5EF4-FFF2-40B4-BE49-F238E27FC236}">
                <a16:creationId xmlns:a16="http://schemas.microsoft.com/office/drawing/2014/main" id="{4CCC7AF5-D5E8-40EF-8D2D-0F8522A58F2D}"/>
              </a:ext>
            </a:extLst>
          </p:cNvPr>
          <p:cNvSpPr txBox="1">
            <a:spLocks noChangeArrowheads="1"/>
          </p:cNvSpPr>
          <p:nvPr/>
        </p:nvSpPr>
        <p:spPr bwMode="auto">
          <a:xfrm>
            <a:off x="1271466" y="1556797"/>
            <a:ext cx="6480716" cy="15841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Energetyka (w j. polskim i angielskim)</a:t>
            </a:r>
            <a:endParaRPr lang="pl-PL" dirty="0">
              <a:solidFill>
                <a:schemeClr val="tx2"/>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Energetyka jądrowa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Lotnictwo i kosmonautyka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Odnawialne źródła energii</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Mechanika i budowa maszyn energetycznych </a:t>
            </a:r>
          </a:p>
        </p:txBody>
      </p:sp>
    </p:spTree>
    <p:extLst>
      <p:ext uri="{BB962C8B-B14F-4D97-AF65-F5344CB8AC3E}">
        <p14:creationId xmlns:p14="http://schemas.microsoft.com/office/powerpoint/2010/main" val="1532697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Obraz 14">
            <a:extLst>
              <a:ext uri="{FF2B5EF4-FFF2-40B4-BE49-F238E27FC236}">
                <a16:creationId xmlns:a16="http://schemas.microsoft.com/office/drawing/2014/main" id="{32199156-FA71-48D8-A55F-B68615E9264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256240" y="0"/>
            <a:ext cx="3945240" cy="6857997"/>
          </a:xfrm>
          <a:prstGeom prst="rect">
            <a:avLst/>
          </a:prstGeom>
        </p:spPr>
      </p:pic>
      <p:sp>
        <p:nvSpPr>
          <p:cNvPr id="2" name="Text Box 2"/>
          <p:cNvSpPr txBox="1">
            <a:spLocks noChangeArrowheads="1"/>
          </p:cNvSpPr>
          <p:nvPr/>
        </p:nvSpPr>
        <p:spPr bwMode="auto">
          <a:xfrm>
            <a:off x="1419881" y="4653136"/>
            <a:ext cx="6332299" cy="20162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spc="-40" dirty="0">
                <a:solidFill>
                  <a:schemeClr val="tx1"/>
                </a:solidFill>
                <a:latin typeface="Calibri" pitchFamily="34" charset="0"/>
                <a:cs typeface="Calibri" pitchFamily="34" charset="0"/>
              </a:rPr>
              <a:t>„Wydział Mechaniczny otwiera drzwi do realizowania swoich największych motoryzacyjnych pasji. Pięć lat studiów dobrze przygotowuje merytorycznie do podejmowania najtrudniejszych konstruktorskich wyzwań. Szeroki dostęp do nowoczesnych technologii, wsparcie kadry wykładowców i pomoc dla osób, które mają ambicje i pomysły, to jedne z czynników,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które przyczyniły się do naszego sukcesu. Do tej pory nikt nie wierzył, że można zbudować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w Polsce wyścigowy bolid! Przez pasję do sukcesu, drzwi na Wydział Mechaniczny są otwarte”.</a:t>
            </a:r>
          </a:p>
          <a:p>
            <a:pPr marL="58420" indent="0" algn="r" eaLnBrk="1" hangingPunct="1">
              <a:spcBef>
                <a:spcPts val="350"/>
              </a:spcBef>
              <a:buClr>
                <a:schemeClr val="tx1"/>
              </a:buClr>
              <a:defRPr/>
            </a:pPr>
            <a:endParaRPr lang="pl-PL" sz="1300" b="1"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200" b="1" dirty="0">
                <a:solidFill>
                  <a:schemeClr val="tx1"/>
                </a:solidFill>
                <a:latin typeface="Calibri" pitchFamily="34" charset="0"/>
                <a:cs typeface="Calibri" pitchFamily="34" charset="0"/>
              </a:rPr>
              <a:t>Michał Modzelewski </a:t>
            </a:r>
            <a:br>
              <a:rPr lang="pl-PL" sz="1200" b="1" dirty="0">
                <a:solidFill>
                  <a:schemeClr val="tx1"/>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absolwent Wydziału Mechanicznego </a:t>
            </a:r>
            <a:r>
              <a:rPr lang="pl-PL" sz="1200" b="1" dirty="0" err="1">
                <a:solidFill>
                  <a:schemeClr val="bg1">
                    <a:lumMod val="50000"/>
                  </a:schemeClr>
                </a:solidFill>
                <a:latin typeface="Calibri" pitchFamily="34" charset="0"/>
                <a:cs typeface="Calibri" pitchFamily="34" charset="0"/>
              </a:rPr>
              <a:t>PWr</a:t>
            </a:r>
            <a:endParaRPr lang="pl-PL" sz="1200" b="1" dirty="0">
              <a:solidFill>
                <a:schemeClr val="bg1">
                  <a:lumMod val="50000"/>
                </a:schemeClr>
              </a:solidFill>
              <a:latin typeface="Calibri" pitchFamily="34" charset="0"/>
              <a:cs typeface="Calibri" pitchFamily="34" charset="0"/>
            </a:endParaRPr>
          </a:p>
        </p:txBody>
      </p:sp>
      <p:pic>
        <p:nvPicPr>
          <p:cNvPr id="14" name="Picture 33"/>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831994" y="110207"/>
            <a:ext cx="992198" cy="992198"/>
          </a:xfrm>
          <a:prstGeom prst="rect">
            <a:avLst/>
          </a:prstGeom>
          <a:noFill/>
          <a:ln>
            <a:noFill/>
          </a:ln>
        </p:spPr>
      </p:pic>
      <p:sp>
        <p:nvSpPr>
          <p:cNvPr id="3" name="Text Box 1"/>
          <p:cNvSpPr txBox="1">
            <a:spLocks noChangeArrowheads="1"/>
          </p:cNvSpPr>
          <p:nvPr/>
        </p:nvSpPr>
        <p:spPr bwMode="auto">
          <a:xfrm>
            <a:off x="1199456" y="1"/>
            <a:ext cx="5328592" cy="1080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Wydział Mechaniczny</a:t>
            </a:r>
            <a:endParaRPr lang="en-GB" altLang="pl-PL" sz="3200" b="1" dirty="0">
              <a:solidFill>
                <a:srgbClr val="B40000"/>
              </a:solidFill>
              <a:latin typeface="Calibri" pitchFamily="34" charset="0"/>
              <a:cs typeface="Calibri" pitchFamily="34" charset="0"/>
            </a:endParaRPr>
          </a:p>
        </p:txBody>
      </p:sp>
      <p:grpSp>
        <p:nvGrpSpPr>
          <p:cNvPr id="12" name="Grupa 11">
            <a:extLst>
              <a:ext uri="{FF2B5EF4-FFF2-40B4-BE49-F238E27FC236}">
                <a16:creationId xmlns:a16="http://schemas.microsoft.com/office/drawing/2014/main" id="{FDB8597A-DC70-46E3-9670-740FA2F7A0E2}"/>
              </a:ext>
            </a:extLst>
          </p:cNvPr>
          <p:cNvGrpSpPr/>
          <p:nvPr/>
        </p:nvGrpSpPr>
        <p:grpSpPr>
          <a:xfrm>
            <a:off x="1343471" y="1268761"/>
            <a:ext cx="6480721" cy="2448271"/>
            <a:chOff x="1343471" y="1312088"/>
            <a:chExt cx="6480721" cy="1540848"/>
          </a:xfrm>
        </p:grpSpPr>
        <p:cxnSp>
          <p:nvCxnSpPr>
            <p:cNvPr id="13" name="Łącznik prosty 12">
              <a:extLst>
                <a:ext uri="{FF2B5EF4-FFF2-40B4-BE49-F238E27FC236}">
                  <a16:creationId xmlns:a16="http://schemas.microsoft.com/office/drawing/2014/main" id="{6DA08D31-4146-46CD-8B8B-CC6B76D36DD2}"/>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DCFCCAB7-53CE-4781-A4AF-681AF7090851}"/>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9" name="Text Box 2">
            <a:extLst>
              <a:ext uri="{FF2B5EF4-FFF2-40B4-BE49-F238E27FC236}">
                <a16:creationId xmlns:a16="http://schemas.microsoft.com/office/drawing/2014/main" id="{5244CC22-36A4-4FF8-B868-F466F50D9430}"/>
              </a:ext>
            </a:extLst>
          </p:cNvPr>
          <p:cNvSpPr txBox="1">
            <a:spLocks noChangeArrowheads="1"/>
          </p:cNvSpPr>
          <p:nvPr/>
        </p:nvSpPr>
        <p:spPr bwMode="auto">
          <a:xfrm>
            <a:off x="1271464" y="1340778"/>
            <a:ext cx="6480716" cy="19442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Robotyka i Automatyzacja Procesów</a:t>
            </a:r>
            <a:endParaRPr lang="pl-PL" dirty="0">
              <a:solidFill>
                <a:schemeClr val="tx2"/>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Biomechanika inżynierska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Logistyka przemysłowa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Mechanika i budowa maszyn (w j. polskim i angielskim)</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Mechatronika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Transport</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Zarządzanie i inżynieria produkcji (w j. polskim i angielskim) </a:t>
            </a:r>
          </a:p>
        </p:txBody>
      </p:sp>
    </p:spTree>
    <p:extLst>
      <p:ext uri="{BB962C8B-B14F-4D97-AF65-F5344CB8AC3E}">
        <p14:creationId xmlns:p14="http://schemas.microsoft.com/office/powerpoint/2010/main" val="3556143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419881" y="4469234"/>
            <a:ext cx="6332299" cy="23887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dirty="0">
                <a:solidFill>
                  <a:schemeClr val="tx1"/>
                </a:solidFill>
                <a:latin typeface="Calibri" pitchFamily="34" charset="0"/>
                <a:cs typeface="Calibri" pitchFamily="34" charset="0"/>
              </a:rPr>
              <a:t>„Jako student fizyki miałem możliwość uczestniczenia w badaniach nanostruktur półprzewodnikowych, takich jak kropki kwantowe, prowadzonych w nowoczesnym laboratorium, współpracującym z wieloma ośrodkami zagranicznymi.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Jednak studia na Politechnice Wrocławskiej nie tylko pozwoliły mi zdobyć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specjalistyczną wiedzę oraz poznać wielu ciekawych ludzi,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ale przede wszystkim nauczyły mnie innego sposobu myślenia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i rozwiązywania problemów, z czego najczęściej korzystam w życiu codziennym”.</a:t>
            </a:r>
            <a:br>
              <a:rPr lang="pl-PL" sz="1200" i="1" dirty="0">
                <a:solidFill>
                  <a:schemeClr val="tx1"/>
                </a:solidFill>
                <a:latin typeface="Calibri" pitchFamily="34" charset="0"/>
                <a:cs typeface="Calibri" pitchFamily="34" charset="0"/>
              </a:rPr>
            </a:br>
            <a:endParaRPr lang="pl-PL" sz="1200" i="1"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200" b="1" dirty="0">
                <a:solidFill>
                  <a:schemeClr val="tx1"/>
                </a:solidFill>
                <a:latin typeface="Calibri" pitchFamily="34" charset="0"/>
                <a:cs typeface="Calibri" pitchFamily="34" charset="0"/>
              </a:rPr>
              <a:t>dr hab. inż. Paweł Podemski</a:t>
            </a:r>
            <a:br>
              <a:rPr lang="pl-PL" sz="1200" b="1" dirty="0">
                <a:solidFill>
                  <a:schemeClr val="tx1"/>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pracownik naukowy Politechniki Wrocławskiej</a:t>
            </a:r>
          </a:p>
        </p:txBody>
      </p:sp>
      <p:pic>
        <p:nvPicPr>
          <p:cNvPr id="14" name="Picture 33"/>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728598" y="87573"/>
            <a:ext cx="978179" cy="978179"/>
          </a:xfrm>
          <a:prstGeom prst="rect">
            <a:avLst/>
          </a:prstGeom>
          <a:noFill/>
          <a:ln>
            <a:noFill/>
          </a:ln>
        </p:spPr>
      </p:pic>
      <p:pic>
        <p:nvPicPr>
          <p:cNvPr id="6" name="Obraz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256240" y="0"/>
            <a:ext cx="3936088" cy="6858000"/>
          </a:xfrm>
          <a:prstGeom prst="rect">
            <a:avLst/>
          </a:prstGeom>
        </p:spPr>
      </p:pic>
      <p:sp>
        <p:nvSpPr>
          <p:cNvPr id="3" name="Text Box 1"/>
          <p:cNvSpPr txBox="1">
            <a:spLocks noChangeArrowheads="1"/>
          </p:cNvSpPr>
          <p:nvPr/>
        </p:nvSpPr>
        <p:spPr bwMode="auto">
          <a:xfrm>
            <a:off x="1271464" y="12308"/>
            <a:ext cx="5472608" cy="12564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Podstawowych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Problemów Techniki</a:t>
            </a:r>
            <a:endParaRPr lang="en-US" altLang="pl-PL" sz="3200" b="1" dirty="0">
              <a:solidFill>
                <a:srgbClr val="B40000"/>
              </a:solidFill>
              <a:latin typeface="Calibri" pitchFamily="34" charset="0"/>
              <a:cs typeface="Calibri" pitchFamily="34" charset="0"/>
            </a:endParaRPr>
          </a:p>
        </p:txBody>
      </p:sp>
      <p:grpSp>
        <p:nvGrpSpPr>
          <p:cNvPr id="12" name="Grupa 11">
            <a:extLst>
              <a:ext uri="{FF2B5EF4-FFF2-40B4-BE49-F238E27FC236}">
                <a16:creationId xmlns:a16="http://schemas.microsoft.com/office/drawing/2014/main" id="{37DDD881-2D90-4484-8EB4-683BDC09FC2C}"/>
              </a:ext>
            </a:extLst>
          </p:cNvPr>
          <p:cNvGrpSpPr/>
          <p:nvPr/>
        </p:nvGrpSpPr>
        <p:grpSpPr>
          <a:xfrm>
            <a:off x="1343471" y="1268761"/>
            <a:ext cx="6480721" cy="2460783"/>
            <a:chOff x="1343471" y="1312088"/>
            <a:chExt cx="6480721" cy="1540848"/>
          </a:xfrm>
        </p:grpSpPr>
        <p:cxnSp>
          <p:nvCxnSpPr>
            <p:cNvPr id="13" name="Łącznik prosty 12">
              <a:extLst>
                <a:ext uri="{FF2B5EF4-FFF2-40B4-BE49-F238E27FC236}">
                  <a16:creationId xmlns:a16="http://schemas.microsoft.com/office/drawing/2014/main" id="{9E6EB6CE-3128-4139-9594-FED4E1BB3ABA}"/>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6856C479-03E4-4379-B92A-C619C2C0F51A}"/>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9" name="Text Box 2">
            <a:extLst>
              <a:ext uri="{FF2B5EF4-FFF2-40B4-BE49-F238E27FC236}">
                <a16:creationId xmlns:a16="http://schemas.microsoft.com/office/drawing/2014/main" id="{3C76AD48-B7D6-4165-8085-70FAC923C5A5}"/>
              </a:ext>
            </a:extLst>
          </p:cNvPr>
          <p:cNvSpPr txBox="1">
            <a:spLocks noChangeArrowheads="1"/>
          </p:cNvSpPr>
          <p:nvPr/>
        </p:nvSpPr>
        <p:spPr bwMode="auto">
          <a:xfrm>
            <a:off x="1271464" y="1340778"/>
            <a:ext cx="5832648" cy="21857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Big Data Analytics</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dirty="0" err="1">
                <a:solidFill>
                  <a:schemeClr val="tx2"/>
                </a:solidFill>
                <a:latin typeface="Calibri" pitchFamily="34" charset="0"/>
                <a:cs typeface="Calibri" pitchFamily="34" charset="0"/>
              </a:rPr>
              <a:t>Medical</a:t>
            </a:r>
            <a:r>
              <a:rPr lang="pl-PL" dirty="0">
                <a:solidFill>
                  <a:schemeClr val="tx2"/>
                </a:solidFill>
                <a:latin typeface="Calibri" pitchFamily="34" charset="0"/>
                <a:cs typeface="Calibri" pitchFamily="34" charset="0"/>
              </a:rPr>
              <a:t> </a:t>
            </a:r>
            <a:r>
              <a:rPr lang="pl-PL" dirty="0" err="1">
                <a:solidFill>
                  <a:schemeClr val="tx2"/>
                </a:solidFill>
                <a:latin typeface="Calibri" pitchFamily="34" charset="0"/>
                <a:cs typeface="Calibri" pitchFamily="34" charset="0"/>
              </a:rPr>
              <a:t>Informatics</a:t>
            </a:r>
            <a:endParaRPr lang="pl-PL" dirty="0">
              <a:solidFill>
                <a:schemeClr val="tx2"/>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Fizyka techniczna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Optyka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Inżynieria biomedyczna (w j. polskim i angielskim)</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Inżynieria kwantowa</a:t>
            </a:r>
          </a:p>
          <a:p>
            <a:pPr marL="58737" lvl="1" indent="0" eaLnBrk="1" hangingPunct="1">
              <a:lnSpc>
                <a:spcPct val="80000"/>
              </a:lnSpc>
              <a:spcBef>
                <a:spcPts val="350"/>
              </a:spcBef>
              <a:buClr>
                <a:srgbClr val="C00000"/>
              </a:buClr>
              <a:defRPr/>
            </a:pPr>
            <a:r>
              <a:rPr lang="pl-PL" altLang="pl-PL" dirty="0">
                <a:solidFill>
                  <a:schemeClr val="tx2"/>
                </a:solidFill>
                <a:latin typeface="Calibri" pitchFamily="34" charset="0"/>
                <a:cs typeface="Calibri" pitchFamily="34" charset="0"/>
              </a:rPr>
              <a:t> </a:t>
            </a:r>
          </a:p>
        </p:txBody>
      </p:sp>
    </p:spTree>
    <p:extLst>
      <p:ext uri="{BB962C8B-B14F-4D97-AF65-F5344CB8AC3E}">
        <p14:creationId xmlns:p14="http://schemas.microsoft.com/office/powerpoint/2010/main" val="1662540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3" cstate="screen">
            <a:extLst>
              <a:ext uri="{BEBA8EAE-BF5A-486C-A8C5-ECC9F3942E4B}">
                <a14:imgProps xmlns:a14="http://schemas.microsoft.com/office/drawing/2010/main">
                  <a14:imgLayer r:embed="rId4">
                    <a14:imgEffect>
                      <a14:sharpenSoften amount="21000"/>
                    </a14:imgEffect>
                    <a14:imgEffect>
                      <a14:saturation sat="135000"/>
                    </a14:imgEffect>
                    <a14:imgEffect>
                      <a14:brightnessContrast bright="20000" contrast="-20000"/>
                    </a14:imgEffect>
                  </a14:imgLayer>
                </a14:imgProps>
              </a:ext>
              <a:ext uri="{28A0092B-C50C-407E-A947-70E740481C1C}">
                <a14:useLocalDpi xmlns:a14="http://schemas.microsoft.com/office/drawing/2010/main"/>
              </a:ext>
            </a:extLst>
          </a:blip>
          <a:srcRect/>
          <a:stretch/>
        </p:blipFill>
        <p:spPr>
          <a:xfrm>
            <a:off x="8256240" y="0"/>
            <a:ext cx="3935760" cy="6858000"/>
          </a:xfrm>
          <a:prstGeom prst="rect">
            <a:avLst/>
          </a:prstGeom>
        </p:spPr>
      </p:pic>
      <p:sp>
        <p:nvSpPr>
          <p:cNvPr id="2" name="Text Box 2"/>
          <p:cNvSpPr txBox="1">
            <a:spLocks noChangeArrowheads="1"/>
          </p:cNvSpPr>
          <p:nvPr/>
        </p:nvSpPr>
        <p:spPr bwMode="auto">
          <a:xfrm>
            <a:off x="1343471" y="4509121"/>
            <a:ext cx="6408709" cy="2160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spc="-40" dirty="0">
                <a:solidFill>
                  <a:schemeClr val="tx1"/>
                </a:solidFill>
                <a:latin typeface="Calibri" pitchFamily="34" charset="0"/>
                <a:cs typeface="Calibri" pitchFamily="34" charset="0"/>
              </a:rPr>
              <a:t>„Wydział Elektroniki, Fotoniki i Mikrosystemów to nieskończenie wiele możliwości własnego rozwoju. Gwarantuje wszechstronne wykształcenie w szeroko pojętym kierunku nowoczesnej elektroniki: od czystej technologii przez konstrukcję i eksploatację aparatury elektronicznej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do elementów informatyki. Dzięki wykładowcom tak mocno zaangażowanym w swoją twórczą pracę, umiejącym rozbudzić apetyt na wiedzę, można odkryć swoje życiowe pasje.</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A wszystko to w laboratoriach pełnych najnowocześniejszego sprzętu. </a:t>
            </a:r>
            <a:r>
              <a:rPr lang="pl-PL" sz="1300" i="1" spc="-40" dirty="0" err="1">
                <a:solidFill>
                  <a:schemeClr val="tx1"/>
                </a:solidFill>
                <a:latin typeface="Calibri" pitchFamily="34" charset="0"/>
                <a:cs typeface="Calibri" pitchFamily="34" charset="0"/>
              </a:rPr>
              <a:t>WEMiF</a:t>
            </a:r>
            <a:r>
              <a:rPr lang="pl-PL" sz="1300" i="1" spc="-40" dirty="0">
                <a:solidFill>
                  <a:schemeClr val="tx1"/>
                </a:solidFill>
                <a:latin typeface="Calibri" pitchFamily="34" charset="0"/>
                <a:cs typeface="Calibri" pitchFamily="34" charset="0"/>
              </a:rPr>
              <a:t>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to przepustka do świata nowych technologii”.</a:t>
            </a:r>
            <a:br>
              <a:rPr lang="pl-PL" sz="1200" i="1" spc="-40" dirty="0">
                <a:solidFill>
                  <a:schemeClr val="tx1"/>
                </a:solidFill>
                <a:latin typeface="Calibri" pitchFamily="34" charset="0"/>
                <a:cs typeface="Calibri" pitchFamily="34" charset="0"/>
              </a:rPr>
            </a:br>
            <a:endParaRPr lang="pl-PL" sz="1200" spc="-4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200" b="1" spc="-40">
                <a:solidFill>
                  <a:schemeClr val="tx1"/>
                </a:solidFill>
                <a:latin typeface="Calibri" pitchFamily="34" charset="0"/>
                <a:cs typeface="Calibri" pitchFamily="34" charset="0"/>
              </a:rPr>
              <a:t>Piotr </a:t>
            </a:r>
            <a:r>
              <a:rPr lang="pl-PL" sz="1200" b="1" spc="-40" dirty="0">
                <a:solidFill>
                  <a:schemeClr val="tx1"/>
                </a:solidFill>
                <a:latin typeface="Calibri" pitchFamily="34" charset="0"/>
                <a:cs typeface="Calibri" pitchFamily="34" charset="0"/>
              </a:rPr>
              <a:t>Dziubiński</a:t>
            </a:r>
            <a:br>
              <a:rPr lang="pl-PL" sz="1200" b="1" spc="-40" dirty="0">
                <a:solidFill>
                  <a:schemeClr val="tx1"/>
                </a:solidFill>
                <a:latin typeface="Calibri" pitchFamily="34" charset="0"/>
                <a:cs typeface="Calibri" pitchFamily="34" charset="0"/>
              </a:rPr>
            </a:br>
            <a:r>
              <a:rPr lang="pl-PL" sz="1200" b="1" spc="-40" dirty="0">
                <a:solidFill>
                  <a:schemeClr val="bg1">
                    <a:lumMod val="50000"/>
                  </a:schemeClr>
                </a:solidFill>
                <a:latin typeface="Calibri" pitchFamily="34" charset="0"/>
                <a:cs typeface="Calibri" pitchFamily="34" charset="0"/>
              </a:rPr>
              <a:t>absolwent Wydziału Elektroniki, Fotoniki i Mikrosystemów </a:t>
            </a:r>
            <a:r>
              <a:rPr lang="pl-PL" sz="1200" b="1" spc="-40" dirty="0" err="1">
                <a:solidFill>
                  <a:schemeClr val="bg1">
                    <a:lumMod val="50000"/>
                  </a:schemeClr>
                </a:solidFill>
                <a:latin typeface="Calibri" pitchFamily="34" charset="0"/>
                <a:cs typeface="Calibri" pitchFamily="34" charset="0"/>
              </a:rPr>
              <a:t>PWr</a:t>
            </a:r>
            <a:endParaRPr lang="pl-PL" sz="1200" b="1" spc="-40" dirty="0">
              <a:solidFill>
                <a:schemeClr val="bg1">
                  <a:lumMod val="50000"/>
                </a:schemeClr>
              </a:solidFill>
              <a:latin typeface="Calibri" pitchFamily="34" charset="0"/>
              <a:cs typeface="Calibri" pitchFamily="34" charset="0"/>
            </a:endParaRP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p:txBody>
      </p:sp>
      <p:sp>
        <p:nvSpPr>
          <p:cNvPr id="3" name="Text Box 1"/>
          <p:cNvSpPr txBox="1">
            <a:spLocks noChangeArrowheads="1"/>
          </p:cNvSpPr>
          <p:nvPr/>
        </p:nvSpPr>
        <p:spPr bwMode="auto">
          <a:xfrm>
            <a:off x="1271464" y="2"/>
            <a:ext cx="5832648" cy="13234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Wydział Elektroniki, Fotoniki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i Mikrosystemów</a:t>
            </a:r>
            <a:endParaRPr lang="en-GB" altLang="pl-PL" sz="3200" b="1" dirty="0">
              <a:solidFill>
                <a:srgbClr val="B40000"/>
              </a:solidFill>
              <a:latin typeface="Calibri" pitchFamily="34" charset="0"/>
              <a:cs typeface="Calibri" pitchFamily="34" charset="0"/>
            </a:endParaRPr>
          </a:p>
        </p:txBody>
      </p:sp>
      <p:pic>
        <p:nvPicPr>
          <p:cNvPr id="12" name="Picture 33"/>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6791113" y="188640"/>
            <a:ext cx="858197" cy="858197"/>
          </a:xfrm>
          <a:prstGeom prst="rect">
            <a:avLst/>
          </a:prstGeom>
          <a:noFill/>
          <a:ln>
            <a:noFill/>
          </a:ln>
        </p:spPr>
      </p:pic>
      <p:grpSp>
        <p:nvGrpSpPr>
          <p:cNvPr id="13" name="Grupa 12">
            <a:extLst>
              <a:ext uri="{FF2B5EF4-FFF2-40B4-BE49-F238E27FC236}">
                <a16:creationId xmlns:a16="http://schemas.microsoft.com/office/drawing/2014/main" id="{CB574392-EFBB-48AF-8699-5435D33B7086}"/>
              </a:ext>
            </a:extLst>
          </p:cNvPr>
          <p:cNvGrpSpPr/>
          <p:nvPr/>
        </p:nvGrpSpPr>
        <p:grpSpPr>
          <a:xfrm>
            <a:off x="1307464" y="1323441"/>
            <a:ext cx="6480721" cy="2609615"/>
            <a:chOff x="1343471" y="1312088"/>
            <a:chExt cx="6480721" cy="1540848"/>
          </a:xfrm>
        </p:grpSpPr>
        <p:cxnSp>
          <p:nvCxnSpPr>
            <p:cNvPr id="19" name="Łącznik prosty 18">
              <a:extLst>
                <a:ext uri="{FF2B5EF4-FFF2-40B4-BE49-F238E27FC236}">
                  <a16:creationId xmlns:a16="http://schemas.microsoft.com/office/drawing/2014/main" id="{89F27C93-AF0D-4833-8C66-1AC1B9321FDC}"/>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0" name="Łącznik prosty 19">
              <a:extLst>
                <a:ext uri="{FF2B5EF4-FFF2-40B4-BE49-F238E27FC236}">
                  <a16:creationId xmlns:a16="http://schemas.microsoft.com/office/drawing/2014/main" id="{C7FC4B79-05AC-4506-AAFE-C7B7AC043251}"/>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21" name="Text Box 2">
            <a:extLst>
              <a:ext uri="{FF2B5EF4-FFF2-40B4-BE49-F238E27FC236}">
                <a16:creationId xmlns:a16="http://schemas.microsoft.com/office/drawing/2014/main" id="{F616B580-9F09-4397-8FE7-855820390BB6}"/>
              </a:ext>
            </a:extLst>
          </p:cNvPr>
          <p:cNvSpPr txBox="1">
            <a:spLocks noChangeArrowheads="1"/>
          </p:cNvSpPr>
          <p:nvPr/>
        </p:nvSpPr>
        <p:spPr bwMode="auto">
          <a:xfrm>
            <a:off x="1271464" y="1362399"/>
            <a:ext cx="6480716" cy="21716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Automatyka i robotyka (w j. polskim i angielskim) </a:t>
            </a:r>
            <a:endParaRPr lang="pl-PL" dirty="0">
              <a:solidFill>
                <a:schemeClr val="tx2"/>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err="1">
                <a:solidFill>
                  <a:schemeClr val="tx2"/>
                </a:solidFill>
                <a:latin typeface="Calibri" pitchFamily="34" charset="0"/>
                <a:cs typeface="Calibri" pitchFamily="34" charset="0"/>
              </a:rPr>
              <a:t>Electronic</a:t>
            </a:r>
            <a:r>
              <a:rPr lang="pl-PL" altLang="pl-PL" dirty="0">
                <a:solidFill>
                  <a:schemeClr val="tx2"/>
                </a:solidFill>
                <a:latin typeface="Calibri" pitchFamily="34" charset="0"/>
                <a:cs typeface="Calibri" pitchFamily="34" charset="0"/>
              </a:rPr>
              <a:t> and </a:t>
            </a:r>
            <a:r>
              <a:rPr lang="pl-PL" altLang="pl-PL" dirty="0" err="1">
                <a:solidFill>
                  <a:schemeClr val="tx2"/>
                </a:solidFill>
                <a:latin typeface="Calibri" pitchFamily="34" charset="0"/>
                <a:cs typeface="Calibri" pitchFamily="34" charset="0"/>
              </a:rPr>
              <a:t>Computer</a:t>
            </a:r>
            <a:r>
              <a:rPr lang="pl-PL" altLang="pl-PL" dirty="0">
                <a:solidFill>
                  <a:schemeClr val="tx2"/>
                </a:solidFill>
                <a:latin typeface="Calibri" pitchFamily="34" charset="0"/>
                <a:cs typeface="Calibri" pitchFamily="34" charset="0"/>
              </a:rPr>
              <a:t> Engineering</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Elektronika (w j. polskim i angielskim)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Elektronika i fotonika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Elektronika i telekomunikacja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Inteligentna elektronika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Inżynieria mikrosystemów </a:t>
            </a:r>
            <a:r>
              <a:rPr lang="pl-PL" altLang="pl-PL" dirty="0" err="1">
                <a:solidFill>
                  <a:schemeClr val="tx2"/>
                </a:solidFill>
                <a:latin typeface="Calibri" pitchFamily="34" charset="0"/>
                <a:cs typeface="Calibri" pitchFamily="34" charset="0"/>
              </a:rPr>
              <a:t>mechatronicznych</a:t>
            </a:r>
            <a:r>
              <a:rPr lang="pl-PL" altLang="pl-PL" dirty="0">
                <a:solidFill>
                  <a:schemeClr val="tx2"/>
                </a:solidFill>
                <a:latin typeface="Calibri" pitchFamily="34" charset="0"/>
                <a:cs typeface="Calibri" pitchFamily="34" charset="0"/>
              </a:rPr>
              <a:t>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Elektroniczne systemy mechatroniki</a:t>
            </a:r>
          </a:p>
          <a:p>
            <a:pPr marL="58737" lvl="1" indent="0" eaLnBrk="1" hangingPunct="1">
              <a:lnSpc>
                <a:spcPct val="80000"/>
              </a:lnSpc>
              <a:spcBef>
                <a:spcPts val="350"/>
              </a:spcBef>
              <a:buClr>
                <a:srgbClr val="C00000"/>
              </a:buClr>
              <a:defRPr/>
            </a:pPr>
            <a:r>
              <a:rPr lang="pl-PL" altLang="pl-PL" dirty="0">
                <a:solidFill>
                  <a:schemeClr val="tx2"/>
                </a:solidFill>
                <a:latin typeface="Calibri" pitchFamily="34" charset="0"/>
                <a:cs typeface="Calibri" pitchFamily="34" charset="0"/>
              </a:rPr>
              <a:t> </a:t>
            </a:r>
          </a:p>
        </p:txBody>
      </p:sp>
    </p:spTree>
    <p:extLst>
      <p:ext uri="{BB962C8B-B14F-4D97-AF65-F5344CB8AC3E}">
        <p14:creationId xmlns:p14="http://schemas.microsoft.com/office/powerpoint/2010/main" val="1121955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351584" y="4581132"/>
            <a:ext cx="5400595" cy="1944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spc="-40" dirty="0">
                <a:solidFill>
                  <a:schemeClr val="tx1"/>
                </a:solidFill>
                <a:latin typeface="Calibri" pitchFamily="34" charset="0"/>
                <a:cs typeface="Calibri" pitchFamily="34" charset="0"/>
              </a:rPr>
              <a:t>„Jeśli ktoś jest zainteresowany innowacyjnymi rozwiązaniami matematycznymi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dla przemysłu, sektora finansowego, medycyny czy biologii molekularnej,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to tu znajdzie swoje miejsce. Uniwersalne metody matematyczne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pomagają bowiem w rozwiązywaniu wielu spraw.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Za ich pomocą łatwiej będzie dostrzec zarówno strukturę problemu,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jak i jego złożoność”.</a:t>
            </a: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200" b="1" spc="-40" dirty="0">
                <a:solidFill>
                  <a:schemeClr val="tx1"/>
                </a:solidFill>
                <a:latin typeface="Calibri" pitchFamily="34" charset="0"/>
                <a:cs typeface="Calibri" pitchFamily="34" charset="0"/>
              </a:rPr>
              <a:t>prof. dr hab. inż. Aleksander Weron</a:t>
            </a:r>
            <a:br>
              <a:rPr lang="pl-PL" sz="1200" spc="-40" dirty="0">
                <a:solidFill>
                  <a:schemeClr val="tx1"/>
                </a:solidFill>
                <a:latin typeface="Calibri" pitchFamily="34" charset="0"/>
                <a:cs typeface="Calibri" pitchFamily="34" charset="0"/>
              </a:rPr>
            </a:br>
            <a:r>
              <a:rPr lang="pl-PL" sz="1200" b="1" spc="-40" dirty="0">
                <a:solidFill>
                  <a:schemeClr val="bg1">
                    <a:lumMod val="50000"/>
                  </a:schemeClr>
                </a:solidFill>
                <a:latin typeface="Calibri" pitchFamily="34" charset="0"/>
                <a:cs typeface="Calibri" pitchFamily="34" charset="0"/>
              </a:rPr>
              <a:t>Wydział Matematyki Politechniki Wrocławskiej</a:t>
            </a: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p:txBody>
      </p:sp>
      <p:pic>
        <p:nvPicPr>
          <p:cNvPr id="13" name="Picture 33"/>
          <p:cNvPicPr>
            <a:picLocks noChangeAspect="1" noChangeArrowheads="1"/>
          </p:cNvPicPr>
          <p:nvPr/>
        </p:nvPicPr>
        <p:blipFill>
          <a:blip r:embed="rId2" cstate="screen">
            <a:extLst>
              <a:ext uri="{28A0092B-C50C-407E-A947-70E740481C1C}">
                <a14:useLocalDpi xmlns:a14="http://schemas.microsoft.com/office/drawing/2010/main"/>
              </a:ext>
            </a:extLst>
          </a:blip>
          <a:stretch>
            <a:fillRect/>
          </a:stretch>
        </p:blipFill>
        <p:spPr bwMode="auto">
          <a:xfrm>
            <a:off x="6902696" y="116632"/>
            <a:ext cx="978116" cy="978118"/>
          </a:xfrm>
          <a:prstGeom prst="rect">
            <a:avLst/>
          </a:prstGeom>
          <a:noFill/>
          <a:ln>
            <a:noFill/>
          </a:ln>
        </p:spPr>
      </p:pic>
      <p:sp>
        <p:nvSpPr>
          <p:cNvPr id="3" name="Text Box 1"/>
          <p:cNvSpPr txBox="1">
            <a:spLocks noChangeArrowheads="1"/>
          </p:cNvSpPr>
          <p:nvPr/>
        </p:nvSpPr>
        <p:spPr bwMode="auto">
          <a:xfrm>
            <a:off x="1271464" y="2"/>
            <a:ext cx="4510462" cy="10718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Matematyki</a:t>
            </a:r>
            <a:endParaRPr lang="en-GB" altLang="pl-PL" sz="3200" b="1" dirty="0">
              <a:solidFill>
                <a:srgbClr val="B40000"/>
              </a:solidFill>
              <a:latin typeface="Calibri" pitchFamily="34" charset="0"/>
              <a:cs typeface="Calibri" pitchFamily="34" charset="0"/>
            </a:endParaRPr>
          </a:p>
        </p:txBody>
      </p:sp>
      <p:grpSp>
        <p:nvGrpSpPr>
          <p:cNvPr id="12" name="Grupa 11">
            <a:extLst>
              <a:ext uri="{FF2B5EF4-FFF2-40B4-BE49-F238E27FC236}">
                <a16:creationId xmlns:a16="http://schemas.microsoft.com/office/drawing/2014/main" id="{C20C12D1-D917-432B-8A47-73C490B84D3A}"/>
              </a:ext>
            </a:extLst>
          </p:cNvPr>
          <p:cNvGrpSpPr/>
          <p:nvPr/>
        </p:nvGrpSpPr>
        <p:grpSpPr>
          <a:xfrm>
            <a:off x="1343471" y="1268761"/>
            <a:ext cx="6480721" cy="1584177"/>
            <a:chOff x="1343471" y="1312088"/>
            <a:chExt cx="6480721" cy="1540848"/>
          </a:xfrm>
        </p:grpSpPr>
        <p:cxnSp>
          <p:nvCxnSpPr>
            <p:cNvPr id="18" name="Łącznik prosty 17">
              <a:extLst>
                <a:ext uri="{FF2B5EF4-FFF2-40B4-BE49-F238E27FC236}">
                  <a16:creationId xmlns:a16="http://schemas.microsoft.com/office/drawing/2014/main" id="{14E4D2E1-4B71-44D1-9770-3BA2E365DFAC}"/>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9" name="Łącznik prosty 18">
              <a:extLst>
                <a:ext uri="{FF2B5EF4-FFF2-40B4-BE49-F238E27FC236}">
                  <a16:creationId xmlns:a16="http://schemas.microsoft.com/office/drawing/2014/main" id="{9637C5A7-B18A-4C4B-8EB1-AD8BB556B546}"/>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20" name="Text Box 2">
            <a:extLst>
              <a:ext uri="{FF2B5EF4-FFF2-40B4-BE49-F238E27FC236}">
                <a16:creationId xmlns:a16="http://schemas.microsoft.com/office/drawing/2014/main" id="{AE10D060-745B-45B8-8646-3F1174CB7393}"/>
              </a:ext>
            </a:extLst>
          </p:cNvPr>
          <p:cNvSpPr txBox="1">
            <a:spLocks noChangeArrowheads="1"/>
          </p:cNvSpPr>
          <p:nvPr/>
        </p:nvSpPr>
        <p:spPr bwMode="auto">
          <a:xfrm>
            <a:off x="1271464" y="1340778"/>
            <a:ext cx="6480716" cy="15121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Matematyka i algorytmy sztucznej inteligencji</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Matematyka stosowana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Applied </a:t>
            </a:r>
            <a:r>
              <a:rPr lang="pl-PL" altLang="pl-PL" dirty="0" err="1">
                <a:solidFill>
                  <a:schemeClr val="tx2"/>
                </a:solidFill>
                <a:latin typeface="Calibri" pitchFamily="34" charset="0"/>
                <a:cs typeface="Calibri" pitchFamily="34" charset="0"/>
              </a:rPr>
              <a:t>Mathematics</a:t>
            </a:r>
            <a:endParaRPr lang="pl-PL" altLang="pl-PL" dirty="0">
              <a:solidFill>
                <a:schemeClr val="tx2"/>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Matematyka i analiza danych</a:t>
            </a:r>
          </a:p>
          <a:p>
            <a:pPr marL="58737" lvl="1" indent="0" eaLnBrk="1" hangingPunct="1">
              <a:lnSpc>
                <a:spcPct val="80000"/>
              </a:lnSpc>
              <a:spcBef>
                <a:spcPts val="350"/>
              </a:spcBef>
              <a:buClr>
                <a:srgbClr val="C00000"/>
              </a:buClr>
              <a:defRPr/>
            </a:pPr>
            <a:r>
              <a:rPr lang="pl-PL" altLang="pl-PL" dirty="0">
                <a:solidFill>
                  <a:schemeClr val="tx2"/>
                </a:solidFill>
                <a:latin typeface="Calibri" pitchFamily="34" charset="0"/>
                <a:cs typeface="Calibri" pitchFamily="34" charset="0"/>
              </a:rPr>
              <a:t> </a:t>
            </a:r>
          </a:p>
        </p:txBody>
      </p:sp>
      <p:pic>
        <p:nvPicPr>
          <p:cNvPr id="14" name="Obraz 13">
            <a:extLst>
              <a:ext uri="{FF2B5EF4-FFF2-40B4-BE49-F238E27FC236}">
                <a16:creationId xmlns:a16="http://schemas.microsoft.com/office/drawing/2014/main" id="{B8DE2333-0A03-4C03-A3CE-4872E2F2AA4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1"/>
            <a:ext cx="3935760" cy="6857997"/>
          </a:xfrm>
          <a:prstGeom prst="rect">
            <a:avLst/>
          </a:prstGeom>
        </p:spPr>
      </p:pic>
    </p:spTree>
    <p:extLst>
      <p:ext uri="{BB962C8B-B14F-4D97-AF65-F5344CB8AC3E}">
        <p14:creationId xmlns:p14="http://schemas.microsoft.com/office/powerpoint/2010/main" val="1232890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351585" y="4293096"/>
            <a:ext cx="5400595" cy="1944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spc="-40" dirty="0">
                <a:solidFill>
                  <a:schemeClr val="tx1"/>
                </a:solidFill>
                <a:latin typeface="Calibri" pitchFamily="34" charset="0"/>
                <a:cs typeface="Calibri" pitchFamily="34" charset="0"/>
              </a:rPr>
              <a:t>„Nowy kierunek kształcenia oferuje dodatkowe wartości dzięki wyjątkowo nowoczesnemu i interdyscyplinarnemu programowi dedykowanemu przyszłym lekarzom. Nasz program jest niezwykle wszechstronny, obejmuje nauki podstawowe na zaawansowanym poziomie, różnorodne aspekty technologii medycznych, ale przede wszystkim od pierwszych lat studiów proponujemy rozszerzony program szkolenia klinicznego w wysokospecjalistycznych szpitalach, świadczących usługi dla bardzo dużej liczby pacjentów.”</a:t>
            </a: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200" b="1" spc="-40" dirty="0">
                <a:solidFill>
                  <a:schemeClr val="tx1"/>
                </a:solidFill>
                <a:latin typeface="Calibri" pitchFamily="34" charset="0"/>
                <a:cs typeface="Calibri" pitchFamily="34" charset="0"/>
              </a:rPr>
              <a:t>prof. dr hab. inż. lek. Halina Podbielska</a:t>
            </a:r>
            <a:br>
              <a:rPr lang="pl-PL" sz="1200" spc="-40" dirty="0">
                <a:solidFill>
                  <a:schemeClr val="tx1"/>
                </a:solidFill>
                <a:latin typeface="Calibri" pitchFamily="34" charset="0"/>
                <a:cs typeface="Calibri" pitchFamily="34" charset="0"/>
              </a:rPr>
            </a:br>
            <a:r>
              <a:rPr lang="pl-PL" sz="1200" b="1" spc="-40" dirty="0">
                <a:solidFill>
                  <a:schemeClr val="bg1">
                    <a:lumMod val="50000"/>
                  </a:schemeClr>
                </a:solidFill>
                <a:latin typeface="Calibri" pitchFamily="34" charset="0"/>
                <a:cs typeface="Calibri" pitchFamily="34" charset="0"/>
              </a:rPr>
              <a:t>Katedra Inżynierii Biomedycznej Politechniki Wrocławskiej </a:t>
            </a:r>
            <a:br>
              <a:rPr lang="pl-PL" sz="1200" b="1" spc="-40" dirty="0">
                <a:solidFill>
                  <a:schemeClr val="bg1">
                    <a:lumMod val="50000"/>
                  </a:schemeClr>
                </a:solidFill>
                <a:latin typeface="Calibri" pitchFamily="34" charset="0"/>
                <a:cs typeface="Calibri" pitchFamily="34" charset="0"/>
              </a:rPr>
            </a:br>
            <a:r>
              <a:rPr lang="pl-PL" sz="1200" b="1" spc="-40" dirty="0">
                <a:solidFill>
                  <a:schemeClr val="bg1">
                    <a:lumMod val="50000"/>
                  </a:schemeClr>
                </a:solidFill>
                <a:latin typeface="Calibri" pitchFamily="34" charset="0"/>
                <a:cs typeface="Calibri" pitchFamily="34" charset="0"/>
              </a:rPr>
              <a:t>Wydział Podstawowych Problemów Techniki</a:t>
            </a: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p:txBody>
      </p:sp>
      <p:pic>
        <p:nvPicPr>
          <p:cNvPr id="13" name="Picture 3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4686" b="26989"/>
          <a:stretch/>
        </p:blipFill>
        <p:spPr bwMode="auto">
          <a:xfrm>
            <a:off x="6320392" y="37138"/>
            <a:ext cx="1512168" cy="1095121"/>
          </a:xfrm>
          <a:prstGeom prst="rect">
            <a:avLst/>
          </a:prstGeom>
          <a:noFill/>
          <a:ln>
            <a:noFill/>
          </a:ln>
        </p:spPr>
      </p:pic>
      <p:sp>
        <p:nvSpPr>
          <p:cNvPr id="3" name="Text Box 1"/>
          <p:cNvSpPr txBox="1">
            <a:spLocks noChangeArrowheads="1"/>
          </p:cNvSpPr>
          <p:nvPr/>
        </p:nvSpPr>
        <p:spPr bwMode="auto">
          <a:xfrm>
            <a:off x="1271464" y="2"/>
            <a:ext cx="4510462" cy="10718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Medyczny</a:t>
            </a:r>
            <a:endParaRPr lang="en-GB" altLang="pl-PL" sz="3200" b="1" dirty="0">
              <a:solidFill>
                <a:srgbClr val="B40000"/>
              </a:solidFill>
              <a:latin typeface="Calibri" pitchFamily="34" charset="0"/>
              <a:cs typeface="Calibri" pitchFamily="34" charset="0"/>
            </a:endParaRPr>
          </a:p>
        </p:txBody>
      </p:sp>
      <p:grpSp>
        <p:nvGrpSpPr>
          <p:cNvPr id="12" name="Grupa 11">
            <a:extLst>
              <a:ext uri="{FF2B5EF4-FFF2-40B4-BE49-F238E27FC236}">
                <a16:creationId xmlns:a16="http://schemas.microsoft.com/office/drawing/2014/main" id="{C20C12D1-D917-432B-8A47-73C490B84D3A}"/>
              </a:ext>
            </a:extLst>
          </p:cNvPr>
          <p:cNvGrpSpPr/>
          <p:nvPr/>
        </p:nvGrpSpPr>
        <p:grpSpPr>
          <a:xfrm>
            <a:off x="1343471" y="1268761"/>
            <a:ext cx="6337497" cy="1584177"/>
            <a:chOff x="1343471" y="1312088"/>
            <a:chExt cx="6480721" cy="1540848"/>
          </a:xfrm>
        </p:grpSpPr>
        <p:cxnSp>
          <p:nvCxnSpPr>
            <p:cNvPr id="18" name="Łącznik prosty 17">
              <a:extLst>
                <a:ext uri="{FF2B5EF4-FFF2-40B4-BE49-F238E27FC236}">
                  <a16:creationId xmlns:a16="http://schemas.microsoft.com/office/drawing/2014/main" id="{14E4D2E1-4B71-44D1-9770-3BA2E365DFAC}"/>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9" name="Łącznik prosty 18">
              <a:extLst>
                <a:ext uri="{FF2B5EF4-FFF2-40B4-BE49-F238E27FC236}">
                  <a16:creationId xmlns:a16="http://schemas.microsoft.com/office/drawing/2014/main" id="{9637C5A7-B18A-4C4B-8EB1-AD8BB556B546}"/>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20" name="Text Box 2">
            <a:extLst>
              <a:ext uri="{FF2B5EF4-FFF2-40B4-BE49-F238E27FC236}">
                <a16:creationId xmlns:a16="http://schemas.microsoft.com/office/drawing/2014/main" id="{AE10D060-745B-45B8-8646-3F1174CB7393}"/>
              </a:ext>
            </a:extLst>
          </p:cNvPr>
          <p:cNvSpPr txBox="1">
            <a:spLocks noChangeArrowheads="1"/>
          </p:cNvSpPr>
          <p:nvPr/>
        </p:nvSpPr>
        <p:spPr bwMode="auto">
          <a:xfrm>
            <a:off x="1271464" y="1340778"/>
            <a:ext cx="6480716" cy="15121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Kierunek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Lekarski</a:t>
            </a:r>
          </a:p>
          <a:p>
            <a:pPr marL="58737" lvl="1" indent="0" eaLnBrk="1" hangingPunct="1">
              <a:lnSpc>
                <a:spcPct val="80000"/>
              </a:lnSpc>
              <a:spcBef>
                <a:spcPts val="350"/>
              </a:spcBef>
              <a:buClr>
                <a:srgbClr val="C00000"/>
              </a:buClr>
              <a:defRPr/>
            </a:pPr>
            <a:r>
              <a:rPr lang="pl-PL" altLang="pl-PL" dirty="0">
                <a:solidFill>
                  <a:schemeClr val="tx2"/>
                </a:solidFill>
                <a:latin typeface="Calibri" pitchFamily="34" charset="0"/>
                <a:cs typeface="Calibri" pitchFamily="34" charset="0"/>
              </a:rPr>
              <a:t> </a:t>
            </a:r>
          </a:p>
        </p:txBody>
      </p:sp>
      <p:pic>
        <p:nvPicPr>
          <p:cNvPr id="14" name="Obraz 13">
            <a:extLst>
              <a:ext uri="{FF2B5EF4-FFF2-40B4-BE49-F238E27FC236}">
                <a16:creationId xmlns:a16="http://schemas.microsoft.com/office/drawing/2014/main" id="{B8DE2333-0A03-4C03-A3CE-4872E2F2AA4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886" r="52293" b="5346"/>
          <a:stretch/>
        </p:blipFill>
        <p:spPr>
          <a:xfrm>
            <a:off x="8051799" y="1"/>
            <a:ext cx="4140201" cy="6858000"/>
          </a:xfrm>
          <a:prstGeom prst="rect">
            <a:avLst/>
          </a:prstGeom>
        </p:spPr>
      </p:pic>
    </p:spTree>
    <p:extLst>
      <p:ext uri="{BB962C8B-B14F-4D97-AF65-F5344CB8AC3E}">
        <p14:creationId xmlns:p14="http://schemas.microsoft.com/office/powerpoint/2010/main" val="806601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256241" y="0"/>
            <a:ext cx="3967186" cy="6858000"/>
          </a:xfrm>
          <a:prstGeom prst="rect">
            <a:avLst/>
          </a:prstGeom>
        </p:spPr>
      </p:pic>
      <p:sp>
        <p:nvSpPr>
          <p:cNvPr id="3" name="Text Box 1"/>
          <p:cNvSpPr txBox="1">
            <a:spLocks noChangeArrowheads="1"/>
          </p:cNvSpPr>
          <p:nvPr/>
        </p:nvSpPr>
        <p:spPr bwMode="auto">
          <a:xfrm>
            <a:off x="1271464" y="1"/>
            <a:ext cx="5616624" cy="13003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Filia Politechniki Wrocławskiej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w Legnicy</a:t>
            </a:r>
            <a:endParaRPr lang="en-GB" altLang="pl-PL" sz="3200" b="1" dirty="0">
              <a:solidFill>
                <a:srgbClr val="B40000"/>
              </a:solidFill>
              <a:latin typeface="Calibri" pitchFamily="34" charset="0"/>
              <a:cs typeface="Calibri" pitchFamily="34" charset="0"/>
            </a:endParaRPr>
          </a:p>
        </p:txBody>
      </p:sp>
      <p:pic>
        <p:nvPicPr>
          <p:cNvPr id="12" name="Picture 33"/>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944425" y="145068"/>
            <a:ext cx="855297" cy="855297"/>
          </a:xfrm>
          <a:prstGeom prst="rect">
            <a:avLst/>
          </a:prstGeom>
          <a:noFill/>
          <a:ln>
            <a:noFill/>
          </a:ln>
        </p:spPr>
      </p:pic>
      <p:grpSp>
        <p:nvGrpSpPr>
          <p:cNvPr id="13" name="Grupa 12">
            <a:extLst>
              <a:ext uri="{FF2B5EF4-FFF2-40B4-BE49-F238E27FC236}">
                <a16:creationId xmlns:a16="http://schemas.microsoft.com/office/drawing/2014/main" id="{3822D252-58C8-45BB-8A9D-887FF7907CF4}"/>
              </a:ext>
            </a:extLst>
          </p:cNvPr>
          <p:cNvGrpSpPr/>
          <p:nvPr/>
        </p:nvGrpSpPr>
        <p:grpSpPr>
          <a:xfrm>
            <a:off x="1326145" y="1481526"/>
            <a:ext cx="6480721" cy="1150550"/>
            <a:chOff x="1343471" y="1312088"/>
            <a:chExt cx="6480721" cy="1540848"/>
          </a:xfrm>
        </p:grpSpPr>
        <p:cxnSp>
          <p:nvCxnSpPr>
            <p:cNvPr id="16" name="Łącznik prosty 15">
              <a:extLst>
                <a:ext uri="{FF2B5EF4-FFF2-40B4-BE49-F238E27FC236}">
                  <a16:creationId xmlns:a16="http://schemas.microsoft.com/office/drawing/2014/main" id="{2FCCB397-62A1-4467-AE9C-90EFCBC5A761}"/>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7" name="Łącznik prosty 16">
              <a:extLst>
                <a:ext uri="{FF2B5EF4-FFF2-40B4-BE49-F238E27FC236}">
                  <a16:creationId xmlns:a16="http://schemas.microsoft.com/office/drawing/2014/main" id="{F5F16C22-75CF-4484-96CA-30F588A02712}"/>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8" name="Text Box 2">
            <a:extLst>
              <a:ext uri="{FF2B5EF4-FFF2-40B4-BE49-F238E27FC236}">
                <a16:creationId xmlns:a16="http://schemas.microsoft.com/office/drawing/2014/main" id="{FBBEF06F-00AD-4792-8CD3-CFA90FB59119}"/>
              </a:ext>
            </a:extLst>
          </p:cNvPr>
          <p:cNvSpPr txBox="1">
            <a:spLocks noChangeArrowheads="1"/>
          </p:cNvSpPr>
          <p:nvPr/>
        </p:nvSpPr>
        <p:spPr bwMode="auto">
          <a:xfrm>
            <a:off x="1288050" y="1560941"/>
            <a:ext cx="6480716" cy="10785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Filia w Legnicy realizuje zajęcia na kierunkach:</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Mechanika i budowa maszyn i pojazdów (Wydział Mechaniczny)</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Automatyka przemysłowa (Wydział Elektryczny)</a:t>
            </a:r>
          </a:p>
        </p:txBody>
      </p:sp>
    </p:spTree>
    <p:extLst>
      <p:ext uri="{BB962C8B-B14F-4D97-AF65-F5344CB8AC3E}">
        <p14:creationId xmlns:p14="http://schemas.microsoft.com/office/powerpoint/2010/main" val="1922538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2" cstate="screen">
            <a:extLst>
              <a:ext uri="{BEBA8EAE-BF5A-486C-A8C5-ECC9F3942E4B}">
                <a14:imgProps xmlns:a14="http://schemas.microsoft.com/office/drawing/2010/main">
                  <a14:imgLayer r:embed="rId3">
                    <a14:imgEffect>
                      <a14:brightnessContrast bright="17000" contrast="14000"/>
                    </a14:imgEffect>
                  </a14:imgLayer>
                </a14:imgProps>
              </a:ext>
              <a:ext uri="{28A0092B-C50C-407E-A947-70E740481C1C}">
                <a14:useLocalDpi xmlns:a14="http://schemas.microsoft.com/office/drawing/2010/main"/>
              </a:ext>
            </a:extLst>
          </a:blip>
          <a:srcRect/>
          <a:stretch/>
        </p:blipFill>
        <p:spPr>
          <a:xfrm>
            <a:off x="8256241" y="0"/>
            <a:ext cx="3935760" cy="6857996"/>
          </a:xfrm>
          <a:prstGeom prst="rect">
            <a:avLst/>
          </a:prstGeom>
        </p:spPr>
      </p:pic>
      <p:sp>
        <p:nvSpPr>
          <p:cNvPr id="3" name="Text Box 1"/>
          <p:cNvSpPr txBox="1">
            <a:spLocks noChangeArrowheads="1"/>
          </p:cNvSpPr>
          <p:nvPr/>
        </p:nvSpPr>
        <p:spPr bwMode="auto">
          <a:xfrm>
            <a:off x="1271464" y="1"/>
            <a:ext cx="9289032" cy="12868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Filia Politechniki Wrocławskiej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w Jeleniej Górze</a:t>
            </a:r>
            <a:endParaRPr lang="en-GB" altLang="pl-PL" sz="3200" b="1" dirty="0">
              <a:solidFill>
                <a:srgbClr val="B40000"/>
              </a:solidFill>
              <a:latin typeface="Calibri" pitchFamily="34" charset="0"/>
              <a:cs typeface="Calibri" pitchFamily="34" charset="0"/>
            </a:endParaRPr>
          </a:p>
        </p:txBody>
      </p:sp>
      <p:pic>
        <p:nvPicPr>
          <p:cNvPr id="13" name="Picture 33"/>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6960097" y="57633"/>
            <a:ext cx="964630" cy="964632"/>
          </a:xfrm>
          <a:prstGeom prst="rect">
            <a:avLst/>
          </a:prstGeom>
          <a:noFill/>
          <a:ln>
            <a:noFill/>
          </a:ln>
        </p:spPr>
      </p:pic>
      <p:grpSp>
        <p:nvGrpSpPr>
          <p:cNvPr id="10" name="Grupa 9">
            <a:extLst>
              <a:ext uri="{FF2B5EF4-FFF2-40B4-BE49-F238E27FC236}">
                <a16:creationId xmlns:a16="http://schemas.microsoft.com/office/drawing/2014/main" id="{4A39981F-F612-4D4F-B2FE-1557B9026426}"/>
              </a:ext>
            </a:extLst>
          </p:cNvPr>
          <p:cNvGrpSpPr/>
          <p:nvPr/>
        </p:nvGrpSpPr>
        <p:grpSpPr>
          <a:xfrm>
            <a:off x="1270095" y="1349146"/>
            <a:ext cx="6480721" cy="964632"/>
            <a:chOff x="1343471" y="1312088"/>
            <a:chExt cx="6480721" cy="1540848"/>
          </a:xfrm>
        </p:grpSpPr>
        <p:cxnSp>
          <p:nvCxnSpPr>
            <p:cNvPr id="15" name="Łącznik prosty 14">
              <a:extLst>
                <a:ext uri="{FF2B5EF4-FFF2-40B4-BE49-F238E27FC236}">
                  <a16:creationId xmlns:a16="http://schemas.microsoft.com/office/drawing/2014/main" id="{5DFB439B-F79B-41B2-8DB2-E09B3DA2C09F}"/>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6" name="Łącznik prosty 15">
              <a:extLst>
                <a:ext uri="{FF2B5EF4-FFF2-40B4-BE49-F238E27FC236}">
                  <a16:creationId xmlns:a16="http://schemas.microsoft.com/office/drawing/2014/main" id="{DB0BCB52-83B1-49CF-9D5B-BC8D75288FF1}"/>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7" name="Text Box 2">
            <a:extLst>
              <a:ext uri="{FF2B5EF4-FFF2-40B4-BE49-F238E27FC236}">
                <a16:creationId xmlns:a16="http://schemas.microsoft.com/office/drawing/2014/main" id="{7309DD22-E90E-449B-8DE5-FCF7BBA9BE48}"/>
              </a:ext>
            </a:extLst>
          </p:cNvPr>
          <p:cNvSpPr txBox="1">
            <a:spLocks noChangeArrowheads="1"/>
          </p:cNvSpPr>
          <p:nvPr/>
        </p:nvSpPr>
        <p:spPr bwMode="auto">
          <a:xfrm>
            <a:off x="1346505" y="1484784"/>
            <a:ext cx="6480716" cy="128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Filia w Jeleniej Górze realizuje zajęcia na kierunku:</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Informatyka techniczna (Wydział Informatyki i Telekomunikacji)</a:t>
            </a:r>
          </a:p>
          <a:p>
            <a:pPr marL="58737" lvl="1" indent="0" eaLnBrk="1" hangingPunct="1">
              <a:lnSpc>
                <a:spcPct val="80000"/>
              </a:lnSpc>
              <a:spcBef>
                <a:spcPts val="350"/>
              </a:spcBef>
              <a:buClr>
                <a:srgbClr val="C00000"/>
              </a:buClr>
              <a:defRPr/>
            </a:pPr>
            <a:r>
              <a:rPr lang="pl-PL" altLang="pl-PL" dirty="0">
                <a:solidFill>
                  <a:schemeClr val="tx2"/>
                </a:solidFill>
                <a:latin typeface="Calibri" pitchFamily="34" charset="0"/>
                <a:cs typeface="Calibri" pitchFamily="34" charset="0"/>
              </a:rPr>
              <a:t> </a:t>
            </a:r>
          </a:p>
        </p:txBody>
      </p:sp>
    </p:spTree>
    <p:extLst>
      <p:ext uri="{BB962C8B-B14F-4D97-AF65-F5344CB8AC3E}">
        <p14:creationId xmlns:p14="http://schemas.microsoft.com/office/powerpoint/2010/main" val="2147401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98604" y="-7551"/>
            <a:ext cx="3893395" cy="6857997"/>
          </a:xfrm>
          <a:prstGeom prst="rect">
            <a:avLst/>
          </a:prstGeom>
        </p:spPr>
      </p:pic>
      <p:sp>
        <p:nvSpPr>
          <p:cNvPr id="3" name="Text Box 1"/>
          <p:cNvSpPr txBox="1">
            <a:spLocks noChangeArrowheads="1"/>
          </p:cNvSpPr>
          <p:nvPr/>
        </p:nvSpPr>
        <p:spPr bwMode="auto">
          <a:xfrm>
            <a:off x="1271464" y="2"/>
            <a:ext cx="5357119" cy="12826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Filia Politechniki Wrocławskiej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w Wałbrzychu</a:t>
            </a:r>
          </a:p>
        </p:txBody>
      </p:sp>
      <p:pic>
        <p:nvPicPr>
          <p:cNvPr id="11" name="Picture 33"/>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6998525" y="116632"/>
            <a:ext cx="867340" cy="867340"/>
          </a:xfrm>
          <a:prstGeom prst="rect">
            <a:avLst/>
          </a:prstGeom>
          <a:noFill/>
          <a:ln>
            <a:noFill/>
          </a:ln>
        </p:spPr>
      </p:pic>
      <p:grpSp>
        <p:nvGrpSpPr>
          <p:cNvPr id="12" name="Grupa 11">
            <a:extLst>
              <a:ext uri="{FF2B5EF4-FFF2-40B4-BE49-F238E27FC236}">
                <a16:creationId xmlns:a16="http://schemas.microsoft.com/office/drawing/2014/main" id="{1A95EF41-49CC-40E9-B73C-63B6A13D877D}"/>
              </a:ext>
            </a:extLst>
          </p:cNvPr>
          <p:cNvGrpSpPr/>
          <p:nvPr/>
        </p:nvGrpSpPr>
        <p:grpSpPr>
          <a:xfrm>
            <a:off x="1271459" y="1501439"/>
            <a:ext cx="6480721" cy="1418947"/>
            <a:chOff x="1343471" y="1312088"/>
            <a:chExt cx="6480721" cy="1540848"/>
          </a:xfrm>
        </p:grpSpPr>
        <p:cxnSp>
          <p:nvCxnSpPr>
            <p:cNvPr id="16" name="Łącznik prosty 15">
              <a:extLst>
                <a:ext uri="{FF2B5EF4-FFF2-40B4-BE49-F238E27FC236}">
                  <a16:creationId xmlns:a16="http://schemas.microsoft.com/office/drawing/2014/main" id="{89FBDDCD-1F1B-42F5-9251-4BDB15E503B2}"/>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7" name="Łącznik prosty 16">
              <a:extLst>
                <a:ext uri="{FF2B5EF4-FFF2-40B4-BE49-F238E27FC236}">
                  <a16:creationId xmlns:a16="http://schemas.microsoft.com/office/drawing/2014/main" id="{CB2697C4-623F-4078-9AAA-367EBA081752}"/>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8" name="Text Box 2">
            <a:extLst>
              <a:ext uri="{FF2B5EF4-FFF2-40B4-BE49-F238E27FC236}">
                <a16:creationId xmlns:a16="http://schemas.microsoft.com/office/drawing/2014/main" id="{543CA37C-E860-4937-B405-21547D62A26F}"/>
              </a:ext>
            </a:extLst>
          </p:cNvPr>
          <p:cNvSpPr txBox="1">
            <a:spLocks noChangeArrowheads="1"/>
          </p:cNvSpPr>
          <p:nvPr/>
        </p:nvSpPr>
        <p:spPr bwMode="auto">
          <a:xfrm>
            <a:off x="1271464" y="1567476"/>
            <a:ext cx="6480716" cy="128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Filia w Wałbrzychu realizuje zajęcia na kierunkach:</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Informatyka techniczna (Wydział Informatyki i Telekomunikacji)</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Zarządzanie i inżynieria produkcji (Wydział Zarządzania)</a:t>
            </a:r>
          </a:p>
          <a:p>
            <a:pPr marL="58737" lvl="1" indent="0" eaLnBrk="1" hangingPunct="1">
              <a:lnSpc>
                <a:spcPct val="80000"/>
              </a:lnSpc>
              <a:spcBef>
                <a:spcPts val="350"/>
              </a:spcBef>
              <a:buClr>
                <a:srgbClr val="C00000"/>
              </a:buClr>
              <a:defRPr/>
            </a:pPr>
            <a:r>
              <a:rPr lang="pl-PL" altLang="pl-PL" dirty="0">
                <a:solidFill>
                  <a:schemeClr val="tx2"/>
                </a:solidFill>
                <a:latin typeface="Calibri" pitchFamily="34" charset="0"/>
                <a:cs typeface="Calibri" pitchFamily="34" charset="0"/>
              </a:rPr>
              <a:t> </a:t>
            </a:r>
          </a:p>
        </p:txBody>
      </p:sp>
    </p:spTree>
    <p:extLst>
      <p:ext uri="{BB962C8B-B14F-4D97-AF65-F5344CB8AC3E}">
        <p14:creationId xmlns:p14="http://schemas.microsoft.com/office/powerpoint/2010/main" val="2289894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343472" y="925343"/>
            <a:ext cx="6624736" cy="9082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numCol="1"/>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a:spcBef>
                <a:spcPts val="0"/>
              </a:spcBef>
            </a:pPr>
            <a:r>
              <a:rPr lang="pl-PL" b="1" dirty="0">
                <a:latin typeface="Calibri" panose="020F0502020204030204" pitchFamily="34" charset="0"/>
                <a:cs typeface="Calibri" panose="020F0502020204030204" pitchFamily="34" charset="0"/>
              </a:rPr>
              <a:t>Szkoła Doktorska Politechniki Wrocławskiej działa od 1 października 2019 r. Kandydaci mogą podjąć naukę w jednej z trzynastu dyscyplin kształcenia:</a:t>
            </a:r>
          </a:p>
          <a:p>
            <a:pPr marL="0">
              <a:spcBef>
                <a:spcPts val="0"/>
              </a:spcBef>
              <a:buFont typeface="Arial" panose="020B0604020202020204" pitchFamily="34" charset="0"/>
              <a:buChar char="•"/>
            </a:pPr>
            <a:endParaRPr lang="pl-PL" dirty="0">
              <a:latin typeface="Calibri" panose="020F0502020204030204" pitchFamily="34" charset="0"/>
              <a:cs typeface="Calibri" panose="020F0502020204030204" pitchFamily="34" charset="0"/>
            </a:endParaRPr>
          </a:p>
        </p:txBody>
      </p:sp>
      <p:sp>
        <p:nvSpPr>
          <p:cNvPr id="3" name="Text Box 1"/>
          <p:cNvSpPr txBox="1">
            <a:spLocks noChangeArrowheads="1"/>
          </p:cNvSpPr>
          <p:nvPr/>
        </p:nvSpPr>
        <p:spPr bwMode="auto">
          <a:xfrm>
            <a:off x="1271465" y="0"/>
            <a:ext cx="8065592" cy="10527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lvl="0" eaLnBrk="1" hangingPunct="1">
              <a:spcBef>
                <a:spcPct val="0"/>
              </a:spcBef>
            </a:pPr>
            <a:r>
              <a:rPr lang="pl-PL" altLang="pl-PL" sz="3200" b="1" dirty="0">
                <a:solidFill>
                  <a:srgbClr val="B11D09"/>
                </a:solidFill>
                <a:latin typeface="Calibri" panose="020F0502020204030204" pitchFamily="34" charset="0"/>
                <a:cs typeface="Calibri" pitchFamily="34" charset="0"/>
              </a:rPr>
              <a:t>Szkoła Doktorska</a:t>
            </a:r>
          </a:p>
        </p:txBody>
      </p:sp>
      <p:pic>
        <p:nvPicPr>
          <p:cNvPr id="42" name="Obraz 4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1"/>
            <a:ext cx="3935760" cy="6857998"/>
          </a:xfrm>
          <a:prstGeom prst="rect">
            <a:avLst/>
          </a:prstGeom>
        </p:spPr>
      </p:pic>
      <p:sp>
        <p:nvSpPr>
          <p:cNvPr id="43" name="pole tekstowe 42"/>
          <p:cNvSpPr txBox="1"/>
          <p:nvPr/>
        </p:nvSpPr>
        <p:spPr>
          <a:xfrm>
            <a:off x="1271465" y="4584060"/>
            <a:ext cx="4766670" cy="2123658"/>
          </a:xfrm>
          <a:prstGeom prst="rect">
            <a:avLst/>
          </a:prstGeom>
          <a:noFill/>
        </p:spPr>
        <p:txBody>
          <a:bodyPr wrap="square" rtlCol="0">
            <a:spAutoFit/>
          </a:bodyPr>
          <a:lstStyle/>
          <a:p>
            <a:r>
              <a:rPr lang="pl-PL" sz="1600" b="1" dirty="0">
                <a:solidFill>
                  <a:schemeClr val="bg1">
                    <a:lumMod val="50000"/>
                  </a:schemeClr>
                </a:solidFill>
                <a:latin typeface="Calibri" panose="020F0502020204030204" pitchFamily="34" charset="0"/>
                <a:cs typeface="Calibri" panose="020F0502020204030204" pitchFamily="34" charset="0"/>
              </a:rPr>
              <a:t>Dziedzina nauk ścisłych i przyrodniczych</a:t>
            </a:r>
          </a:p>
          <a:p>
            <a:endParaRPr lang="pl-PL" sz="1400" dirty="0">
              <a:latin typeface="Calibri" panose="020F0502020204030204" pitchFamily="34" charset="0"/>
              <a:cs typeface="Calibri" panose="020F0502020204030204" pitchFamily="34" charset="0"/>
            </a:endParaRP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matematyka</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nauki chemiczne</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nauki fizyczne </a:t>
            </a:r>
          </a:p>
          <a:p>
            <a:endParaRPr lang="pl-PL" sz="1400" b="1" dirty="0">
              <a:latin typeface="Calibri" panose="020F0502020204030204" pitchFamily="34" charset="0"/>
              <a:cs typeface="Calibri" panose="020F0502020204030204" pitchFamily="34" charset="0"/>
            </a:endParaRPr>
          </a:p>
          <a:p>
            <a:r>
              <a:rPr lang="pl-PL" sz="1600" b="1" dirty="0">
                <a:solidFill>
                  <a:schemeClr val="bg1">
                    <a:lumMod val="50000"/>
                  </a:schemeClr>
                </a:solidFill>
                <a:latin typeface="Calibri" panose="020F0502020204030204" pitchFamily="34" charset="0"/>
                <a:cs typeface="Calibri" panose="020F0502020204030204" pitchFamily="34" charset="0"/>
              </a:rPr>
              <a:t>Dziedzina nauk społecznych</a:t>
            </a:r>
          </a:p>
          <a:p>
            <a:endParaRPr lang="pl-PL" sz="1400" b="1" dirty="0">
              <a:latin typeface="Calibri" panose="020F0502020204030204" pitchFamily="34" charset="0"/>
              <a:cs typeface="Calibri" panose="020F0502020204030204" pitchFamily="34" charset="0"/>
            </a:endParaRP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nauki o zarządzaniu i jakości</a:t>
            </a:r>
          </a:p>
        </p:txBody>
      </p:sp>
      <p:sp>
        <p:nvSpPr>
          <p:cNvPr id="44" name="pole tekstowe 43"/>
          <p:cNvSpPr txBox="1"/>
          <p:nvPr/>
        </p:nvSpPr>
        <p:spPr>
          <a:xfrm>
            <a:off x="1271465" y="1819889"/>
            <a:ext cx="5827529" cy="2462213"/>
          </a:xfrm>
          <a:prstGeom prst="rect">
            <a:avLst/>
          </a:prstGeom>
          <a:noFill/>
        </p:spPr>
        <p:txBody>
          <a:bodyPr wrap="square" rtlCol="0">
            <a:spAutoFit/>
          </a:bodyPr>
          <a:lstStyle/>
          <a:p>
            <a:r>
              <a:rPr lang="pl-PL" sz="1600" b="1" dirty="0">
                <a:solidFill>
                  <a:schemeClr val="bg1">
                    <a:lumMod val="50000"/>
                  </a:schemeClr>
                </a:solidFill>
                <a:latin typeface="Calibri" panose="020F0502020204030204" pitchFamily="34" charset="0"/>
                <a:cs typeface="Calibri" panose="020F0502020204030204" pitchFamily="34" charset="0"/>
              </a:rPr>
              <a:t>Dziedzina nauk inżynieryjno-technicznych</a:t>
            </a:r>
          </a:p>
          <a:p>
            <a:endParaRPr lang="pl-PL" sz="1200" dirty="0">
              <a:latin typeface="Calibri" panose="020F0502020204030204" pitchFamily="34" charset="0"/>
              <a:cs typeface="Calibri" panose="020F0502020204030204" pitchFamily="34" charset="0"/>
            </a:endParaRP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architektura i urbanistyka</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automatyka elektronika i elektrotechnika i technologie kosmiczne</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informatyka techniczna i telekomunikacja</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inżynieria biomedyczna</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inżynieria chemiczna</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inżynieria lądowa, geodezja i transport </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inżynieria mechaniczna</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inżynieria środowiska, górnictwo i energetyka</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inżynieria materiałowa </a:t>
            </a:r>
          </a:p>
        </p:txBody>
      </p:sp>
      <p:grpSp>
        <p:nvGrpSpPr>
          <p:cNvPr id="16" name="Grupa 15">
            <a:extLst>
              <a:ext uri="{FF2B5EF4-FFF2-40B4-BE49-F238E27FC236}">
                <a16:creationId xmlns:a16="http://schemas.microsoft.com/office/drawing/2014/main" id="{1A0CF7C4-5A01-4AE2-9D12-D18620EC57A8}"/>
              </a:ext>
            </a:extLst>
          </p:cNvPr>
          <p:cNvGrpSpPr/>
          <p:nvPr/>
        </p:nvGrpSpPr>
        <p:grpSpPr>
          <a:xfrm>
            <a:off x="1375014" y="1778408"/>
            <a:ext cx="3672407" cy="399337"/>
            <a:chOff x="1343471" y="1312088"/>
            <a:chExt cx="6408709" cy="1540848"/>
          </a:xfrm>
        </p:grpSpPr>
        <p:cxnSp>
          <p:nvCxnSpPr>
            <p:cNvPr id="17" name="Łącznik prosty 16">
              <a:extLst>
                <a:ext uri="{FF2B5EF4-FFF2-40B4-BE49-F238E27FC236}">
                  <a16:creationId xmlns:a16="http://schemas.microsoft.com/office/drawing/2014/main" id="{A220518C-4220-482F-A029-2DF982491CEA}"/>
                </a:ext>
              </a:extLst>
            </p:cNvPr>
            <p:cNvCxnSpPr/>
            <p:nvPr/>
          </p:nvCxnSpPr>
          <p:spPr>
            <a:xfrm flipH="1">
              <a:off x="134347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4FB66BC6-08B6-484C-B140-B85498C96405}"/>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19" name="Grupa 18">
            <a:extLst>
              <a:ext uri="{FF2B5EF4-FFF2-40B4-BE49-F238E27FC236}">
                <a16:creationId xmlns:a16="http://schemas.microsoft.com/office/drawing/2014/main" id="{E17FDFAC-D5C4-4B4A-953D-91FCDC68F997}"/>
              </a:ext>
            </a:extLst>
          </p:cNvPr>
          <p:cNvGrpSpPr/>
          <p:nvPr/>
        </p:nvGrpSpPr>
        <p:grpSpPr>
          <a:xfrm>
            <a:off x="1271465" y="4521001"/>
            <a:ext cx="3672407" cy="399337"/>
            <a:chOff x="1343471" y="1312088"/>
            <a:chExt cx="6408709" cy="1540848"/>
          </a:xfrm>
        </p:grpSpPr>
        <p:cxnSp>
          <p:nvCxnSpPr>
            <p:cNvPr id="20" name="Łącznik prosty 19">
              <a:extLst>
                <a:ext uri="{FF2B5EF4-FFF2-40B4-BE49-F238E27FC236}">
                  <a16:creationId xmlns:a16="http://schemas.microsoft.com/office/drawing/2014/main" id="{C30D7065-7F4C-4374-BFEB-AA643A2F63BE}"/>
                </a:ext>
              </a:extLst>
            </p:cNvPr>
            <p:cNvCxnSpPr/>
            <p:nvPr/>
          </p:nvCxnSpPr>
          <p:spPr>
            <a:xfrm flipH="1">
              <a:off x="134347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1" name="Łącznik prosty 20">
              <a:extLst>
                <a:ext uri="{FF2B5EF4-FFF2-40B4-BE49-F238E27FC236}">
                  <a16:creationId xmlns:a16="http://schemas.microsoft.com/office/drawing/2014/main" id="{5F64D99D-6095-4624-9448-33A777524158}"/>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22" name="Grupa 21">
            <a:extLst>
              <a:ext uri="{FF2B5EF4-FFF2-40B4-BE49-F238E27FC236}">
                <a16:creationId xmlns:a16="http://schemas.microsoft.com/office/drawing/2014/main" id="{0AC05120-7A87-42AB-A8CF-52D0859F8356}"/>
              </a:ext>
            </a:extLst>
          </p:cNvPr>
          <p:cNvGrpSpPr/>
          <p:nvPr/>
        </p:nvGrpSpPr>
        <p:grpSpPr>
          <a:xfrm>
            <a:off x="1344315" y="5860532"/>
            <a:ext cx="3672407" cy="399337"/>
            <a:chOff x="1343471" y="1312088"/>
            <a:chExt cx="6408709" cy="1540848"/>
          </a:xfrm>
        </p:grpSpPr>
        <p:cxnSp>
          <p:nvCxnSpPr>
            <p:cNvPr id="23" name="Łącznik prosty 22">
              <a:extLst>
                <a:ext uri="{FF2B5EF4-FFF2-40B4-BE49-F238E27FC236}">
                  <a16:creationId xmlns:a16="http://schemas.microsoft.com/office/drawing/2014/main" id="{4847806D-A716-4CDD-85A9-2B8791CF315B}"/>
                </a:ext>
              </a:extLst>
            </p:cNvPr>
            <p:cNvCxnSpPr/>
            <p:nvPr/>
          </p:nvCxnSpPr>
          <p:spPr>
            <a:xfrm flipH="1">
              <a:off x="134347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4" name="Łącznik prosty 23">
              <a:extLst>
                <a:ext uri="{FF2B5EF4-FFF2-40B4-BE49-F238E27FC236}">
                  <a16:creationId xmlns:a16="http://schemas.microsoft.com/office/drawing/2014/main" id="{6E84B9B9-91A1-4C66-AF5B-2FE90FE7BFE3}"/>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134577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
          <p:cNvSpPr txBox="1">
            <a:spLocks noChangeArrowheads="1"/>
          </p:cNvSpPr>
          <p:nvPr/>
        </p:nvSpPr>
        <p:spPr bwMode="auto">
          <a:xfrm>
            <a:off x="1272161" y="0"/>
            <a:ext cx="8064896" cy="10937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anose="020F0502020204030204" pitchFamily="34" charset="0"/>
                <a:cs typeface="Calibri" pitchFamily="34" charset="0"/>
              </a:rPr>
              <a:t>Jakość kształcenia i akredytacje</a:t>
            </a:r>
          </a:p>
        </p:txBody>
      </p:sp>
      <p:sp>
        <p:nvSpPr>
          <p:cNvPr id="34" name="Text Box 2">
            <a:extLst>
              <a:ext uri="{FF2B5EF4-FFF2-40B4-BE49-F238E27FC236}">
                <a16:creationId xmlns:a16="http://schemas.microsoft.com/office/drawing/2014/main" id="{24033F68-F26C-4D71-910D-DBAAD15AB613}"/>
              </a:ext>
            </a:extLst>
          </p:cNvPr>
          <p:cNvSpPr txBox="1">
            <a:spLocks noChangeArrowheads="1"/>
          </p:cNvSpPr>
          <p:nvPr/>
        </p:nvSpPr>
        <p:spPr bwMode="auto">
          <a:xfrm>
            <a:off x="1272161" y="836712"/>
            <a:ext cx="10656487" cy="55045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numCol="2" spcCol="1008000"/>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lvl="0" indent="0" eaLnBrk="1" hangingPunct="1">
              <a:spcBef>
                <a:spcPts val="0"/>
              </a:spcBef>
              <a:buClr>
                <a:prstClr val="white">
                  <a:lumMod val="50000"/>
                </a:prstClr>
              </a:buClr>
              <a:tabLst/>
              <a:defRPr/>
            </a:pPr>
            <a:r>
              <a:rPr lang="pl-PL" altLang="pl-PL" sz="1350" b="1" dirty="0">
                <a:solidFill>
                  <a:prstClr val="black"/>
                </a:solidFill>
                <a:latin typeface="Calibri" pitchFamily="34" charset="0"/>
                <a:ea typeface="+mn-ea"/>
                <a:cs typeface="Calibri" pitchFamily="34" charset="0"/>
              </a:rPr>
              <a:t>Komisja Ewaluacji Nauki (KEN) ocena dyscyplin za lata 2017-2021</a:t>
            </a:r>
          </a:p>
          <a:p>
            <a:pPr marL="0" lvl="0" indent="0" eaLnBrk="1" hangingPunct="1">
              <a:spcBef>
                <a:spcPts val="0"/>
              </a:spcBef>
              <a:buClr>
                <a:prstClr val="white">
                  <a:lumMod val="50000"/>
                </a:prstClr>
              </a:buClr>
              <a:tabLst/>
              <a:defRPr/>
            </a:pPr>
            <a:endParaRPr lang="pl-PL" altLang="pl-PL" sz="1350" b="1" dirty="0">
              <a:solidFill>
                <a:prstClr val="black"/>
              </a:solidFill>
              <a:latin typeface="Calibri" pitchFamily="34" charset="0"/>
              <a:ea typeface="+mn-ea"/>
              <a:cs typeface="Calibri" pitchFamily="34" charset="0"/>
            </a:endParaRPr>
          </a:p>
          <a:p>
            <a:pPr marL="0" lvl="0" indent="0" eaLnBrk="1" hangingPunct="1">
              <a:spcBef>
                <a:spcPts val="0"/>
              </a:spcBef>
              <a:buClr>
                <a:prstClr val="white">
                  <a:lumMod val="50000"/>
                </a:prstClr>
              </a:buClr>
              <a:tabLst/>
              <a:defRPr/>
            </a:pPr>
            <a:r>
              <a:rPr lang="pl-PL" altLang="pl-PL" sz="1350" b="1" dirty="0">
                <a:solidFill>
                  <a:prstClr val="black"/>
                </a:solidFill>
                <a:latin typeface="Calibri" pitchFamily="34" charset="0"/>
                <a:ea typeface="+mn-ea"/>
                <a:cs typeface="Calibri" pitchFamily="34" charset="0"/>
              </a:rPr>
              <a:t>Kategoria A+:</a:t>
            </a:r>
          </a:p>
          <a:p>
            <a:pPr marL="0" lvl="0" indent="0" eaLnBrk="1" hangingPunct="1">
              <a:spcBef>
                <a:spcPts val="0"/>
              </a:spcBef>
              <a:buClr>
                <a:prstClr val="white">
                  <a:lumMod val="50000"/>
                </a:prstClr>
              </a:buClr>
              <a:tabLst/>
              <a:defRPr/>
            </a:pPr>
            <a:endParaRPr lang="pl-PL" altLang="pl-PL" sz="1350" b="1" dirty="0">
              <a:solidFill>
                <a:prstClr val="black"/>
              </a:solidFill>
              <a:latin typeface="Calibri" pitchFamily="34" charset="0"/>
              <a:ea typeface="+mn-ea"/>
              <a:cs typeface="Calibri" pitchFamily="34" charset="0"/>
            </a:endParaRP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Nauki fizyczne</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Nauki chemiczne </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Matematyka</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Inżynieria chemiczna </a:t>
            </a:r>
          </a:p>
          <a:p>
            <a:pPr marL="171450" lvl="0" indent="0" eaLnBrk="1" hangingPunct="1">
              <a:spcBef>
                <a:spcPts val="0"/>
              </a:spcBef>
              <a:buClr>
                <a:schemeClr val="bg1">
                  <a:lumMod val="65000"/>
                </a:schemeClr>
              </a:buClr>
              <a:tabLst/>
              <a:defRPr/>
            </a:pPr>
            <a:endParaRPr lang="pl-PL" altLang="pl-PL" sz="1350" dirty="0">
              <a:solidFill>
                <a:prstClr val="black"/>
              </a:solidFill>
              <a:latin typeface="Calibri" pitchFamily="34" charset="0"/>
              <a:ea typeface="+mn-ea"/>
              <a:cs typeface="Calibri" pitchFamily="34" charset="0"/>
            </a:endParaRPr>
          </a:p>
          <a:p>
            <a:pPr marL="0" lvl="0" indent="0" eaLnBrk="1" hangingPunct="1">
              <a:spcBef>
                <a:spcPts val="0"/>
              </a:spcBef>
              <a:buClr>
                <a:prstClr val="white">
                  <a:lumMod val="50000"/>
                </a:prstClr>
              </a:buClr>
              <a:tabLst/>
              <a:defRPr/>
            </a:pPr>
            <a:r>
              <a:rPr lang="pl-PL" altLang="pl-PL" sz="1350" b="1" dirty="0">
                <a:solidFill>
                  <a:prstClr val="black"/>
                </a:solidFill>
                <a:latin typeface="Calibri" pitchFamily="34" charset="0"/>
                <a:ea typeface="+mn-ea"/>
                <a:cs typeface="Calibri" pitchFamily="34" charset="0"/>
              </a:rPr>
              <a:t>Kategoria A:</a:t>
            </a:r>
          </a:p>
          <a:p>
            <a:pPr marL="0" lvl="0" indent="0" eaLnBrk="1" hangingPunct="1">
              <a:spcBef>
                <a:spcPts val="0"/>
              </a:spcBef>
              <a:buClr>
                <a:prstClr val="white">
                  <a:lumMod val="50000"/>
                </a:prstClr>
              </a:buClr>
              <a:tabLst/>
              <a:defRPr/>
            </a:pPr>
            <a:endParaRPr lang="pl-PL" altLang="pl-PL" sz="1350" b="1" dirty="0">
              <a:solidFill>
                <a:prstClr val="black"/>
              </a:solidFill>
              <a:latin typeface="Calibri" pitchFamily="34" charset="0"/>
              <a:ea typeface="+mn-ea"/>
              <a:cs typeface="Calibri" pitchFamily="34" charset="0"/>
            </a:endParaRP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Architektura i urbanistyka </a:t>
            </a:r>
            <a:endParaRPr lang="pl-PL" altLang="pl-PL" sz="1350" b="1" dirty="0">
              <a:solidFill>
                <a:prstClr val="black"/>
              </a:solidFill>
              <a:latin typeface="Calibri" pitchFamily="34" charset="0"/>
              <a:ea typeface="+mn-ea"/>
              <a:cs typeface="Calibri" pitchFamily="34" charset="0"/>
            </a:endParaRP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Automatyka, elektronika i elektrotechnika </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Informatyka techniczna i telekomunikacja</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Inżynieria biomedyczna</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Inżynieria lądowa i transport </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Inżynieria mechaniczna</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Inżynieria materiałowa</a:t>
            </a:r>
          </a:p>
          <a:p>
            <a:pPr marL="17145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cs typeface="Calibri" pitchFamily="34" charset="0"/>
              </a:rPr>
              <a:t> Inżynieria środowiskowa, górnictwo i energetyka</a:t>
            </a:r>
          </a:p>
          <a:p>
            <a:pPr marL="17145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cs typeface="Calibri" pitchFamily="34" charset="0"/>
              </a:rPr>
              <a:t> Nauki o zarządzaniu i jakości</a:t>
            </a:r>
          </a:p>
          <a:p>
            <a:pPr marL="0" lvl="0" indent="0" eaLnBrk="1" hangingPunct="1">
              <a:spcBef>
                <a:spcPts val="0"/>
              </a:spcBef>
              <a:buClr>
                <a:srgbClr val="C00000"/>
              </a:buClr>
              <a:buFont typeface="Arial" panose="020B0604020202020204" pitchFamily="34" charset="0"/>
              <a:buChar char="•"/>
              <a:tabLst/>
              <a:defRPr/>
            </a:pPr>
            <a:endParaRPr lang="pl-PL" altLang="pl-PL" sz="1350" dirty="0">
              <a:solidFill>
                <a:prstClr val="black"/>
              </a:solidFill>
              <a:latin typeface="Calibri" pitchFamily="34" charset="0"/>
              <a:ea typeface="+mn-ea"/>
              <a:cs typeface="Calibri" pitchFamily="34" charset="0"/>
            </a:endParaRPr>
          </a:p>
          <a:p>
            <a:pPr marL="0" indent="0" eaLnBrk="1" hangingPunct="1">
              <a:spcBef>
                <a:spcPts val="0"/>
              </a:spcBef>
              <a:buClr>
                <a:schemeClr val="bg1">
                  <a:lumMod val="50000"/>
                </a:schemeClr>
              </a:buClr>
              <a:defRPr/>
            </a:pPr>
            <a:r>
              <a:rPr lang="pl-PL" altLang="pl-PL" sz="1350" b="1" dirty="0" err="1">
                <a:solidFill>
                  <a:schemeClr val="tx1"/>
                </a:solidFill>
                <a:latin typeface="Calibri" pitchFamily="34" charset="0"/>
                <a:cs typeface="Calibri" pitchFamily="34" charset="0"/>
              </a:rPr>
              <a:t>European</a:t>
            </a:r>
            <a:r>
              <a:rPr lang="pl-PL" altLang="pl-PL" sz="1350" b="1" dirty="0">
                <a:solidFill>
                  <a:schemeClr val="tx1"/>
                </a:solidFill>
                <a:latin typeface="Calibri" pitchFamily="34" charset="0"/>
                <a:cs typeface="Calibri" pitchFamily="34" charset="0"/>
              </a:rPr>
              <a:t> </a:t>
            </a:r>
            <a:r>
              <a:rPr lang="pl-PL" altLang="pl-PL" sz="1350" b="1" dirty="0" err="1">
                <a:solidFill>
                  <a:schemeClr val="tx1"/>
                </a:solidFill>
                <a:latin typeface="Calibri" pitchFamily="34" charset="0"/>
                <a:cs typeface="Calibri" pitchFamily="34" charset="0"/>
              </a:rPr>
              <a:t>Chemistry</a:t>
            </a:r>
            <a:r>
              <a:rPr lang="pl-PL" altLang="pl-PL" sz="1350" b="1" dirty="0">
                <a:solidFill>
                  <a:schemeClr val="tx1"/>
                </a:solidFill>
                <a:latin typeface="Calibri" pitchFamily="34" charset="0"/>
                <a:cs typeface="Calibri" pitchFamily="34" charset="0"/>
              </a:rPr>
              <a:t> </a:t>
            </a:r>
            <a:r>
              <a:rPr lang="pl-PL" altLang="pl-PL" sz="1350" b="1" dirty="0" err="1">
                <a:solidFill>
                  <a:schemeClr val="tx1"/>
                </a:solidFill>
                <a:latin typeface="Calibri" pitchFamily="34" charset="0"/>
                <a:cs typeface="Calibri" pitchFamily="34" charset="0"/>
              </a:rPr>
              <a:t>Thematic</a:t>
            </a:r>
            <a:r>
              <a:rPr lang="pl-PL" altLang="pl-PL" sz="1350" b="1" dirty="0">
                <a:solidFill>
                  <a:schemeClr val="tx1"/>
                </a:solidFill>
                <a:latin typeface="Calibri" pitchFamily="34" charset="0"/>
                <a:cs typeface="Calibri" pitchFamily="34" charset="0"/>
              </a:rPr>
              <a:t> Network (ECTN)</a:t>
            </a:r>
          </a:p>
          <a:p>
            <a:pPr marL="0" indent="0" eaLnBrk="1" hangingPunct="1">
              <a:spcBef>
                <a:spcPts val="0"/>
              </a:spcBef>
              <a:buClr>
                <a:schemeClr val="bg1">
                  <a:lumMod val="50000"/>
                </a:schemeClr>
              </a:buClr>
              <a:defRPr/>
            </a:pPr>
            <a:endParaRPr lang="pl-PL" altLang="pl-PL" sz="1350" dirty="0">
              <a:solidFill>
                <a:prstClr val="black"/>
              </a:solidFill>
              <a:latin typeface="Calibri" pitchFamily="34" charset="0"/>
              <a:ea typeface="+mn-ea"/>
              <a:cs typeface="Calibri" pitchFamily="34" charset="0"/>
            </a:endParaRPr>
          </a:p>
          <a:p>
            <a:pPr lvl="0" indent="-171450" eaLnBrk="1" hangingPunct="1">
              <a:spcBef>
                <a:spcPts val="0"/>
              </a:spcBef>
              <a:buClr>
                <a:schemeClr val="bg1">
                  <a:lumMod val="65000"/>
                </a:schemeClr>
              </a:buClr>
              <a:buFont typeface="Wingdings" panose="05000000000000000000" pitchFamily="2" charset="2"/>
              <a:buChar char="§"/>
              <a:tabLst/>
              <a:defRPr/>
            </a:pPr>
            <a:r>
              <a:rPr lang="pl-PL" altLang="pl-PL" sz="1350" dirty="0" err="1">
                <a:solidFill>
                  <a:prstClr val="black"/>
                </a:solidFill>
                <a:latin typeface="Calibri" pitchFamily="34" charset="0"/>
                <a:ea typeface="+mn-ea"/>
                <a:cs typeface="Calibri" pitchFamily="34" charset="0"/>
              </a:rPr>
              <a:t>Chemistry</a:t>
            </a:r>
            <a:r>
              <a:rPr lang="pl-PL" altLang="pl-PL" sz="1350" dirty="0">
                <a:solidFill>
                  <a:prstClr val="black"/>
                </a:solidFill>
                <a:latin typeface="Calibri" pitchFamily="34" charset="0"/>
                <a:ea typeface="+mn-ea"/>
                <a:cs typeface="Calibri" pitchFamily="34" charset="0"/>
              </a:rPr>
              <a:t> </a:t>
            </a:r>
            <a:r>
              <a:rPr lang="pl-PL" altLang="pl-PL" sz="1350" dirty="0" err="1">
                <a:solidFill>
                  <a:prstClr val="black"/>
                </a:solidFill>
                <a:latin typeface="Calibri" pitchFamily="34" charset="0"/>
                <a:ea typeface="+mn-ea"/>
                <a:cs typeface="Calibri" pitchFamily="34" charset="0"/>
              </a:rPr>
              <a:t>Doctorate</a:t>
            </a:r>
            <a:r>
              <a:rPr lang="pl-PL" altLang="pl-PL" sz="1350" dirty="0">
                <a:solidFill>
                  <a:prstClr val="black"/>
                </a:solidFill>
                <a:latin typeface="Calibri" pitchFamily="34" charset="0"/>
                <a:ea typeface="+mn-ea"/>
                <a:cs typeface="Calibri" pitchFamily="34" charset="0"/>
              </a:rPr>
              <a:t> </a:t>
            </a:r>
            <a:r>
              <a:rPr lang="pl-PL" altLang="pl-PL" sz="1350" dirty="0" err="1">
                <a:solidFill>
                  <a:prstClr val="black"/>
                </a:solidFill>
                <a:latin typeface="Calibri" pitchFamily="34" charset="0"/>
                <a:ea typeface="+mn-ea"/>
                <a:cs typeface="Calibri" pitchFamily="34" charset="0"/>
              </a:rPr>
              <a:t>Eurolabel</a:t>
            </a:r>
            <a:r>
              <a:rPr lang="pl-PL" altLang="pl-PL" sz="1350" dirty="0">
                <a:solidFill>
                  <a:prstClr val="black"/>
                </a:solidFill>
                <a:latin typeface="Calibri" pitchFamily="34" charset="0"/>
                <a:ea typeface="+mn-ea"/>
                <a:cs typeface="Calibri" pitchFamily="34" charset="0"/>
              </a:rPr>
              <a:t> </a:t>
            </a:r>
            <a:r>
              <a:rPr lang="pl-PL" altLang="pl-PL" sz="1350" dirty="0" err="1">
                <a:solidFill>
                  <a:prstClr val="black"/>
                </a:solidFill>
                <a:latin typeface="Calibri" pitchFamily="34" charset="0"/>
                <a:ea typeface="+mn-ea"/>
                <a:cs typeface="Calibri" pitchFamily="34" charset="0"/>
              </a:rPr>
              <a:t>Certification</a:t>
            </a:r>
            <a:r>
              <a:rPr lang="pl-PL" altLang="pl-PL" sz="1350" dirty="0">
                <a:solidFill>
                  <a:prstClr val="black"/>
                </a:solidFill>
                <a:latin typeface="Calibri" pitchFamily="34" charset="0"/>
                <a:ea typeface="+mn-ea"/>
                <a:cs typeface="Calibri" pitchFamily="34" charset="0"/>
              </a:rPr>
              <a:t> – Inżynieria chemiczna</a:t>
            </a:r>
          </a:p>
          <a:p>
            <a:pPr lvl="0" indent="-171450" eaLnBrk="1" hangingPunct="1">
              <a:spcBef>
                <a:spcPts val="0"/>
              </a:spcBef>
              <a:buClr>
                <a:schemeClr val="bg1">
                  <a:lumMod val="65000"/>
                </a:schemeClr>
              </a:buClr>
              <a:buFont typeface="Wingdings" panose="05000000000000000000" pitchFamily="2" charset="2"/>
              <a:buChar char="§"/>
              <a:tabLst/>
              <a:defRPr/>
            </a:pPr>
            <a:r>
              <a:rPr lang="pl-PL" altLang="pl-PL" sz="1350" dirty="0" err="1">
                <a:solidFill>
                  <a:prstClr val="black"/>
                </a:solidFill>
                <a:latin typeface="Calibri" pitchFamily="34" charset="0"/>
                <a:ea typeface="+mn-ea"/>
                <a:cs typeface="Calibri" pitchFamily="34" charset="0"/>
              </a:rPr>
              <a:t>Eurobachelor</a:t>
            </a:r>
            <a:r>
              <a:rPr lang="pl-PL" altLang="pl-PL" sz="1350" dirty="0">
                <a:solidFill>
                  <a:prstClr val="black"/>
                </a:solidFill>
                <a:latin typeface="Calibri" pitchFamily="34" charset="0"/>
                <a:ea typeface="+mn-ea"/>
                <a:cs typeface="Calibri" pitchFamily="34" charset="0"/>
              </a:rPr>
              <a:t> </a:t>
            </a:r>
            <a:r>
              <a:rPr lang="pl-PL" altLang="pl-PL" sz="1350" dirty="0" err="1">
                <a:solidFill>
                  <a:prstClr val="black"/>
                </a:solidFill>
                <a:latin typeface="Calibri" pitchFamily="34" charset="0"/>
                <a:ea typeface="+mn-ea"/>
                <a:cs typeface="Calibri" pitchFamily="34" charset="0"/>
              </a:rPr>
              <a:t>Certification</a:t>
            </a:r>
            <a:r>
              <a:rPr lang="pl-PL" altLang="pl-PL" sz="1350" dirty="0">
                <a:solidFill>
                  <a:prstClr val="black"/>
                </a:solidFill>
                <a:latin typeface="Calibri" pitchFamily="34" charset="0"/>
                <a:ea typeface="+mn-ea"/>
                <a:cs typeface="Calibri" pitchFamily="34" charset="0"/>
              </a:rPr>
              <a:t> – Chemia i analityka przemysłowa </a:t>
            </a:r>
            <a:br>
              <a:rPr lang="pl-PL" altLang="pl-PL" sz="1350" dirty="0">
                <a:solidFill>
                  <a:prstClr val="black"/>
                </a:solidFill>
                <a:latin typeface="Calibri" pitchFamily="34" charset="0"/>
                <a:ea typeface="+mn-ea"/>
                <a:cs typeface="Calibri" pitchFamily="34" charset="0"/>
              </a:rPr>
            </a:br>
            <a:r>
              <a:rPr lang="pl-PL" altLang="pl-PL" sz="1350" dirty="0">
                <a:solidFill>
                  <a:prstClr val="black"/>
                </a:solidFill>
                <a:latin typeface="Calibri" pitchFamily="34" charset="0"/>
                <a:ea typeface="+mn-ea"/>
                <a:cs typeface="Calibri" pitchFamily="34" charset="0"/>
              </a:rPr>
              <a:t>oraz Technologia chemiczna</a:t>
            </a:r>
          </a:p>
          <a:p>
            <a:pPr lvl="0" indent="-171450" eaLnBrk="1" hangingPunct="1">
              <a:spcBef>
                <a:spcPts val="0"/>
              </a:spcBef>
              <a:buClr>
                <a:schemeClr val="bg1">
                  <a:lumMod val="65000"/>
                </a:schemeClr>
              </a:buClr>
              <a:buFont typeface="Wingdings" panose="05000000000000000000" pitchFamily="2" charset="2"/>
              <a:buChar char="§"/>
              <a:tabLst/>
              <a:defRPr/>
            </a:pPr>
            <a:r>
              <a:rPr lang="pl-PL" altLang="pl-PL" sz="1350" dirty="0" err="1">
                <a:solidFill>
                  <a:prstClr val="black"/>
                </a:solidFill>
                <a:latin typeface="Calibri" pitchFamily="34" charset="0"/>
                <a:ea typeface="+mn-ea"/>
                <a:cs typeface="Calibri" pitchFamily="34" charset="0"/>
              </a:rPr>
              <a:t>Euromaster</a:t>
            </a:r>
            <a:r>
              <a:rPr lang="pl-PL" altLang="pl-PL" sz="1350" dirty="0">
                <a:solidFill>
                  <a:prstClr val="black"/>
                </a:solidFill>
                <a:latin typeface="Calibri" pitchFamily="34" charset="0"/>
                <a:ea typeface="+mn-ea"/>
                <a:cs typeface="Calibri" pitchFamily="34" charset="0"/>
              </a:rPr>
              <a:t> </a:t>
            </a:r>
            <a:r>
              <a:rPr lang="pl-PL" altLang="pl-PL" sz="1350" dirty="0" err="1">
                <a:solidFill>
                  <a:prstClr val="black"/>
                </a:solidFill>
                <a:latin typeface="Calibri" pitchFamily="34" charset="0"/>
                <a:ea typeface="+mn-ea"/>
                <a:cs typeface="Calibri" pitchFamily="34" charset="0"/>
              </a:rPr>
              <a:t>Certification</a:t>
            </a:r>
            <a:r>
              <a:rPr lang="pl-PL" altLang="pl-PL" sz="1350" dirty="0">
                <a:solidFill>
                  <a:prstClr val="black"/>
                </a:solidFill>
                <a:latin typeface="Calibri" pitchFamily="34" charset="0"/>
                <a:ea typeface="+mn-ea"/>
                <a:cs typeface="Calibri" pitchFamily="34" charset="0"/>
              </a:rPr>
              <a:t> – Chemia oraz Technologia chemiczna</a:t>
            </a:r>
          </a:p>
          <a:p>
            <a:pPr lvl="0" indent="-171450" eaLnBrk="1" hangingPunct="1">
              <a:spcBef>
                <a:spcPts val="0"/>
              </a:spcBef>
              <a:buClr>
                <a:schemeClr val="bg1">
                  <a:lumMod val="65000"/>
                </a:schemeClr>
              </a:buClr>
              <a:buFont typeface="Wingdings" panose="05000000000000000000" pitchFamily="2" charset="2"/>
              <a:buChar char="§"/>
              <a:tabLst/>
              <a:defRPr/>
            </a:pPr>
            <a:endParaRPr lang="pl-PL" altLang="pl-PL" sz="1350" dirty="0">
              <a:solidFill>
                <a:prstClr val="black"/>
              </a:solidFill>
              <a:latin typeface="Calibri" pitchFamily="34" charset="0"/>
              <a:ea typeface="+mn-ea"/>
              <a:cs typeface="Calibri" pitchFamily="34" charset="0"/>
            </a:endParaRPr>
          </a:p>
          <a:p>
            <a:pPr lvl="0" indent="-171450" eaLnBrk="1" hangingPunct="1">
              <a:spcBef>
                <a:spcPts val="0"/>
              </a:spcBef>
              <a:buClr>
                <a:schemeClr val="bg1">
                  <a:lumMod val="65000"/>
                </a:schemeClr>
              </a:buClr>
              <a:buFont typeface="Wingdings" panose="05000000000000000000" pitchFamily="2" charset="2"/>
              <a:buChar char="§"/>
              <a:tabLst/>
              <a:defRPr/>
            </a:pPr>
            <a:endParaRPr lang="pl-PL" altLang="pl-PL" sz="1350" dirty="0">
              <a:solidFill>
                <a:prstClr val="black"/>
              </a:solidFill>
              <a:latin typeface="Calibri" pitchFamily="34" charset="0"/>
              <a:ea typeface="+mn-ea"/>
              <a:cs typeface="Calibri" pitchFamily="34" charset="0"/>
            </a:endParaRPr>
          </a:p>
          <a:p>
            <a:pPr marL="0" indent="0" eaLnBrk="1" hangingPunct="1">
              <a:spcBef>
                <a:spcPts val="0"/>
              </a:spcBef>
              <a:buClr>
                <a:schemeClr val="bg1">
                  <a:lumMod val="50000"/>
                </a:schemeClr>
              </a:buClr>
              <a:defRPr/>
            </a:pPr>
            <a:r>
              <a:rPr lang="pl-PL" altLang="pl-PL" sz="1350" b="1" dirty="0" err="1">
                <a:solidFill>
                  <a:schemeClr val="tx1"/>
                </a:solidFill>
                <a:latin typeface="Calibri" pitchFamily="34" charset="0"/>
                <a:cs typeface="Calibri" pitchFamily="34" charset="0"/>
              </a:rPr>
              <a:t>European</a:t>
            </a:r>
            <a:r>
              <a:rPr lang="pl-PL" altLang="pl-PL" sz="1350" b="1" dirty="0">
                <a:solidFill>
                  <a:schemeClr val="tx1"/>
                </a:solidFill>
                <a:latin typeface="Calibri" pitchFamily="34" charset="0"/>
                <a:cs typeface="Calibri" pitchFamily="34" charset="0"/>
              </a:rPr>
              <a:t> </a:t>
            </a:r>
            <a:r>
              <a:rPr lang="pl-PL" altLang="pl-PL" sz="1350" b="1" dirty="0" err="1">
                <a:solidFill>
                  <a:schemeClr val="tx1"/>
                </a:solidFill>
                <a:latin typeface="Calibri" pitchFamily="34" charset="0"/>
                <a:cs typeface="Calibri" pitchFamily="34" charset="0"/>
              </a:rPr>
              <a:t>Consortium</a:t>
            </a:r>
            <a:r>
              <a:rPr lang="pl-PL" altLang="pl-PL" sz="1350" b="1" dirty="0">
                <a:solidFill>
                  <a:schemeClr val="tx1"/>
                </a:solidFill>
                <a:latin typeface="Calibri" pitchFamily="34" charset="0"/>
                <a:cs typeface="Calibri" pitchFamily="34" charset="0"/>
              </a:rPr>
              <a:t> for </a:t>
            </a:r>
            <a:r>
              <a:rPr lang="pl-PL" altLang="pl-PL" sz="1350" b="1" dirty="0" err="1">
                <a:solidFill>
                  <a:schemeClr val="tx1"/>
                </a:solidFill>
                <a:latin typeface="Calibri" pitchFamily="34" charset="0"/>
                <a:cs typeface="Calibri" pitchFamily="34" charset="0"/>
              </a:rPr>
              <a:t>Mathematics</a:t>
            </a:r>
            <a:r>
              <a:rPr lang="pl-PL" altLang="pl-PL" sz="1350" b="1" dirty="0">
                <a:solidFill>
                  <a:schemeClr val="tx1"/>
                </a:solidFill>
                <a:latin typeface="Calibri" pitchFamily="34" charset="0"/>
                <a:cs typeface="Calibri" pitchFamily="34" charset="0"/>
              </a:rPr>
              <a:t> in </a:t>
            </a:r>
            <a:r>
              <a:rPr lang="pl-PL" altLang="pl-PL" sz="1350" b="1" dirty="0" err="1">
                <a:solidFill>
                  <a:schemeClr val="tx1"/>
                </a:solidFill>
                <a:latin typeface="Calibri" pitchFamily="34" charset="0"/>
                <a:cs typeface="Calibri" pitchFamily="34" charset="0"/>
              </a:rPr>
              <a:t>Industry</a:t>
            </a:r>
            <a:endParaRPr lang="pl-PL" altLang="pl-PL" sz="1350" b="1"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endParaRPr lang="pl-PL" altLang="pl-PL" sz="1350" b="1" dirty="0">
              <a:solidFill>
                <a:schemeClr val="tx1"/>
              </a:solidFill>
              <a:latin typeface="Calibri" pitchFamily="34" charset="0"/>
              <a:cs typeface="Calibri" pitchFamily="34" charset="0"/>
            </a:endParaRPr>
          </a:p>
          <a:p>
            <a:pPr marL="285750" indent="-285750" eaLnBrk="1" hangingPunct="1">
              <a:spcBef>
                <a:spcPts val="0"/>
              </a:spcBef>
              <a:buClr>
                <a:schemeClr val="bg1">
                  <a:lumMod val="65000"/>
                </a:schemeClr>
              </a:buClr>
              <a:buFont typeface="Wingdings" panose="05000000000000000000" pitchFamily="2" charset="2"/>
              <a:buChar char="§"/>
              <a:defRPr/>
            </a:pPr>
            <a:r>
              <a:rPr lang="pl-PL" altLang="pl-PL" sz="1350" dirty="0">
                <a:solidFill>
                  <a:schemeClr val="tx1"/>
                </a:solidFill>
                <a:latin typeface="Calibri" pitchFamily="34" charset="0"/>
                <a:cs typeface="Calibri" pitchFamily="34" charset="0"/>
              </a:rPr>
              <a:t>akredytacja dla studiów II stopnia na kierunku Applied </a:t>
            </a:r>
            <a:r>
              <a:rPr lang="pl-PL" altLang="pl-PL" sz="1350" dirty="0" err="1">
                <a:solidFill>
                  <a:schemeClr val="tx1"/>
                </a:solidFill>
                <a:latin typeface="Calibri" pitchFamily="34" charset="0"/>
                <a:cs typeface="Calibri" pitchFamily="34" charset="0"/>
              </a:rPr>
              <a:t>Mathematics</a:t>
            </a:r>
            <a:r>
              <a:rPr lang="pl-PL" altLang="pl-PL" sz="1350" dirty="0">
                <a:solidFill>
                  <a:schemeClr val="tx1"/>
                </a:solidFill>
                <a:latin typeface="Calibri" pitchFamily="34" charset="0"/>
                <a:cs typeface="Calibri" pitchFamily="34" charset="0"/>
              </a:rPr>
              <a:t> </a:t>
            </a:r>
          </a:p>
          <a:p>
            <a:pPr marL="0" indent="0" eaLnBrk="1" hangingPunct="1">
              <a:spcBef>
                <a:spcPts val="0"/>
              </a:spcBef>
              <a:buClr>
                <a:schemeClr val="bg1">
                  <a:lumMod val="50000"/>
                </a:schemeClr>
              </a:buClr>
              <a:defRPr/>
            </a:pPr>
            <a:endParaRPr lang="pl-PL" altLang="pl-PL" sz="1350" b="1" dirty="0">
              <a:solidFill>
                <a:schemeClr val="tx1"/>
              </a:solidFill>
              <a:latin typeface="Calibri" pitchFamily="34" charset="0"/>
              <a:cs typeface="Calibri" pitchFamily="34" charset="0"/>
            </a:endParaRPr>
          </a:p>
          <a:p>
            <a:pPr marL="0" indent="0" eaLnBrk="1" hangingPunct="1">
              <a:spcBef>
                <a:spcPts val="0"/>
              </a:spcBef>
              <a:buClr>
                <a:schemeClr val="bg1">
                  <a:lumMod val="65000"/>
                </a:schemeClr>
              </a:buClr>
              <a:defRPr/>
            </a:pPr>
            <a:endParaRPr lang="pl-PL" altLang="pl-PL" sz="1350" b="1" dirty="0">
              <a:solidFill>
                <a:schemeClr val="tx1"/>
              </a:solidFill>
              <a:latin typeface="Calibri" pitchFamily="34" charset="0"/>
              <a:cs typeface="Calibri" pitchFamily="34" charset="0"/>
            </a:endParaRPr>
          </a:p>
          <a:p>
            <a:pPr marL="0" indent="0" eaLnBrk="1" hangingPunct="1">
              <a:spcBef>
                <a:spcPts val="0"/>
              </a:spcBef>
              <a:buClr>
                <a:schemeClr val="bg1">
                  <a:lumMod val="65000"/>
                </a:schemeClr>
              </a:buClr>
              <a:defRPr/>
            </a:pPr>
            <a:r>
              <a:rPr lang="en-US" altLang="pl-PL" sz="1350" b="1" dirty="0">
                <a:solidFill>
                  <a:schemeClr val="tx1"/>
                </a:solidFill>
                <a:latin typeface="Calibri" pitchFamily="34" charset="0"/>
                <a:cs typeface="Calibri" pitchFamily="34" charset="0"/>
              </a:rPr>
              <a:t>European Accreditation of Engineering </a:t>
            </a:r>
            <a:r>
              <a:rPr lang="pl-PL" altLang="pl-PL" sz="1350" b="1" dirty="0" err="1">
                <a:solidFill>
                  <a:schemeClr val="tx1"/>
                </a:solidFill>
                <a:latin typeface="Calibri" pitchFamily="34" charset="0"/>
                <a:cs typeface="Calibri" pitchFamily="34" charset="0"/>
              </a:rPr>
              <a:t>Programmes</a:t>
            </a:r>
            <a:endParaRPr lang="pl-PL" altLang="pl-PL" sz="1350" b="1" dirty="0">
              <a:solidFill>
                <a:schemeClr val="tx1"/>
              </a:solidFill>
              <a:latin typeface="Calibri" pitchFamily="34" charset="0"/>
              <a:cs typeface="Calibri" pitchFamily="34" charset="0"/>
            </a:endParaRPr>
          </a:p>
          <a:p>
            <a:pPr indent="0">
              <a:spcBef>
                <a:spcPts val="0"/>
              </a:spcBef>
              <a:buClr>
                <a:schemeClr val="bg1">
                  <a:lumMod val="50000"/>
                </a:schemeClr>
              </a:buClr>
              <a:defRPr/>
            </a:pPr>
            <a:endParaRPr lang="pl-PL" altLang="pl-PL" sz="1350" b="1" dirty="0">
              <a:latin typeface="Calibri" pitchFamily="34" charset="0"/>
              <a:cs typeface="Calibri" pitchFamily="34" charset="0"/>
            </a:endParaRPr>
          </a:p>
          <a:p>
            <a:pPr marL="171450" indent="-171450" eaLnBrk="1" hangingPunct="1">
              <a:spcBef>
                <a:spcPts val="0"/>
              </a:spcBef>
              <a:buClr>
                <a:schemeClr val="bg1">
                  <a:lumMod val="65000"/>
                </a:schemeClr>
              </a:buClr>
              <a:buFont typeface="Wingdings" panose="05000000000000000000" pitchFamily="2" charset="2"/>
              <a:buChar char="§"/>
              <a:defRPr/>
            </a:pPr>
            <a:r>
              <a:rPr lang="pl-PL" altLang="pl-PL" sz="1350" dirty="0">
                <a:solidFill>
                  <a:schemeClr val="tx1"/>
                </a:solidFill>
                <a:latin typeface="Calibri" pitchFamily="34" charset="0"/>
                <a:cs typeface="Calibri" pitchFamily="34" charset="0"/>
              </a:rPr>
              <a:t>certyfikat EUR-ACE dla studiów na kierunku Elektrotechnika</a:t>
            </a:r>
          </a:p>
          <a:p>
            <a:pPr marL="171450" indent="-171450" eaLnBrk="1" hangingPunct="1">
              <a:spcBef>
                <a:spcPts val="0"/>
              </a:spcBef>
              <a:buClr>
                <a:schemeClr val="bg1">
                  <a:lumMod val="65000"/>
                </a:schemeClr>
              </a:buClr>
              <a:buFont typeface="Wingdings" panose="05000000000000000000" pitchFamily="2" charset="2"/>
              <a:buChar char="§"/>
              <a:defRPr/>
            </a:pPr>
            <a:r>
              <a:rPr lang="pl-PL" altLang="pl-PL" sz="1350" dirty="0">
                <a:solidFill>
                  <a:schemeClr val="tx1"/>
                </a:solidFill>
                <a:latin typeface="Calibri" pitchFamily="34" charset="0"/>
                <a:cs typeface="Calibri" pitchFamily="34" charset="0"/>
              </a:rPr>
              <a:t>certyfikat EUR-ACE dla studiów na kierunku Budownictwo</a:t>
            </a:r>
          </a:p>
          <a:p>
            <a:pPr marL="171450" indent="-171450" eaLnBrk="1" hangingPunct="1">
              <a:spcBef>
                <a:spcPts val="0"/>
              </a:spcBef>
              <a:buClr>
                <a:schemeClr val="bg1">
                  <a:lumMod val="65000"/>
                </a:schemeClr>
              </a:buClr>
              <a:buFont typeface="Wingdings" panose="05000000000000000000" pitchFamily="2" charset="2"/>
              <a:buChar char="§"/>
              <a:defRPr/>
            </a:pPr>
            <a:r>
              <a:rPr lang="pl-PL" altLang="pl-PL" sz="1350" dirty="0">
                <a:solidFill>
                  <a:schemeClr val="tx1"/>
                </a:solidFill>
                <a:latin typeface="Calibri" pitchFamily="34" charset="0"/>
                <a:cs typeface="Calibri" pitchFamily="34" charset="0"/>
              </a:rPr>
              <a:t>certyfikat EUR-ACE dla studiów na kierunkach: Biotechnologia, Inżynieria chemiczna i procesowa, Technologia chemiczna </a:t>
            </a:r>
          </a:p>
          <a:p>
            <a:pPr marL="0" indent="0" eaLnBrk="1" hangingPunct="1">
              <a:spcBef>
                <a:spcPts val="0"/>
              </a:spcBef>
              <a:buClr>
                <a:schemeClr val="bg1">
                  <a:lumMod val="65000"/>
                </a:schemeClr>
              </a:buClr>
              <a:defRPr/>
            </a:pPr>
            <a:endParaRPr lang="pl-PL" altLang="pl-PL" sz="1350" dirty="0">
              <a:latin typeface="Calibri" pitchFamily="34" charset="0"/>
              <a:cs typeface="Calibri" pitchFamily="34" charset="0"/>
            </a:endParaRPr>
          </a:p>
          <a:p>
            <a:pPr marL="0" indent="0" eaLnBrk="1" hangingPunct="1">
              <a:spcBef>
                <a:spcPts val="0"/>
              </a:spcBef>
              <a:buClr>
                <a:schemeClr val="bg1">
                  <a:lumMod val="50000"/>
                </a:schemeClr>
              </a:buClr>
              <a:defRPr/>
            </a:pPr>
            <a:r>
              <a:rPr lang="pl-PL" altLang="pl-PL" sz="1350" b="1" dirty="0">
                <a:solidFill>
                  <a:schemeClr val="tx1"/>
                </a:solidFill>
                <a:latin typeface="Calibri" pitchFamily="34" charset="0"/>
                <a:cs typeface="Calibri" pitchFamily="34" charset="0"/>
              </a:rPr>
              <a:t>Akredytacja Studia z Przyszłością 2024</a:t>
            </a:r>
          </a:p>
          <a:p>
            <a:pPr marL="0" indent="0" eaLnBrk="1" hangingPunct="1">
              <a:spcBef>
                <a:spcPts val="0"/>
              </a:spcBef>
              <a:buClr>
                <a:schemeClr val="bg1">
                  <a:lumMod val="50000"/>
                </a:schemeClr>
              </a:buClr>
              <a:defRPr/>
            </a:pPr>
            <a:endParaRPr lang="pl-PL" altLang="pl-PL" sz="1350" dirty="0">
              <a:latin typeface="Calibri" pitchFamily="34" charset="0"/>
              <a:cs typeface="Calibri" pitchFamily="34" charset="0"/>
            </a:endParaRPr>
          </a:p>
          <a:p>
            <a:pPr marL="171450" indent="-171450" eaLnBrk="1" hangingPunct="1">
              <a:spcBef>
                <a:spcPts val="0"/>
              </a:spcBef>
              <a:buClr>
                <a:schemeClr val="bg1">
                  <a:lumMod val="65000"/>
                </a:schemeClr>
              </a:buClr>
              <a:buFont typeface="Wingdings" panose="05000000000000000000" pitchFamily="2" charset="2"/>
              <a:buChar char="§"/>
              <a:defRPr/>
            </a:pPr>
            <a:r>
              <a:rPr lang="pl-PL" altLang="pl-PL" sz="1350" dirty="0">
                <a:solidFill>
                  <a:schemeClr val="tx1"/>
                </a:solidFill>
                <a:latin typeface="Calibri" pitchFamily="34" charset="0"/>
                <a:cs typeface="Calibri" pitchFamily="34" charset="0"/>
              </a:rPr>
              <a:t>kierunek </a:t>
            </a:r>
            <a:r>
              <a:rPr lang="en-US" altLang="pl-PL" sz="1350" dirty="0">
                <a:solidFill>
                  <a:schemeClr val="tx1"/>
                </a:solidFill>
                <a:latin typeface="Calibri" pitchFamily="34" charset="0"/>
                <a:cs typeface="Calibri" pitchFamily="34" charset="0"/>
              </a:rPr>
              <a:t>Sustainable Biomass and Bioproducts Engineering</a:t>
            </a:r>
            <a:endParaRPr lang="pl-PL" altLang="pl-PL" sz="1350" dirty="0">
              <a:solidFill>
                <a:schemeClr val="tx1"/>
              </a:solidFill>
              <a:latin typeface="Calibri" pitchFamily="34" charset="0"/>
              <a:cs typeface="Calibri" pitchFamily="34" charset="0"/>
            </a:endParaRPr>
          </a:p>
          <a:p>
            <a:pPr marL="171450" indent="-171450" eaLnBrk="1" hangingPunct="1">
              <a:spcBef>
                <a:spcPts val="0"/>
              </a:spcBef>
              <a:buClr>
                <a:schemeClr val="bg1">
                  <a:lumMod val="65000"/>
                </a:schemeClr>
              </a:buClr>
              <a:buFont typeface="Wingdings" panose="05000000000000000000" pitchFamily="2" charset="2"/>
              <a:buChar char="§"/>
              <a:defRPr/>
            </a:pPr>
            <a:r>
              <a:rPr lang="pl-PL" altLang="pl-PL" sz="1350" dirty="0">
                <a:solidFill>
                  <a:schemeClr val="tx1"/>
                </a:solidFill>
                <a:latin typeface="Calibri" pitchFamily="34" charset="0"/>
                <a:cs typeface="Calibri" pitchFamily="34" charset="0"/>
              </a:rPr>
              <a:t>studia podyplomowe: Tworzywa sztuczne w budowie maszyn</a:t>
            </a:r>
          </a:p>
          <a:p>
            <a:pPr marL="171450" indent="-171450" eaLnBrk="1" hangingPunct="1">
              <a:spcBef>
                <a:spcPts val="0"/>
              </a:spcBef>
              <a:buClr>
                <a:schemeClr val="bg1">
                  <a:lumMod val="65000"/>
                </a:schemeClr>
              </a:buClr>
              <a:buFont typeface="Wingdings" panose="05000000000000000000" pitchFamily="2" charset="2"/>
              <a:buChar char="§"/>
              <a:defRPr/>
            </a:pPr>
            <a:endParaRPr lang="pl-PL" altLang="pl-PL" sz="1350" b="1" dirty="0">
              <a:ln w="0"/>
              <a:latin typeface="Calibri" pitchFamily="34" charset="0"/>
              <a:cs typeface="Calibri" pitchFamily="34" charset="0"/>
            </a:endParaRPr>
          </a:p>
          <a:p>
            <a:pPr marL="0" indent="0">
              <a:buClr>
                <a:schemeClr val="bg1">
                  <a:lumMod val="50000"/>
                </a:schemeClr>
              </a:buClr>
              <a:defRPr/>
            </a:pPr>
            <a:r>
              <a:rPr lang="pl-PL" altLang="pl-PL" sz="1350" b="1" dirty="0">
                <a:solidFill>
                  <a:schemeClr val="tx1"/>
                </a:solidFill>
                <a:latin typeface="Calibri" pitchFamily="34" charset="0"/>
                <a:cs typeface="Calibri" pitchFamily="34" charset="0"/>
              </a:rPr>
              <a:t>Stowarzyszenie Akademickich Ośrodków Nauczania Języków Obcych</a:t>
            </a:r>
            <a:br>
              <a:rPr lang="pl-PL" altLang="pl-PL" sz="1350" b="1" dirty="0">
                <a:solidFill>
                  <a:schemeClr val="tx1"/>
                </a:solidFill>
                <a:latin typeface="Calibri" pitchFamily="34" charset="0"/>
                <a:cs typeface="Calibri" pitchFamily="34" charset="0"/>
              </a:rPr>
            </a:br>
            <a:endParaRPr lang="pl-PL" altLang="pl-PL" sz="1350" dirty="0">
              <a:latin typeface="Calibri" pitchFamily="34" charset="0"/>
              <a:cs typeface="Calibri" pitchFamily="34" charset="0"/>
            </a:endParaRPr>
          </a:p>
          <a:p>
            <a:pPr marL="171450" indent="-171450" eaLnBrk="1" hangingPunct="1">
              <a:spcBef>
                <a:spcPts val="0"/>
              </a:spcBef>
              <a:buClr>
                <a:schemeClr val="bg1">
                  <a:lumMod val="65000"/>
                </a:schemeClr>
              </a:buClr>
              <a:buFont typeface="Wingdings" panose="05000000000000000000" pitchFamily="2" charset="2"/>
              <a:buChar char="§"/>
              <a:defRPr/>
            </a:pPr>
            <a:r>
              <a:rPr lang="pl-PL" altLang="pl-PL" sz="1350" dirty="0">
                <a:solidFill>
                  <a:schemeClr val="tx1"/>
                </a:solidFill>
                <a:latin typeface="Calibri" pitchFamily="34" charset="0"/>
                <a:cs typeface="Calibri" pitchFamily="34" charset="0"/>
              </a:rPr>
              <a:t>Studium Języków Obcych </a:t>
            </a:r>
            <a:r>
              <a:rPr lang="pl-PL" altLang="pl-PL" sz="1350" dirty="0" err="1">
                <a:solidFill>
                  <a:schemeClr val="tx1"/>
                </a:solidFill>
                <a:latin typeface="Calibri" pitchFamily="34" charset="0"/>
                <a:cs typeface="Calibri" pitchFamily="34" charset="0"/>
              </a:rPr>
              <a:t>PWr</a:t>
            </a:r>
            <a:r>
              <a:rPr lang="pl-PL" altLang="pl-PL" sz="1350" dirty="0">
                <a:solidFill>
                  <a:schemeClr val="tx1"/>
                </a:solidFill>
                <a:latin typeface="Calibri" pitchFamily="34" charset="0"/>
                <a:cs typeface="Calibri" pitchFamily="34" charset="0"/>
              </a:rPr>
              <a:t> – ocena wyróżniająca</a:t>
            </a:r>
          </a:p>
          <a:p>
            <a:pPr marL="0" indent="0" eaLnBrk="1" hangingPunct="1">
              <a:spcBef>
                <a:spcPts val="0"/>
              </a:spcBef>
              <a:buClr>
                <a:schemeClr val="bg1">
                  <a:lumMod val="50000"/>
                </a:schemeClr>
              </a:buClr>
              <a:defRPr/>
            </a:pPr>
            <a:endParaRPr lang="pl-PL" altLang="pl-PL" sz="1350"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r>
              <a:rPr lang="pl-PL" altLang="pl-PL" sz="1350" dirty="0">
                <a:solidFill>
                  <a:schemeClr val="tx1"/>
                </a:solidFill>
                <a:latin typeface="Calibri" pitchFamily="34" charset="0"/>
                <a:cs typeface="Calibri" pitchFamily="34" charset="0"/>
              </a:rPr>
              <a:t> </a:t>
            </a:r>
            <a:r>
              <a:rPr lang="pl-PL" altLang="pl-PL" sz="1350" b="1" dirty="0">
                <a:solidFill>
                  <a:schemeClr val="tx1"/>
                </a:solidFill>
                <a:latin typeface="Calibri" pitchFamily="34" charset="0"/>
                <a:cs typeface="Calibri" pitchFamily="34" charset="0"/>
              </a:rPr>
              <a:t>Akredytacja IES (Certyfikat łączony razem z ICI) </a:t>
            </a:r>
          </a:p>
          <a:p>
            <a:pPr marL="0" indent="0" eaLnBrk="1" hangingPunct="1">
              <a:spcBef>
                <a:spcPts val="0"/>
              </a:spcBef>
              <a:buClr>
                <a:schemeClr val="bg1">
                  <a:lumMod val="50000"/>
                </a:schemeClr>
              </a:buClr>
              <a:defRPr/>
            </a:pPr>
            <a:endParaRPr lang="pl-PL" altLang="pl-PL" sz="1350" b="1" dirty="0">
              <a:solidFill>
                <a:schemeClr val="tx1"/>
              </a:solidFill>
              <a:latin typeface="Calibri" pitchFamily="34" charset="0"/>
              <a:cs typeface="Calibri" pitchFamily="34" charset="0"/>
            </a:endParaRPr>
          </a:p>
          <a:p>
            <a:pPr marL="171450" lvl="0" indent="-18000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cs typeface="Calibri" pitchFamily="34" charset="0"/>
              </a:rPr>
              <a:t>kierunki: Zarządzanie oraz Inżynieria zarządzania</a:t>
            </a:r>
          </a:p>
          <a:p>
            <a:pPr marL="0" indent="0" eaLnBrk="1" hangingPunct="1">
              <a:spcBef>
                <a:spcPts val="0"/>
              </a:spcBef>
              <a:buClr>
                <a:schemeClr val="bg1">
                  <a:lumMod val="50000"/>
                </a:schemeClr>
              </a:buClr>
              <a:defRPr/>
            </a:pPr>
            <a:br>
              <a:rPr lang="pl-PL" altLang="pl-PL" sz="1350" dirty="0">
                <a:solidFill>
                  <a:schemeClr val="tx1"/>
                </a:solidFill>
                <a:latin typeface="Calibri" pitchFamily="34" charset="0"/>
                <a:cs typeface="Calibri" pitchFamily="34" charset="0"/>
              </a:rPr>
            </a:br>
            <a:endParaRPr lang="pl-PL" altLang="pl-PL" sz="1350" dirty="0">
              <a:latin typeface="Calibri" pitchFamily="34" charset="0"/>
              <a:cs typeface="Calibri" pitchFamily="34" charset="0"/>
            </a:endParaRPr>
          </a:p>
        </p:txBody>
      </p:sp>
      <p:sp>
        <p:nvSpPr>
          <p:cNvPr id="8" name="Owal 7">
            <a:extLst>
              <a:ext uri="{FF2B5EF4-FFF2-40B4-BE49-F238E27FC236}">
                <a16:creationId xmlns:a16="http://schemas.microsoft.com/office/drawing/2014/main" id="{63FF2D9F-BE7E-4D52-844D-F3A88362BDE6}"/>
              </a:ext>
            </a:extLst>
          </p:cNvPr>
          <p:cNvSpPr/>
          <p:nvPr/>
        </p:nvSpPr>
        <p:spPr>
          <a:xfrm>
            <a:off x="4367808" y="1268760"/>
            <a:ext cx="2003430" cy="1981522"/>
          </a:xfrm>
          <a:prstGeom prst="ellipse">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455181434"/>
      </p:ext>
    </p:extLst>
  </p:cSld>
  <p:clrMapOvr>
    <a:masterClrMapping/>
  </p:clrMapOvr>
  <p:transition>
    <p:randomBa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67281" y="1052737"/>
            <a:ext cx="4540687" cy="19442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numCol="1"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indent="-340995" algn="just" eaLnBrk="1" hangingPunct="1">
              <a:spcBef>
                <a:spcPts val="350"/>
              </a:spcBef>
              <a:buClr>
                <a:srgbClr val="A7190E"/>
              </a:buClr>
              <a:defRPr/>
            </a:pPr>
            <a:r>
              <a:rPr lang="pl-PL" altLang="pl-PL" sz="1800" b="1" dirty="0">
                <a:solidFill>
                  <a:schemeClr val="tx1"/>
                </a:solidFill>
                <a:latin typeface="Calibri"/>
                <a:ea typeface="Microsoft YaHei"/>
                <a:cs typeface="Calibri"/>
              </a:rPr>
              <a:t>W 2016 r. Komisja Europejska przyznała Politechnice Wrocławskiej prestiżowe logo „HR Excellence in </a:t>
            </a:r>
            <a:r>
              <a:rPr lang="pl-PL" altLang="pl-PL" sz="1800" b="1" dirty="0" err="1">
                <a:solidFill>
                  <a:schemeClr val="tx1"/>
                </a:solidFill>
                <a:latin typeface="Calibri"/>
                <a:ea typeface="Microsoft YaHei"/>
                <a:cs typeface="Calibri"/>
              </a:rPr>
              <a:t>Research</a:t>
            </a:r>
            <a:r>
              <a:rPr lang="pl-PL" altLang="pl-PL" sz="1800" b="1" dirty="0">
                <a:solidFill>
                  <a:schemeClr val="tx1"/>
                </a:solidFill>
                <a:latin typeface="Calibri"/>
                <a:ea typeface="Microsoft YaHei"/>
                <a:cs typeface="Calibri"/>
              </a:rPr>
              <a:t>”. Nadawane jest ono instytucjom, które stosują zasady Europejskiej Karty Naukowca i Kodeksu postępowania przy rekrutacji pracowników naukowych. </a:t>
            </a:r>
            <a:endParaRPr lang="pl-PL" altLang="pl-PL" sz="1800" dirty="0">
              <a:solidFill>
                <a:schemeClr val="tx1"/>
              </a:solidFill>
              <a:latin typeface="Calibri" pitchFamily="34" charset="0"/>
              <a:cs typeface="Calibri" pitchFamily="34" charset="0"/>
            </a:endParaRPr>
          </a:p>
        </p:txBody>
      </p:sp>
      <p:sp>
        <p:nvSpPr>
          <p:cNvPr id="3" name="Text Box 1"/>
          <p:cNvSpPr txBox="1">
            <a:spLocks noChangeArrowheads="1"/>
          </p:cNvSpPr>
          <p:nvPr/>
        </p:nvSpPr>
        <p:spPr bwMode="auto">
          <a:xfrm>
            <a:off x="1271464" y="0"/>
            <a:ext cx="7416824" cy="10632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11D09"/>
                </a:solidFill>
                <a:latin typeface="Calibri" panose="020F0502020204030204" pitchFamily="34" charset="0"/>
                <a:cs typeface="Calibri" pitchFamily="34" charset="0"/>
              </a:rPr>
              <a:t>Europejska Karta Naukowca</a:t>
            </a:r>
          </a:p>
        </p:txBody>
      </p:sp>
      <p:pic>
        <p:nvPicPr>
          <p:cNvPr id="5" name="Obraz 4"/>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986834" y="1196751"/>
            <a:ext cx="1852443" cy="1356253"/>
          </a:xfrm>
          <a:prstGeom prst="rect">
            <a:avLst/>
          </a:prstGeom>
        </p:spPr>
      </p:pic>
      <p:pic>
        <p:nvPicPr>
          <p:cNvPr id="7" name="Obraz 6">
            <a:extLst>
              <a:ext uri="{FF2B5EF4-FFF2-40B4-BE49-F238E27FC236}">
                <a16:creationId xmlns:a16="http://schemas.microsoft.com/office/drawing/2014/main" id="{20B526BA-6515-40A7-BDF1-4826FFDC560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35760" cy="6858000"/>
          </a:xfrm>
          <a:prstGeom prst="rect">
            <a:avLst/>
          </a:prstGeom>
        </p:spPr>
      </p:pic>
      <p:sp>
        <p:nvSpPr>
          <p:cNvPr id="8" name="Text Box 2">
            <a:extLst>
              <a:ext uri="{FF2B5EF4-FFF2-40B4-BE49-F238E27FC236}">
                <a16:creationId xmlns:a16="http://schemas.microsoft.com/office/drawing/2014/main" id="{7D2CBA77-2CCE-481B-98A3-C76640683429}"/>
              </a:ext>
            </a:extLst>
          </p:cNvPr>
          <p:cNvSpPr txBox="1">
            <a:spLocks noChangeArrowheads="1"/>
          </p:cNvSpPr>
          <p:nvPr/>
        </p:nvSpPr>
        <p:spPr bwMode="auto">
          <a:xfrm>
            <a:off x="1271464" y="3297684"/>
            <a:ext cx="6273031" cy="30327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numCol="1"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indent="-340995" algn="just" eaLnBrk="1" hangingPunct="1">
              <a:spcBef>
                <a:spcPts val="350"/>
              </a:spcBef>
              <a:buClr>
                <a:srgbClr val="A7190E"/>
              </a:buClr>
              <a:defRPr/>
            </a:pPr>
            <a:r>
              <a:rPr lang="pl-PL" altLang="pl-PL" sz="1800" dirty="0">
                <a:solidFill>
                  <a:schemeClr val="tx1"/>
                </a:solidFill>
                <a:latin typeface="Calibri" pitchFamily="34" charset="0"/>
                <a:cs typeface="Calibri" pitchFamily="34" charset="0"/>
              </a:rPr>
              <a:t>Posiadanie znaku „HR Excellence in Research” jest premiowane m.in. w międzynarodowych konkursach grantowych Komisji Europejskiej, krajowych konkursach grantowych Narodowego Centrum Nauki i Narodowego Centrum Badań i Rozwoju oraz konkursach i programach finansowania nauki </a:t>
            </a:r>
            <a:r>
              <a:rPr lang="pl-PL" altLang="pl-PL" sz="1800" dirty="0" err="1">
                <a:solidFill>
                  <a:schemeClr val="tx1"/>
                </a:solidFill>
                <a:latin typeface="Calibri" pitchFamily="34" charset="0"/>
                <a:cs typeface="Calibri" pitchFamily="34" charset="0"/>
              </a:rPr>
              <a:t>MNiSW</a:t>
            </a:r>
            <a:r>
              <a:rPr lang="pl-PL" altLang="pl-PL" sz="1800" dirty="0">
                <a:solidFill>
                  <a:schemeClr val="tx1"/>
                </a:solidFill>
                <a:latin typeface="Calibri" pitchFamily="34" charset="0"/>
                <a:cs typeface="Calibri" pitchFamily="34" charset="0"/>
              </a:rPr>
              <a:t>. </a:t>
            </a:r>
          </a:p>
          <a:p>
            <a:pPr marL="0" indent="-340995" algn="just" eaLnBrk="1" hangingPunct="1">
              <a:spcBef>
                <a:spcPts val="350"/>
              </a:spcBef>
              <a:buClr>
                <a:srgbClr val="A7190E"/>
              </a:buClr>
              <a:defRPr/>
            </a:pPr>
            <a:endParaRPr lang="pl-PL" altLang="pl-PL" sz="1800" dirty="0">
              <a:solidFill>
                <a:schemeClr val="tx1"/>
              </a:solidFill>
              <a:latin typeface="Calibri" pitchFamily="34" charset="0"/>
              <a:cs typeface="Calibri" pitchFamily="34" charset="0"/>
            </a:endParaRPr>
          </a:p>
          <a:p>
            <a:pPr marL="0" indent="-340995" algn="just" eaLnBrk="1" hangingPunct="1">
              <a:spcBef>
                <a:spcPts val="350"/>
              </a:spcBef>
              <a:buClr>
                <a:srgbClr val="A7190E"/>
              </a:buClr>
              <a:defRPr/>
            </a:pPr>
            <a:r>
              <a:rPr lang="pl-PL" altLang="pl-PL" sz="1800" dirty="0">
                <a:solidFill>
                  <a:schemeClr val="tx1"/>
                </a:solidFill>
                <a:latin typeface="Calibri" pitchFamily="34" charset="0"/>
                <a:cs typeface="Calibri" pitchFamily="34" charset="0"/>
              </a:rPr>
              <a:t>Logo to dla uczelni także prestiż i wyróżnienie jako instytucji stwarzającej naukowcom najlepsze warunki pracy przy realizacji działalności naukowej oraz badawczo-rozwojowej zgodnie </a:t>
            </a:r>
            <a:br>
              <a:rPr lang="pl-PL" altLang="pl-PL" sz="1800" dirty="0">
                <a:solidFill>
                  <a:schemeClr val="tx1"/>
                </a:solidFill>
                <a:latin typeface="Calibri" pitchFamily="34" charset="0"/>
                <a:cs typeface="Calibri" pitchFamily="34" charset="0"/>
              </a:rPr>
            </a:br>
            <a:r>
              <a:rPr lang="pl-PL" altLang="pl-PL" sz="1800" dirty="0">
                <a:solidFill>
                  <a:schemeClr val="tx1"/>
                </a:solidFill>
                <a:latin typeface="Calibri" pitchFamily="34" charset="0"/>
                <a:cs typeface="Calibri" pitchFamily="34" charset="0"/>
              </a:rPr>
              <a:t>z europejskimi standardami.</a:t>
            </a:r>
          </a:p>
        </p:txBody>
      </p:sp>
    </p:spTree>
    <p:extLst>
      <p:ext uri="{BB962C8B-B14F-4D97-AF65-F5344CB8AC3E}">
        <p14:creationId xmlns:p14="http://schemas.microsoft.com/office/powerpoint/2010/main" val="877034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43272" y="0"/>
            <a:ext cx="11348728" cy="6858000"/>
          </a:xfrm>
          <a:prstGeom prst="rect">
            <a:avLst/>
          </a:prstGeom>
        </p:spPr>
      </p:pic>
      <p:grpSp>
        <p:nvGrpSpPr>
          <p:cNvPr id="7" name="Grupa 6">
            <a:extLst>
              <a:ext uri="{FF2B5EF4-FFF2-40B4-BE49-F238E27FC236}">
                <a16:creationId xmlns:a16="http://schemas.microsoft.com/office/drawing/2014/main" id="{A0A46975-B55B-4999-8467-6E56172ABDB7}"/>
              </a:ext>
            </a:extLst>
          </p:cNvPr>
          <p:cNvGrpSpPr/>
          <p:nvPr/>
        </p:nvGrpSpPr>
        <p:grpSpPr>
          <a:xfrm>
            <a:off x="843272" y="403517"/>
            <a:ext cx="11363789" cy="864096"/>
            <a:chOff x="828211" y="204452"/>
            <a:chExt cx="11363789" cy="864096"/>
          </a:xfrm>
        </p:grpSpPr>
        <p:sp>
          <p:nvSpPr>
            <p:cNvPr id="8" name="Prostokąt 7">
              <a:extLst>
                <a:ext uri="{FF2B5EF4-FFF2-40B4-BE49-F238E27FC236}">
                  <a16:creationId xmlns:a16="http://schemas.microsoft.com/office/drawing/2014/main" id="{151BABEB-50C3-434F-8BD4-5ACA20C4F967}"/>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9" name="Text Box 1">
              <a:extLst>
                <a:ext uri="{FF2B5EF4-FFF2-40B4-BE49-F238E27FC236}">
                  <a16:creationId xmlns:a16="http://schemas.microsoft.com/office/drawing/2014/main" id="{F585DF31-B70F-4414-8C3A-C2AD2685CAA7}"/>
                </a:ext>
              </a:extLst>
            </p:cNvPr>
            <p:cNvSpPr txBox="1">
              <a:spLocks noChangeArrowheads="1"/>
            </p:cNvSpPr>
            <p:nvPr/>
          </p:nvSpPr>
          <p:spPr bwMode="auto">
            <a:xfrm>
              <a:off x="1832467" y="204452"/>
              <a:ext cx="9145016"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pPr>
              <a:r>
                <a:rPr lang="pl-PL" altLang="pl-PL" sz="4000" b="1" cap="all" dirty="0">
                  <a:solidFill>
                    <a:schemeClr val="bg1"/>
                  </a:solidFill>
                  <a:latin typeface="Calibri" pitchFamily="34" charset="0"/>
                  <a:cs typeface="Calibri" pitchFamily="34" charset="0"/>
                </a:rPr>
                <a:t>Współpraca międzynarodowa</a:t>
              </a:r>
            </a:p>
            <a:p>
              <a:pPr algn="ctr" eaLnBrk="1" hangingPunct="1">
                <a:spcBef>
                  <a:spcPct val="0"/>
                </a:spcBef>
                <a:buFontTx/>
                <a:buNone/>
              </a:pPr>
              <a:endParaRPr lang="pl-PL" altLang="pl-PL" sz="4000" b="1" cap="all" dirty="0"/>
            </a:p>
          </p:txBody>
        </p:sp>
      </p:grpSp>
    </p:spTree>
    <p:extLst>
      <p:ext uri="{BB962C8B-B14F-4D97-AF65-F5344CB8AC3E}">
        <p14:creationId xmlns:p14="http://schemas.microsoft.com/office/powerpoint/2010/main" val="899564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rostokąt 6">
            <a:extLst>
              <a:ext uri="{FF2B5EF4-FFF2-40B4-BE49-F238E27FC236}">
                <a16:creationId xmlns:a16="http://schemas.microsoft.com/office/drawing/2014/main" id="{45A4AB1E-13FF-459D-B348-BE28F3ACEB2B}"/>
              </a:ext>
            </a:extLst>
          </p:cNvPr>
          <p:cNvSpPr/>
          <p:nvPr/>
        </p:nvSpPr>
        <p:spPr>
          <a:xfrm>
            <a:off x="1340992" y="1301265"/>
            <a:ext cx="10081120" cy="20068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ext Box 2"/>
          <p:cNvSpPr txBox="1">
            <a:spLocks noChangeArrowheads="1"/>
          </p:cNvSpPr>
          <p:nvPr/>
        </p:nvSpPr>
        <p:spPr bwMode="auto">
          <a:xfrm>
            <a:off x="1271464" y="3501009"/>
            <a:ext cx="10225136" cy="33123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numCol="1"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indent="-340995" algn="just" eaLnBrk="1" hangingPunct="1">
              <a:spcBef>
                <a:spcPts val="350"/>
              </a:spcBef>
              <a:buClr>
                <a:srgbClr val="A7190E"/>
              </a:buClr>
              <a:defRPr/>
            </a:pPr>
            <a:r>
              <a:rPr lang="pl-PL" altLang="pl-PL" sz="2000" b="1" dirty="0">
                <a:solidFill>
                  <a:schemeClr val="tx1"/>
                </a:solidFill>
                <a:latin typeface="Calibri"/>
                <a:ea typeface="Microsoft YaHei"/>
                <a:cs typeface="Calibri"/>
              </a:rPr>
              <a:t>We wrześniu 2022 r. Politechnika Wrocławska dołączyła do prestiżowej europejskiej sieci uniwersytetów. Celem tej elitarnej organizacji, zrzeszającej uczelnie z dziewięciu krajów UE, jest stworzenie modelu kształcenia odpowiadającego na wyzwania współczesnego świata.</a:t>
            </a:r>
            <a:endParaRPr lang="pl-PL" sz="2000" dirty="0">
              <a:solidFill>
                <a:schemeClr val="tx1"/>
              </a:solidFill>
              <a:latin typeface="Calibri"/>
              <a:ea typeface="Microsoft YaHei"/>
              <a:cs typeface="Calibri"/>
            </a:endParaRPr>
          </a:p>
          <a:p>
            <a:pPr marL="0" indent="-340995" algn="just" eaLnBrk="1" hangingPunct="1">
              <a:spcBef>
                <a:spcPts val="350"/>
              </a:spcBef>
              <a:buClr>
                <a:srgbClr val="A7190E"/>
              </a:buClr>
              <a:defRPr/>
            </a:pPr>
            <a:endParaRPr lang="pl-PL" altLang="pl-PL" sz="2000" dirty="0">
              <a:solidFill>
                <a:schemeClr val="tx1"/>
              </a:solidFill>
              <a:latin typeface="Calibri" pitchFamily="34" charset="0"/>
              <a:cs typeface="Calibri" pitchFamily="34" charset="0"/>
            </a:endParaRPr>
          </a:p>
          <a:p>
            <a:pPr marL="0" indent="-340995" algn="just" eaLnBrk="1" hangingPunct="1">
              <a:spcBef>
                <a:spcPts val="350"/>
              </a:spcBef>
              <a:buClr>
                <a:srgbClr val="A7190E"/>
              </a:buClr>
              <a:defRPr/>
            </a:pPr>
            <a:r>
              <a:rPr lang="pl-PL" altLang="pl-PL" sz="2000" dirty="0">
                <a:solidFill>
                  <a:schemeClr val="tx1"/>
                </a:solidFill>
                <a:latin typeface="Calibri" pitchFamily="34" charset="0"/>
                <a:cs typeface="Calibri" pitchFamily="34" charset="0"/>
              </a:rPr>
              <a:t>Sieć </a:t>
            </a:r>
            <a:r>
              <a:rPr lang="pl-PL" altLang="pl-PL" sz="2000" dirty="0" err="1">
                <a:solidFill>
                  <a:schemeClr val="tx1"/>
                </a:solidFill>
                <a:latin typeface="Calibri" pitchFamily="34" charset="0"/>
                <a:cs typeface="Calibri" pitchFamily="34" charset="0"/>
              </a:rPr>
              <a:t>Unite</a:t>
            </a:r>
            <a:r>
              <a:rPr lang="pl-PL" altLang="pl-PL" sz="2000" dirty="0">
                <a:solidFill>
                  <a:schemeClr val="tx1"/>
                </a:solidFill>
                <a:latin typeface="Calibri" pitchFamily="34" charset="0"/>
                <a:cs typeface="Calibri" pitchFamily="34" charset="0"/>
              </a:rPr>
              <a:t>! powstała w 2019 r. dzięki inicjatywie Komisji Europejskiej, zakładającej stworzenie do 2025 r. Europejskiej Strefy Edukacyjnej. Obecnie w skład </a:t>
            </a:r>
            <a:r>
              <a:rPr lang="pl-PL" altLang="pl-PL" sz="2000" dirty="0" err="1">
                <a:solidFill>
                  <a:schemeClr val="tx1"/>
                </a:solidFill>
                <a:latin typeface="Calibri" pitchFamily="34" charset="0"/>
                <a:cs typeface="Calibri" pitchFamily="34" charset="0"/>
              </a:rPr>
              <a:t>Unite</a:t>
            </a:r>
            <a:r>
              <a:rPr lang="pl-PL" altLang="pl-PL" sz="2000" dirty="0">
                <a:solidFill>
                  <a:schemeClr val="tx1"/>
                </a:solidFill>
                <a:latin typeface="Calibri" pitchFamily="34" charset="0"/>
                <a:cs typeface="Calibri" pitchFamily="34" charset="0"/>
              </a:rPr>
              <a:t>! wchodzi dziewięć czołowych europejskich uczelni. Członkowskie uczelnie skupiają się na stałym doskonaleniu procesu dydaktycznego, rozwijaniu wspólnych projektów badawczych i elastycznej ścieżki studiów oraz łączeniu nauk ścisłych i przyrodniczych z obszarami humanistycznymi w procesie kształcenia studentów. </a:t>
            </a:r>
          </a:p>
        </p:txBody>
      </p:sp>
      <p:pic>
        <p:nvPicPr>
          <p:cNvPr id="9" name="Obraz 8">
            <a:extLst>
              <a:ext uri="{FF2B5EF4-FFF2-40B4-BE49-F238E27FC236}">
                <a16:creationId xmlns:a16="http://schemas.microsoft.com/office/drawing/2014/main" id="{B4A0CF81-65C1-423B-AEFC-5B686FED83D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847528" y="1301265"/>
            <a:ext cx="3401914" cy="1939440"/>
          </a:xfrm>
          <a:prstGeom prst="rect">
            <a:avLst/>
          </a:prstGeom>
        </p:spPr>
      </p:pic>
      <p:sp>
        <p:nvSpPr>
          <p:cNvPr id="3" name="Text Box 1"/>
          <p:cNvSpPr txBox="1">
            <a:spLocks noChangeArrowheads="1"/>
          </p:cNvSpPr>
          <p:nvPr/>
        </p:nvSpPr>
        <p:spPr bwMode="auto">
          <a:xfrm>
            <a:off x="1271464" y="0"/>
            <a:ext cx="9324850" cy="12687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en-US" altLang="pl-PL" sz="3200" b="1" dirty="0">
                <a:solidFill>
                  <a:srgbClr val="B11D09"/>
                </a:solidFill>
                <a:latin typeface="Calibri" panose="020F0502020204030204" pitchFamily="34" charset="0"/>
                <a:cs typeface="Calibri" pitchFamily="34" charset="0"/>
              </a:rPr>
              <a:t>University Network for Innovation, Technology </a:t>
            </a:r>
            <a:br>
              <a:rPr lang="pl-PL" altLang="pl-PL" sz="3200" b="1" dirty="0">
                <a:solidFill>
                  <a:srgbClr val="B11D09"/>
                </a:solidFill>
                <a:latin typeface="Calibri" panose="020F0502020204030204" pitchFamily="34" charset="0"/>
                <a:cs typeface="Calibri" pitchFamily="34" charset="0"/>
              </a:rPr>
            </a:br>
            <a:r>
              <a:rPr lang="en-US" altLang="pl-PL" sz="3200" b="1" dirty="0">
                <a:solidFill>
                  <a:srgbClr val="B11D09"/>
                </a:solidFill>
                <a:latin typeface="Calibri" panose="020F0502020204030204" pitchFamily="34" charset="0"/>
                <a:cs typeface="Calibri" pitchFamily="34" charset="0"/>
              </a:rPr>
              <a:t>and Engineering</a:t>
            </a:r>
            <a:endParaRPr lang="pl-PL" altLang="pl-PL" sz="3200" b="1" dirty="0">
              <a:solidFill>
                <a:srgbClr val="B11D09"/>
              </a:solidFill>
              <a:latin typeface="Calibri" panose="020F0502020204030204" pitchFamily="34" charset="0"/>
              <a:cs typeface="Calibri" pitchFamily="34" charset="0"/>
            </a:endParaRPr>
          </a:p>
        </p:txBody>
      </p:sp>
      <p:pic>
        <p:nvPicPr>
          <p:cNvPr id="6" name="Obraz 5">
            <a:extLst>
              <a:ext uri="{FF2B5EF4-FFF2-40B4-BE49-F238E27FC236}">
                <a16:creationId xmlns:a16="http://schemas.microsoft.com/office/drawing/2014/main" id="{67349EFE-1BC7-42A2-B0C3-D5180DDE316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48425"/>
          <a:stretch/>
        </p:blipFill>
        <p:spPr>
          <a:xfrm>
            <a:off x="7566080" y="1282824"/>
            <a:ext cx="3930520" cy="2006859"/>
          </a:xfrm>
          <a:prstGeom prst="rect">
            <a:avLst/>
          </a:prstGeom>
        </p:spPr>
      </p:pic>
    </p:spTree>
    <p:extLst>
      <p:ext uri="{BB962C8B-B14F-4D97-AF65-F5344CB8AC3E}">
        <p14:creationId xmlns:p14="http://schemas.microsoft.com/office/powerpoint/2010/main" val="1262063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ole tekstowe 6">
            <a:extLst>
              <a:ext uri="{FF2B5EF4-FFF2-40B4-BE49-F238E27FC236}">
                <a16:creationId xmlns:a16="http://schemas.microsoft.com/office/drawing/2014/main" id="{1389C206-6568-45EE-8046-1D72DA4EE2A3}"/>
              </a:ext>
            </a:extLst>
          </p:cNvPr>
          <p:cNvSpPr txBox="1"/>
          <p:nvPr/>
        </p:nvSpPr>
        <p:spPr>
          <a:xfrm>
            <a:off x="1307468" y="764704"/>
            <a:ext cx="7271882" cy="2292935"/>
          </a:xfrm>
          <a:prstGeom prst="rect">
            <a:avLst/>
          </a:prstGeom>
          <a:noFill/>
        </p:spPr>
        <p:txBody>
          <a:bodyPr wrap="square" rtlCol="0">
            <a:spAutoFit/>
          </a:bodyPr>
          <a:lstStyle/>
          <a:p>
            <a:pPr marL="285750" indent="-285750">
              <a:spcBef>
                <a:spcPts val="0"/>
              </a:spcBef>
              <a:spcAft>
                <a:spcPts val="0"/>
              </a:spcAft>
              <a:buClr>
                <a:schemeClr val="bg1">
                  <a:lumMod val="75000"/>
                </a:schemeClr>
              </a:buClr>
              <a:buSzPts val="1400"/>
              <a:buFont typeface="Wingdings" panose="05000000000000000000" pitchFamily="2" charset="2"/>
              <a:buChar char="§"/>
            </a:pPr>
            <a:r>
              <a:rPr lang="pl-PL" sz="1600" b="1" dirty="0">
                <a:latin typeface="Calibri  "/>
                <a:ea typeface="Calibri"/>
                <a:cs typeface="Calibri"/>
                <a:sym typeface="Calibri"/>
              </a:rPr>
              <a:t>Bilateralne umowy o współpracy </a:t>
            </a:r>
            <a:r>
              <a:rPr lang="pl-PL" sz="1600" dirty="0">
                <a:latin typeface="Calibri  "/>
                <a:ea typeface="Calibri"/>
                <a:cs typeface="Calibri"/>
                <a:sym typeface="Calibri"/>
              </a:rPr>
              <a:t>– międzyuczelniane i międzywydziałowe</a:t>
            </a:r>
            <a:br>
              <a:rPr lang="pl-PL" sz="1600" dirty="0">
                <a:latin typeface="Calibri  "/>
                <a:ea typeface="Calibri"/>
                <a:cs typeface="Calibri"/>
                <a:sym typeface="Calibri"/>
              </a:rPr>
            </a:br>
            <a:r>
              <a:rPr lang="pl-PL" sz="1600" b="1" dirty="0">
                <a:latin typeface="Calibri  "/>
                <a:ea typeface="Calibri"/>
                <a:cs typeface="Calibri"/>
                <a:sym typeface="Calibri"/>
              </a:rPr>
              <a:t>148 </a:t>
            </a:r>
            <a:r>
              <a:rPr lang="pl-PL" sz="1600" dirty="0">
                <a:latin typeface="Calibri  "/>
                <a:ea typeface="Calibri"/>
                <a:cs typeface="Calibri"/>
                <a:sym typeface="Calibri"/>
              </a:rPr>
              <a:t>partnerów z </a:t>
            </a:r>
            <a:r>
              <a:rPr lang="pl-PL" sz="1600" b="1" dirty="0">
                <a:latin typeface="Calibri  "/>
                <a:cs typeface="Calibri"/>
                <a:sym typeface="Calibri"/>
              </a:rPr>
              <a:t>41</a:t>
            </a:r>
            <a:r>
              <a:rPr lang="pl-PL" sz="1600" dirty="0">
                <a:latin typeface="Calibri  "/>
                <a:ea typeface="Calibri"/>
                <a:cs typeface="Calibri"/>
                <a:sym typeface="Calibri"/>
              </a:rPr>
              <a:t> krajów</a:t>
            </a:r>
            <a:endParaRPr lang="pl-PL" sz="1600" dirty="0">
              <a:latin typeface="Calibri  "/>
            </a:endParaRPr>
          </a:p>
          <a:p>
            <a:pPr marL="285750" indent="-285750">
              <a:spcBef>
                <a:spcPts val="600"/>
              </a:spcBef>
              <a:spcAft>
                <a:spcPts val="0"/>
              </a:spcAft>
              <a:buClr>
                <a:schemeClr val="bg1">
                  <a:lumMod val="75000"/>
                </a:schemeClr>
              </a:buClr>
              <a:buSzPts val="1400"/>
              <a:buFont typeface="Wingdings" panose="05000000000000000000" pitchFamily="2" charset="2"/>
              <a:buChar char="§"/>
            </a:pPr>
            <a:r>
              <a:rPr lang="pl-PL" sz="1600" b="1" dirty="0">
                <a:latin typeface="Calibri  "/>
                <a:ea typeface="Calibri"/>
                <a:cs typeface="Calibri"/>
                <a:sym typeface="Calibri"/>
              </a:rPr>
              <a:t>B</a:t>
            </a:r>
            <a:r>
              <a:rPr lang="pl-PL" sz="1600" b="1" dirty="0">
                <a:latin typeface="Calibri  "/>
                <a:cs typeface="Calibri"/>
                <a:sym typeface="Calibri"/>
              </a:rPr>
              <a:t>ilate</a:t>
            </a:r>
            <a:r>
              <a:rPr lang="pl-PL" sz="1600" b="1" dirty="0">
                <a:latin typeface="Calibri  "/>
                <a:ea typeface="Calibri"/>
                <a:cs typeface="Calibri"/>
                <a:sym typeface="Calibri"/>
              </a:rPr>
              <a:t>ralne umowy o wymianie studentów </a:t>
            </a:r>
            <a:r>
              <a:rPr lang="pl-PL" sz="1600" dirty="0">
                <a:latin typeface="Calibri  "/>
                <a:ea typeface="Calibri"/>
                <a:cs typeface="Calibri"/>
                <a:sym typeface="Calibri"/>
              </a:rPr>
              <a:t>(student exchange) </a:t>
            </a:r>
            <a:br>
              <a:rPr lang="pl-PL" sz="1600" dirty="0">
                <a:latin typeface="Calibri  "/>
                <a:ea typeface="Calibri"/>
                <a:cs typeface="Calibri"/>
                <a:sym typeface="Calibri"/>
              </a:rPr>
            </a:br>
            <a:r>
              <a:rPr lang="pl-PL" sz="1600" b="1" dirty="0">
                <a:latin typeface="Calibri  "/>
                <a:ea typeface="Calibri"/>
                <a:cs typeface="Calibri"/>
                <a:sym typeface="Calibri"/>
              </a:rPr>
              <a:t>33</a:t>
            </a:r>
            <a:r>
              <a:rPr lang="pl-PL" sz="1600" dirty="0">
                <a:latin typeface="Calibri  "/>
                <a:ea typeface="Calibri"/>
                <a:cs typeface="Calibri"/>
                <a:sym typeface="Calibri"/>
              </a:rPr>
              <a:t> partnerów z </a:t>
            </a:r>
            <a:r>
              <a:rPr lang="pl-PL" sz="1600" b="1" dirty="0">
                <a:latin typeface="Calibri  "/>
                <a:cs typeface="Calibri"/>
                <a:sym typeface="Calibri"/>
              </a:rPr>
              <a:t>16</a:t>
            </a:r>
            <a:r>
              <a:rPr lang="pl-PL" sz="1600" dirty="0">
                <a:latin typeface="Calibri  "/>
                <a:ea typeface="Calibri"/>
                <a:cs typeface="Calibri"/>
                <a:sym typeface="Calibri"/>
              </a:rPr>
              <a:t> krajów</a:t>
            </a:r>
            <a:endParaRPr lang="pl-PL" sz="1600" dirty="0">
              <a:latin typeface="Calibri  "/>
            </a:endParaRPr>
          </a:p>
          <a:p>
            <a:pPr marL="285750" indent="-285750">
              <a:spcBef>
                <a:spcPts val="600"/>
              </a:spcBef>
              <a:spcAft>
                <a:spcPts val="0"/>
              </a:spcAft>
              <a:buClr>
                <a:schemeClr val="bg1">
                  <a:lumMod val="75000"/>
                </a:schemeClr>
              </a:buClr>
              <a:buSzPts val="1400"/>
              <a:buFont typeface="Wingdings" panose="05000000000000000000" pitchFamily="2" charset="2"/>
              <a:buChar char="§"/>
            </a:pPr>
            <a:r>
              <a:rPr lang="pl-PL" sz="1600" b="1" dirty="0">
                <a:latin typeface="Calibri  "/>
                <a:ea typeface="Calibri"/>
                <a:cs typeface="Calibri"/>
                <a:sym typeface="Calibri"/>
              </a:rPr>
              <a:t>Umowy o podwójnym dyplomowaniu </a:t>
            </a:r>
            <a:r>
              <a:rPr lang="pl-PL" sz="1600" dirty="0">
                <a:latin typeface="Calibri  "/>
                <a:ea typeface="Calibri"/>
                <a:cs typeface="Calibri"/>
                <a:sym typeface="Calibri"/>
              </a:rPr>
              <a:t>(</a:t>
            </a:r>
            <a:r>
              <a:rPr lang="pl-PL" sz="1600" dirty="0" err="1">
                <a:latin typeface="Calibri  "/>
                <a:ea typeface="Calibri"/>
                <a:cs typeface="Calibri"/>
                <a:sym typeface="Calibri"/>
              </a:rPr>
              <a:t>double</a:t>
            </a:r>
            <a:r>
              <a:rPr lang="pl-PL" sz="1600" dirty="0">
                <a:latin typeface="Calibri  "/>
                <a:ea typeface="Calibri"/>
                <a:cs typeface="Calibri"/>
                <a:sym typeface="Calibri"/>
              </a:rPr>
              <a:t> </a:t>
            </a:r>
            <a:r>
              <a:rPr lang="pl-PL" sz="1600" dirty="0" err="1">
                <a:latin typeface="Calibri  "/>
                <a:ea typeface="Calibri"/>
                <a:cs typeface="Calibri"/>
                <a:sym typeface="Calibri"/>
              </a:rPr>
              <a:t>diploma</a:t>
            </a:r>
            <a:r>
              <a:rPr lang="pl-PL" sz="1600" dirty="0">
                <a:latin typeface="Calibri  "/>
                <a:ea typeface="Calibri"/>
                <a:cs typeface="Calibri"/>
                <a:sym typeface="Calibri"/>
              </a:rPr>
              <a:t>) </a:t>
            </a:r>
            <a:br>
              <a:rPr lang="pl-PL" sz="1600" dirty="0">
                <a:latin typeface="Calibri  "/>
                <a:ea typeface="Calibri"/>
                <a:cs typeface="Calibri"/>
                <a:sym typeface="Calibri"/>
              </a:rPr>
            </a:br>
            <a:r>
              <a:rPr lang="pl-PL" sz="1600" b="1" dirty="0">
                <a:latin typeface="Calibri  "/>
                <a:cs typeface="Calibri"/>
                <a:sym typeface="Calibri"/>
              </a:rPr>
              <a:t>11 </a:t>
            </a:r>
            <a:r>
              <a:rPr lang="pl-PL" sz="1600" dirty="0">
                <a:latin typeface="Calibri  "/>
                <a:cs typeface="Calibri"/>
                <a:sym typeface="Calibri"/>
              </a:rPr>
              <a:t>umów z</a:t>
            </a:r>
            <a:r>
              <a:rPr lang="pl-PL" sz="1600" dirty="0">
                <a:latin typeface="Calibri  "/>
                <a:ea typeface="Calibri"/>
                <a:cs typeface="Calibri"/>
                <a:sym typeface="Calibri"/>
              </a:rPr>
              <a:t> partnerami</a:t>
            </a:r>
            <a:r>
              <a:rPr lang="pl-PL" sz="1600" b="1" dirty="0">
                <a:latin typeface="Calibri  "/>
                <a:ea typeface="Calibri"/>
                <a:cs typeface="Calibri"/>
                <a:sym typeface="Calibri"/>
              </a:rPr>
              <a:t> </a:t>
            </a:r>
            <a:r>
              <a:rPr lang="pl-PL" sz="1600" dirty="0">
                <a:latin typeface="Calibri  "/>
                <a:ea typeface="Calibri"/>
                <a:cs typeface="Calibri"/>
                <a:sym typeface="Calibri"/>
              </a:rPr>
              <a:t>z</a:t>
            </a:r>
            <a:r>
              <a:rPr lang="pl-PL" sz="1600" b="1" dirty="0">
                <a:latin typeface="Calibri  "/>
                <a:ea typeface="Calibri"/>
                <a:cs typeface="Calibri"/>
                <a:sym typeface="Calibri"/>
              </a:rPr>
              <a:t> 6 </a:t>
            </a:r>
            <a:r>
              <a:rPr lang="pl-PL" sz="1600" dirty="0">
                <a:latin typeface="Calibri  "/>
                <a:ea typeface="Calibri"/>
                <a:cs typeface="Calibri"/>
                <a:sym typeface="Calibri"/>
              </a:rPr>
              <a:t>krajów</a:t>
            </a:r>
            <a:endParaRPr lang="pl-PL" sz="1600" b="1" dirty="0">
              <a:latin typeface="Calibri  "/>
              <a:ea typeface="Calibri"/>
              <a:cs typeface="Calibri"/>
              <a:sym typeface="Calibri"/>
            </a:endParaRPr>
          </a:p>
          <a:p>
            <a:pPr marL="285750" indent="-285750">
              <a:spcBef>
                <a:spcPts val="600"/>
              </a:spcBef>
              <a:spcAft>
                <a:spcPts val="0"/>
              </a:spcAft>
              <a:buClr>
                <a:schemeClr val="bg1">
                  <a:lumMod val="75000"/>
                </a:schemeClr>
              </a:buClr>
              <a:buSzPts val="1400"/>
              <a:buFont typeface="Wingdings" panose="05000000000000000000" pitchFamily="2" charset="2"/>
              <a:buChar char="§"/>
            </a:pPr>
            <a:r>
              <a:rPr lang="pl-PL" sz="1600" b="1" dirty="0">
                <a:latin typeface="Calibri  "/>
                <a:ea typeface="Calibri"/>
                <a:cs typeface="Calibri"/>
                <a:sym typeface="Calibri"/>
              </a:rPr>
              <a:t>Umowy, dotyczące mobilności akademickiej w programie Erasmus+ </a:t>
            </a:r>
            <a:br>
              <a:rPr lang="pl-PL" sz="1600" b="1" dirty="0">
                <a:latin typeface="Calibri  "/>
                <a:ea typeface="Calibri"/>
                <a:cs typeface="Calibri"/>
                <a:sym typeface="Calibri"/>
              </a:rPr>
            </a:br>
            <a:r>
              <a:rPr lang="pl-PL" sz="1600" b="1" dirty="0">
                <a:latin typeface="Calibri  "/>
                <a:ea typeface="Calibri"/>
                <a:cs typeface="Calibri"/>
                <a:sym typeface="Calibri"/>
              </a:rPr>
              <a:t>700</a:t>
            </a:r>
            <a:r>
              <a:rPr lang="pl-PL" sz="1600" dirty="0">
                <a:latin typeface="Calibri  "/>
                <a:ea typeface="Calibri"/>
                <a:cs typeface="Calibri"/>
                <a:sym typeface="Calibri"/>
              </a:rPr>
              <a:t> aktywnych umów europejskich z </a:t>
            </a:r>
            <a:r>
              <a:rPr lang="pl-PL" sz="1600" b="1" dirty="0">
                <a:latin typeface="Calibri  "/>
                <a:ea typeface="Calibri"/>
                <a:cs typeface="Calibri"/>
                <a:sym typeface="Calibri"/>
              </a:rPr>
              <a:t>200</a:t>
            </a:r>
            <a:r>
              <a:rPr lang="pl-PL" sz="1600" dirty="0">
                <a:latin typeface="Calibri  "/>
                <a:ea typeface="Calibri"/>
                <a:cs typeface="Calibri"/>
                <a:sym typeface="Calibri"/>
              </a:rPr>
              <a:t> uczelniami</a:t>
            </a:r>
          </a:p>
        </p:txBody>
      </p:sp>
      <p:sp>
        <p:nvSpPr>
          <p:cNvPr id="6" name="Text Box 1">
            <a:extLst>
              <a:ext uri="{FF2B5EF4-FFF2-40B4-BE49-F238E27FC236}">
                <a16:creationId xmlns:a16="http://schemas.microsoft.com/office/drawing/2014/main" id="{5236C980-6E6C-443A-9FF2-5E473BF95923}"/>
              </a:ext>
            </a:extLst>
          </p:cNvPr>
          <p:cNvSpPr txBox="1">
            <a:spLocks noChangeArrowheads="1"/>
          </p:cNvSpPr>
          <p:nvPr/>
        </p:nvSpPr>
        <p:spPr bwMode="auto">
          <a:xfrm>
            <a:off x="1271464" y="-127081"/>
            <a:ext cx="7776864" cy="10527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sz="3200" b="1" dirty="0">
                <a:solidFill>
                  <a:srgbClr val="B11D09"/>
                </a:solidFill>
                <a:latin typeface="Calibri" panose="020F0502020204030204" pitchFamily="34" charset="0"/>
                <a:cs typeface="Calibri" pitchFamily="34" charset="0"/>
              </a:rPr>
              <a:t>Aktualne umowy międzynarodowe </a:t>
            </a:r>
            <a:endParaRPr lang="en-US" sz="3200" b="1" dirty="0">
              <a:solidFill>
                <a:srgbClr val="B11D09"/>
              </a:solidFill>
              <a:latin typeface="Calibri" panose="020F0502020204030204" pitchFamily="34" charset="0"/>
              <a:cs typeface="Calibri" pitchFamily="34" charset="0"/>
            </a:endParaRPr>
          </a:p>
        </p:txBody>
      </p:sp>
      <p:graphicFrame>
        <p:nvGraphicFramePr>
          <p:cNvPr id="10" name="Tabela 9">
            <a:extLst>
              <a:ext uri="{FF2B5EF4-FFF2-40B4-BE49-F238E27FC236}">
                <a16:creationId xmlns:a16="http://schemas.microsoft.com/office/drawing/2014/main" id="{2D671483-CC42-4AC8-A857-ACA08951B5F1}"/>
              </a:ext>
            </a:extLst>
          </p:cNvPr>
          <p:cNvGraphicFramePr>
            <a:graphicFrameLocks noGrp="1"/>
          </p:cNvGraphicFramePr>
          <p:nvPr>
            <p:extLst>
              <p:ext uri="{D42A27DB-BD31-4B8C-83A1-F6EECF244321}">
                <p14:modId xmlns:p14="http://schemas.microsoft.com/office/powerpoint/2010/main" val="847354573"/>
              </p:ext>
            </p:extLst>
          </p:nvPr>
        </p:nvGraphicFramePr>
        <p:xfrm>
          <a:off x="1503170" y="3280218"/>
          <a:ext cx="6800180" cy="3467909"/>
        </p:xfrm>
        <a:graphic>
          <a:graphicData uri="http://schemas.openxmlformats.org/drawingml/2006/table">
            <a:tbl>
              <a:tblPr firstRow="1" bandRow="1">
                <a:tableStyleId>{C083E6E3-FA7D-4D7B-A595-EF9225AFEA82}</a:tableStyleId>
              </a:tblPr>
              <a:tblGrid>
                <a:gridCol w="5422928">
                  <a:extLst>
                    <a:ext uri="{9D8B030D-6E8A-4147-A177-3AD203B41FA5}">
                      <a16:colId xmlns:a16="http://schemas.microsoft.com/office/drawing/2014/main" val="20000"/>
                    </a:ext>
                  </a:extLst>
                </a:gridCol>
                <a:gridCol w="1377252">
                  <a:extLst>
                    <a:ext uri="{9D8B030D-6E8A-4147-A177-3AD203B41FA5}">
                      <a16:colId xmlns:a16="http://schemas.microsoft.com/office/drawing/2014/main" val="1724464519"/>
                    </a:ext>
                  </a:extLst>
                </a:gridCol>
              </a:tblGrid>
              <a:tr h="75380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600" b="1" i="0" u="none" strike="noStrike" kern="1200" cap="none" spc="0" normalizeH="0" baseline="0" dirty="0">
                          <a:ln>
                            <a:noFill/>
                          </a:ln>
                          <a:solidFill>
                            <a:schemeClr val="tx1"/>
                          </a:solidFill>
                          <a:effectLst/>
                          <a:latin typeface="Calibri" pitchFamily="34" charset="0"/>
                          <a:ea typeface="+mn-ea"/>
                          <a:cs typeface="Calibri" pitchFamily="34" charset="0"/>
                        </a:rPr>
                        <a:t>Umiędzynarodowienie </a:t>
                      </a:r>
                    </a:p>
                  </a:txBody>
                  <a:tcPr marL="91452" marR="91452" anchor="ctr">
                    <a:lnL>
                      <a:noFill/>
                    </a:lnL>
                    <a:lnR w="3175" cap="flat" cmpd="sng" algn="ctr">
                      <a:solidFill>
                        <a:schemeClr val="bg1"/>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lvl="0" indent="0" algn="ctr">
                        <a:lnSpc>
                          <a:spcPct val="150000"/>
                        </a:lnSpc>
                        <a:buFont typeface="Arial" pitchFamily="34" charset="0"/>
                        <a:buNone/>
                      </a:pPr>
                      <a:r>
                        <a:rPr lang="pl-PL" sz="1600" b="1" dirty="0">
                          <a:solidFill>
                            <a:schemeClr val="tx1"/>
                          </a:solidFill>
                          <a:latin typeface="Calibri" pitchFamily="34" charset="0"/>
                          <a:cs typeface="Calibri" pitchFamily="34" charset="0"/>
                        </a:rPr>
                        <a:t>2024/2025</a:t>
                      </a:r>
                    </a:p>
                  </a:txBody>
                  <a:tcPr marL="91452" marR="91452" anchor="ctr">
                    <a:lnL w="3175" cap="flat" cmpd="sng" algn="ctr">
                      <a:solidFill>
                        <a:schemeClr val="bg1"/>
                      </a:solidFill>
                      <a:prstDash val="solid"/>
                      <a:round/>
                      <a:headEnd type="none" w="med" len="med"/>
                      <a:tailEnd type="none" w="med" len="med"/>
                    </a:lnL>
                    <a:lnR>
                      <a:noFill/>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452350">
                <a:tc>
                  <a:txBody>
                    <a:bodyPr/>
                    <a:lstStyle/>
                    <a:p>
                      <a:pPr>
                        <a:lnSpc>
                          <a:spcPct val="115000"/>
                        </a:lnSpc>
                        <a:spcAft>
                          <a:spcPts val="0"/>
                        </a:spcAft>
                      </a:pPr>
                      <a:r>
                        <a:rPr lang="pl-PL" sz="1500" b="0" dirty="0">
                          <a:solidFill>
                            <a:schemeClr val="tx1"/>
                          </a:solidFill>
                          <a:latin typeface="Calibri" panose="020F0502020204030204" pitchFamily="34" charset="0"/>
                          <a:ea typeface="Calibri"/>
                          <a:cs typeface="Calibri" panose="020F0502020204030204" pitchFamily="34" charset="0"/>
                        </a:rPr>
                        <a:t>Studenci zagraniczni na studiach stacjonarnych I stopnia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lnSpc>
                          <a:spcPct val="115000"/>
                        </a:lnSpc>
                        <a:spcBef>
                          <a:spcPts val="0"/>
                        </a:spcBef>
                        <a:spcAft>
                          <a:spcPts val="0"/>
                        </a:spcAft>
                        <a:buNone/>
                      </a:pPr>
                      <a:r>
                        <a:rPr lang="pl-PL" sz="1500" dirty="0"/>
                        <a:t>968</a:t>
                      </a:r>
                      <a:endParaRPr sz="1500" dirty="0"/>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452350">
                <a:tc>
                  <a:txBody>
                    <a:bodyPr/>
                    <a:lstStyle/>
                    <a:p>
                      <a:pPr>
                        <a:lnSpc>
                          <a:spcPct val="115000"/>
                        </a:lnSpc>
                        <a:spcAft>
                          <a:spcPts val="0"/>
                        </a:spcAft>
                      </a:pPr>
                      <a:r>
                        <a:rPr lang="pl-PL" sz="1500" b="0" dirty="0">
                          <a:solidFill>
                            <a:schemeClr val="tx1"/>
                          </a:solidFill>
                          <a:latin typeface="Calibri" panose="020F0502020204030204" pitchFamily="34" charset="0"/>
                          <a:ea typeface="Calibri"/>
                          <a:cs typeface="Calibri" panose="020F0502020204030204" pitchFamily="34" charset="0"/>
                        </a:rPr>
                        <a:t>Studenci zagraniczni na studiach stacjonarnych II stopnia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rtl="0">
                        <a:lnSpc>
                          <a:spcPct val="115000"/>
                        </a:lnSpc>
                        <a:spcBef>
                          <a:spcPts val="0"/>
                        </a:spcBef>
                        <a:spcAft>
                          <a:spcPts val="0"/>
                        </a:spcAft>
                        <a:buNone/>
                      </a:pPr>
                      <a:r>
                        <a:rPr lang="pl-PL" sz="1500" dirty="0"/>
                        <a:t>236</a:t>
                      </a:r>
                      <a:endParaRPr sz="1500" dirty="0"/>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452350">
                <a:tc>
                  <a:txBody>
                    <a:bodyPr/>
                    <a:lstStyle/>
                    <a:p>
                      <a:pPr>
                        <a:lnSpc>
                          <a:spcPct val="115000"/>
                        </a:lnSpc>
                        <a:spcAft>
                          <a:spcPts val="0"/>
                        </a:spcAft>
                      </a:pPr>
                      <a:r>
                        <a:rPr lang="pl-PL" sz="1500" b="0" dirty="0">
                          <a:solidFill>
                            <a:schemeClr val="tx1"/>
                          </a:solidFill>
                          <a:latin typeface="Calibri" panose="020F0502020204030204" pitchFamily="34" charset="0"/>
                          <a:ea typeface="Calibri"/>
                          <a:cs typeface="Calibri" panose="020F0502020204030204" pitchFamily="34" charset="0"/>
                        </a:rPr>
                        <a:t>Studenci przyjeżdżający w ramach programu Erasmus+</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latinLnBrk="0" hangingPunct="1">
                        <a:lnSpc>
                          <a:spcPct val="115000"/>
                        </a:lnSpc>
                        <a:spcBef>
                          <a:spcPts val="0"/>
                        </a:spcBef>
                        <a:spcAft>
                          <a:spcPts val="0"/>
                        </a:spcAft>
                        <a:buNone/>
                      </a:pPr>
                      <a:r>
                        <a:rPr lang="pl-PL" sz="1500" kern="1200" dirty="0">
                          <a:solidFill>
                            <a:schemeClr val="dk1"/>
                          </a:solidFill>
                          <a:latin typeface="Calibri"/>
                          <a:ea typeface="+mn-ea"/>
                          <a:cs typeface="Calibri"/>
                        </a:rPr>
                        <a:t>259</a:t>
                      </a:r>
                      <a:endParaRPr sz="1500" kern="1200" dirty="0">
                        <a:solidFill>
                          <a:schemeClr val="dk1"/>
                        </a:solidFill>
                        <a:latin typeface="Calibri"/>
                        <a:ea typeface="+mn-ea"/>
                        <a:cs typeface="Calibri"/>
                      </a:endParaRPr>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452350">
                <a:tc>
                  <a:txBody>
                    <a:bodyPr/>
                    <a:lstStyle/>
                    <a:p>
                      <a:pPr>
                        <a:lnSpc>
                          <a:spcPct val="115000"/>
                        </a:lnSpc>
                        <a:spcAft>
                          <a:spcPts val="0"/>
                        </a:spcAft>
                      </a:pPr>
                      <a:r>
                        <a:rPr lang="pl-PL" sz="1500" b="0" dirty="0">
                          <a:solidFill>
                            <a:schemeClr val="tx1"/>
                          </a:solidFill>
                          <a:latin typeface="Calibri" panose="020F0502020204030204" pitchFamily="34" charset="0"/>
                          <a:ea typeface="Calibri"/>
                          <a:cs typeface="Calibri" panose="020F0502020204030204" pitchFamily="34" charset="0"/>
                        </a:rPr>
                        <a:t>Studenci wyjeżdżający w ramach programu Erasmus+</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lnSpc>
                          <a:spcPct val="115000"/>
                        </a:lnSpc>
                        <a:spcBef>
                          <a:spcPts val="0"/>
                        </a:spcBef>
                        <a:spcAft>
                          <a:spcPts val="0"/>
                        </a:spcAft>
                        <a:buNone/>
                      </a:pPr>
                      <a:r>
                        <a:rPr lang="pl-PL" sz="1500" dirty="0"/>
                        <a:t>187</a:t>
                      </a:r>
                      <a:endParaRPr sz="1500" dirty="0"/>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910192011"/>
                  </a:ext>
                </a:extLst>
              </a:tr>
              <a:tr h="452350">
                <a:tc>
                  <a:txBody>
                    <a:bodyPr/>
                    <a:lstStyle/>
                    <a:p>
                      <a:pPr>
                        <a:lnSpc>
                          <a:spcPct val="115000"/>
                        </a:lnSpc>
                        <a:spcAft>
                          <a:spcPts val="0"/>
                        </a:spcAft>
                      </a:pPr>
                      <a:r>
                        <a:rPr lang="pl-PL" sz="1500" b="0" dirty="0">
                          <a:solidFill>
                            <a:schemeClr val="tx1"/>
                          </a:solidFill>
                          <a:latin typeface="Calibri" panose="020F0502020204030204" pitchFamily="34" charset="0"/>
                          <a:ea typeface="Calibri"/>
                          <a:cs typeface="Calibri" panose="020F0502020204030204" pitchFamily="34" charset="0"/>
                        </a:rPr>
                        <a:t>Pracownicy wyjeżdżający za granicę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lnSpc>
                          <a:spcPct val="115000"/>
                        </a:lnSpc>
                        <a:spcBef>
                          <a:spcPts val="0"/>
                        </a:spcBef>
                        <a:spcAft>
                          <a:spcPts val="0"/>
                        </a:spcAft>
                        <a:buNone/>
                      </a:pPr>
                      <a:r>
                        <a:rPr lang="pl-PL" sz="1500" dirty="0"/>
                        <a:t>540</a:t>
                      </a:r>
                      <a:endParaRPr sz="1500" dirty="0"/>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18863489"/>
                  </a:ext>
                </a:extLst>
              </a:tr>
              <a:tr h="452350">
                <a:tc>
                  <a:txBody>
                    <a:bodyPr/>
                    <a:lstStyle/>
                    <a:p>
                      <a:pPr>
                        <a:lnSpc>
                          <a:spcPct val="115000"/>
                        </a:lnSpc>
                        <a:spcAft>
                          <a:spcPts val="0"/>
                        </a:spcAft>
                      </a:pPr>
                      <a:r>
                        <a:rPr lang="pl-PL" sz="1500" b="0" dirty="0">
                          <a:solidFill>
                            <a:schemeClr val="tx1"/>
                          </a:solidFill>
                          <a:latin typeface="Calibri" panose="020F0502020204030204" pitchFamily="34" charset="0"/>
                          <a:ea typeface="Calibri"/>
                          <a:cs typeface="Calibri" panose="020F0502020204030204" pitchFamily="34" charset="0"/>
                        </a:rPr>
                        <a:t>Pracownicy – naukowcy wyjeżdżający za granicę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9525"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latinLnBrk="0" hangingPunct="1">
                        <a:lnSpc>
                          <a:spcPct val="115000"/>
                        </a:lnSpc>
                        <a:spcBef>
                          <a:spcPts val="0"/>
                        </a:spcBef>
                        <a:spcAft>
                          <a:spcPts val="0"/>
                        </a:spcAft>
                        <a:buNone/>
                      </a:pPr>
                      <a:r>
                        <a:rPr lang="pl-PL" sz="1500" u="none" strike="noStrike" kern="1200" cap="none" dirty="0">
                          <a:solidFill>
                            <a:schemeClr val="dk1"/>
                          </a:solidFill>
                          <a:latin typeface="Calibri"/>
                          <a:cs typeface="Calibri"/>
                        </a:rPr>
                        <a:t>454</a:t>
                      </a:r>
                      <a:endParaRPr sz="1500" u="none" strike="noStrike" kern="1200" cap="none" dirty="0">
                        <a:solidFill>
                          <a:schemeClr val="dk1"/>
                        </a:solidFill>
                        <a:latin typeface="Calibri"/>
                        <a:cs typeface="Calibri"/>
                      </a:endParaRPr>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9525"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831600742"/>
                  </a:ext>
                </a:extLst>
              </a:tr>
            </a:tbl>
          </a:graphicData>
        </a:graphic>
      </p:graphicFrame>
      <p:pic>
        <p:nvPicPr>
          <p:cNvPr id="11" name="Obraz 10">
            <a:extLst>
              <a:ext uri="{FF2B5EF4-FFF2-40B4-BE49-F238E27FC236}">
                <a16:creationId xmlns:a16="http://schemas.microsoft.com/office/drawing/2014/main" id="{43ACE131-09CD-4732-9DDA-464F50AFEB1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615354" y="-1"/>
            <a:ext cx="3576646" cy="6857997"/>
          </a:xfrm>
          <a:prstGeom prst="rect">
            <a:avLst/>
          </a:prstGeom>
        </p:spPr>
      </p:pic>
    </p:spTree>
    <p:extLst>
      <p:ext uri="{BB962C8B-B14F-4D97-AF65-F5344CB8AC3E}">
        <p14:creationId xmlns:p14="http://schemas.microsoft.com/office/powerpoint/2010/main" val="1350515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71464" y="0"/>
            <a:ext cx="9396537" cy="1052737"/>
          </a:xfrm>
        </p:spPr>
        <p:txBody>
          <a:bodyPr/>
          <a:lstStyle/>
          <a:p>
            <a:pPr>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kern="1200" dirty="0">
                <a:solidFill>
                  <a:srgbClr val="B11D09"/>
                </a:solidFill>
                <a:ea typeface="Microsoft YaHei" pitchFamily="34" charset="-122"/>
                <a:cs typeface="Calibri" pitchFamily="34" charset="0"/>
              </a:rPr>
              <a:t>Program ERASMUS+</a:t>
            </a:r>
          </a:p>
        </p:txBody>
      </p:sp>
      <p:graphicFrame>
        <p:nvGraphicFramePr>
          <p:cNvPr id="14" name="Tabela 13"/>
          <p:cNvGraphicFramePr>
            <a:graphicFrameLocks noGrp="1"/>
          </p:cNvGraphicFramePr>
          <p:nvPr>
            <p:extLst>
              <p:ext uri="{D42A27DB-BD31-4B8C-83A1-F6EECF244321}">
                <p14:modId xmlns:p14="http://schemas.microsoft.com/office/powerpoint/2010/main" val="2012042623"/>
              </p:ext>
            </p:extLst>
          </p:nvPr>
        </p:nvGraphicFramePr>
        <p:xfrm>
          <a:off x="1271464" y="1324980"/>
          <a:ext cx="6715880" cy="2422690"/>
        </p:xfrm>
        <a:graphic>
          <a:graphicData uri="http://schemas.openxmlformats.org/drawingml/2006/table">
            <a:tbl>
              <a:tblPr firstRow="1" bandRow="1">
                <a:tableStyleId>{C083E6E3-FA7D-4D7B-A595-EF9225AFEA82}</a:tableStyleId>
              </a:tblPr>
              <a:tblGrid>
                <a:gridCol w="5269292">
                  <a:extLst>
                    <a:ext uri="{9D8B030D-6E8A-4147-A177-3AD203B41FA5}">
                      <a16:colId xmlns:a16="http://schemas.microsoft.com/office/drawing/2014/main" val="20000"/>
                    </a:ext>
                  </a:extLst>
                </a:gridCol>
                <a:gridCol w="1446588">
                  <a:extLst>
                    <a:ext uri="{9D8B030D-6E8A-4147-A177-3AD203B41FA5}">
                      <a16:colId xmlns:a16="http://schemas.microsoft.com/office/drawing/2014/main" val="20001"/>
                    </a:ext>
                  </a:extLst>
                </a:gridCol>
              </a:tblGrid>
              <a:tr h="490086">
                <a:tc>
                  <a:txBody>
                    <a:bodyPr/>
                    <a:lstStyle/>
                    <a:p>
                      <a:pPr algn="l">
                        <a:spcAft>
                          <a:spcPts val="0"/>
                        </a:spcAft>
                      </a:pPr>
                      <a:r>
                        <a:rPr lang="pl-PL" sz="1400" b="1" dirty="0">
                          <a:solidFill>
                            <a:schemeClr val="tx1"/>
                          </a:solidFill>
                          <a:effectLst/>
                          <a:latin typeface="Calibri" pitchFamily="34" charset="0"/>
                        </a:rPr>
                        <a:t>Program</a:t>
                      </a:r>
                      <a:endParaRPr lang="pl-PL" sz="1400" b="1" dirty="0">
                        <a:solidFill>
                          <a:schemeClr val="tx1"/>
                        </a:solidFill>
                        <a:effectLst/>
                        <a:latin typeface="Calibri" pitchFamily="34" charset="0"/>
                        <a:ea typeface="+mn-ea"/>
                        <a:cs typeface="Times New Roman"/>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lvl="0" indent="0" algn="ctr">
                        <a:lnSpc>
                          <a:spcPct val="150000"/>
                        </a:lnSpc>
                        <a:buFont typeface="Arial" pitchFamily="34" charset="0"/>
                        <a:buNone/>
                      </a:pPr>
                      <a:r>
                        <a:rPr lang="pl-PL" sz="1400" b="1" dirty="0">
                          <a:solidFill>
                            <a:schemeClr val="tx1"/>
                          </a:solidFill>
                          <a:latin typeface="Calibri" pitchFamily="34" charset="0"/>
                          <a:cs typeface="Calibri" pitchFamily="34" charset="0"/>
                        </a:rPr>
                        <a:t>2024/2025</a:t>
                      </a:r>
                    </a:p>
                  </a:txBody>
                  <a:tcPr marL="86700" marR="86700" marT="43350" marB="4335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350471">
                <a:tc>
                  <a:txBody>
                    <a:bodyPr/>
                    <a:lstStyle/>
                    <a:p>
                      <a:pPr algn="l">
                        <a:spcAft>
                          <a:spcPts val="0"/>
                        </a:spcAft>
                      </a:pPr>
                      <a:r>
                        <a:rPr lang="pl-PL" sz="1400" b="0" dirty="0">
                          <a:effectLst/>
                          <a:latin typeface="Calibri" panose="020F0502020204030204" pitchFamily="34" charset="0"/>
                          <a:cs typeface="Calibri" panose="020F0502020204030204" pitchFamily="34" charset="0"/>
                        </a:rPr>
                        <a:t>Erasmus+ studia</a:t>
                      </a:r>
                      <a:endParaRPr lang="pl-PL" sz="14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134</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269704">
                <a:tc>
                  <a:txBody>
                    <a:bodyPr/>
                    <a:lstStyle/>
                    <a:p>
                      <a:pPr algn="l">
                        <a:spcAft>
                          <a:spcPts val="0"/>
                        </a:spcAft>
                      </a:pPr>
                      <a:r>
                        <a:rPr lang="pl-PL" sz="1400" b="0" dirty="0">
                          <a:effectLst/>
                          <a:latin typeface="Calibri" panose="020F0502020204030204" pitchFamily="34" charset="0"/>
                          <a:cs typeface="Calibri" panose="020F0502020204030204" pitchFamily="34" charset="0"/>
                        </a:rPr>
                        <a:t>Erasmus+ praktyki studenckie</a:t>
                      </a:r>
                      <a:endParaRPr lang="pl-PL" sz="14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5</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269704">
                <a:tc>
                  <a:txBody>
                    <a:bodyPr/>
                    <a:lstStyle/>
                    <a:p>
                      <a:pPr algn="l">
                        <a:spcAft>
                          <a:spcPts val="0"/>
                        </a:spcAft>
                      </a:pPr>
                      <a:r>
                        <a:rPr lang="pl-PL" sz="1400" b="0" dirty="0">
                          <a:effectLst/>
                          <a:latin typeface="Calibri" panose="020F0502020204030204" pitchFamily="34" charset="0"/>
                          <a:ea typeface="Calibri"/>
                          <a:cs typeface="Calibri" panose="020F0502020204030204" pitchFamily="34" charset="0"/>
                        </a:rPr>
                        <a:t>Erasmus+ krótkie mobilności (5-30 dni)</a:t>
                      </a: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48</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124707009"/>
                  </a:ext>
                </a:extLst>
              </a:tr>
              <a:tr h="346761">
                <a:tc>
                  <a:txBody>
                    <a:bodyPr/>
                    <a:lstStyle/>
                    <a:p>
                      <a:pPr algn="l">
                        <a:spcAft>
                          <a:spcPts val="1000"/>
                        </a:spcAft>
                      </a:pPr>
                      <a:r>
                        <a:rPr lang="pl-PL" sz="1400" b="0" dirty="0">
                          <a:effectLst/>
                          <a:latin typeface="Calibri" panose="020F0502020204030204" pitchFamily="34" charset="0"/>
                          <a:cs typeface="Calibri" panose="020F0502020204030204" pitchFamily="34" charset="0"/>
                        </a:rPr>
                        <a:t>Erasmus+</a:t>
                      </a:r>
                      <a:r>
                        <a:rPr lang="pl-PL" sz="1400" b="0" baseline="0" dirty="0">
                          <a:effectLst/>
                          <a:latin typeface="Calibri" panose="020F0502020204030204" pitchFamily="34" charset="0"/>
                          <a:cs typeface="Calibri" panose="020F0502020204030204" pitchFamily="34" charset="0"/>
                        </a:rPr>
                        <a:t> staże absolwenckie</a:t>
                      </a:r>
                      <a:endParaRPr lang="pl-PL" sz="14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12</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07708312"/>
                  </a:ext>
                </a:extLst>
              </a:tr>
              <a:tr h="273856">
                <a:tc>
                  <a:txBody>
                    <a:bodyPr/>
                    <a:lstStyle/>
                    <a:p>
                      <a:pPr algn="l">
                        <a:lnSpc>
                          <a:spcPct val="115000"/>
                        </a:lnSpc>
                        <a:spcAft>
                          <a:spcPts val="0"/>
                        </a:spcAft>
                      </a:pPr>
                      <a:r>
                        <a:rPr lang="pl-PL" sz="1400" b="0" dirty="0">
                          <a:effectLst/>
                          <a:latin typeface="Calibri" panose="020F0502020204030204" pitchFamily="34" charset="0"/>
                          <a:ea typeface="Calibri"/>
                          <a:cs typeface="Calibri" panose="020F0502020204030204" pitchFamily="34" charset="0"/>
                        </a:rPr>
                        <a:t>Exchange</a:t>
                      </a: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8</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281037">
                <a:tc>
                  <a:txBody>
                    <a:bodyPr/>
                    <a:lstStyle/>
                    <a:p>
                      <a:pPr algn="l">
                        <a:lnSpc>
                          <a:spcPct val="115000"/>
                        </a:lnSpc>
                        <a:spcAft>
                          <a:spcPts val="0"/>
                        </a:spcAft>
                      </a:pPr>
                      <a:r>
                        <a:rPr lang="pl-PL" sz="1400" b="0" dirty="0">
                          <a:effectLst/>
                          <a:latin typeface="Calibri" panose="020F0502020204030204" pitchFamily="34" charset="0"/>
                          <a:cs typeface="Calibri" panose="020F0502020204030204" pitchFamily="34" charset="0"/>
                        </a:rPr>
                        <a:t>Double </a:t>
                      </a:r>
                      <a:r>
                        <a:rPr lang="pl-PL" sz="1400" b="0" dirty="0" err="1">
                          <a:effectLst/>
                          <a:latin typeface="Calibri" panose="020F0502020204030204" pitchFamily="34" charset="0"/>
                          <a:cs typeface="Calibri" panose="020F0502020204030204" pitchFamily="34" charset="0"/>
                        </a:rPr>
                        <a:t>Diploma</a:t>
                      </a:r>
                      <a:endParaRPr lang="pl-PL" sz="14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14</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75285839"/>
                  </a:ext>
                </a:extLst>
              </a:tr>
            </a:tbl>
          </a:graphicData>
        </a:graphic>
      </p:graphicFrame>
      <p:sp>
        <p:nvSpPr>
          <p:cNvPr id="17"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71464" y="847657"/>
            <a:ext cx="5563073" cy="359022"/>
          </a:xfrm>
        </p:spPr>
        <p:txBody>
          <a:bodyPr anchor="t">
            <a:noAutofit/>
          </a:bodyPr>
          <a:lstStyle/>
          <a:p>
            <a:pPr>
              <a:spcBef>
                <a:spcPts val="0"/>
              </a:spcBef>
            </a:pPr>
            <a:r>
              <a:rPr lang="pl-PL" sz="1800" b="1" dirty="0">
                <a:solidFill>
                  <a:schemeClr val="bg1">
                    <a:lumMod val="50000"/>
                  </a:schemeClr>
                </a:solidFill>
              </a:rPr>
              <a:t>Wyjazdy studentów i doktorantów w roku </a:t>
            </a:r>
            <a:r>
              <a:rPr lang="pl-PL" sz="1800" b="1" dirty="0" err="1">
                <a:solidFill>
                  <a:schemeClr val="bg1">
                    <a:lumMod val="50000"/>
                  </a:schemeClr>
                </a:solidFill>
              </a:rPr>
              <a:t>ak</a:t>
            </a:r>
            <a:r>
              <a:rPr lang="pl-PL" sz="1800" b="1" dirty="0">
                <a:solidFill>
                  <a:schemeClr val="bg1">
                    <a:lumMod val="50000"/>
                  </a:schemeClr>
                </a:solidFill>
              </a:rPr>
              <a:t>. 2024/2025</a:t>
            </a:r>
          </a:p>
        </p:txBody>
      </p:sp>
      <p:graphicFrame>
        <p:nvGraphicFramePr>
          <p:cNvPr id="18" name="Tabela 17"/>
          <p:cNvGraphicFramePr>
            <a:graphicFrameLocks noGrp="1"/>
          </p:cNvGraphicFramePr>
          <p:nvPr>
            <p:extLst>
              <p:ext uri="{D42A27DB-BD31-4B8C-83A1-F6EECF244321}">
                <p14:modId xmlns:p14="http://schemas.microsoft.com/office/powerpoint/2010/main" val="1152691843"/>
              </p:ext>
            </p:extLst>
          </p:nvPr>
        </p:nvGraphicFramePr>
        <p:xfrm>
          <a:off x="1284314" y="4226567"/>
          <a:ext cx="6710438" cy="2334617"/>
        </p:xfrm>
        <a:graphic>
          <a:graphicData uri="http://schemas.openxmlformats.org/drawingml/2006/table">
            <a:tbl>
              <a:tblPr firstRow="1" bandRow="1">
                <a:tableStyleId>{C083E6E3-FA7D-4D7B-A595-EF9225AFEA82}</a:tableStyleId>
              </a:tblPr>
              <a:tblGrid>
                <a:gridCol w="5270278">
                  <a:extLst>
                    <a:ext uri="{9D8B030D-6E8A-4147-A177-3AD203B41FA5}">
                      <a16:colId xmlns:a16="http://schemas.microsoft.com/office/drawing/2014/main" val="20000"/>
                    </a:ext>
                  </a:extLst>
                </a:gridCol>
                <a:gridCol w="1440160">
                  <a:extLst>
                    <a:ext uri="{9D8B030D-6E8A-4147-A177-3AD203B41FA5}">
                      <a16:colId xmlns:a16="http://schemas.microsoft.com/office/drawing/2014/main" val="20001"/>
                    </a:ext>
                  </a:extLst>
                </a:gridCol>
              </a:tblGrid>
              <a:tr h="454729">
                <a:tc>
                  <a:txBody>
                    <a:bodyPr/>
                    <a:lstStyle/>
                    <a:p>
                      <a:pPr algn="l">
                        <a:spcAft>
                          <a:spcPts val="0"/>
                        </a:spcAft>
                      </a:pPr>
                      <a:r>
                        <a:rPr lang="pl-PL" sz="1400" dirty="0">
                          <a:effectLst/>
                          <a:latin typeface="Calibri" panose="020F0502020204030204" pitchFamily="34" charset="0"/>
                          <a:cs typeface="Calibri" panose="020F0502020204030204" pitchFamily="34" charset="0"/>
                        </a:rPr>
                        <a:t>Erasmus+ studia</a:t>
                      </a:r>
                      <a:endParaRPr lang="pl-PL" sz="1400" dirty="0">
                        <a:effectLst/>
                        <a:latin typeface="Calibri" panose="020F0502020204030204" pitchFamily="34" charset="0"/>
                        <a:ea typeface="Calibri"/>
                        <a:cs typeface="Calibri" panose="020F0502020204030204" pitchFamily="34" charset="0"/>
                      </a:endParaRP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lvl="0" indent="0" algn="ctr">
                        <a:lnSpc>
                          <a:spcPct val="150000"/>
                        </a:lnSpc>
                        <a:buFont typeface="Arial" pitchFamily="34" charset="0"/>
                        <a:buNone/>
                      </a:pPr>
                      <a:r>
                        <a:rPr lang="pl-PL" sz="1400" b="1" dirty="0">
                          <a:solidFill>
                            <a:schemeClr val="tx1"/>
                          </a:solidFill>
                          <a:latin typeface="Calibri" pitchFamily="34" charset="0"/>
                          <a:cs typeface="Calibri" pitchFamily="34" charset="0"/>
                        </a:rPr>
                        <a:t>2024/2025</a:t>
                      </a:r>
                    </a:p>
                  </a:txBody>
                  <a:tcPr marL="86700" marR="86700" marT="43350" marB="4335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304648">
                <a:tc>
                  <a:txBody>
                    <a:bodyPr/>
                    <a:lstStyle/>
                    <a:p>
                      <a:pPr algn="l">
                        <a:spcAft>
                          <a:spcPts val="0"/>
                        </a:spcAft>
                      </a:pPr>
                      <a:r>
                        <a:rPr lang="pl-PL" sz="1400" dirty="0">
                          <a:effectLst/>
                          <a:latin typeface="Calibri" panose="020F0502020204030204" pitchFamily="34" charset="0"/>
                          <a:ea typeface="Calibri"/>
                          <a:cs typeface="Calibri" panose="020F0502020204030204" pitchFamily="34" charset="0"/>
                        </a:rPr>
                        <a:t>KA 131</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254</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304648">
                <a:tc>
                  <a:txBody>
                    <a:bodyPr/>
                    <a:lstStyle/>
                    <a:p>
                      <a:pPr algn="l">
                        <a:spcAft>
                          <a:spcPts val="1000"/>
                        </a:spcAft>
                      </a:pPr>
                      <a:r>
                        <a:rPr lang="pl-PL" sz="1400" dirty="0">
                          <a:effectLst/>
                          <a:latin typeface="Calibri" panose="020F0502020204030204" pitchFamily="34" charset="0"/>
                          <a:ea typeface="Calibri"/>
                          <a:cs typeface="Calibri" panose="020F0502020204030204" pitchFamily="34" charset="0"/>
                        </a:rPr>
                        <a:t>KA 171</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5</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304648">
                <a:tc>
                  <a:txBody>
                    <a:bodyPr/>
                    <a:lstStyle/>
                    <a:p>
                      <a:pPr algn="l">
                        <a:lnSpc>
                          <a:spcPct val="115000"/>
                        </a:lnSpc>
                        <a:spcAft>
                          <a:spcPts val="0"/>
                        </a:spcAft>
                      </a:pPr>
                      <a:r>
                        <a:rPr lang="pl-PL" sz="1400" dirty="0" err="1">
                          <a:effectLst/>
                          <a:latin typeface="Calibri" panose="020F0502020204030204" pitchFamily="34" charset="0"/>
                          <a:ea typeface="Calibri"/>
                          <a:cs typeface="Calibri" panose="020F0502020204030204" pitchFamily="34" charset="0"/>
                        </a:rPr>
                        <a:t>Visiting</a:t>
                      </a:r>
                      <a:r>
                        <a:rPr lang="pl-PL" sz="1400" dirty="0">
                          <a:effectLst/>
                          <a:latin typeface="Calibri" panose="020F0502020204030204" pitchFamily="34" charset="0"/>
                          <a:ea typeface="Calibri"/>
                          <a:cs typeface="Calibri" panose="020F0502020204030204" pitchFamily="34" charset="0"/>
                        </a:rPr>
                        <a:t> Student</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0</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6016263"/>
                  </a:ext>
                </a:extLst>
              </a:tr>
              <a:tr h="304648">
                <a:tc>
                  <a:txBody>
                    <a:bodyPr/>
                    <a:lstStyle/>
                    <a:p>
                      <a:pPr algn="l">
                        <a:lnSpc>
                          <a:spcPct val="115000"/>
                        </a:lnSpc>
                        <a:spcAft>
                          <a:spcPts val="0"/>
                        </a:spcAft>
                      </a:pPr>
                      <a:r>
                        <a:rPr lang="pl-PL" sz="1400" dirty="0">
                          <a:effectLst/>
                          <a:latin typeface="Calibri" panose="020F0502020204030204" pitchFamily="34" charset="0"/>
                          <a:ea typeface="Calibri"/>
                          <a:cs typeface="Calibri" panose="020F0502020204030204" pitchFamily="34" charset="0"/>
                        </a:rPr>
                        <a:t>Exchange</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20</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07708312"/>
                  </a:ext>
                </a:extLst>
              </a:tr>
              <a:tr h="304648">
                <a:tc>
                  <a:txBody>
                    <a:bodyPr/>
                    <a:lstStyle/>
                    <a:p>
                      <a:pPr algn="l">
                        <a:lnSpc>
                          <a:spcPct val="115000"/>
                        </a:lnSpc>
                        <a:spcAft>
                          <a:spcPts val="0"/>
                        </a:spcAft>
                      </a:pPr>
                      <a:r>
                        <a:rPr lang="pl-PL" sz="1400" dirty="0">
                          <a:effectLst/>
                          <a:latin typeface="Calibri" panose="020F0502020204030204" pitchFamily="34" charset="0"/>
                          <a:ea typeface="Calibri"/>
                          <a:cs typeface="Calibri" panose="020F0502020204030204" pitchFamily="34" charset="0"/>
                        </a:rPr>
                        <a:t>Erasmus </a:t>
                      </a:r>
                      <a:r>
                        <a:rPr lang="pl-PL" sz="1400" dirty="0" err="1">
                          <a:effectLst/>
                          <a:latin typeface="Calibri" panose="020F0502020204030204" pitchFamily="34" charset="0"/>
                          <a:ea typeface="Calibri"/>
                          <a:cs typeface="Calibri" panose="020F0502020204030204" pitchFamily="34" charset="0"/>
                        </a:rPr>
                        <a:t>Mundus</a:t>
                      </a:r>
                      <a:endParaRPr lang="pl-PL" sz="1400" dirty="0">
                        <a:effectLst/>
                        <a:latin typeface="Calibri" panose="020F0502020204030204" pitchFamily="34" charset="0"/>
                        <a:ea typeface="Calibri"/>
                        <a:cs typeface="Calibri" panose="020F0502020204030204" pitchFamily="34" charset="0"/>
                      </a:endParaRP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46</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304648">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pl-PL" sz="1400" dirty="0">
                          <a:effectLst/>
                          <a:latin typeface="Calibri" panose="020F0502020204030204" pitchFamily="34" charset="0"/>
                          <a:cs typeface="Calibri" panose="020F0502020204030204" pitchFamily="34" charset="0"/>
                        </a:rPr>
                        <a:t>Double </a:t>
                      </a:r>
                      <a:r>
                        <a:rPr lang="pl-PL" sz="1400" dirty="0" err="1">
                          <a:effectLst/>
                          <a:latin typeface="Calibri" panose="020F0502020204030204" pitchFamily="34" charset="0"/>
                          <a:cs typeface="Calibri" panose="020F0502020204030204" pitchFamily="34" charset="0"/>
                        </a:rPr>
                        <a:t>Diploma</a:t>
                      </a:r>
                      <a:endParaRPr lang="pl-PL" sz="1400" dirty="0">
                        <a:effectLst/>
                        <a:latin typeface="Calibri" panose="020F0502020204030204" pitchFamily="34" charset="0"/>
                        <a:ea typeface="Calibri"/>
                        <a:cs typeface="Calibri" panose="020F0502020204030204" pitchFamily="34" charset="0"/>
                      </a:endParaRP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9525"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2</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9525"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extLst>
                  <a:ext uri="{0D108BD9-81ED-4DB2-BD59-A6C34878D82A}">
                    <a16:rowId xmlns:a16="http://schemas.microsoft.com/office/drawing/2014/main" val="2253287803"/>
                  </a:ext>
                </a:extLst>
              </a:tr>
            </a:tbl>
          </a:graphicData>
        </a:graphic>
      </p:graphicFrame>
      <p:sp>
        <p:nvSpPr>
          <p:cNvPr id="22"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313151" y="3775973"/>
            <a:ext cx="5563073" cy="358791"/>
          </a:xfrm>
        </p:spPr>
        <p:txBody>
          <a:bodyPr anchor="t">
            <a:noAutofit/>
          </a:bodyPr>
          <a:lstStyle/>
          <a:p>
            <a:pPr>
              <a:spcBef>
                <a:spcPts val="0"/>
              </a:spcBef>
            </a:pPr>
            <a:r>
              <a:rPr lang="pl-PL" sz="1800" b="1" dirty="0">
                <a:solidFill>
                  <a:schemeClr val="bg1">
                    <a:lumMod val="50000"/>
                  </a:schemeClr>
                </a:solidFill>
              </a:rPr>
              <a:t>Przyjazdy studentów i doktorantów</a:t>
            </a:r>
          </a:p>
        </p:txBody>
      </p:sp>
      <p:pic>
        <p:nvPicPr>
          <p:cNvPr id="25" name="Obraz 2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50267" cy="6858000"/>
          </a:xfrm>
          <a:prstGeom prst="rect">
            <a:avLst/>
          </a:prstGeom>
        </p:spPr>
      </p:pic>
      <p:pic>
        <p:nvPicPr>
          <p:cNvPr id="9" name="Obraz 8">
            <a:extLst>
              <a:ext uri="{FF2B5EF4-FFF2-40B4-BE49-F238E27FC236}">
                <a16:creationId xmlns:a16="http://schemas.microsoft.com/office/drawing/2014/main" id="{A55EB5A9-104A-42FF-A16E-4FC47964306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84241" y="180194"/>
            <a:ext cx="2183967" cy="487270"/>
          </a:xfrm>
          <a:prstGeom prst="rect">
            <a:avLst/>
          </a:prstGeom>
        </p:spPr>
      </p:pic>
    </p:spTree>
    <p:extLst>
      <p:ext uri="{BB962C8B-B14F-4D97-AF65-F5344CB8AC3E}">
        <p14:creationId xmlns:p14="http://schemas.microsoft.com/office/powerpoint/2010/main" val="2002272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71464" y="-6508"/>
            <a:ext cx="9396537" cy="1099638"/>
          </a:xfrm>
        </p:spPr>
        <p:txBody>
          <a:bodyPr/>
          <a:lstStyle/>
          <a:p>
            <a:pPr>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kern="1200" dirty="0">
                <a:solidFill>
                  <a:srgbClr val="B11D09"/>
                </a:solidFill>
                <a:ea typeface="Microsoft YaHei" pitchFamily="34" charset="-122"/>
                <a:cs typeface="Calibri" pitchFamily="34" charset="0"/>
              </a:rPr>
              <a:t>Program ERASMUS+</a:t>
            </a:r>
          </a:p>
        </p:txBody>
      </p:sp>
      <p:graphicFrame>
        <p:nvGraphicFramePr>
          <p:cNvPr id="10" name="Tabela 9"/>
          <p:cNvGraphicFramePr>
            <a:graphicFrameLocks noGrp="1"/>
          </p:cNvGraphicFramePr>
          <p:nvPr>
            <p:extLst>
              <p:ext uri="{D42A27DB-BD31-4B8C-83A1-F6EECF244321}">
                <p14:modId xmlns:p14="http://schemas.microsoft.com/office/powerpoint/2010/main" val="2220640845"/>
              </p:ext>
            </p:extLst>
          </p:nvPr>
        </p:nvGraphicFramePr>
        <p:xfrm>
          <a:off x="1246392" y="1469557"/>
          <a:ext cx="6721816" cy="1950443"/>
        </p:xfrm>
        <a:graphic>
          <a:graphicData uri="http://schemas.openxmlformats.org/drawingml/2006/table">
            <a:tbl>
              <a:tblPr firstRow="1" bandRow="1">
                <a:tableStyleId>{C083E6E3-FA7D-4D7B-A595-EF9225AFEA82}</a:tableStyleId>
              </a:tblPr>
              <a:tblGrid>
                <a:gridCol w="5299620">
                  <a:extLst>
                    <a:ext uri="{9D8B030D-6E8A-4147-A177-3AD203B41FA5}">
                      <a16:colId xmlns:a16="http://schemas.microsoft.com/office/drawing/2014/main" val="20000"/>
                    </a:ext>
                  </a:extLst>
                </a:gridCol>
                <a:gridCol w="1422196">
                  <a:extLst>
                    <a:ext uri="{9D8B030D-6E8A-4147-A177-3AD203B41FA5}">
                      <a16:colId xmlns:a16="http://schemas.microsoft.com/office/drawing/2014/main" val="20001"/>
                    </a:ext>
                  </a:extLst>
                </a:gridCol>
              </a:tblGrid>
              <a:tr h="447275">
                <a:tc>
                  <a:txBody>
                    <a:bodyPr/>
                    <a:lstStyle/>
                    <a:p>
                      <a:pPr algn="l">
                        <a:spcAft>
                          <a:spcPts val="0"/>
                        </a:spcAft>
                      </a:pPr>
                      <a:r>
                        <a:rPr lang="pl-PL" sz="1400" b="1" dirty="0">
                          <a:solidFill>
                            <a:schemeClr val="tx1"/>
                          </a:solidFill>
                          <a:effectLst/>
                          <a:latin typeface="Calibri" panose="020F0502020204030204" pitchFamily="34" charset="0"/>
                        </a:rPr>
                        <a:t>Program</a:t>
                      </a:r>
                      <a:endParaRPr lang="pl-PL" sz="1400" b="1" dirty="0">
                        <a:solidFill>
                          <a:schemeClr val="tx1"/>
                        </a:solidFill>
                        <a:effectLst/>
                        <a:latin typeface="Calibri" panose="020F0502020204030204" pitchFamily="34" charset="0"/>
                        <a:ea typeface="Calibri"/>
                        <a:cs typeface="Times New Roman"/>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rtl="0" fontAlgn="ctr">
                        <a:spcBef>
                          <a:spcPts val="0"/>
                        </a:spcBef>
                        <a:spcAft>
                          <a:spcPts val="0"/>
                        </a:spcAft>
                      </a:pPr>
                      <a:r>
                        <a:rPr lang="pl-PL" sz="1400" b="1" i="0" u="none" strike="noStrike" dirty="0">
                          <a:solidFill>
                            <a:srgbClr val="000000"/>
                          </a:solidFill>
                          <a:effectLst/>
                          <a:latin typeface="Calibri" panose="020F0502020204030204" pitchFamily="34" charset="0"/>
                        </a:rPr>
                        <a:t>2024/2025</a:t>
                      </a: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331807">
                <a:tc>
                  <a:txBody>
                    <a:bodyPr/>
                    <a:lstStyle/>
                    <a:p>
                      <a:pPr algn="l">
                        <a:spcAft>
                          <a:spcPts val="0"/>
                        </a:spcAft>
                      </a:pPr>
                      <a:r>
                        <a:rPr lang="pl-PL" sz="1400" b="0" dirty="0">
                          <a:effectLst/>
                          <a:latin typeface="Calibri" panose="020F0502020204030204" pitchFamily="34" charset="0"/>
                          <a:cs typeface="Calibri" panose="020F0502020204030204" pitchFamily="34" charset="0"/>
                        </a:rPr>
                        <a:t>Erasmus+ KA103 (wykłady)</a:t>
                      </a:r>
                      <a:endParaRPr lang="pl-PL" sz="1400" b="0" dirty="0">
                        <a:effectLst/>
                        <a:latin typeface="Calibri" panose="020F0502020204030204" pitchFamily="34" charset="0"/>
                        <a:ea typeface="Calibri"/>
                        <a:cs typeface="Calibri" panose="020F0502020204030204" pitchFamily="34" charset="0"/>
                      </a:endParaRP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6</a:t>
                      </a:r>
                      <a:endParaRPr lang="pl-PL" sz="1400"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419375">
                <a:tc>
                  <a:txBody>
                    <a:bodyPr/>
                    <a:lstStyle/>
                    <a:p>
                      <a:pPr algn="l">
                        <a:spcAft>
                          <a:spcPts val="0"/>
                        </a:spcAft>
                      </a:pPr>
                      <a:r>
                        <a:rPr lang="pl-PL" sz="1400" b="0" dirty="0">
                          <a:effectLst/>
                          <a:latin typeface="Calibri" panose="020F0502020204030204" pitchFamily="34" charset="0"/>
                          <a:cs typeface="Calibri" panose="020F0502020204030204" pitchFamily="34" charset="0"/>
                        </a:rPr>
                        <a:t>Erasmus+ KA103 (przyjazdy</a:t>
                      </a:r>
                      <a:r>
                        <a:rPr lang="pl-PL" sz="1400" b="0" baseline="0" dirty="0">
                          <a:effectLst/>
                          <a:latin typeface="Calibri" panose="020F0502020204030204" pitchFamily="34" charset="0"/>
                          <a:cs typeface="Calibri" panose="020F0502020204030204" pitchFamily="34" charset="0"/>
                        </a:rPr>
                        <a:t> szkoleniowe</a:t>
                      </a:r>
                      <a:r>
                        <a:rPr lang="pl-PL" sz="1400" b="0" dirty="0">
                          <a:effectLst/>
                          <a:latin typeface="Calibri" panose="020F0502020204030204" pitchFamily="34" charset="0"/>
                          <a:cs typeface="Calibri" panose="020F0502020204030204" pitchFamily="34" charset="0"/>
                        </a:rPr>
                        <a:t>)</a:t>
                      </a:r>
                      <a:endParaRPr lang="pl-PL" sz="1400" b="0" dirty="0">
                        <a:effectLst/>
                        <a:latin typeface="Calibri" panose="020F0502020204030204" pitchFamily="34" charset="0"/>
                        <a:ea typeface="Calibri"/>
                        <a:cs typeface="Calibri" panose="020F0502020204030204" pitchFamily="34" charset="0"/>
                      </a:endParaRP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38</a:t>
                      </a:r>
                      <a:endParaRPr lang="pl-PL" sz="1400"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332186">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pl-PL" sz="1400" b="0" dirty="0">
                          <a:effectLst/>
                          <a:latin typeface="Calibri" panose="020F0502020204030204" pitchFamily="34" charset="0"/>
                          <a:cs typeface="Calibri" panose="020F0502020204030204" pitchFamily="34" charset="0"/>
                        </a:rPr>
                        <a:t>Erasmus+ KA107 (przyjazdy</a:t>
                      </a:r>
                      <a:r>
                        <a:rPr lang="pl-PL" sz="1400" b="0" baseline="0" dirty="0">
                          <a:effectLst/>
                          <a:latin typeface="Calibri" panose="020F0502020204030204" pitchFamily="34" charset="0"/>
                          <a:cs typeface="Calibri" panose="020F0502020204030204" pitchFamily="34" charset="0"/>
                        </a:rPr>
                        <a:t> szkoleniowe</a:t>
                      </a:r>
                      <a:r>
                        <a:rPr lang="pl-PL" sz="1400" b="0" dirty="0">
                          <a:effectLst/>
                          <a:latin typeface="Calibri" panose="020F0502020204030204" pitchFamily="34" charset="0"/>
                          <a:cs typeface="Calibri" panose="020F0502020204030204" pitchFamily="34" charset="0"/>
                        </a:rPr>
                        <a:t>)</a:t>
                      </a:r>
                      <a:endParaRPr lang="pl-PL" sz="1400" b="0" dirty="0">
                        <a:effectLst/>
                        <a:latin typeface="Calibri" panose="020F0502020204030204" pitchFamily="34" charset="0"/>
                        <a:ea typeface="Calibri"/>
                        <a:cs typeface="Calibri" panose="020F0502020204030204" pitchFamily="34" charset="0"/>
                      </a:endParaRP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3</a:t>
                      </a:r>
                      <a:endParaRPr lang="pl-PL" sz="1400"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419800">
                <a:tc>
                  <a:txBody>
                    <a:bodyPr/>
                    <a:lstStyle/>
                    <a:p>
                      <a:pPr marL="0" algn="l" defTabSz="914400" rtl="0" eaLnBrk="1" latinLnBrk="0" hangingPunct="1">
                        <a:lnSpc>
                          <a:spcPct val="115000"/>
                        </a:lnSpc>
                        <a:spcAft>
                          <a:spcPts val="1000"/>
                        </a:spcAft>
                      </a:pPr>
                      <a:r>
                        <a:rPr lang="pl-PL" sz="1400" b="1" dirty="0">
                          <a:effectLst/>
                          <a:latin typeface="Calibri" panose="020F0502020204030204" pitchFamily="34" charset="0"/>
                          <a:cs typeface="Calibri" panose="020F0502020204030204" pitchFamily="34" charset="0"/>
                        </a:rPr>
                        <a:t>RAZEM</a:t>
                      </a:r>
                      <a:endParaRPr lang="pl-PL" sz="1400" b="1" kern="1200" dirty="0">
                        <a:solidFill>
                          <a:schemeClr val="tx1"/>
                        </a:solidFill>
                        <a:effectLst/>
                        <a:latin typeface="Calibri" panose="020F0502020204030204" pitchFamily="34" charset="0"/>
                        <a:ea typeface="Calibri"/>
                        <a:cs typeface="Calibri" panose="020F0502020204030204" pitchFamily="34" charset="0"/>
                      </a:endParaRP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6350"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400" b="1" i="0" u="none" strike="noStrike" dirty="0">
                          <a:solidFill>
                            <a:srgbClr val="000000"/>
                          </a:solidFill>
                          <a:effectLst/>
                          <a:latin typeface="Calibri" panose="020F0502020204030204" pitchFamily="34" charset="0"/>
                        </a:rPr>
                        <a:t>47</a:t>
                      </a:r>
                      <a:endParaRPr lang="pl-PL" sz="1400"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6350"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5285839"/>
                  </a:ext>
                </a:extLst>
              </a:tr>
            </a:tbl>
          </a:graphicData>
        </a:graphic>
      </p:graphicFrame>
      <p:sp>
        <p:nvSpPr>
          <p:cNvPr id="14"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56344" y="1052736"/>
            <a:ext cx="5563073" cy="359022"/>
          </a:xfrm>
        </p:spPr>
        <p:txBody>
          <a:bodyPr anchor="t">
            <a:normAutofit lnSpcReduction="10000"/>
          </a:bodyPr>
          <a:lstStyle/>
          <a:p>
            <a:pPr>
              <a:spcBef>
                <a:spcPts val="0"/>
              </a:spcBef>
            </a:pPr>
            <a:r>
              <a:rPr lang="pl-PL" sz="1800" b="1" dirty="0">
                <a:solidFill>
                  <a:schemeClr val="bg1">
                    <a:lumMod val="50000"/>
                  </a:schemeClr>
                </a:solidFill>
              </a:rPr>
              <a:t>Przyjazdy pracowników</a:t>
            </a:r>
          </a:p>
        </p:txBody>
      </p:sp>
      <p:graphicFrame>
        <p:nvGraphicFramePr>
          <p:cNvPr id="15" name="Tabela 14"/>
          <p:cNvGraphicFramePr>
            <a:graphicFrameLocks noGrp="1"/>
          </p:cNvGraphicFramePr>
          <p:nvPr>
            <p:extLst>
              <p:ext uri="{D42A27DB-BD31-4B8C-83A1-F6EECF244321}">
                <p14:modId xmlns:p14="http://schemas.microsoft.com/office/powerpoint/2010/main" val="2582299952"/>
              </p:ext>
            </p:extLst>
          </p:nvPr>
        </p:nvGraphicFramePr>
        <p:xfrm>
          <a:off x="1270192" y="4241077"/>
          <a:ext cx="6698016" cy="1972042"/>
        </p:xfrm>
        <a:graphic>
          <a:graphicData uri="http://schemas.openxmlformats.org/drawingml/2006/table">
            <a:tbl>
              <a:tblPr firstRow="1" bandRow="1">
                <a:tableStyleId>{C083E6E3-FA7D-4D7B-A595-EF9225AFEA82}</a:tableStyleId>
              </a:tblPr>
              <a:tblGrid>
                <a:gridCol w="5249880">
                  <a:extLst>
                    <a:ext uri="{9D8B030D-6E8A-4147-A177-3AD203B41FA5}">
                      <a16:colId xmlns:a16="http://schemas.microsoft.com/office/drawing/2014/main" val="20000"/>
                    </a:ext>
                  </a:extLst>
                </a:gridCol>
                <a:gridCol w="1448136">
                  <a:extLst>
                    <a:ext uri="{9D8B030D-6E8A-4147-A177-3AD203B41FA5}">
                      <a16:colId xmlns:a16="http://schemas.microsoft.com/office/drawing/2014/main" val="20001"/>
                    </a:ext>
                  </a:extLst>
                </a:gridCol>
              </a:tblGrid>
              <a:tr h="484067">
                <a:tc>
                  <a:txBody>
                    <a:bodyPr/>
                    <a:lstStyle/>
                    <a:p>
                      <a:pPr algn="l">
                        <a:spcAft>
                          <a:spcPts val="0"/>
                        </a:spcAft>
                      </a:pPr>
                      <a:r>
                        <a:rPr lang="pl-PL" sz="1400" dirty="0">
                          <a:solidFill>
                            <a:schemeClr val="tx1"/>
                          </a:solidFill>
                          <a:effectLst/>
                          <a:latin typeface="Calibri" panose="020F0502020204030204" pitchFamily="34" charset="0"/>
                        </a:rPr>
                        <a:t>Program</a:t>
                      </a:r>
                      <a:endParaRPr lang="pl-PL" sz="1400" dirty="0">
                        <a:solidFill>
                          <a:schemeClr val="tx1"/>
                        </a:solidFill>
                        <a:effectLst/>
                        <a:latin typeface="Calibri" panose="020F0502020204030204" pitchFamily="34" charset="0"/>
                        <a:ea typeface="Calibri"/>
                        <a:cs typeface="Times New Roman"/>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lvl="0" indent="0" algn="ctr">
                        <a:lnSpc>
                          <a:spcPct val="150000"/>
                        </a:lnSpc>
                        <a:buFont typeface="Arial" pitchFamily="34" charset="0"/>
                        <a:buNone/>
                      </a:pPr>
                      <a:r>
                        <a:rPr lang="pl-PL" sz="1400" b="1" dirty="0">
                          <a:solidFill>
                            <a:schemeClr val="tx1"/>
                          </a:solidFill>
                          <a:latin typeface="Calibri" pitchFamily="34" charset="0"/>
                          <a:cs typeface="Calibri" pitchFamily="34" charset="0"/>
                        </a:rPr>
                        <a:t>2024/2025</a:t>
                      </a: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295099">
                <a:tc>
                  <a:txBody>
                    <a:bodyPr/>
                    <a:lstStyle/>
                    <a:p>
                      <a:pPr algn="l">
                        <a:spcAft>
                          <a:spcPts val="0"/>
                        </a:spcAft>
                      </a:pPr>
                      <a:r>
                        <a:rPr lang="pl-PL" sz="1400" b="0" dirty="0">
                          <a:effectLst/>
                          <a:latin typeface="Calibri" panose="020F0502020204030204" pitchFamily="34" charset="0"/>
                          <a:cs typeface="Calibri" panose="020F0502020204030204" pitchFamily="34" charset="0"/>
                        </a:rPr>
                        <a:t>Erasmus+ KA103 (wykłady)</a:t>
                      </a:r>
                      <a:endParaRPr lang="pl-PL" sz="1400" b="0" dirty="0">
                        <a:effectLst/>
                        <a:latin typeface="Calibri" panose="020F0502020204030204" pitchFamily="34" charset="0"/>
                        <a:ea typeface="Calibri"/>
                        <a:cs typeface="Calibri" panose="020F0502020204030204" pitchFamily="34" charset="0"/>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25</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494706">
                <a:tc>
                  <a:txBody>
                    <a:bodyPr/>
                    <a:lstStyle/>
                    <a:p>
                      <a:pPr algn="l">
                        <a:spcAft>
                          <a:spcPts val="0"/>
                        </a:spcAft>
                      </a:pPr>
                      <a:r>
                        <a:rPr lang="pl-PL" sz="1400" b="0" dirty="0">
                          <a:effectLst/>
                          <a:latin typeface="Calibri" panose="020F0502020204030204" pitchFamily="34" charset="0"/>
                          <a:cs typeface="Calibri" panose="020F0502020204030204" pitchFamily="34" charset="0"/>
                        </a:rPr>
                        <a:t>Erasmus+ KA103 (wyjazdy</a:t>
                      </a:r>
                      <a:r>
                        <a:rPr lang="pl-PL" sz="1400" b="0" baseline="0" dirty="0">
                          <a:effectLst/>
                          <a:latin typeface="Calibri" panose="020F0502020204030204" pitchFamily="34" charset="0"/>
                          <a:cs typeface="Calibri" panose="020F0502020204030204" pitchFamily="34" charset="0"/>
                        </a:rPr>
                        <a:t> szkoleniowe</a:t>
                      </a:r>
                      <a:r>
                        <a:rPr lang="pl-PL" sz="1400" b="0" dirty="0">
                          <a:effectLst/>
                          <a:latin typeface="Calibri" panose="020F0502020204030204" pitchFamily="34" charset="0"/>
                          <a:cs typeface="Calibri" panose="020F0502020204030204" pitchFamily="34" charset="0"/>
                        </a:rPr>
                        <a:t>)</a:t>
                      </a:r>
                      <a:endParaRPr lang="pl-PL" sz="1400" b="0" dirty="0">
                        <a:effectLst/>
                        <a:latin typeface="Calibri" panose="020F0502020204030204" pitchFamily="34" charset="0"/>
                        <a:ea typeface="Calibri"/>
                        <a:cs typeface="Calibri" panose="020F0502020204030204" pitchFamily="34" charset="0"/>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47</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295099">
                <a:tc>
                  <a:txBody>
                    <a:bodyPr/>
                    <a:lstStyle/>
                    <a:p>
                      <a:pPr marL="0" marR="0" indent="0" algn="l" defTabSz="914400" rtl="0" eaLnBrk="1" fontAlgn="auto" latinLnBrk="0" hangingPunct="1">
                        <a:lnSpc>
                          <a:spcPct val="100000"/>
                        </a:lnSpc>
                        <a:spcBef>
                          <a:spcPts val="0"/>
                        </a:spcBef>
                        <a:spcAft>
                          <a:spcPts val="1000"/>
                        </a:spcAft>
                        <a:buClrTx/>
                        <a:buSzTx/>
                        <a:buFontTx/>
                        <a:buNone/>
                        <a:tabLst/>
                        <a:defRPr/>
                      </a:pPr>
                      <a:r>
                        <a:rPr lang="pl-PL" sz="1400" b="0" dirty="0">
                          <a:effectLst/>
                          <a:latin typeface="Calibri" panose="020F0502020204030204" pitchFamily="34" charset="0"/>
                          <a:cs typeface="Calibri" panose="020F0502020204030204" pitchFamily="34" charset="0"/>
                        </a:rPr>
                        <a:t>Erasmus+ KA107 (wykłady)</a:t>
                      </a:r>
                      <a:endParaRPr lang="pl-PL" sz="1400" b="0" dirty="0">
                        <a:effectLst/>
                        <a:latin typeface="Calibri" panose="020F0502020204030204" pitchFamily="34" charset="0"/>
                        <a:ea typeface="Calibri"/>
                        <a:cs typeface="Calibri" panose="020F0502020204030204" pitchFamily="34" charset="0"/>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3</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07708312"/>
                  </a:ext>
                </a:extLst>
              </a:tr>
              <a:tr h="391573">
                <a:tc>
                  <a:txBody>
                    <a:bodyPr/>
                    <a:lstStyle/>
                    <a:p>
                      <a:pPr marL="0" algn="l" defTabSz="914400" rtl="0" eaLnBrk="1" latinLnBrk="0" hangingPunct="1">
                        <a:lnSpc>
                          <a:spcPct val="115000"/>
                        </a:lnSpc>
                        <a:spcAft>
                          <a:spcPts val="1000"/>
                        </a:spcAft>
                      </a:pPr>
                      <a:r>
                        <a:rPr lang="pl-PL" sz="1400" b="1" dirty="0">
                          <a:effectLst/>
                          <a:latin typeface="Calibri" panose="020F0502020204030204" pitchFamily="34" charset="0"/>
                          <a:cs typeface="Calibri" panose="020F0502020204030204" pitchFamily="34" charset="0"/>
                        </a:rPr>
                        <a:t>RAZEM</a:t>
                      </a:r>
                      <a:endParaRPr lang="pl-PL" sz="1400" b="1" kern="1200" dirty="0">
                        <a:solidFill>
                          <a:schemeClr val="tx1"/>
                        </a:solidFill>
                        <a:effectLst/>
                        <a:latin typeface="Calibri" panose="020F0502020204030204" pitchFamily="34" charset="0"/>
                        <a:ea typeface="Calibri"/>
                        <a:cs typeface="Calibri" panose="020F0502020204030204" pitchFamily="34" charset="0"/>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400" b="1" i="0" u="none" strike="noStrike" dirty="0">
                          <a:solidFill>
                            <a:srgbClr val="000000"/>
                          </a:solidFill>
                          <a:effectLst/>
                          <a:latin typeface="Calibri" panose="020F0502020204030204" pitchFamily="34" charset="0"/>
                        </a:rPr>
                        <a:t>75</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53287803"/>
                  </a:ext>
                </a:extLst>
              </a:tr>
            </a:tbl>
          </a:graphicData>
        </a:graphic>
      </p:graphicFrame>
      <p:sp>
        <p:nvSpPr>
          <p:cNvPr id="19"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71464" y="3649185"/>
            <a:ext cx="5563073" cy="591892"/>
          </a:xfrm>
        </p:spPr>
        <p:txBody>
          <a:bodyPr anchor="t">
            <a:normAutofit/>
          </a:bodyPr>
          <a:lstStyle/>
          <a:p>
            <a:pPr>
              <a:spcBef>
                <a:spcPts val="0"/>
              </a:spcBef>
            </a:pPr>
            <a:r>
              <a:rPr lang="pl-PL" sz="1800" b="1" dirty="0">
                <a:solidFill>
                  <a:schemeClr val="bg1">
                    <a:lumMod val="50000"/>
                  </a:schemeClr>
                </a:solidFill>
              </a:rPr>
              <a:t>Wyjazdy pracowników</a:t>
            </a:r>
          </a:p>
        </p:txBody>
      </p:sp>
      <p:pic>
        <p:nvPicPr>
          <p:cNvPr id="23" name="Obraz 2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69157" y="0"/>
            <a:ext cx="3922843" cy="6864508"/>
          </a:xfrm>
          <a:prstGeom prst="rect">
            <a:avLst/>
          </a:prstGeom>
        </p:spPr>
      </p:pic>
      <p:pic>
        <p:nvPicPr>
          <p:cNvPr id="11" name="Obraz 10">
            <a:extLst>
              <a:ext uri="{FF2B5EF4-FFF2-40B4-BE49-F238E27FC236}">
                <a16:creationId xmlns:a16="http://schemas.microsoft.com/office/drawing/2014/main" id="{992815D3-BFA5-4E38-9D49-0DDB90E3802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01340" y="182750"/>
            <a:ext cx="2183967" cy="487270"/>
          </a:xfrm>
          <a:prstGeom prst="rect">
            <a:avLst/>
          </a:prstGeom>
        </p:spPr>
      </p:pic>
    </p:spTree>
    <p:extLst>
      <p:ext uri="{BB962C8B-B14F-4D97-AF65-F5344CB8AC3E}">
        <p14:creationId xmlns:p14="http://schemas.microsoft.com/office/powerpoint/2010/main" val="1269898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10000" contrast="-6000"/>
                    </a14:imgEffect>
                  </a14:imgLayer>
                </a14:imgProps>
              </a:ext>
              <a:ext uri="{28A0092B-C50C-407E-A947-70E740481C1C}">
                <a14:useLocalDpi xmlns:a14="http://schemas.microsoft.com/office/drawing/2010/main"/>
              </a:ext>
            </a:extLst>
          </a:blip>
          <a:srcRect/>
          <a:stretch/>
        </p:blipFill>
        <p:spPr>
          <a:xfrm>
            <a:off x="843272" y="0"/>
            <a:ext cx="11348728" cy="6857999"/>
          </a:xfrm>
          <a:prstGeom prst="rect">
            <a:avLst/>
          </a:prstGeom>
        </p:spPr>
      </p:pic>
      <p:grpSp>
        <p:nvGrpSpPr>
          <p:cNvPr id="9" name="Grupa 8">
            <a:extLst>
              <a:ext uri="{FF2B5EF4-FFF2-40B4-BE49-F238E27FC236}">
                <a16:creationId xmlns:a16="http://schemas.microsoft.com/office/drawing/2014/main" id="{E11EFB2B-5EEC-4DF6-B45F-8B522E5F5B7E}"/>
              </a:ext>
            </a:extLst>
          </p:cNvPr>
          <p:cNvGrpSpPr/>
          <p:nvPr/>
        </p:nvGrpSpPr>
        <p:grpSpPr>
          <a:xfrm>
            <a:off x="843272" y="403517"/>
            <a:ext cx="11363789" cy="864096"/>
            <a:chOff x="828211" y="204452"/>
            <a:chExt cx="11363789" cy="864096"/>
          </a:xfrm>
        </p:grpSpPr>
        <p:sp>
          <p:nvSpPr>
            <p:cNvPr id="10" name="Prostokąt 9">
              <a:extLst>
                <a:ext uri="{FF2B5EF4-FFF2-40B4-BE49-F238E27FC236}">
                  <a16:creationId xmlns:a16="http://schemas.microsoft.com/office/drawing/2014/main" id="{0B5390F3-2BE1-472B-BD62-EC5B381ED7BD}"/>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1" name="Text Box 1">
              <a:extLst>
                <a:ext uri="{FF2B5EF4-FFF2-40B4-BE49-F238E27FC236}">
                  <a16:creationId xmlns:a16="http://schemas.microsoft.com/office/drawing/2014/main" id="{56A9EA7D-E1BE-4C38-9CD8-63FD41E21318}"/>
                </a:ext>
              </a:extLst>
            </p:cNvPr>
            <p:cNvSpPr txBox="1">
              <a:spLocks noChangeArrowheads="1"/>
            </p:cNvSpPr>
            <p:nvPr/>
          </p:nvSpPr>
          <p:spPr bwMode="auto">
            <a:xfrm>
              <a:off x="1832467" y="204452"/>
              <a:ext cx="9145016"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buClrTx/>
                <a:buFontTx/>
                <a:buNone/>
              </a:pPr>
              <a:r>
                <a:rPr lang="pl-PL" altLang="pl-PL" sz="4000" b="1" cap="all" dirty="0">
                  <a:solidFill>
                    <a:schemeClr val="bg1"/>
                  </a:solidFill>
                  <a:latin typeface="Calibri" pitchFamily="34" charset="0"/>
                  <a:cs typeface="Calibri" pitchFamily="34" charset="0"/>
                </a:rPr>
                <a:t>Politechnika dla młodych</a:t>
              </a:r>
              <a:endParaRPr lang="pl-PL" altLang="pl-PL" sz="4000" b="1" cap="all" dirty="0"/>
            </a:p>
          </p:txBody>
        </p:sp>
      </p:grpSp>
    </p:spTree>
    <p:extLst>
      <p:ext uri="{BB962C8B-B14F-4D97-AF65-F5344CB8AC3E}">
        <p14:creationId xmlns:p14="http://schemas.microsoft.com/office/powerpoint/2010/main" val="2194578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2" name="Rectangle 2"/>
          <p:cNvSpPr txBox="1">
            <a:spLocks/>
          </p:cNvSpPr>
          <p:nvPr/>
        </p:nvSpPr>
        <p:spPr>
          <a:xfrm>
            <a:off x="1271464" y="0"/>
            <a:ext cx="6696743" cy="1124744"/>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Politechnika dla młodych</a:t>
            </a:r>
          </a:p>
        </p:txBody>
      </p:sp>
      <p:sp>
        <p:nvSpPr>
          <p:cNvPr id="3" name="Rectangle 3"/>
          <p:cNvSpPr>
            <a:spLocks noGrp="1"/>
          </p:cNvSpPr>
          <p:nvPr>
            <p:ph type="body" idx="1"/>
          </p:nvPr>
        </p:nvSpPr>
        <p:spPr>
          <a:xfrm>
            <a:off x="1271463" y="971860"/>
            <a:ext cx="6984778" cy="5481478"/>
          </a:xfrm>
        </p:spPr>
        <p:txBody>
          <a:bodyPr>
            <a:noAutofit/>
          </a:bodyPr>
          <a:lstStyle/>
          <a:p>
            <a:pPr marL="252000" indent="-252000" defTabSz="540000">
              <a:spcBef>
                <a:spcPts val="600"/>
              </a:spcBef>
              <a:buClr>
                <a:schemeClr val="bg1">
                  <a:lumMod val="65000"/>
                </a:schemeClr>
              </a:buClr>
              <a:buFont typeface="Wingdings" panose="05000000000000000000" pitchFamily="2" charset="2"/>
              <a:buChar char="§"/>
            </a:pPr>
            <a:r>
              <a:rPr lang="pl-PL" altLang="pl-PL" sz="1850" dirty="0"/>
              <a:t>Dni Otwarte </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a:t>Olimpiada Chemiczna</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a:t>Dolnośląski Festiwal Nauki</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a:t>Akademia Młodych Odkrywców</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a:t>Noc Politechniki</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err="1"/>
              <a:t>PWr</a:t>
            </a:r>
            <a:r>
              <a:rPr lang="pl-PL" altLang="pl-PL" sz="1850" dirty="0"/>
              <a:t> Challenge</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a:t>Platforma e-learningowa </a:t>
            </a:r>
            <a:r>
              <a:rPr lang="pl-PL" altLang="pl-PL" sz="1850" b="1" dirty="0"/>
              <a:t>eportal.pwr.edu.pl</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a:t>Kursy korespondencyjne z matematyki i fizyki </a:t>
            </a:r>
            <a:br>
              <a:rPr lang="pl-PL" altLang="pl-PL" sz="1850" dirty="0"/>
            </a:br>
            <a:r>
              <a:rPr lang="pl-PL" altLang="pl-PL" sz="1850" dirty="0"/>
              <a:t>dla kandydatów na studia</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a:t>Intensywny kurs maturalny „Matematyka”, </a:t>
            </a:r>
            <a:br>
              <a:rPr lang="pl-PL" altLang="pl-PL" sz="1850" dirty="0"/>
            </a:br>
            <a:r>
              <a:rPr lang="pl-PL" altLang="pl-PL" sz="1850" dirty="0"/>
              <a:t>przygotowujący do zdawania matury z matematyki na poziomie rozszerzonym</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a:t>„Gry Matematyczne i Logiczne”</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a:t>Studium Talent </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err="1"/>
              <a:t>Robotic</a:t>
            </a:r>
            <a:r>
              <a:rPr lang="pl-PL" altLang="pl-PL" sz="1850" dirty="0"/>
              <a:t> Arena</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a:latin typeface="Calibri"/>
                <a:cs typeface="Calibri"/>
              </a:rPr>
              <a:t>Kanał na YouTube: @</a:t>
            </a:r>
            <a:r>
              <a:rPr lang="pl-PL" altLang="pl-PL" sz="1850" dirty="0" err="1">
                <a:latin typeface="Calibri"/>
                <a:cs typeface="Calibri"/>
              </a:rPr>
              <a:t>polilabPWr</a:t>
            </a:r>
            <a:r>
              <a:rPr lang="pl-PL" altLang="pl-PL" sz="1850" dirty="0">
                <a:latin typeface="Calibri"/>
                <a:cs typeface="Calibri"/>
              </a:rPr>
              <a:t>, @</a:t>
            </a:r>
            <a:r>
              <a:rPr lang="pl-PL" altLang="pl-PL" sz="1850" dirty="0" err="1">
                <a:latin typeface="Calibri"/>
                <a:cs typeface="Calibri"/>
              </a:rPr>
              <a:t>Fizykabezzamulania_PWr</a:t>
            </a:r>
            <a:br>
              <a:rPr lang="pl-PL" sz="1900" dirty="0"/>
            </a:br>
            <a:endParaRPr lang="pl-PL" altLang="pl-PL" sz="1900" dirty="0"/>
          </a:p>
          <a:p>
            <a:pPr marL="252000" indent="-252000">
              <a:buClr>
                <a:schemeClr val="bg1">
                  <a:lumMod val="50000"/>
                </a:schemeClr>
              </a:buClr>
              <a:buFont typeface="Arial" panose="020B0604020202020204" pitchFamily="34" charset="0"/>
              <a:buChar char="•"/>
            </a:pPr>
            <a:endParaRPr lang="pl-PL" altLang="pl-PL" sz="1900" dirty="0">
              <a:cs typeface="Calibri" panose="020F0502020204030204" pitchFamily="34" charset="0"/>
            </a:endParaRPr>
          </a:p>
        </p:txBody>
      </p:sp>
    </p:spTree>
    <p:extLst>
      <p:ext uri="{BB962C8B-B14F-4D97-AF65-F5344CB8AC3E}">
        <p14:creationId xmlns:p14="http://schemas.microsoft.com/office/powerpoint/2010/main" val="3750924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4" y="-102988"/>
            <a:ext cx="5760640" cy="1045728"/>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Aktywność studencka</a:t>
            </a:r>
          </a:p>
        </p:txBody>
      </p:sp>
      <p:sp>
        <p:nvSpPr>
          <p:cNvPr id="3" name="Rectangle 3"/>
          <p:cNvSpPr>
            <a:spLocks noGrp="1"/>
          </p:cNvSpPr>
          <p:nvPr>
            <p:ph type="body" idx="1"/>
          </p:nvPr>
        </p:nvSpPr>
        <p:spPr>
          <a:xfrm>
            <a:off x="1271464" y="764704"/>
            <a:ext cx="6840760" cy="5760641"/>
          </a:xfrm>
        </p:spPr>
        <p:txBody>
          <a:bodyPr>
            <a:noAutofit/>
          </a:bodyPr>
          <a:lstStyle/>
          <a:p>
            <a:pPr>
              <a:spcBef>
                <a:spcPts val="600"/>
              </a:spcBef>
              <a:buClr>
                <a:schemeClr val="bg1">
                  <a:lumMod val="50000"/>
                </a:schemeClr>
              </a:buClr>
            </a:pPr>
            <a:endParaRPr lang="pl-PL" altLang="pl-PL" sz="1500" dirty="0">
              <a:cs typeface="Calibri" pitchFamily="34" charset="0"/>
            </a:endParaRPr>
          </a:p>
          <a:p>
            <a:pPr>
              <a:spcBef>
                <a:spcPts val="600"/>
              </a:spcBef>
              <a:buClr>
                <a:schemeClr val="bg1">
                  <a:lumMod val="50000"/>
                </a:schemeClr>
              </a:buClr>
            </a:pPr>
            <a:endParaRPr lang="pl-PL" altLang="pl-PL" sz="1500" dirty="0">
              <a:cs typeface="Calibri" pitchFamily="34" charset="0"/>
            </a:endParaRPr>
          </a:p>
        </p:txBody>
      </p:sp>
      <p:pic>
        <p:nvPicPr>
          <p:cNvPr id="16" name="Obraz 15">
            <a:extLst>
              <a:ext uri="{FF2B5EF4-FFF2-40B4-BE49-F238E27FC236}">
                <a16:creationId xmlns:a16="http://schemas.microsoft.com/office/drawing/2014/main" id="{5EAF948D-1413-4B3D-92FC-7F8D52E2D54B}"/>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5000"/>
                    </a14:imgEffect>
                  </a14:imgLayer>
                </a14:imgProps>
              </a:ext>
              <a:ext uri="{28A0092B-C50C-407E-A947-70E740481C1C}">
                <a14:useLocalDpi xmlns:a14="http://schemas.microsoft.com/office/drawing/2010/main"/>
              </a:ext>
            </a:extLst>
          </a:blip>
          <a:stretch>
            <a:fillRect/>
          </a:stretch>
        </p:blipFill>
        <p:spPr>
          <a:xfrm rot="5400000">
            <a:off x="6798668" y="1460696"/>
            <a:ext cx="6876721" cy="3909940"/>
          </a:xfrm>
          <a:prstGeom prst="rect">
            <a:avLst/>
          </a:prstGeom>
        </p:spPr>
      </p:pic>
      <p:sp>
        <p:nvSpPr>
          <p:cNvPr id="28" name="Rectangle 3">
            <a:extLst>
              <a:ext uri="{FF2B5EF4-FFF2-40B4-BE49-F238E27FC236}">
                <a16:creationId xmlns:a16="http://schemas.microsoft.com/office/drawing/2014/main" id="{10029A5B-8F74-4BE7-8BF1-5CD09C6182B3}"/>
              </a:ext>
            </a:extLst>
          </p:cNvPr>
          <p:cNvSpPr txBox="1">
            <a:spLocks/>
          </p:cNvSpPr>
          <p:nvPr/>
        </p:nvSpPr>
        <p:spPr bwMode="auto">
          <a:xfrm>
            <a:off x="1249424" y="764703"/>
            <a:ext cx="6840760" cy="5760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lvl1pPr marL="0" indent="0" algn="l" rtl="0" eaLnBrk="1" fontAlgn="base" hangingPunct="1">
              <a:spcBef>
                <a:spcPct val="20000"/>
              </a:spcBef>
              <a:spcAft>
                <a:spcPct val="0"/>
              </a:spcAft>
              <a:buNone/>
              <a:defRPr sz="3200">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2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24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20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20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marL="285750" indent="-285750">
              <a:spcBef>
                <a:spcPts val="600"/>
              </a:spcBef>
              <a:spcAft>
                <a:spcPts val="0"/>
              </a:spcAft>
              <a:buClr>
                <a:schemeClr val="bg1">
                  <a:lumMod val="75000"/>
                </a:schemeClr>
              </a:buClr>
              <a:buFont typeface="Wingdings" panose="05000000000000000000" pitchFamily="2" charset="2"/>
              <a:buChar char="§"/>
            </a:pPr>
            <a:r>
              <a:rPr lang="pl-PL" altLang="pl-PL" sz="1600" b="1" kern="0" dirty="0">
                <a:cs typeface="Calibri" pitchFamily="34" charset="0"/>
              </a:rPr>
              <a:t>214 studenckich kół naukowych</a:t>
            </a:r>
          </a:p>
          <a:p>
            <a:pPr algn="just">
              <a:spcBef>
                <a:spcPts val="600"/>
              </a:spcBef>
              <a:spcAft>
                <a:spcPts val="0"/>
              </a:spcAft>
              <a:buClr>
                <a:schemeClr val="bg1">
                  <a:lumMod val="75000"/>
                </a:schemeClr>
              </a:buClr>
            </a:pPr>
            <a:r>
              <a:rPr lang="pl-PL" altLang="pl-PL" sz="1600" kern="0" dirty="0">
                <a:cs typeface="Calibri" pitchFamily="34" charset="0"/>
              </a:rPr>
              <a:t>m.in. PWR Racing Team, LEM Wrocław Motorsport, KN </a:t>
            </a:r>
            <a:r>
              <a:rPr lang="pl-PL" altLang="pl-PL" sz="1600" kern="0" dirty="0" err="1">
                <a:cs typeface="Calibri" pitchFamily="34" charset="0"/>
              </a:rPr>
              <a:t>Robotyków</a:t>
            </a:r>
            <a:r>
              <a:rPr lang="pl-PL" altLang="pl-PL" sz="1600" kern="0" dirty="0">
                <a:cs typeface="Calibri" pitchFamily="34" charset="0"/>
              </a:rPr>
              <a:t> </a:t>
            </a:r>
            <a:r>
              <a:rPr lang="pl-PL" altLang="pl-PL" sz="1600" kern="0" dirty="0" err="1">
                <a:cs typeface="Calibri" pitchFamily="34" charset="0"/>
              </a:rPr>
              <a:t>KoNaR</a:t>
            </a:r>
            <a:r>
              <a:rPr lang="pl-PL" altLang="pl-PL" sz="1600" kern="0" dirty="0">
                <a:cs typeface="Calibri" pitchFamily="34" charset="0"/>
              </a:rPr>
              <a:t>, Akademicki Klub Lotniczy, KN </a:t>
            </a:r>
            <a:r>
              <a:rPr lang="pl-PL" altLang="pl-PL" sz="1600" kern="0" dirty="0" err="1">
                <a:cs typeface="Calibri" pitchFamily="34" charset="0"/>
              </a:rPr>
              <a:t>Solvro</a:t>
            </a:r>
            <a:r>
              <a:rPr lang="pl-PL" altLang="pl-PL" sz="1600" kern="0" dirty="0">
                <a:cs typeface="Calibri" pitchFamily="34" charset="0"/>
              </a:rPr>
              <a:t>, KN </a:t>
            </a:r>
            <a:r>
              <a:rPr lang="pl-PL" altLang="pl-PL" sz="1600" kern="0" dirty="0" err="1">
                <a:cs typeface="Calibri" pitchFamily="34" charset="0"/>
              </a:rPr>
              <a:t>Bio</a:t>
            </a:r>
            <a:r>
              <a:rPr lang="pl-PL" altLang="pl-PL" sz="1600" kern="0" dirty="0">
                <a:cs typeface="Calibri" pitchFamily="34" charset="0"/>
              </a:rPr>
              <a:t>-Top, KN ALLIN, KN White </a:t>
            </a:r>
            <a:r>
              <a:rPr lang="pl-PL" altLang="pl-PL" sz="1600" kern="0" dirty="0" err="1">
                <a:cs typeface="Calibri" pitchFamily="34" charset="0"/>
              </a:rPr>
              <a:t>Hats</a:t>
            </a:r>
            <a:r>
              <a:rPr lang="pl-PL" altLang="pl-PL" sz="1600" kern="0" dirty="0">
                <a:cs typeface="Calibri" pitchFamily="34" charset="0"/>
              </a:rPr>
              <a:t>, </a:t>
            </a:r>
            <a:br>
              <a:rPr lang="pl-PL" altLang="pl-PL" sz="1600" kern="0" dirty="0">
                <a:cs typeface="Calibri" pitchFamily="34" charset="0"/>
              </a:rPr>
            </a:br>
            <a:r>
              <a:rPr lang="pl-PL" altLang="pl-PL" sz="1600" kern="0" dirty="0">
                <a:cs typeface="Calibri" pitchFamily="34" charset="0"/>
              </a:rPr>
              <a:t>KN Sekcji Studenckiej Audio Engineering </a:t>
            </a:r>
            <a:r>
              <a:rPr lang="pl-PL" altLang="pl-PL" sz="1600" kern="0" dirty="0" err="1">
                <a:cs typeface="Calibri" pitchFamily="34" charset="0"/>
              </a:rPr>
              <a:t>Society</a:t>
            </a:r>
            <a:r>
              <a:rPr lang="pl-PL" altLang="pl-PL" sz="1600" kern="0" dirty="0">
                <a:cs typeface="Calibri" pitchFamily="34" charset="0"/>
              </a:rPr>
              <a:t> AES, Humanizacja Środowiska Miejskiego, </a:t>
            </a:r>
            <a:r>
              <a:rPr lang="pl-PL" altLang="pl-PL" sz="1600" kern="0" dirty="0" err="1">
                <a:cs typeface="Calibri" pitchFamily="34" charset="0"/>
              </a:rPr>
              <a:t>PWr</a:t>
            </a:r>
            <a:r>
              <a:rPr lang="pl-PL" altLang="pl-PL" sz="1600" kern="0" dirty="0">
                <a:cs typeface="Calibri" pitchFamily="34" charset="0"/>
              </a:rPr>
              <a:t> Solar </a:t>
            </a:r>
            <a:r>
              <a:rPr lang="pl-PL" altLang="pl-PL" sz="1600" kern="0" dirty="0" err="1">
                <a:cs typeface="Calibri" pitchFamily="34" charset="0"/>
              </a:rPr>
              <a:t>Boat</a:t>
            </a:r>
            <a:r>
              <a:rPr lang="pl-PL" altLang="pl-PL" sz="1600" kern="0" dirty="0">
                <a:cs typeface="Calibri" pitchFamily="34" charset="0"/>
              </a:rPr>
              <a:t> Team, KN </a:t>
            </a:r>
            <a:r>
              <a:rPr lang="pl-PL" altLang="pl-PL" sz="1600" kern="0" dirty="0" err="1">
                <a:cs typeface="Calibri" pitchFamily="34" charset="0"/>
              </a:rPr>
              <a:t>Solvro</a:t>
            </a:r>
            <a:r>
              <a:rPr lang="pl-PL" altLang="pl-PL" sz="1600" kern="0" dirty="0">
                <a:cs typeface="Calibri" pitchFamily="34" charset="0"/>
              </a:rPr>
              <a:t>, KN Pojazdów Niekonwencjonalnych OFF-ROAD, KN Młodzi Menedżerowie Budownictwa, </a:t>
            </a:r>
            <a:br>
              <a:rPr lang="pl-PL" altLang="pl-PL" sz="1600" kern="0" dirty="0">
                <a:cs typeface="Calibri" pitchFamily="34" charset="0"/>
              </a:rPr>
            </a:br>
            <a:r>
              <a:rPr lang="pl-PL" altLang="pl-PL" sz="1600" kern="0" dirty="0">
                <a:cs typeface="Calibri" pitchFamily="34" charset="0"/>
              </a:rPr>
              <a:t>KN Energy </a:t>
            </a:r>
            <a:r>
              <a:rPr lang="pl-PL" altLang="pl-PL" sz="1600" kern="0" dirty="0" err="1">
                <a:cs typeface="Calibri" pitchFamily="34" charset="0"/>
              </a:rPr>
              <a:t>Loop</a:t>
            </a:r>
            <a:r>
              <a:rPr lang="pl-PL" altLang="pl-PL" sz="1600" kern="0" dirty="0">
                <a:cs typeface="Calibri" pitchFamily="34" charset="0"/>
              </a:rPr>
              <a:t>, KN Project Management </a:t>
            </a:r>
            <a:r>
              <a:rPr lang="pl-PL" altLang="pl-PL" sz="1600" kern="0" dirty="0" err="1">
                <a:cs typeface="Calibri" pitchFamily="34" charset="0"/>
              </a:rPr>
              <a:t>Group</a:t>
            </a:r>
            <a:r>
              <a:rPr lang="pl-PL" altLang="pl-PL" sz="1600" kern="0" dirty="0">
                <a:cs typeface="Calibri" pitchFamily="34" charset="0"/>
              </a:rPr>
              <a:t>, </a:t>
            </a:r>
            <a:r>
              <a:rPr lang="pl-PL" altLang="pl-PL" sz="1600" kern="0" dirty="0" err="1">
                <a:cs typeface="Calibri" pitchFamily="34" charset="0"/>
              </a:rPr>
              <a:t>PWr</a:t>
            </a:r>
            <a:r>
              <a:rPr lang="pl-PL" altLang="pl-PL" sz="1600" kern="0" dirty="0">
                <a:cs typeface="Calibri" pitchFamily="34" charset="0"/>
              </a:rPr>
              <a:t> in Space, Koło Chirurgiczne </a:t>
            </a:r>
            <a:r>
              <a:rPr lang="pl-PL" altLang="pl-PL" sz="1600" kern="0" dirty="0" err="1">
                <a:cs typeface="Calibri" pitchFamily="34" charset="0"/>
              </a:rPr>
              <a:t>PWr</a:t>
            </a:r>
            <a:r>
              <a:rPr lang="pl-PL" altLang="pl-PL" sz="1600" kern="0" dirty="0">
                <a:cs typeface="Calibri" pitchFamily="34" charset="0"/>
              </a:rPr>
              <a:t>, </a:t>
            </a:r>
            <a:r>
              <a:rPr lang="pl-PL" altLang="pl-PL" sz="1600" kern="0" dirty="0" err="1">
                <a:cs typeface="Calibri" pitchFamily="34" charset="0"/>
              </a:rPr>
              <a:t>Geoscience</a:t>
            </a:r>
            <a:r>
              <a:rPr lang="pl-PL" altLang="pl-PL" sz="1600" kern="0" dirty="0">
                <a:cs typeface="Calibri" pitchFamily="34" charset="0"/>
              </a:rPr>
              <a:t> </a:t>
            </a:r>
            <a:r>
              <a:rPr lang="pl-PL" altLang="pl-PL" sz="1600" kern="0" dirty="0" err="1">
                <a:cs typeface="Calibri" pitchFamily="34" charset="0"/>
              </a:rPr>
              <a:t>Research</a:t>
            </a:r>
            <a:r>
              <a:rPr lang="pl-PL" altLang="pl-PL" sz="1600" kern="0" dirty="0">
                <a:cs typeface="Calibri" pitchFamily="34" charset="0"/>
              </a:rPr>
              <a:t> </a:t>
            </a:r>
            <a:r>
              <a:rPr lang="pl-PL" altLang="pl-PL" sz="1600" kern="0" dirty="0" err="1">
                <a:cs typeface="Calibri" pitchFamily="34" charset="0"/>
              </a:rPr>
              <a:t>Group</a:t>
            </a:r>
            <a:r>
              <a:rPr lang="pl-PL" altLang="pl-PL" sz="1600" kern="0" dirty="0">
                <a:cs typeface="Calibri" pitchFamily="34" charset="0"/>
              </a:rPr>
              <a:t>, KN Fizyków NABLA, Koło Chirurgiczne </a:t>
            </a:r>
            <a:r>
              <a:rPr lang="pl-PL" altLang="pl-PL" sz="1600" kern="0" dirty="0" err="1">
                <a:cs typeface="Calibri" pitchFamily="34" charset="0"/>
              </a:rPr>
              <a:t>PWr</a:t>
            </a:r>
            <a:r>
              <a:rPr lang="pl-PL" altLang="pl-PL" sz="1600" kern="0" dirty="0">
                <a:cs typeface="Calibri" pitchFamily="34" charset="0"/>
              </a:rPr>
              <a:t>, KN NANOSENS, KN </a:t>
            </a:r>
            <a:r>
              <a:rPr lang="pl-PL" altLang="pl-PL" sz="1600" kern="0" dirty="0" err="1">
                <a:cs typeface="Calibri" pitchFamily="34" charset="0"/>
              </a:rPr>
              <a:t>Neuroinformatyki</a:t>
            </a:r>
            <a:r>
              <a:rPr lang="pl-PL" altLang="pl-PL" sz="1600" kern="0" dirty="0">
                <a:cs typeface="Calibri" pitchFamily="34" charset="0"/>
              </a:rPr>
              <a:t> Neuron, CERBER – KN Medycyny Sądowej i Toksykologii, KN Inżynierii Materiałów i Procesów Budowlanych NEWWAY</a:t>
            </a:r>
          </a:p>
          <a:p>
            <a:pPr marL="285750" indent="-285750">
              <a:spcBef>
                <a:spcPts val="600"/>
              </a:spcBef>
              <a:spcAft>
                <a:spcPts val="0"/>
              </a:spcAft>
              <a:buClr>
                <a:schemeClr val="bg1">
                  <a:lumMod val="75000"/>
                </a:schemeClr>
              </a:buClr>
              <a:buFont typeface="Wingdings" panose="05000000000000000000" pitchFamily="2" charset="2"/>
              <a:buChar char="§"/>
            </a:pPr>
            <a:r>
              <a:rPr lang="pl-PL" altLang="pl-PL" sz="1600" b="1" kern="0" dirty="0">
                <a:cs typeface="Calibri" pitchFamily="34" charset="0"/>
              </a:rPr>
              <a:t>29 organizacji studenckich              </a:t>
            </a:r>
          </a:p>
          <a:p>
            <a:pPr algn="just">
              <a:spcBef>
                <a:spcPts val="600"/>
              </a:spcBef>
              <a:spcAft>
                <a:spcPts val="0"/>
              </a:spcAft>
              <a:buClr>
                <a:schemeClr val="bg1">
                  <a:lumMod val="75000"/>
                </a:schemeClr>
              </a:buClr>
            </a:pPr>
            <a:r>
              <a:rPr lang="pl-PL" sz="1600" kern="0" dirty="0"/>
              <a:t>m.in. BEST Wrocław, IAESTE, Niezależne Stowarzyszenie Studentów, </a:t>
            </a:r>
            <a:br>
              <a:rPr lang="pl-PL" sz="1600" kern="0" dirty="0"/>
            </a:br>
            <a:r>
              <a:rPr lang="pl-PL" sz="1600" kern="0" dirty="0"/>
              <a:t>Erasmus Student Network, Klub Speleologiczny Politechniki Wrocławskiej, Akademickie Stowarzyszenie </a:t>
            </a:r>
            <a:r>
              <a:rPr lang="pl-PL" sz="1600" kern="0" dirty="0" err="1"/>
              <a:t>Esportowe</a:t>
            </a:r>
            <a:r>
              <a:rPr lang="pl-PL" sz="1600" kern="0" dirty="0"/>
              <a:t>, Ósemka wioślarska, Koło Szachowe </a:t>
            </a:r>
            <a:r>
              <a:rPr lang="pl-PL" sz="1600" kern="0" dirty="0" err="1"/>
              <a:t>Giuoco</a:t>
            </a:r>
            <a:r>
              <a:rPr lang="pl-PL" sz="1600" kern="0" dirty="0"/>
              <a:t> Piano, </a:t>
            </a:r>
            <a:r>
              <a:rPr lang="pl-PL" sz="1600" kern="0" dirty="0" err="1"/>
              <a:t>TuTech</a:t>
            </a:r>
            <a:r>
              <a:rPr lang="pl-PL" sz="1600" kern="0" dirty="0"/>
              <a:t>, </a:t>
            </a:r>
            <a:r>
              <a:rPr lang="pl-PL" sz="1600" kern="0" dirty="0" err="1"/>
              <a:t>Students</a:t>
            </a:r>
            <a:r>
              <a:rPr lang="pl-PL" sz="1600" kern="0" dirty="0"/>
              <a:t> for </a:t>
            </a:r>
            <a:r>
              <a:rPr lang="pl-PL" sz="1600" kern="0" dirty="0" err="1"/>
              <a:t>Students</a:t>
            </a:r>
            <a:r>
              <a:rPr lang="pl-PL" sz="1600" kern="0" dirty="0"/>
              <a:t>, </a:t>
            </a:r>
            <a:r>
              <a:rPr lang="en-US" sz="1600" kern="0" dirty="0"/>
              <a:t>4S – Soft Skills Support Squad</a:t>
            </a:r>
            <a:endParaRPr lang="pl-PL" altLang="pl-PL" sz="1600" kern="0" dirty="0">
              <a:cs typeface="Calibri" pitchFamily="34" charset="0"/>
            </a:endParaRPr>
          </a:p>
          <a:p>
            <a:pPr marL="285750" indent="-285750">
              <a:spcBef>
                <a:spcPts val="600"/>
              </a:spcBef>
              <a:spcAft>
                <a:spcPts val="0"/>
              </a:spcAft>
              <a:buClr>
                <a:schemeClr val="bg1">
                  <a:lumMod val="75000"/>
                </a:schemeClr>
              </a:buClr>
              <a:buFont typeface="Wingdings" panose="05000000000000000000" pitchFamily="2" charset="2"/>
              <a:buChar char="§"/>
            </a:pPr>
            <a:r>
              <a:rPr lang="pl-PL" altLang="pl-PL" sz="1600" b="1" kern="0" dirty="0">
                <a:cs typeface="Calibri" pitchFamily="34" charset="0"/>
              </a:rPr>
              <a:t>21 agend kultury                      </a:t>
            </a:r>
          </a:p>
          <a:p>
            <a:pPr algn="just">
              <a:spcBef>
                <a:spcPts val="600"/>
              </a:spcBef>
              <a:spcAft>
                <a:spcPts val="0"/>
              </a:spcAft>
              <a:buClr>
                <a:schemeClr val="bg1">
                  <a:lumMod val="75000"/>
                </a:schemeClr>
              </a:buClr>
            </a:pPr>
            <a:r>
              <a:rPr lang="pl-PL" sz="1600" kern="0" dirty="0"/>
              <a:t>m.in. Dyskusyjny Klub Filmowy POLITECHNIKA, Akademicki Chór </a:t>
            </a:r>
            <a:r>
              <a:rPr lang="pl-PL" sz="1600" kern="0" dirty="0" err="1"/>
              <a:t>PWr</a:t>
            </a:r>
            <a:r>
              <a:rPr lang="pl-PL" sz="1600" kern="0" dirty="0"/>
              <a:t>, </a:t>
            </a:r>
            <a:br>
              <a:rPr lang="pl-PL" sz="1600" kern="0" dirty="0"/>
            </a:br>
            <a:r>
              <a:rPr lang="pl-PL" sz="1600" kern="0" dirty="0"/>
              <a:t>BIG BAND, Akademicki Klub Realizatorów Filmowych FOSA, Stowarzyszenie </a:t>
            </a:r>
            <a:r>
              <a:rPr lang="pl-PL" sz="1600" kern="0" dirty="0" err="1"/>
              <a:t>paraArtystycznej</a:t>
            </a:r>
            <a:r>
              <a:rPr lang="pl-PL" sz="1600" kern="0" dirty="0"/>
              <a:t> Fotografii </a:t>
            </a:r>
            <a:r>
              <a:rPr lang="pl-PL" sz="1600" kern="0" dirty="0" err="1"/>
              <a:t>SpAF</a:t>
            </a:r>
            <a:r>
              <a:rPr lang="pl-PL" sz="1600" kern="0" dirty="0"/>
              <a:t>, Klub Studencki Bajer, Orkiestra </a:t>
            </a:r>
            <a:r>
              <a:rPr lang="pl-PL" sz="1600" kern="0" dirty="0" err="1"/>
              <a:t>PWr</a:t>
            </a:r>
            <a:r>
              <a:rPr lang="pl-PL" sz="1600" kern="0" dirty="0"/>
              <a:t>, Studencki Klub Turystyczny, Klub Kajakowy </a:t>
            </a:r>
            <a:r>
              <a:rPr lang="pl-PL" sz="1600" kern="0" dirty="0" err="1"/>
              <a:t>PrzeWrotka</a:t>
            </a:r>
            <a:r>
              <a:rPr lang="pl-PL" sz="1600" kern="0" dirty="0"/>
              <a:t>, Kameralny Chór </a:t>
            </a:r>
            <a:r>
              <a:rPr lang="pl-PL" sz="1600" kern="0" dirty="0" err="1"/>
              <a:t>PWr</a:t>
            </a:r>
            <a:r>
              <a:rPr lang="pl-PL" sz="1600" kern="0" dirty="0"/>
              <a:t>, Teatr Sztampa, Studencki Klub Tańca Towarzyskiego ISKRA</a:t>
            </a:r>
            <a:endParaRPr lang="pl-PL" altLang="pl-PL" sz="1600" kern="0" dirty="0">
              <a:cs typeface="Calibri" pitchFamily="34" charset="0"/>
            </a:endParaRPr>
          </a:p>
          <a:p>
            <a:pPr>
              <a:spcBef>
                <a:spcPts val="600"/>
              </a:spcBef>
              <a:spcAft>
                <a:spcPts val="600"/>
              </a:spcAft>
              <a:buClr>
                <a:schemeClr val="bg1">
                  <a:lumMod val="50000"/>
                </a:schemeClr>
              </a:buClr>
            </a:pPr>
            <a:endParaRPr lang="pl-PL" altLang="pl-PL" sz="1600" kern="0" dirty="0">
              <a:cs typeface="Calibri" pitchFamily="34" charset="0"/>
            </a:endParaRPr>
          </a:p>
        </p:txBody>
      </p:sp>
    </p:spTree>
    <p:extLst>
      <p:ext uri="{BB962C8B-B14F-4D97-AF65-F5344CB8AC3E}">
        <p14:creationId xmlns:p14="http://schemas.microsoft.com/office/powerpoint/2010/main" val="145068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4" y="0"/>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Nowoczesna uczelnia</a:t>
            </a:r>
          </a:p>
        </p:txBody>
      </p:sp>
      <p:sp>
        <p:nvSpPr>
          <p:cNvPr id="3" name="Rectangle 3"/>
          <p:cNvSpPr>
            <a:spLocks noGrp="1"/>
          </p:cNvSpPr>
          <p:nvPr>
            <p:ph type="body" idx="1"/>
          </p:nvPr>
        </p:nvSpPr>
        <p:spPr>
          <a:xfrm>
            <a:off x="1343472" y="1196752"/>
            <a:ext cx="6480720" cy="5332073"/>
          </a:xfrm>
        </p:spPr>
        <p:txBody>
          <a:bodyPr>
            <a:normAutofit lnSpcReduction="10000"/>
          </a:bodyPr>
          <a:lstStyle/>
          <a:p>
            <a:pPr eaLnBrk="1" hangingPunct="1">
              <a:buFont typeface="Arial" charset="0"/>
              <a:buNone/>
            </a:pPr>
            <a:r>
              <a:rPr lang="pl-PL" altLang="pl-PL" sz="1900" b="1" dirty="0"/>
              <a:t>Kandydaci:</a:t>
            </a:r>
          </a:p>
          <a:p>
            <a:pPr eaLnBrk="1" hangingPunct="1">
              <a:buFont typeface="Arial" charset="0"/>
              <a:buNone/>
            </a:pPr>
            <a:endParaRPr lang="pl-PL" altLang="pl-PL" sz="800" b="1" dirty="0"/>
          </a:p>
          <a:p>
            <a:pPr marL="285750" indent="-285750">
              <a:spcBef>
                <a:spcPts val="600"/>
              </a:spcBef>
              <a:buClr>
                <a:schemeClr val="bg1">
                  <a:lumMod val="75000"/>
                </a:schemeClr>
              </a:buClr>
              <a:buFont typeface="Wingdings" panose="05000000000000000000" pitchFamily="2" charset="2"/>
              <a:buChar char="§"/>
            </a:pPr>
            <a:r>
              <a:rPr lang="pl-PL" altLang="pl-PL" sz="1800" dirty="0"/>
              <a:t>Internetowa rejestracja na studia </a:t>
            </a:r>
            <a:br>
              <a:rPr lang="pl-PL" altLang="pl-PL" sz="1800" dirty="0"/>
            </a:br>
            <a:r>
              <a:rPr lang="pl-PL" altLang="pl-PL" sz="1800" b="1" dirty="0"/>
              <a:t>rekrutacja.pwr.edu.pl</a:t>
            </a:r>
          </a:p>
          <a:p>
            <a:pPr marL="285750" indent="-285750">
              <a:buClr>
                <a:schemeClr val="bg1">
                  <a:lumMod val="75000"/>
                </a:schemeClr>
              </a:buClr>
              <a:buFont typeface="Wingdings" panose="05000000000000000000" pitchFamily="2" charset="2"/>
              <a:buChar char="§"/>
            </a:pPr>
            <a:r>
              <a:rPr lang="pl-PL" altLang="pl-PL" sz="1800" dirty="0"/>
              <a:t>oficjalny portal uczelni </a:t>
            </a:r>
            <a:r>
              <a:rPr lang="pl-PL" altLang="pl-PL" sz="1800" b="1" dirty="0"/>
              <a:t>pwr.edu.pl</a:t>
            </a:r>
            <a:br>
              <a:rPr lang="pl-PL" altLang="pl-PL" sz="2300" dirty="0"/>
            </a:br>
            <a:endParaRPr lang="pl-PL" altLang="pl-PL" sz="1900" dirty="0"/>
          </a:p>
          <a:p>
            <a:pPr eaLnBrk="1" hangingPunct="1">
              <a:buClr>
                <a:schemeClr val="bg1">
                  <a:lumMod val="75000"/>
                </a:schemeClr>
              </a:buClr>
            </a:pPr>
            <a:r>
              <a:rPr lang="pl-PL" altLang="pl-PL" sz="1900" b="1" dirty="0"/>
              <a:t>Studenci:</a:t>
            </a:r>
          </a:p>
          <a:p>
            <a:pPr marL="171450" indent="-171450" eaLnBrk="1" hangingPunct="1">
              <a:buClr>
                <a:schemeClr val="bg1">
                  <a:lumMod val="75000"/>
                </a:schemeClr>
              </a:buClr>
              <a:buFont typeface="Wingdings" panose="05000000000000000000" pitchFamily="2" charset="2"/>
              <a:buChar char="§"/>
            </a:pPr>
            <a:endParaRPr lang="pl-PL" altLang="pl-PL" sz="800" b="1" dirty="0"/>
          </a:p>
          <a:p>
            <a:pPr marL="285750" indent="-285750">
              <a:spcBef>
                <a:spcPts val="600"/>
              </a:spcBef>
              <a:buClr>
                <a:schemeClr val="bg1">
                  <a:lumMod val="75000"/>
                </a:schemeClr>
              </a:buClr>
              <a:buFont typeface="Wingdings" panose="05000000000000000000" pitchFamily="2" charset="2"/>
              <a:buChar char="§"/>
            </a:pPr>
            <a:r>
              <a:rPr lang="pl-PL" altLang="pl-PL" sz="1800" dirty="0"/>
              <a:t>legitymacja elektroniczna </a:t>
            </a:r>
          </a:p>
          <a:p>
            <a:pPr marL="285750" indent="-285750">
              <a:buClr>
                <a:schemeClr val="bg1">
                  <a:lumMod val="75000"/>
                </a:schemeClr>
              </a:buClr>
              <a:buFont typeface="Wingdings" panose="05000000000000000000" pitchFamily="2" charset="2"/>
              <a:buChar char="§"/>
            </a:pPr>
            <a:r>
              <a:rPr lang="pl-PL" altLang="pl-PL" sz="1800" dirty="0"/>
              <a:t>elektroniczny indeks</a:t>
            </a:r>
          </a:p>
          <a:p>
            <a:pPr marL="285750" indent="-285750">
              <a:buClr>
                <a:schemeClr val="bg1">
                  <a:lumMod val="75000"/>
                </a:schemeClr>
              </a:buClr>
              <a:buFont typeface="Wingdings" panose="05000000000000000000" pitchFamily="2" charset="2"/>
              <a:buChar char="§"/>
            </a:pPr>
            <a:r>
              <a:rPr lang="pl-PL" altLang="pl-PL" sz="1800" dirty="0"/>
              <a:t>współpraca z firmami i instytucjami </a:t>
            </a:r>
            <a:br>
              <a:rPr lang="pl-PL" altLang="pl-PL" sz="1800" dirty="0"/>
            </a:br>
            <a:r>
              <a:rPr lang="pl-PL" altLang="pl-PL" sz="1800" dirty="0"/>
              <a:t>w zakresie staży i praktyk </a:t>
            </a:r>
            <a:br>
              <a:rPr lang="pl-PL" altLang="pl-PL" sz="1800" dirty="0"/>
            </a:br>
            <a:r>
              <a:rPr lang="pl-PL" altLang="pl-PL" sz="1800" b="1" dirty="0"/>
              <a:t>biurokarier.pwr.edu.pl</a:t>
            </a:r>
            <a:endParaRPr lang="pl-PL" altLang="pl-PL" sz="1800" dirty="0"/>
          </a:p>
          <a:p>
            <a:pPr marL="800100" lvl="1" indent="-342900" eaLnBrk="1" hangingPunct="1">
              <a:buClr>
                <a:schemeClr val="bg1">
                  <a:lumMod val="75000"/>
                </a:schemeClr>
              </a:buClr>
              <a:buFont typeface="Wingdings" panose="05000000000000000000" pitchFamily="2" charset="2"/>
              <a:buChar char="§"/>
            </a:pPr>
            <a:endParaRPr lang="pl-PL" altLang="pl-PL" sz="1900" dirty="0"/>
          </a:p>
          <a:p>
            <a:pPr eaLnBrk="1" hangingPunct="1">
              <a:buClr>
                <a:schemeClr val="bg1">
                  <a:lumMod val="75000"/>
                </a:schemeClr>
              </a:buClr>
            </a:pPr>
            <a:r>
              <a:rPr lang="pl-PL" altLang="pl-PL" sz="1900" b="1" dirty="0"/>
              <a:t>Nauczanie:</a:t>
            </a:r>
          </a:p>
          <a:p>
            <a:pPr marL="171450" indent="-171450" eaLnBrk="1" hangingPunct="1">
              <a:buClr>
                <a:schemeClr val="bg1">
                  <a:lumMod val="75000"/>
                </a:schemeClr>
              </a:buClr>
              <a:buFont typeface="Wingdings" panose="05000000000000000000" pitchFamily="2" charset="2"/>
              <a:buChar char="§"/>
            </a:pPr>
            <a:endParaRPr lang="pl-PL" altLang="pl-PL" sz="800" b="1" dirty="0"/>
          </a:p>
          <a:p>
            <a:pPr marL="285750" indent="-285750">
              <a:spcBef>
                <a:spcPts val="600"/>
              </a:spcBef>
              <a:buClr>
                <a:schemeClr val="bg1">
                  <a:lumMod val="75000"/>
                </a:schemeClr>
              </a:buClr>
              <a:buFont typeface="Wingdings" panose="05000000000000000000" pitchFamily="2" charset="2"/>
              <a:buChar char="§"/>
            </a:pPr>
            <a:r>
              <a:rPr lang="pl-PL" altLang="pl-PL" sz="1800" dirty="0"/>
              <a:t>punkty ECTS</a:t>
            </a:r>
          </a:p>
          <a:p>
            <a:pPr marL="285750" indent="-285750">
              <a:buClr>
                <a:schemeClr val="bg1">
                  <a:lumMod val="75000"/>
                </a:schemeClr>
              </a:buClr>
              <a:buFont typeface="Wingdings" panose="05000000000000000000" pitchFamily="2" charset="2"/>
              <a:buChar char="§"/>
            </a:pPr>
            <a:r>
              <a:rPr lang="pl-PL" altLang="pl-PL" sz="1800" dirty="0"/>
              <a:t>studia w językach obcych </a:t>
            </a:r>
          </a:p>
          <a:p>
            <a:pPr eaLnBrk="1" hangingPunct="1">
              <a:buClr>
                <a:srgbClr val="9F250D"/>
              </a:buClr>
              <a:buFont typeface="Wingdings" pitchFamily="2" charset="2"/>
              <a:buNone/>
            </a:pPr>
            <a:endParaRPr lang="pl-PL" altLang="pl-PL" dirty="0"/>
          </a:p>
        </p:txBody>
      </p:sp>
      <p:pic>
        <p:nvPicPr>
          <p:cNvPr id="5" name="Obraz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35761" cy="6858000"/>
          </a:xfrm>
          <a:prstGeom prst="rect">
            <a:avLst/>
          </a:prstGeom>
        </p:spPr>
      </p:pic>
      <p:grpSp>
        <p:nvGrpSpPr>
          <p:cNvPr id="20" name="Grupa 19">
            <a:extLst>
              <a:ext uri="{FF2B5EF4-FFF2-40B4-BE49-F238E27FC236}">
                <a16:creationId xmlns:a16="http://schemas.microsoft.com/office/drawing/2014/main" id="{CE3F641A-03C7-43B4-A58B-0AF838DAA317}"/>
              </a:ext>
            </a:extLst>
          </p:cNvPr>
          <p:cNvGrpSpPr/>
          <p:nvPr/>
        </p:nvGrpSpPr>
        <p:grpSpPr>
          <a:xfrm>
            <a:off x="1410423" y="2674640"/>
            <a:ext cx="3429008" cy="504054"/>
            <a:chOff x="1343471" y="1013921"/>
            <a:chExt cx="6408709" cy="1839015"/>
          </a:xfrm>
        </p:grpSpPr>
        <p:cxnSp>
          <p:nvCxnSpPr>
            <p:cNvPr id="21" name="Łącznik prosty 20">
              <a:extLst>
                <a:ext uri="{FF2B5EF4-FFF2-40B4-BE49-F238E27FC236}">
                  <a16:creationId xmlns:a16="http://schemas.microsoft.com/office/drawing/2014/main" id="{BC972E73-0147-4299-9826-12D4EEE05238}"/>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2" name="Łącznik prosty 21">
              <a:extLst>
                <a:ext uri="{FF2B5EF4-FFF2-40B4-BE49-F238E27FC236}">
                  <a16:creationId xmlns:a16="http://schemas.microsoft.com/office/drawing/2014/main" id="{775F513E-1E79-49C7-8DD6-5333D587A22A}"/>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16" name="Grupa 15">
            <a:extLst>
              <a:ext uri="{FF2B5EF4-FFF2-40B4-BE49-F238E27FC236}">
                <a16:creationId xmlns:a16="http://schemas.microsoft.com/office/drawing/2014/main" id="{A22976C8-E4DD-47C3-B24F-CBC82F60F2DD}"/>
              </a:ext>
            </a:extLst>
          </p:cNvPr>
          <p:cNvGrpSpPr/>
          <p:nvPr/>
        </p:nvGrpSpPr>
        <p:grpSpPr>
          <a:xfrm>
            <a:off x="1410423" y="1104730"/>
            <a:ext cx="3429008" cy="504054"/>
            <a:chOff x="1343471" y="1013921"/>
            <a:chExt cx="6408709" cy="1839015"/>
          </a:xfrm>
        </p:grpSpPr>
        <p:cxnSp>
          <p:nvCxnSpPr>
            <p:cNvPr id="17" name="Łącznik prosty 16">
              <a:extLst>
                <a:ext uri="{FF2B5EF4-FFF2-40B4-BE49-F238E27FC236}">
                  <a16:creationId xmlns:a16="http://schemas.microsoft.com/office/drawing/2014/main" id="{EB7D8835-90F8-42A9-B056-0B6CB13D1484}"/>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EEAC8B9A-E4B7-40B9-BF1E-D8CEBEF8861A}"/>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25" name="Grupa 24">
            <a:extLst>
              <a:ext uri="{FF2B5EF4-FFF2-40B4-BE49-F238E27FC236}">
                <a16:creationId xmlns:a16="http://schemas.microsoft.com/office/drawing/2014/main" id="{25772E35-AFCD-41E1-897E-74002F7BF4B9}"/>
              </a:ext>
            </a:extLst>
          </p:cNvPr>
          <p:cNvGrpSpPr/>
          <p:nvPr/>
        </p:nvGrpSpPr>
        <p:grpSpPr>
          <a:xfrm>
            <a:off x="1403147" y="4916663"/>
            <a:ext cx="3429008" cy="504054"/>
            <a:chOff x="1343471" y="1013921"/>
            <a:chExt cx="6408709" cy="1839015"/>
          </a:xfrm>
        </p:grpSpPr>
        <p:cxnSp>
          <p:nvCxnSpPr>
            <p:cNvPr id="26" name="Łącznik prosty 25">
              <a:extLst>
                <a:ext uri="{FF2B5EF4-FFF2-40B4-BE49-F238E27FC236}">
                  <a16:creationId xmlns:a16="http://schemas.microsoft.com/office/drawing/2014/main" id="{14E27D87-A731-4419-AF02-18A2BB42E21F}"/>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7" name="Łącznik prosty 26">
              <a:extLst>
                <a:ext uri="{FF2B5EF4-FFF2-40B4-BE49-F238E27FC236}">
                  <a16:creationId xmlns:a16="http://schemas.microsoft.com/office/drawing/2014/main" id="{B7F0E0B6-1F9D-4172-81D3-836467E74788}"/>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832906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4"/>
          <p:cNvSpPr>
            <a:spLocks noGrp="1"/>
          </p:cNvSpPr>
          <p:nvPr>
            <p:ph sz="half" idx="1"/>
          </p:nvPr>
        </p:nvSpPr>
        <p:spPr>
          <a:xfrm>
            <a:off x="1271464" y="1412776"/>
            <a:ext cx="6624736" cy="4968552"/>
          </a:xfrm>
        </p:spPr>
        <p:txBody>
          <a:bodyPr>
            <a:noAutofit/>
          </a:bodyPr>
          <a:lstStyle/>
          <a:p>
            <a:pPr marL="341630" indent="-341630">
              <a:buClr>
                <a:schemeClr val="bg1">
                  <a:lumMod val="75000"/>
                </a:schemeClr>
              </a:buClr>
              <a:buFont typeface="Wingdings" panose="05000000000000000000" pitchFamily="2" charset="2"/>
              <a:buChar char="§"/>
              <a:defRPr/>
            </a:pPr>
            <a:r>
              <a:rPr lang="pl-PL" sz="1800" dirty="0"/>
              <a:t>Autorskie programy nauczania przedmiotów ścisłych </a:t>
            </a:r>
            <a:br>
              <a:rPr lang="pl-PL" sz="1800" dirty="0"/>
            </a:br>
            <a:r>
              <a:rPr lang="pl-PL" sz="1800" dirty="0"/>
              <a:t>i humanistycznych</a:t>
            </a:r>
          </a:p>
          <a:p>
            <a:pPr marL="341630" indent="-341630">
              <a:buClr>
                <a:schemeClr val="bg1">
                  <a:lumMod val="75000"/>
                </a:schemeClr>
              </a:buClr>
              <a:buFont typeface="Wingdings" panose="05000000000000000000" pitchFamily="2" charset="2"/>
              <a:buChar char="§"/>
              <a:defRPr/>
            </a:pPr>
            <a:r>
              <a:rPr lang="pl-PL" sz="1800" dirty="0"/>
              <a:t>Możliwość przeprowadzania obserwacji oraz doświadczeń </a:t>
            </a:r>
            <a:br>
              <a:rPr lang="pl-PL" sz="1800" dirty="0"/>
            </a:br>
            <a:r>
              <a:rPr lang="pl-PL" sz="1800" dirty="0"/>
              <a:t>w laboratoriach i specjalistycznych pracowniach Uczelni</a:t>
            </a:r>
          </a:p>
          <a:p>
            <a:pPr marL="341630" indent="-341630">
              <a:buClr>
                <a:schemeClr val="bg1">
                  <a:lumMod val="75000"/>
                </a:schemeClr>
              </a:buClr>
              <a:buFont typeface="Wingdings" panose="05000000000000000000" pitchFamily="2" charset="2"/>
              <a:buChar char="§"/>
              <a:defRPr/>
            </a:pPr>
            <a:r>
              <a:rPr lang="pl-PL" sz="1800" dirty="0"/>
              <a:t>Rozszerzony program nauczania z matematyki, </a:t>
            </a:r>
            <a:br>
              <a:rPr lang="pl-PL" sz="1800" dirty="0"/>
            </a:br>
            <a:r>
              <a:rPr lang="pl-PL" sz="1800" dirty="0"/>
              <a:t>fizyki, chemii oraz informatyki</a:t>
            </a:r>
          </a:p>
          <a:p>
            <a:pPr>
              <a:buClr>
                <a:schemeClr val="bg1">
                  <a:lumMod val="75000"/>
                </a:schemeClr>
              </a:buClr>
              <a:defRPr/>
            </a:pPr>
            <a:endParaRPr lang="pl-PL" sz="1450" dirty="0">
              <a:cs typeface="Calibri" panose="020F0502020204030204" pitchFamily="34" charset="0"/>
            </a:endParaRPr>
          </a:p>
          <a:p>
            <a:pPr marL="341630" indent="-341630">
              <a:buClr>
                <a:schemeClr val="bg1">
                  <a:lumMod val="75000"/>
                </a:schemeClr>
              </a:buClr>
              <a:buFont typeface="Wingdings" panose="05000000000000000000" pitchFamily="2" charset="2"/>
              <a:buChar char="§"/>
              <a:defRPr/>
            </a:pPr>
            <a:endParaRPr lang="pl-PL" sz="1450" dirty="0">
              <a:cs typeface="Calibri" panose="020F0502020204030204" pitchFamily="34" charset="0"/>
            </a:endParaRPr>
          </a:p>
          <a:p>
            <a:pPr>
              <a:buClr>
                <a:schemeClr val="bg1">
                  <a:lumMod val="75000"/>
                </a:schemeClr>
              </a:buClr>
              <a:defRPr/>
            </a:pPr>
            <a:r>
              <a:rPr lang="pl-PL" sz="1600" b="1" dirty="0">
                <a:latin typeface="Calibri"/>
                <a:cs typeface="Calibri"/>
              </a:rPr>
              <a:t>        XXVII Ranking Liceów i Techników Perspektywy 2025</a:t>
            </a:r>
            <a:endParaRPr lang="pl-PL" sz="1600" b="1" dirty="0">
              <a:cs typeface="Calibri"/>
            </a:endParaRPr>
          </a:p>
          <a:p>
            <a:pPr marL="171450" indent="-171450">
              <a:spcBef>
                <a:spcPct val="50000"/>
              </a:spcBef>
              <a:buClr>
                <a:schemeClr val="bg1">
                  <a:lumMod val="75000"/>
                </a:schemeClr>
              </a:buClr>
              <a:buFont typeface="Wingdings" panose="05000000000000000000" pitchFamily="2" charset="2"/>
              <a:buChar char="§"/>
            </a:pPr>
            <a:endParaRPr lang="pl-PL" altLang="pl-PL" sz="800" dirty="0">
              <a:latin typeface="Calibri"/>
              <a:cs typeface="Calibri"/>
            </a:endParaRPr>
          </a:p>
          <a:p>
            <a:pPr marL="341630" indent="-341630">
              <a:buClr>
                <a:schemeClr val="bg1">
                  <a:lumMod val="75000"/>
                </a:schemeClr>
              </a:buClr>
              <a:buFont typeface="Wingdings" panose="05000000000000000000" pitchFamily="2" charset="2"/>
              <a:buChar char="§"/>
              <a:defRPr/>
            </a:pPr>
            <a:r>
              <a:rPr lang="pl-PL" altLang="pl-PL" sz="1800" dirty="0"/>
              <a:t>11. miejsce w rankingu </a:t>
            </a:r>
            <a:br>
              <a:rPr lang="pl-PL" altLang="pl-PL" sz="1800" dirty="0"/>
            </a:br>
            <a:r>
              <a:rPr lang="pl-PL" altLang="pl-PL" sz="1800" dirty="0"/>
              <a:t>Liceów Ogólnokształcących w kraju </a:t>
            </a:r>
          </a:p>
          <a:p>
            <a:pPr marL="341630" indent="-341630">
              <a:buClr>
                <a:schemeClr val="bg1">
                  <a:lumMod val="75000"/>
                </a:schemeClr>
              </a:buClr>
              <a:buFont typeface="Wingdings" panose="05000000000000000000" pitchFamily="2" charset="2"/>
              <a:buChar char="§"/>
              <a:defRPr/>
            </a:pPr>
            <a:r>
              <a:rPr lang="pl-PL" altLang="pl-PL" sz="1800" dirty="0"/>
              <a:t>11. miejsce w rankingu Maturalnych </a:t>
            </a:r>
            <a:br>
              <a:rPr lang="pl-PL" altLang="pl-PL" sz="1800" dirty="0"/>
            </a:br>
            <a:r>
              <a:rPr lang="pl-PL" altLang="pl-PL" sz="1800" dirty="0"/>
              <a:t>Liceów Ogólnokształcących w kraju</a:t>
            </a:r>
          </a:p>
          <a:p>
            <a:pPr marL="341630" indent="-341630">
              <a:buClr>
                <a:schemeClr val="bg1">
                  <a:lumMod val="75000"/>
                </a:schemeClr>
              </a:buClr>
              <a:buFont typeface="Wingdings" panose="05000000000000000000" pitchFamily="2" charset="2"/>
              <a:buChar char="§"/>
              <a:defRPr/>
            </a:pPr>
            <a:r>
              <a:rPr lang="pl-PL" altLang="pl-PL" sz="1800" dirty="0"/>
              <a:t>2. miejsce w rankingu Akademickich </a:t>
            </a:r>
            <a:br>
              <a:rPr lang="pl-PL" altLang="pl-PL" sz="1800" dirty="0"/>
            </a:br>
            <a:r>
              <a:rPr lang="pl-PL" altLang="pl-PL" sz="1800" dirty="0"/>
              <a:t>Liceów Ogólnokształcących w kraju</a:t>
            </a:r>
          </a:p>
          <a:p>
            <a:pPr marL="341630" indent="-341630">
              <a:buClr>
                <a:schemeClr val="bg1">
                  <a:lumMod val="75000"/>
                </a:schemeClr>
              </a:buClr>
              <a:buFont typeface="Wingdings" panose="05000000000000000000" pitchFamily="2" charset="2"/>
              <a:buChar char="§"/>
              <a:defRPr/>
            </a:pPr>
            <a:r>
              <a:rPr lang="pl-PL" altLang="pl-PL" sz="1800" dirty="0"/>
              <a:t>2. miejsce w rankingu </a:t>
            </a:r>
            <a:br>
              <a:rPr lang="pl-PL" altLang="pl-PL" sz="1800" dirty="0"/>
            </a:br>
            <a:r>
              <a:rPr lang="pl-PL" altLang="pl-PL" sz="1800" dirty="0"/>
              <a:t>Dolnośląskich Liceów Ogólnokształcących </a:t>
            </a:r>
          </a:p>
          <a:p>
            <a:pPr>
              <a:buClr>
                <a:srgbClr val="C00000"/>
              </a:buClr>
              <a:defRPr/>
            </a:pPr>
            <a:endParaRPr lang="pl-PL" sz="1800" dirty="0"/>
          </a:p>
          <a:p>
            <a:pPr marL="341630" indent="-341630">
              <a:buClr>
                <a:schemeClr val="bg1">
                  <a:lumMod val="50000"/>
                </a:schemeClr>
              </a:buClr>
              <a:buFont typeface="Arial" panose="020B0604020202020204" pitchFamily="34" charset="0"/>
              <a:buChar char="•"/>
              <a:defRPr/>
            </a:pPr>
            <a:endParaRPr lang="pl-PL" sz="1450" dirty="0">
              <a:cs typeface="Calibri" panose="020F0502020204030204" pitchFamily="34" charset="0"/>
            </a:endParaRPr>
          </a:p>
          <a:p>
            <a:pPr marL="341630" indent="-341630">
              <a:buClr>
                <a:schemeClr val="bg1">
                  <a:lumMod val="50000"/>
                </a:schemeClr>
              </a:buClr>
              <a:buFont typeface="Arial" panose="020B0604020202020204" pitchFamily="34" charset="0"/>
              <a:buChar char="•"/>
              <a:defRPr/>
            </a:pPr>
            <a:endParaRPr lang="pl-PL" sz="1600" dirty="0">
              <a:cs typeface="Calibri" panose="020F0502020204030204" pitchFamily="34" charset="0"/>
            </a:endParaRPr>
          </a:p>
          <a:p>
            <a:pPr marL="341630" indent="-341630">
              <a:buClr>
                <a:schemeClr val="bg1">
                  <a:lumMod val="50000"/>
                </a:schemeClr>
              </a:buClr>
              <a:buFont typeface="Arial" panose="020B0604020202020204" pitchFamily="34" charset="0"/>
              <a:buChar char="•"/>
              <a:defRPr/>
            </a:pPr>
            <a:endParaRPr lang="pl-PL" sz="1600" dirty="0">
              <a:cs typeface="Calibri" panose="020F0502020204030204" pitchFamily="34" charset="0"/>
            </a:endParaRPr>
          </a:p>
          <a:p>
            <a:pPr marL="341630" indent="-341630">
              <a:buClr>
                <a:schemeClr val="bg1">
                  <a:lumMod val="50000"/>
                </a:schemeClr>
              </a:buClr>
              <a:buFont typeface="Arial" panose="020B0604020202020204" pitchFamily="34" charset="0"/>
              <a:buChar char="•"/>
              <a:defRPr/>
            </a:pPr>
            <a:endParaRPr lang="pl-PL" sz="1600" dirty="0">
              <a:cs typeface="Calibri" panose="020F0502020204030204" pitchFamily="34" charset="0"/>
            </a:endParaRPr>
          </a:p>
          <a:p>
            <a:pPr marL="341630" indent="-341630">
              <a:buClr>
                <a:schemeClr val="bg1">
                  <a:lumMod val="50000"/>
                </a:schemeClr>
              </a:buClr>
              <a:buFont typeface="Arial" panose="020B0604020202020204" pitchFamily="34" charset="0"/>
              <a:buChar char="•"/>
              <a:defRPr/>
            </a:pPr>
            <a:endParaRPr lang="pl-PL" sz="1600" dirty="0">
              <a:cs typeface="Calibri" panose="020F0502020204030204" pitchFamily="34" charset="0"/>
            </a:endParaRPr>
          </a:p>
        </p:txBody>
      </p:sp>
      <p:sp>
        <p:nvSpPr>
          <p:cNvPr id="6" name="Rectangle 2"/>
          <p:cNvSpPr txBox="1">
            <a:spLocks/>
          </p:cNvSpPr>
          <p:nvPr/>
        </p:nvSpPr>
        <p:spPr>
          <a:xfrm>
            <a:off x="1271464" y="0"/>
            <a:ext cx="9396536" cy="126875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Akademickie Liceum Ogólnokształcące </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Politechniki Wrocławskiej </a:t>
            </a:r>
          </a:p>
        </p:txBody>
      </p:sp>
      <p:pic>
        <p:nvPicPr>
          <p:cNvPr id="7" name="Obraz 6">
            <a:extLst>
              <a:ext uri="{FF2B5EF4-FFF2-40B4-BE49-F238E27FC236}">
                <a16:creationId xmlns:a16="http://schemas.microsoft.com/office/drawing/2014/main" id="{0FD9DA50-AEC3-4766-A1C6-2216B482450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45"/>
          <a:stretch/>
        </p:blipFill>
        <p:spPr>
          <a:xfrm>
            <a:off x="8256240" y="0"/>
            <a:ext cx="3935761" cy="6858000"/>
          </a:xfrm>
          <a:prstGeom prst="rect">
            <a:avLst/>
          </a:prstGeom>
        </p:spPr>
      </p:pic>
      <p:pic>
        <p:nvPicPr>
          <p:cNvPr id="12" name="Obraz 11">
            <a:extLst>
              <a:ext uri="{FF2B5EF4-FFF2-40B4-BE49-F238E27FC236}">
                <a16:creationId xmlns:a16="http://schemas.microsoft.com/office/drawing/2014/main" id="{7F5D28DF-2AC3-40B8-A7A8-EF29BD6AAAB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41524" y="4349378"/>
            <a:ext cx="2056630" cy="2031950"/>
          </a:xfrm>
          <a:prstGeom prst="rect">
            <a:avLst/>
          </a:prstGeom>
        </p:spPr>
      </p:pic>
      <p:grpSp>
        <p:nvGrpSpPr>
          <p:cNvPr id="13" name="Grupa 12">
            <a:extLst>
              <a:ext uri="{FF2B5EF4-FFF2-40B4-BE49-F238E27FC236}">
                <a16:creationId xmlns:a16="http://schemas.microsoft.com/office/drawing/2014/main" id="{93651ACE-552E-4289-9C3B-7211F9A84559}"/>
              </a:ext>
            </a:extLst>
          </p:cNvPr>
          <p:cNvGrpSpPr/>
          <p:nvPr/>
        </p:nvGrpSpPr>
        <p:grpSpPr>
          <a:xfrm>
            <a:off x="1653020" y="3645025"/>
            <a:ext cx="4659003" cy="504054"/>
            <a:chOff x="1343471" y="1013921"/>
            <a:chExt cx="6408709" cy="1839015"/>
          </a:xfrm>
        </p:grpSpPr>
        <p:cxnSp>
          <p:nvCxnSpPr>
            <p:cNvPr id="14" name="Łącznik prosty 13">
              <a:extLst>
                <a:ext uri="{FF2B5EF4-FFF2-40B4-BE49-F238E27FC236}">
                  <a16:creationId xmlns:a16="http://schemas.microsoft.com/office/drawing/2014/main" id="{B426B5BE-9997-4B1E-AD7F-98E992F6A096}"/>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5" name="Łącznik prosty 14">
              <a:extLst>
                <a:ext uri="{FF2B5EF4-FFF2-40B4-BE49-F238E27FC236}">
                  <a16:creationId xmlns:a16="http://schemas.microsoft.com/office/drawing/2014/main" id="{791C5FD2-A15A-425B-8BFD-349F70AD0247}"/>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486763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43272" y="0"/>
            <a:ext cx="11348728" cy="6858000"/>
          </a:xfrm>
          <a:prstGeom prst="rect">
            <a:avLst/>
          </a:prstGeom>
          <a:solidFill>
            <a:srgbClr val="060006"/>
          </a:solidFill>
        </p:spPr>
      </p:pic>
      <p:grpSp>
        <p:nvGrpSpPr>
          <p:cNvPr id="4" name="Grupa 3">
            <a:extLst>
              <a:ext uri="{FF2B5EF4-FFF2-40B4-BE49-F238E27FC236}">
                <a16:creationId xmlns:a16="http://schemas.microsoft.com/office/drawing/2014/main" id="{A53D1BA7-B702-4B2B-8882-BCFA400709E6}"/>
              </a:ext>
            </a:extLst>
          </p:cNvPr>
          <p:cNvGrpSpPr/>
          <p:nvPr/>
        </p:nvGrpSpPr>
        <p:grpSpPr>
          <a:xfrm>
            <a:off x="843272" y="415819"/>
            <a:ext cx="11363789" cy="864096"/>
            <a:chOff x="828211" y="216754"/>
            <a:chExt cx="11363789" cy="864096"/>
          </a:xfrm>
        </p:grpSpPr>
        <p:sp>
          <p:nvSpPr>
            <p:cNvPr id="5" name="Prostokąt 4">
              <a:extLst>
                <a:ext uri="{FF2B5EF4-FFF2-40B4-BE49-F238E27FC236}">
                  <a16:creationId xmlns:a16="http://schemas.microsoft.com/office/drawing/2014/main" id="{8956465F-6F85-435D-9554-849B1A327C0C}"/>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6" name="Text Box 1">
              <a:extLst>
                <a:ext uri="{FF2B5EF4-FFF2-40B4-BE49-F238E27FC236}">
                  <a16:creationId xmlns:a16="http://schemas.microsoft.com/office/drawing/2014/main" id="{FDAE012A-0ECB-4C86-8AE4-EE99EDF178BD}"/>
                </a:ext>
              </a:extLst>
            </p:cNvPr>
            <p:cNvSpPr txBox="1">
              <a:spLocks noChangeArrowheads="1"/>
            </p:cNvSpPr>
            <p:nvPr/>
          </p:nvSpPr>
          <p:spPr bwMode="auto">
            <a:xfrm>
              <a:off x="1508431" y="216754"/>
              <a:ext cx="9145016"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buClrTx/>
                <a:buFontTx/>
                <a:buNone/>
              </a:pPr>
              <a:r>
                <a:rPr lang="pl-PL" altLang="pl-PL" sz="4000" b="1" cap="all" dirty="0">
                  <a:solidFill>
                    <a:schemeClr val="bg1"/>
                  </a:solidFill>
                  <a:latin typeface="Calibri" pitchFamily="34" charset="0"/>
                  <a:cs typeface="Calibri" pitchFamily="34" charset="0"/>
                </a:rPr>
                <a:t>badania i innowacje</a:t>
              </a:r>
            </a:p>
            <a:p>
              <a:pPr algn="ctr" eaLnBrk="1" hangingPunct="1">
                <a:spcBef>
                  <a:spcPct val="0"/>
                </a:spcBef>
                <a:buFontTx/>
                <a:buNone/>
              </a:pPr>
              <a:endParaRPr lang="pl-PL" altLang="pl-PL" sz="4000" b="1" cap="all" dirty="0"/>
            </a:p>
          </p:txBody>
        </p:sp>
      </p:grpSp>
    </p:spTree>
    <p:extLst>
      <p:ext uri="{BB962C8B-B14F-4D97-AF65-F5344CB8AC3E}">
        <p14:creationId xmlns:p14="http://schemas.microsoft.com/office/powerpoint/2010/main" val="3298506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3" name="Symbol zastępczy zawartości 6"/>
          <p:cNvSpPr>
            <a:spLocks noGrp="1"/>
          </p:cNvSpPr>
          <p:nvPr>
            <p:ph sz="half" idx="1"/>
          </p:nvPr>
        </p:nvSpPr>
        <p:spPr>
          <a:xfrm>
            <a:off x="1271464" y="1196752"/>
            <a:ext cx="6696744" cy="5112568"/>
          </a:xfrm>
        </p:spPr>
        <p:txBody>
          <a:bodyPr>
            <a:normAutofit/>
          </a:bodyPr>
          <a:lstStyle/>
          <a:p>
            <a:pPr>
              <a:lnSpc>
                <a:spcPct val="120000"/>
              </a:lnSpc>
              <a:spcAft>
                <a:spcPts val="1200"/>
              </a:spcAft>
              <a:defRPr/>
            </a:pPr>
            <a:r>
              <a:rPr lang="pl-PL" sz="2200" b="1" dirty="0"/>
              <a:t>Wyniki badań naukowych</a:t>
            </a:r>
          </a:p>
          <a:p>
            <a:pPr marL="342900" indent="-342900" algn="just">
              <a:lnSpc>
                <a:spcPct val="120000"/>
              </a:lnSpc>
              <a:spcBef>
                <a:spcPts val="600"/>
              </a:spcBef>
              <a:spcAft>
                <a:spcPts val="0"/>
              </a:spcAft>
              <a:buClr>
                <a:schemeClr val="bg1">
                  <a:lumMod val="75000"/>
                </a:schemeClr>
              </a:buClr>
              <a:buFont typeface="Wingdings" panose="05000000000000000000" pitchFamily="2" charset="2"/>
              <a:buChar char="§"/>
              <a:defRPr/>
            </a:pPr>
            <a:r>
              <a:rPr lang="pl-PL" sz="2100" b="1" dirty="0">
                <a:solidFill>
                  <a:srgbClr val="C00000"/>
                </a:solidFill>
              </a:rPr>
              <a:t>24 847 </a:t>
            </a:r>
            <a:r>
              <a:rPr lang="pl-PL" sz="2100" dirty="0"/>
              <a:t>publikacji w czasopismach z Listy Filadelfijskiej</a:t>
            </a:r>
          </a:p>
          <a:p>
            <a:pPr marL="342900" indent="-342900" algn="just">
              <a:lnSpc>
                <a:spcPct val="120000"/>
              </a:lnSpc>
              <a:spcBef>
                <a:spcPts val="600"/>
              </a:spcBef>
              <a:spcAft>
                <a:spcPts val="0"/>
              </a:spcAft>
              <a:buClr>
                <a:schemeClr val="bg1">
                  <a:lumMod val="75000"/>
                </a:schemeClr>
              </a:buClr>
              <a:buFont typeface="Wingdings" panose="05000000000000000000" pitchFamily="2" charset="2"/>
              <a:buChar char="§"/>
              <a:defRPr/>
            </a:pPr>
            <a:r>
              <a:rPr lang="pl-PL" sz="2100" b="1" dirty="0">
                <a:solidFill>
                  <a:srgbClr val="C00000"/>
                </a:solidFill>
              </a:rPr>
              <a:t>22 985 </a:t>
            </a:r>
            <a:r>
              <a:rPr lang="pl-PL" sz="2100" dirty="0"/>
              <a:t>publikacji w czasopismach z </a:t>
            </a:r>
            <a:r>
              <a:rPr lang="pl-PL" sz="2100" dirty="0" err="1"/>
              <a:t>Impact</a:t>
            </a:r>
            <a:r>
              <a:rPr lang="pl-PL" sz="2100" dirty="0"/>
              <a:t> </a:t>
            </a:r>
            <a:r>
              <a:rPr lang="pl-PL" sz="2100" dirty="0" err="1"/>
              <a:t>Factor</a:t>
            </a:r>
            <a:endParaRPr lang="pl-PL" sz="2100" dirty="0"/>
          </a:p>
          <a:p>
            <a:pPr marL="342900" indent="-342900" algn="just">
              <a:lnSpc>
                <a:spcPct val="120000"/>
              </a:lnSpc>
              <a:spcBef>
                <a:spcPts val="600"/>
              </a:spcBef>
              <a:spcAft>
                <a:spcPts val="0"/>
              </a:spcAft>
              <a:buClr>
                <a:schemeClr val="bg1">
                  <a:lumMod val="75000"/>
                </a:schemeClr>
              </a:buClr>
              <a:buFont typeface="Wingdings" panose="05000000000000000000" pitchFamily="2" charset="2"/>
              <a:buChar char="§"/>
              <a:defRPr/>
            </a:pPr>
            <a:r>
              <a:rPr lang="pl-PL" sz="2100" b="1" dirty="0">
                <a:solidFill>
                  <a:srgbClr val="C00000"/>
                </a:solidFill>
              </a:rPr>
              <a:t>6 279 </a:t>
            </a:r>
            <a:r>
              <a:rPr lang="pl-PL" sz="2100" dirty="0"/>
              <a:t>zgłoszeń wynalazków, w tym wzorów użytkowych </a:t>
            </a:r>
            <a:br>
              <a:rPr lang="pl-PL" sz="2100" dirty="0"/>
            </a:br>
            <a:r>
              <a:rPr lang="pl-PL" sz="2100" dirty="0"/>
              <a:t>i innych praw ochronnych</a:t>
            </a:r>
          </a:p>
          <a:p>
            <a:pPr marL="342900" indent="-342900" algn="just">
              <a:lnSpc>
                <a:spcPct val="120000"/>
              </a:lnSpc>
              <a:spcBef>
                <a:spcPts val="600"/>
              </a:spcBef>
              <a:spcAft>
                <a:spcPts val="0"/>
              </a:spcAft>
              <a:buClr>
                <a:schemeClr val="bg1">
                  <a:lumMod val="75000"/>
                </a:schemeClr>
              </a:buClr>
              <a:buFont typeface="Wingdings" panose="05000000000000000000" pitchFamily="2" charset="2"/>
              <a:buChar char="§"/>
              <a:defRPr/>
            </a:pPr>
            <a:r>
              <a:rPr lang="pl-PL" sz="2100" b="1" dirty="0">
                <a:solidFill>
                  <a:srgbClr val="C00000"/>
                </a:solidFill>
              </a:rPr>
              <a:t>2 822 </a:t>
            </a:r>
            <a:r>
              <a:rPr lang="pl-PL" sz="2100" dirty="0"/>
              <a:t>uzyskanych patentów i innych praw ochronnych</a:t>
            </a:r>
            <a:endParaRPr lang="pl-PL" sz="2100" b="1" dirty="0"/>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271464" y="0"/>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Badania naukowe</a:t>
            </a:r>
          </a:p>
        </p:txBody>
      </p:sp>
      <p:grpSp>
        <p:nvGrpSpPr>
          <p:cNvPr id="12" name="Grupa 11">
            <a:extLst>
              <a:ext uri="{FF2B5EF4-FFF2-40B4-BE49-F238E27FC236}">
                <a16:creationId xmlns:a16="http://schemas.microsoft.com/office/drawing/2014/main" id="{007C3ED8-D0F4-4684-8E94-17BBC8483446}"/>
              </a:ext>
            </a:extLst>
          </p:cNvPr>
          <p:cNvGrpSpPr/>
          <p:nvPr/>
        </p:nvGrpSpPr>
        <p:grpSpPr>
          <a:xfrm>
            <a:off x="1335718" y="1196752"/>
            <a:ext cx="6632490" cy="429882"/>
            <a:chOff x="1343471" y="1013921"/>
            <a:chExt cx="6408709" cy="1839015"/>
          </a:xfrm>
        </p:grpSpPr>
        <p:cxnSp>
          <p:nvCxnSpPr>
            <p:cNvPr id="13" name="Łącznik prosty 12">
              <a:extLst>
                <a:ext uri="{FF2B5EF4-FFF2-40B4-BE49-F238E27FC236}">
                  <a16:creationId xmlns:a16="http://schemas.microsoft.com/office/drawing/2014/main" id="{0370244A-60E2-4C6E-9DEF-D3BCAB2B7AA1}"/>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4" name="Łącznik prosty 13">
              <a:extLst>
                <a:ext uri="{FF2B5EF4-FFF2-40B4-BE49-F238E27FC236}">
                  <a16:creationId xmlns:a16="http://schemas.microsoft.com/office/drawing/2014/main" id="{331B2148-2EEF-49C0-95D7-8C4C2FF6F1E4}"/>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686549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5" y="1"/>
            <a:ext cx="9396536" cy="1551708"/>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defTabSz="26908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Współpraca z otoczeniem </a:t>
            </a:r>
            <a:br>
              <a:rPr lang="pl-PL" altLang="pl-PL" sz="3200" b="1" dirty="0">
                <a:solidFill>
                  <a:srgbClr val="B11D09"/>
                </a:solidFill>
                <a:ea typeface="Microsoft YaHei" pitchFamily="34" charset="-122"/>
                <a:cs typeface="Calibri" pitchFamily="34" charset="0"/>
              </a:rPr>
            </a:br>
            <a:endParaRPr lang="pl-PL" altLang="pl-PL" sz="3200" b="1" dirty="0">
              <a:solidFill>
                <a:srgbClr val="B11D09"/>
              </a:solidFill>
              <a:ea typeface="Microsoft YaHei" pitchFamily="34" charset="-122"/>
              <a:cs typeface="Calibri" pitchFamily="34" charset="0"/>
            </a:endParaRPr>
          </a:p>
        </p:txBody>
      </p:sp>
      <p:sp>
        <p:nvSpPr>
          <p:cNvPr id="3" name="Rectangle 3"/>
          <p:cNvSpPr>
            <a:spLocks noGrp="1"/>
          </p:cNvSpPr>
          <p:nvPr>
            <p:ph type="body" idx="1"/>
          </p:nvPr>
        </p:nvSpPr>
        <p:spPr>
          <a:xfrm>
            <a:off x="1224427" y="1883779"/>
            <a:ext cx="6897388" cy="4308531"/>
          </a:xfrm>
        </p:spPr>
        <p:txBody>
          <a:bodyPr>
            <a:noAutofit/>
          </a:bodyPr>
          <a:lstStyle/>
          <a:p>
            <a:pPr>
              <a:spcBef>
                <a:spcPts val="400"/>
              </a:spcBef>
              <a:buNone/>
            </a:pPr>
            <a:r>
              <a:rPr lang="pl-PL" altLang="pl-PL" sz="2000" b="1" dirty="0">
                <a:cs typeface="Calibri" pitchFamily="34" charset="0"/>
              </a:rPr>
              <a:t>Cele</a:t>
            </a:r>
          </a:p>
          <a:p>
            <a:pPr marL="342900" indent="-342900">
              <a:spcBef>
                <a:spcPts val="400"/>
              </a:spcBef>
              <a:buClr>
                <a:schemeClr val="bg1">
                  <a:lumMod val="50000"/>
                </a:schemeClr>
              </a:buClr>
              <a:buFont typeface="Wingdings" panose="05000000000000000000" pitchFamily="2" charset="2"/>
              <a:buChar char="§"/>
            </a:pPr>
            <a:r>
              <a:rPr lang="pl-PL" altLang="pl-PL" sz="2000" dirty="0">
                <a:cs typeface="Calibri" pitchFamily="34" charset="0"/>
              </a:rPr>
              <a:t>wspólne prace badawcze wdrożeniowe w różnych branżach</a:t>
            </a:r>
          </a:p>
          <a:p>
            <a:pPr marL="342900" indent="-342900">
              <a:spcBef>
                <a:spcPts val="400"/>
              </a:spcBef>
              <a:buClr>
                <a:schemeClr val="bg1">
                  <a:lumMod val="50000"/>
                </a:schemeClr>
              </a:buClr>
              <a:buFont typeface="Wingdings" panose="05000000000000000000" pitchFamily="2" charset="2"/>
              <a:buChar char="§"/>
            </a:pPr>
            <a:r>
              <a:rPr lang="pl-PL" altLang="pl-PL" sz="2000" dirty="0">
                <a:cs typeface="Calibri" pitchFamily="34" charset="0"/>
              </a:rPr>
              <a:t>rozwój nowych technologii</a:t>
            </a:r>
          </a:p>
          <a:p>
            <a:pPr marL="342900" indent="-342900">
              <a:spcBef>
                <a:spcPts val="400"/>
              </a:spcBef>
              <a:buClr>
                <a:schemeClr val="bg1">
                  <a:lumMod val="50000"/>
                </a:schemeClr>
              </a:buClr>
              <a:buFont typeface="Wingdings" panose="05000000000000000000" pitchFamily="2" charset="2"/>
              <a:buChar char="§"/>
            </a:pPr>
            <a:r>
              <a:rPr lang="pl-PL" altLang="pl-PL" sz="2000" dirty="0">
                <a:cs typeface="Calibri" pitchFamily="34" charset="0"/>
              </a:rPr>
              <a:t>rozwój przedsiębiorczości akademickiej </a:t>
            </a:r>
          </a:p>
          <a:p>
            <a:pPr marL="342900" indent="-342900">
              <a:spcBef>
                <a:spcPts val="400"/>
              </a:spcBef>
              <a:buClr>
                <a:schemeClr val="bg1">
                  <a:lumMod val="50000"/>
                </a:schemeClr>
              </a:buClr>
              <a:buFont typeface="Wingdings" panose="05000000000000000000" pitchFamily="2" charset="2"/>
              <a:buChar char="§"/>
            </a:pPr>
            <a:r>
              <a:rPr lang="pl-PL" altLang="pl-PL" sz="2000" dirty="0">
                <a:cs typeface="Calibri" pitchFamily="34" charset="0"/>
              </a:rPr>
              <a:t>komercjalizacja wyników badań naukowych</a:t>
            </a:r>
          </a:p>
          <a:p>
            <a:pPr marL="342900" indent="-342900">
              <a:spcBef>
                <a:spcPts val="400"/>
              </a:spcBef>
              <a:buClr>
                <a:schemeClr val="bg1">
                  <a:lumMod val="50000"/>
                </a:schemeClr>
              </a:buClr>
              <a:buFont typeface="Wingdings" panose="05000000000000000000" pitchFamily="2" charset="2"/>
              <a:buChar char="§"/>
            </a:pPr>
            <a:r>
              <a:rPr lang="pl-PL" altLang="pl-PL" sz="2000" dirty="0">
                <a:cs typeface="Calibri" pitchFamily="34" charset="0"/>
              </a:rPr>
              <a:t>kształcenie i doskonalenie kadr inżynierskich dla gospodarki</a:t>
            </a:r>
          </a:p>
          <a:p>
            <a:pPr marL="342900" indent="-342900">
              <a:spcBef>
                <a:spcPts val="400"/>
              </a:spcBef>
              <a:buClr>
                <a:schemeClr val="bg1">
                  <a:lumMod val="50000"/>
                </a:schemeClr>
              </a:buClr>
              <a:buFont typeface="Wingdings" panose="05000000000000000000" pitchFamily="2" charset="2"/>
              <a:buChar char="§"/>
            </a:pPr>
            <a:r>
              <a:rPr lang="pl-PL" altLang="pl-PL" sz="2000" dirty="0">
                <a:cs typeface="Calibri" pitchFamily="34" charset="0"/>
              </a:rPr>
              <a:t>współpraca w zakresie wykorzystywania zaplecza naukowego, badawczego, dydaktycznego i szkoleniowego</a:t>
            </a:r>
          </a:p>
          <a:p>
            <a:pPr marL="342900" indent="-342900">
              <a:spcBef>
                <a:spcPts val="400"/>
              </a:spcBef>
              <a:buClr>
                <a:schemeClr val="bg1">
                  <a:lumMod val="50000"/>
                </a:schemeClr>
              </a:buClr>
              <a:buFont typeface="Wingdings" panose="05000000000000000000" pitchFamily="2" charset="2"/>
              <a:buChar char="§"/>
            </a:pPr>
            <a:r>
              <a:rPr lang="pl-PL" altLang="pl-PL" sz="2000" dirty="0">
                <a:cs typeface="Calibri" pitchFamily="34" charset="0"/>
              </a:rPr>
              <a:t>możliwość odbywania praktyk i staży, realizacji prac dyplomowych w przedsiębiorstwach</a:t>
            </a:r>
          </a:p>
          <a:p>
            <a:pPr marL="342900" indent="-342900">
              <a:spcBef>
                <a:spcPts val="400"/>
              </a:spcBef>
              <a:buClr>
                <a:schemeClr val="bg1">
                  <a:lumMod val="50000"/>
                </a:schemeClr>
              </a:buClr>
              <a:buFont typeface="Wingdings" panose="05000000000000000000" pitchFamily="2" charset="2"/>
              <a:buChar char="§"/>
            </a:pPr>
            <a:r>
              <a:rPr lang="pl-PL" altLang="pl-PL" sz="2000" dirty="0">
                <a:cs typeface="Calibri" pitchFamily="34" charset="0"/>
              </a:rPr>
              <a:t>wspieranie karier absolwentów </a:t>
            </a:r>
          </a:p>
          <a:p>
            <a:pPr marL="342900" indent="-342900">
              <a:spcBef>
                <a:spcPts val="400"/>
              </a:spcBef>
              <a:buClr>
                <a:schemeClr val="bg1">
                  <a:lumMod val="50000"/>
                </a:schemeClr>
              </a:buClr>
              <a:buFont typeface="Wingdings" panose="05000000000000000000" pitchFamily="2" charset="2"/>
              <a:buChar char="§"/>
            </a:pPr>
            <a:r>
              <a:rPr lang="pl-PL" altLang="pl-PL" sz="2000" dirty="0">
                <a:cs typeface="Calibri" pitchFamily="34" charset="0"/>
              </a:rPr>
              <a:t>przygotowanie i realizacja projektów finansowanych z funduszy i dotacji krajowych i zagranicznych</a:t>
            </a:r>
          </a:p>
          <a:p>
            <a:pPr marL="342900" indent="-342900">
              <a:spcBef>
                <a:spcPts val="400"/>
              </a:spcBef>
              <a:buClr>
                <a:schemeClr val="bg1">
                  <a:lumMod val="50000"/>
                </a:schemeClr>
              </a:buClr>
              <a:buFont typeface="Wingdings" panose="05000000000000000000" pitchFamily="2" charset="2"/>
              <a:buChar char="§"/>
            </a:pPr>
            <a:r>
              <a:rPr lang="pl-PL" altLang="pl-PL" sz="2000" dirty="0">
                <a:cs typeface="Calibri" pitchFamily="34" charset="0"/>
              </a:rPr>
              <a:t>promowanie nowoczesnych rozwiązań technologicznych</a:t>
            </a:r>
          </a:p>
        </p:txBody>
      </p:sp>
      <p:grpSp>
        <p:nvGrpSpPr>
          <p:cNvPr id="10" name="Grupa 9">
            <a:extLst>
              <a:ext uri="{FF2B5EF4-FFF2-40B4-BE49-F238E27FC236}">
                <a16:creationId xmlns:a16="http://schemas.microsoft.com/office/drawing/2014/main" id="{D6421B0C-B45B-480E-A6F0-C5EA3D194E9A}"/>
              </a:ext>
            </a:extLst>
          </p:cNvPr>
          <p:cNvGrpSpPr/>
          <p:nvPr/>
        </p:nvGrpSpPr>
        <p:grpSpPr>
          <a:xfrm>
            <a:off x="1271465" y="1834317"/>
            <a:ext cx="6807985" cy="446474"/>
            <a:chOff x="1343471" y="1013921"/>
            <a:chExt cx="6408709" cy="1839015"/>
          </a:xfrm>
        </p:grpSpPr>
        <p:cxnSp>
          <p:nvCxnSpPr>
            <p:cNvPr id="12" name="Łącznik prosty 11">
              <a:extLst>
                <a:ext uri="{FF2B5EF4-FFF2-40B4-BE49-F238E27FC236}">
                  <a16:creationId xmlns:a16="http://schemas.microsoft.com/office/drawing/2014/main" id="{BF2291C8-C07F-4399-97C9-CAC8E6698721}"/>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3" name="Łącznik prosty 12">
              <a:extLst>
                <a:ext uri="{FF2B5EF4-FFF2-40B4-BE49-F238E27FC236}">
                  <a16:creationId xmlns:a16="http://schemas.microsoft.com/office/drawing/2014/main" id="{B3F9BEBB-EFE4-4CA3-81F6-4DA9715C5D68}"/>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pic>
        <p:nvPicPr>
          <p:cNvPr id="14" name="Obraz 13">
            <a:extLst>
              <a:ext uri="{FF2B5EF4-FFF2-40B4-BE49-F238E27FC236}">
                <a16:creationId xmlns:a16="http://schemas.microsoft.com/office/drawing/2014/main" id="{7D4FB78A-C642-4717-8314-9CFC653DFC82}"/>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a:ext>
            </a:extLst>
          </a:blip>
          <a:srcRect b="-46"/>
          <a:stretch/>
        </p:blipFill>
        <p:spPr>
          <a:xfrm>
            <a:off x="8256240" y="0"/>
            <a:ext cx="3935760" cy="6858000"/>
          </a:xfrm>
          <a:prstGeom prst="rect">
            <a:avLst/>
          </a:prstGeom>
        </p:spPr>
      </p:pic>
      <p:grpSp>
        <p:nvGrpSpPr>
          <p:cNvPr id="9" name="Grupa 8">
            <a:extLst>
              <a:ext uri="{FF2B5EF4-FFF2-40B4-BE49-F238E27FC236}">
                <a16:creationId xmlns:a16="http://schemas.microsoft.com/office/drawing/2014/main" id="{91562441-5F9B-8F4F-9DD8-F628DFC8A334}"/>
              </a:ext>
            </a:extLst>
          </p:cNvPr>
          <p:cNvGrpSpPr/>
          <p:nvPr/>
        </p:nvGrpSpPr>
        <p:grpSpPr>
          <a:xfrm>
            <a:off x="1214836" y="665690"/>
            <a:ext cx="6741466" cy="1011690"/>
            <a:chOff x="1284108" y="1816447"/>
            <a:chExt cx="6741466" cy="1011690"/>
          </a:xfrm>
        </p:grpSpPr>
        <p:pic>
          <p:nvPicPr>
            <p:cNvPr id="4" name="Obraz 3">
              <a:extLst>
                <a:ext uri="{FF2B5EF4-FFF2-40B4-BE49-F238E27FC236}">
                  <a16:creationId xmlns:a16="http://schemas.microsoft.com/office/drawing/2014/main" id="{B5D15BB2-479E-5D4A-7B88-CE358EE8C3B2}"/>
                </a:ext>
              </a:extLst>
            </p:cNvPr>
            <p:cNvPicPr>
              <a:picLocks noChangeAspect="1"/>
            </p:cNvPicPr>
            <p:nvPr/>
          </p:nvPicPr>
          <p:blipFill rotWithShape="1">
            <a:blip r:embed="rId5" cstate="email">
              <a:duotone>
                <a:prstClr val="black"/>
                <a:srgbClr val="C00000">
                  <a:tint val="45000"/>
                  <a:satMod val="400000"/>
                </a:srgbClr>
              </a:duotone>
              <a:extLst>
                <a:ext uri="{28A0092B-C50C-407E-A947-70E740481C1C}">
                  <a14:useLocalDpi xmlns:a14="http://schemas.microsoft.com/office/drawing/2010/main"/>
                </a:ext>
              </a:extLst>
            </a:blip>
            <a:srcRect l="22039" r="66381"/>
            <a:stretch/>
          </p:blipFill>
          <p:spPr>
            <a:xfrm>
              <a:off x="2570229" y="1816447"/>
              <a:ext cx="794197" cy="1011690"/>
            </a:xfrm>
            <a:prstGeom prst="rect">
              <a:avLst/>
            </a:prstGeom>
          </p:spPr>
        </p:pic>
        <p:pic>
          <p:nvPicPr>
            <p:cNvPr id="5" name="Obraz 4">
              <a:extLst>
                <a:ext uri="{FF2B5EF4-FFF2-40B4-BE49-F238E27FC236}">
                  <a16:creationId xmlns:a16="http://schemas.microsoft.com/office/drawing/2014/main" id="{83635786-38BB-6902-EF66-06D1BA27B46C}"/>
                </a:ext>
              </a:extLst>
            </p:cNvPr>
            <p:cNvPicPr>
              <a:picLocks noChangeAspect="1"/>
            </p:cNvPicPr>
            <p:nvPr/>
          </p:nvPicPr>
          <p:blipFill rotWithShape="1">
            <a:blip r:embed="rId5" cstate="email">
              <a:duotone>
                <a:prstClr val="black"/>
                <a:srgbClr val="C00000">
                  <a:tint val="45000"/>
                  <a:satMod val="400000"/>
                </a:srgbClr>
              </a:duotone>
              <a:extLst>
                <a:ext uri="{28A0092B-C50C-407E-A947-70E740481C1C}">
                  <a14:useLocalDpi xmlns:a14="http://schemas.microsoft.com/office/drawing/2010/main"/>
                </a:ext>
              </a:extLst>
            </a:blip>
            <a:srcRect l="74834" r="5010"/>
            <a:stretch/>
          </p:blipFill>
          <p:spPr>
            <a:xfrm>
              <a:off x="6643241" y="1816447"/>
              <a:ext cx="1382333" cy="1011690"/>
            </a:xfrm>
            <a:prstGeom prst="rect">
              <a:avLst/>
            </a:prstGeom>
          </p:spPr>
        </p:pic>
        <p:pic>
          <p:nvPicPr>
            <p:cNvPr id="6" name="Obraz 5">
              <a:extLst>
                <a:ext uri="{FF2B5EF4-FFF2-40B4-BE49-F238E27FC236}">
                  <a16:creationId xmlns:a16="http://schemas.microsoft.com/office/drawing/2014/main" id="{7054F681-F8AA-35A8-1AF9-BD8A775D359F}"/>
                </a:ext>
              </a:extLst>
            </p:cNvPr>
            <p:cNvPicPr>
              <a:picLocks noChangeAspect="1"/>
            </p:cNvPicPr>
            <p:nvPr/>
          </p:nvPicPr>
          <p:blipFill rotWithShape="1">
            <a:blip r:embed="rId5" cstate="email">
              <a:duotone>
                <a:prstClr val="black"/>
                <a:srgbClr val="C00000">
                  <a:tint val="45000"/>
                  <a:satMod val="400000"/>
                </a:srgbClr>
              </a:duotone>
              <a:extLst>
                <a:ext uri="{28A0092B-C50C-407E-A947-70E740481C1C}">
                  <a14:useLocalDpi xmlns:a14="http://schemas.microsoft.com/office/drawing/2010/main"/>
                </a:ext>
              </a:extLst>
            </a:blip>
            <a:srcRect l="37350" r="44122"/>
            <a:stretch/>
          </p:blipFill>
          <p:spPr>
            <a:xfrm>
              <a:off x="3688925" y="1816447"/>
              <a:ext cx="1270716" cy="1011690"/>
            </a:xfrm>
            <a:prstGeom prst="rect">
              <a:avLst/>
            </a:prstGeom>
          </p:spPr>
        </p:pic>
        <p:pic>
          <p:nvPicPr>
            <p:cNvPr id="7" name="Obraz 6">
              <a:extLst>
                <a:ext uri="{FF2B5EF4-FFF2-40B4-BE49-F238E27FC236}">
                  <a16:creationId xmlns:a16="http://schemas.microsoft.com/office/drawing/2014/main" id="{A72AE7EF-1EC8-96CF-A44A-CFBB8EFC7D62}"/>
                </a:ext>
              </a:extLst>
            </p:cNvPr>
            <p:cNvPicPr>
              <a:picLocks noChangeAspect="1"/>
            </p:cNvPicPr>
            <p:nvPr/>
          </p:nvPicPr>
          <p:blipFill rotWithShape="1">
            <a:blip r:embed="rId5" cstate="email">
              <a:duotone>
                <a:prstClr val="black"/>
                <a:srgbClr val="C00000">
                  <a:tint val="45000"/>
                  <a:satMod val="400000"/>
                </a:srgbClr>
              </a:duotone>
              <a:extLst>
                <a:ext uri="{28A0092B-C50C-407E-A947-70E740481C1C}">
                  <a14:useLocalDpi xmlns:a14="http://schemas.microsoft.com/office/drawing/2010/main"/>
                </a:ext>
              </a:extLst>
            </a:blip>
            <a:srcRect l="58059" r="26855"/>
            <a:stretch/>
          </p:blipFill>
          <p:spPr>
            <a:xfrm>
              <a:off x="5284140" y="1816447"/>
              <a:ext cx="1034603" cy="1011690"/>
            </a:xfrm>
            <a:prstGeom prst="rect">
              <a:avLst/>
            </a:prstGeom>
          </p:spPr>
        </p:pic>
        <p:pic>
          <p:nvPicPr>
            <p:cNvPr id="8" name="Obraz 7">
              <a:extLst>
                <a:ext uri="{FF2B5EF4-FFF2-40B4-BE49-F238E27FC236}">
                  <a16:creationId xmlns:a16="http://schemas.microsoft.com/office/drawing/2014/main" id="{1AD42A8A-1BA2-5C6D-5BDB-635A9650C601}"/>
                </a:ext>
              </a:extLst>
            </p:cNvPr>
            <p:cNvPicPr>
              <a:picLocks noChangeAspect="1"/>
            </p:cNvPicPr>
            <p:nvPr/>
          </p:nvPicPr>
          <p:blipFill rotWithShape="1">
            <a:blip r:embed="rId5" cstate="email">
              <a:duotone>
                <a:prstClr val="black"/>
                <a:srgbClr val="C00000">
                  <a:tint val="45000"/>
                  <a:satMod val="400000"/>
                </a:srgbClr>
              </a:duotone>
              <a:extLst>
                <a:ext uri="{28A0092B-C50C-407E-A947-70E740481C1C}">
                  <a14:useLocalDpi xmlns:a14="http://schemas.microsoft.com/office/drawing/2010/main"/>
                </a:ext>
              </a:extLst>
            </a:blip>
            <a:srcRect l="1911" r="84068"/>
            <a:stretch/>
          </p:blipFill>
          <p:spPr>
            <a:xfrm>
              <a:off x="1284108" y="1816447"/>
              <a:ext cx="961622" cy="1011690"/>
            </a:xfrm>
            <a:prstGeom prst="rect">
              <a:avLst/>
            </a:prstGeom>
          </p:spPr>
        </p:pic>
      </p:grpSp>
    </p:spTree>
    <p:extLst>
      <p:ext uri="{BB962C8B-B14F-4D97-AF65-F5344CB8AC3E}">
        <p14:creationId xmlns:p14="http://schemas.microsoft.com/office/powerpoint/2010/main" val="1962464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1199456" y="0"/>
            <a:ext cx="9468544" cy="1124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charset="0"/>
              <a:buChar char="•"/>
              <a:defRPr sz="3200">
                <a:solidFill>
                  <a:schemeClr val="tx1"/>
                </a:solidFill>
                <a:latin typeface="Trebuchet MS" pitchFamily="34" charset="0"/>
              </a:defRPr>
            </a:lvl1pPr>
            <a:lvl2pPr marL="742950" indent="-285750" defTabSz="358775" eaLnBrk="0" hangingPunct="0">
              <a:spcBef>
                <a:spcPct val="20000"/>
              </a:spcBef>
              <a:buFont typeface="Arial" charset="0"/>
              <a:buChar char="–"/>
              <a:defRPr sz="2800">
                <a:solidFill>
                  <a:schemeClr val="tx1"/>
                </a:solidFill>
                <a:latin typeface="Trebuchet MS" pitchFamily="34" charset="0"/>
              </a:defRPr>
            </a:lvl2pPr>
            <a:lvl3pPr marL="1143000" indent="-228600" defTabSz="358775" eaLnBrk="0" hangingPunct="0">
              <a:spcBef>
                <a:spcPct val="20000"/>
              </a:spcBef>
              <a:buFont typeface="Arial" charset="0"/>
              <a:buChar char="•"/>
              <a:defRPr sz="2400">
                <a:solidFill>
                  <a:schemeClr val="tx1"/>
                </a:solidFill>
                <a:latin typeface="Trebuchet MS" pitchFamily="34" charset="0"/>
              </a:defRPr>
            </a:lvl3pPr>
            <a:lvl4pPr marL="1600200" indent="-228600" defTabSz="358775" eaLnBrk="0" hangingPunct="0">
              <a:spcBef>
                <a:spcPct val="20000"/>
              </a:spcBef>
              <a:buFont typeface="Arial" charset="0"/>
              <a:buChar char="–"/>
              <a:defRPr sz="2000">
                <a:solidFill>
                  <a:schemeClr val="tx1"/>
                </a:solidFill>
                <a:latin typeface="Trebuchet MS" pitchFamily="34" charset="0"/>
              </a:defRPr>
            </a:lvl4pPr>
            <a:lvl5pPr marL="2057400" indent="-228600" defTabSz="358775" eaLnBrk="0" hangingPunct="0">
              <a:spcBef>
                <a:spcPct val="20000"/>
              </a:spcBef>
              <a:buFont typeface="Arial" charset="0"/>
              <a:buChar char="»"/>
              <a:defRPr sz="20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9pPr>
          </a:lstStyle>
          <a:p>
            <a:pPr defTabSz="269081" eaLnBrk="1" hangingPunct="1">
              <a:spcBef>
                <a:spcPct val="0"/>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b="1" dirty="0">
                <a:solidFill>
                  <a:srgbClr val="B11D09"/>
                </a:solidFill>
                <a:latin typeface="Calibri" panose="020F0502020204030204" pitchFamily="34" charset="0"/>
                <a:ea typeface="Microsoft YaHei" pitchFamily="34" charset="-122"/>
                <a:cs typeface="Calibri" pitchFamily="34" charset="0"/>
              </a:rPr>
              <a:t>Politechnika Wrocławska dla biznesu</a:t>
            </a:r>
            <a:endParaRPr lang="en-US" altLang="pl-PL" b="1" dirty="0">
              <a:solidFill>
                <a:srgbClr val="B11D09"/>
              </a:solidFill>
              <a:latin typeface="Calibri" panose="020F0502020204030204" pitchFamily="34" charset="0"/>
              <a:ea typeface="Microsoft YaHei" pitchFamily="34" charset="-122"/>
              <a:cs typeface="Calibri" pitchFamily="34" charset="0"/>
            </a:endParaRPr>
          </a:p>
        </p:txBody>
      </p:sp>
      <p:sp>
        <p:nvSpPr>
          <p:cNvPr id="5" name="pole tekstowe 12"/>
          <p:cNvSpPr txBox="1">
            <a:spLocks noChangeArrowheads="1"/>
          </p:cNvSpPr>
          <p:nvPr/>
        </p:nvSpPr>
        <p:spPr bwMode="auto">
          <a:xfrm>
            <a:off x="1138300" y="954804"/>
            <a:ext cx="6939494" cy="329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buClr>
                <a:srgbClr val="C00000"/>
              </a:buClr>
            </a:pPr>
            <a:r>
              <a:rPr lang="pl-PL" altLang="pl-PL" sz="2000" dirty="0">
                <a:cs typeface="Calibri" pitchFamily="34" charset="0"/>
              </a:rPr>
              <a:t>Politechnika Wrocławska stawia sobie za cel rozwój otaczającego ją środowiska innowacyjnej przedsiębiorczości, wspierającego wynalazczość i innowacyjność nowych przedsiębiorstw, a także transfer wiedzy i technologii do podmiotów już obecnych na rynku. Ważnym elementem są tu działające obecnie w strukturze uczelni: </a:t>
            </a:r>
            <a:endParaRPr lang="pl-PL" altLang="pl-PL" sz="2100" dirty="0">
              <a:cs typeface="Calibri" pitchFamily="34" charset="0"/>
            </a:endParaRPr>
          </a:p>
          <a:p>
            <a:pPr marL="342900" indent="-342900" algn="just">
              <a:spcBef>
                <a:spcPts val="600"/>
              </a:spcBef>
              <a:spcAft>
                <a:spcPts val="600"/>
              </a:spcAft>
              <a:buClr>
                <a:schemeClr val="bg1">
                  <a:lumMod val="65000"/>
                </a:schemeClr>
              </a:buClr>
              <a:buFont typeface="Wingdings" panose="05000000000000000000" pitchFamily="2" charset="2"/>
              <a:buChar char="§"/>
            </a:pPr>
            <a:r>
              <a:rPr lang="pl-PL" altLang="pl-PL" sz="2100" b="1" dirty="0">
                <a:cs typeface="Calibri" pitchFamily="34" charset="0"/>
              </a:rPr>
              <a:t>Centrum Innowacji i Biznesu</a:t>
            </a:r>
          </a:p>
          <a:p>
            <a:pPr marL="342900" indent="-342900" algn="just">
              <a:spcBef>
                <a:spcPts val="600"/>
              </a:spcBef>
              <a:spcAft>
                <a:spcPts val="600"/>
              </a:spcAft>
              <a:buClr>
                <a:schemeClr val="bg1">
                  <a:lumMod val="65000"/>
                </a:schemeClr>
              </a:buClr>
              <a:buFont typeface="Wingdings" panose="05000000000000000000" pitchFamily="2" charset="2"/>
              <a:buChar char="§"/>
            </a:pPr>
            <a:r>
              <a:rPr lang="pl-PL" altLang="pl-PL" sz="2100" b="1" dirty="0">
                <a:cs typeface="Calibri" pitchFamily="34" charset="0"/>
              </a:rPr>
              <a:t>Wrocławskie Centrum Transferu Technologii </a:t>
            </a:r>
          </a:p>
          <a:p>
            <a:pPr marL="342900" indent="-342900" algn="just">
              <a:spcBef>
                <a:spcPts val="600"/>
              </a:spcBef>
              <a:spcAft>
                <a:spcPts val="600"/>
              </a:spcAft>
              <a:buClr>
                <a:schemeClr val="bg1">
                  <a:lumMod val="65000"/>
                </a:schemeClr>
              </a:buClr>
              <a:buFont typeface="Wingdings" panose="05000000000000000000" pitchFamily="2" charset="2"/>
              <a:buChar char="§"/>
            </a:pPr>
            <a:r>
              <a:rPr lang="pl-PL" altLang="pl-PL" sz="2100" b="1" dirty="0">
                <a:cs typeface="Calibri" pitchFamily="34" charset="0"/>
              </a:rPr>
              <a:t>Akademicki Inkubator Przedsiębiorczości</a:t>
            </a:r>
            <a:r>
              <a:rPr lang="pl-PL" altLang="pl-PL" sz="2100" dirty="0">
                <a:cs typeface="Calibri" pitchFamily="34" charset="0"/>
              </a:rPr>
              <a:t>. </a:t>
            </a:r>
          </a:p>
        </p:txBody>
      </p:sp>
      <p:pic>
        <p:nvPicPr>
          <p:cNvPr id="3" name="Obraz 2">
            <a:extLst>
              <a:ext uri="{FF2B5EF4-FFF2-40B4-BE49-F238E27FC236}">
                <a16:creationId xmlns:a16="http://schemas.microsoft.com/office/drawing/2014/main" id="{7020A9E5-1BA4-6AC7-57B1-44B18512ACFC}"/>
              </a:ext>
            </a:extLst>
          </p:cNvPr>
          <p:cNvPicPr>
            <a:picLocks noChangeAspect="1"/>
          </p:cNvPicPr>
          <p:nvPr/>
        </p:nvPicPr>
        <p:blipFill>
          <a:blip r:embed="rId3"/>
          <a:srcRect l="51139" t="230" r="23732" b="230"/>
          <a:stretch/>
        </p:blipFill>
        <p:spPr>
          <a:xfrm>
            <a:off x="8256240" y="0"/>
            <a:ext cx="3935760" cy="6858000"/>
          </a:xfrm>
          <a:prstGeom prst="rect">
            <a:avLst/>
          </a:prstGeom>
        </p:spPr>
      </p:pic>
    </p:spTree>
    <p:extLst>
      <p:ext uri="{BB962C8B-B14F-4D97-AF65-F5344CB8AC3E}">
        <p14:creationId xmlns:p14="http://schemas.microsoft.com/office/powerpoint/2010/main" val="180705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1199456" y="0"/>
            <a:ext cx="9468544" cy="1124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charset="0"/>
              <a:buChar char="•"/>
              <a:defRPr sz="3200">
                <a:solidFill>
                  <a:schemeClr val="tx1"/>
                </a:solidFill>
                <a:latin typeface="Trebuchet MS" pitchFamily="34" charset="0"/>
              </a:defRPr>
            </a:lvl1pPr>
            <a:lvl2pPr marL="742950" indent="-285750" defTabSz="358775" eaLnBrk="0" hangingPunct="0">
              <a:spcBef>
                <a:spcPct val="20000"/>
              </a:spcBef>
              <a:buFont typeface="Arial" charset="0"/>
              <a:buChar char="–"/>
              <a:defRPr sz="2800">
                <a:solidFill>
                  <a:schemeClr val="tx1"/>
                </a:solidFill>
                <a:latin typeface="Trebuchet MS" pitchFamily="34" charset="0"/>
              </a:defRPr>
            </a:lvl2pPr>
            <a:lvl3pPr marL="1143000" indent="-228600" defTabSz="358775" eaLnBrk="0" hangingPunct="0">
              <a:spcBef>
                <a:spcPct val="20000"/>
              </a:spcBef>
              <a:buFont typeface="Arial" charset="0"/>
              <a:buChar char="•"/>
              <a:defRPr sz="2400">
                <a:solidFill>
                  <a:schemeClr val="tx1"/>
                </a:solidFill>
                <a:latin typeface="Trebuchet MS" pitchFamily="34" charset="0"/>
              </a:defRPr>
            </a:lvl3pPr>
            <a:lvl4pPr marL="1600200" indent="-228600" defTabSz="358775" eaLnBrk="0" hangingPunct="0">
              <a:spcBef>
                <a:spcPct val="20000"/>
              </a:spcBef>
              <a:buFont typeface="Arial" charset="0"/>
              <a:buChar char="–"/>
              <a:defRPr sz="2000">
                <a:solidFill>
                  <a:schemeClr val="tx1"/>
                </a:solidFill>
                <a:latin typeface="Trebuchet MS" pitchFamily="34" charset="0"/>
              </a:defRPr>
            </a:lvl4pPr>
            <a:lvl5pPr marL="2057400" indent="-228600" defTabSz="358775" eaLnBrk="0" hangingPunct="0">
              <a:spcBef>
                <a:spcPct val="20000"/>
              </a:spcBef>
              <a:buFont typeface="Arial" charset="0"/>
              <a:buChar char="»"/>
              <a:defRPr sz="20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9pPr>
          </a:lstStyle>
          <a:p>
            <a:pPr defTabSz="269081" eaLnBrk="1" hangingPunct="1">
              <a:spcBef>
                <a:spcPct val="0"/>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b="1" dirty="0">
                <a:solidFill>
                  <a:srgbClr val="B11D09"/>
                </a:solidFill>
                <a:latin typeface="Calibri" panose="020F0502020204030204" pitchFamily="34" charset="0"/>
                <a:ea typeface="Microsoft YaHei" pitchFamily="34" charset="-122"/>
                <a:cs typeface="Calibri" pitchFamily="34" charset="0"/>
              </a:rPr>
              <a:t>Centrum Innowacji i Biznesu</a:t>
            </a:r>
            <a:endParaRPr lang="en-US" altLang="pl-PL" b="1" dirty="0">
              <a:solidFill>
                <a:srgbClr val="B11D09"/>
              </a:solidFill>
              <a:latin typeface="Calibri" panose="020F0502020204030204" pitchFamily="34" charset="0"/>
              <a:ea typeface="Microsoft YaHei" pitchFamily="34" charset="-122"/>
              <a:cs typeface="Calibri" pitchFamily="34" charset="0"/>
            </a:endParaRPr>
          </a:p>
        </p:txBody>
      </p:sp>
      <p:pic>
        <p:nvPicPr>
          <p:cNvPr id="4" name="Google Shape;99;p2">
            <a:extLst>
              <a:ext uri="{FF2B5EF4-FFF2-40B4-BE49-F238E27FC236}">
                <a16:creationId xmlns:a16="http://schemas.microsoft.com/office/drawing/2014/main" id="{A2B878BE-EAC1-6BAE-751A-229BC0458146}"/>
              </a:ext>
            </a:extLst>
          </p:cNvPr>
          <p:cNvPicPr preferRelativeResize="0"/>
          <p:nvPr/>
        </p:nvPicPr>
        <p:blipFill>
          <a:blip r:embed="rId3" cstate="print">
            <a:extLst>
              <a:ext uri="{28A0092B-C50C-407E-A947-70E740481C1C}">
                <a14:useLocalDpi xmlns:a14="http://schemas.microsoft.com/office/drawing/2010/main" val="0"/>
              </a:ext>
            </a:extLst>
          </a:blip>
          <a:srcRect/>
          <a:stretch/>
        </p:blipFill>
        <p:spPr>
          <a:xfrm>
            <a:off x="8256240" y="0"/>
            <a:ext cx="3935759" cy="5840409"/>
          </a:xfrm>
          <a:prstGeom prst="rect">
            <a:avLst/>
          </a:prstGeom>
          <a:noFill/>
          <a:ln>
            <a:noFill/>
          </a:ln>
        </p:spPr>
      </p:pic>
      <p:sp>
        <p:nvSpPr>
          <p:cNvPr id="11" name="Prostokąt 10">
            <a:extLst>
              <a:ext uri="{FF2B5EF4-FFF2-40B4-BE49-F238E27FC236}">
                <a16:creationId xmlns:a16="http://schemas.microsoft.com/office/drawing/2014/main" id="{715AA2E6-C05C-E265-15F9-925723684253}"/>
              </a:ext>
            </a:extLst>
          </p:cNvPr>
          <p:cNvSpPr/>
          <p:nvPr/>
        </p:nvSpPr>
        <p:spPr>
          <a:xfrm>
            <a:off x="8256241" y="5840409"/>
            <a:ext cx="3935759" cy="103460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13" name="Grafika 12">
            <a:extLst>
              <a:ext uri="{FF2B5EF4-FFF2-40B4-BE49-F238E27FC236}">
                <a16:creationId xmlns:a16="http://schemas.microsoft.com/office/drawing/2014/main" id="{7BC41FAD-A34A-C54A-9CA1-3A3ED3C2798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627186" y="5926239"/>
            <a:ext cx="1378466" cy="837183"/>
          </a:xfrm>
          <a:prstGeom prst="rect">
            <a:avLst/>
          </a:prstGeom>
        </p:spPr>
      </p:pic>
      <p:pic>
        <p:nvPicPr>
          <p:cNvPr id="10" name="Grafika 9">
            <a:hlinkClick r:id="rId6"/>
            <a:extLst>
              <a:ext uri="{FF2B5EF4-FFF2-40B4-BE49-F238E27FC236}">
                <a16:creationId xmlns:a16="http://schemas.microsoft.com/office/drawing/2014/main" id="{1434C60C-3212-C0F3-872D-794C4D5ABF88}"/>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551949" y="6247648"/>
            <a:ext cx="228035" cy="228035"/>
          </a:xfrm>
          <a:prstGeom prst="rect">
            <a:avLst/>
          </a:prstGeom>
        </p:spPr>
      </p:pic>
      <p:pic>
        <p:nvPicPr>
          <p:cNvPr id="14" name="Grafika 13">
            <a:hlinkClick r:id="rId9"/>
            <a:extLst>
              <a:ext uri="{FF2B5EF4-FFF2-40B4-BE49-F238E27FC236}">
                <a16:creationId xmlns:a16="http://schemas.microsoft.com/office/drawing/2014/main" id="{073A3563-3F74-430A-8C14-07CDEB579F63}"/>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870972" y="6247649"/>
            <a:ext cx="228035" cy="228035"/>
          </a:xfrm>
          <a:prstGeom prst="rect">
            <a:avLst/>
          </a:prstGeom>
        </p:spPr>
      </p:pic>
      <p:pic>
        <p:nvPicPr>
          <p:cNvPr id="16" name="Grafika 15">
            <a:hlinkClick r:id="rId12"/>
            <a:extLst>
              <a:ext uri="{FF2B5EF4-FFF2-40B4-BE49-F238E27FC236}">
                <a16:creationId xmlns:a16="http://schemas.microsoft.com/office/drawing/2014/main" id="{39FC8016-2D65-92A1-C956-8991A24BA481}"/>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7189995" y="6247648"/>
            <a:ext cx="228035" cy="228035"/>
          </a:xfrm>
          <a:prstGeom prst="rect">
            <a:avLst/>
          </a:prstGeom>
        </p:spPr>
      </p:pic>
      <p:sp>
        <p:nvSpPr>
          <p:cNvPr id="18" name="pole tekstowe 12">
            <a:extLst>
              <a:ext uri="{FF2B5EF4-FFF2-40B4-BE49-F238E27FC236}">
                <a16:creationId xmlns:a16="http://schemas.microsoft.com/office/drawing/2014/main" id="{97C89D34-4F48-43C8-B0E0-8DBED9507708}"/>
              </a:ext>
            </a:extLst>
          </p:cNvPr>
          <p:cNvSpPr txBox="1">
            <a:spLocks noChangeArrowheads="1"/>
          </p:cNvSpPr>
          <p:nvPr/>
        </p:nvSpPr>
        <p:spPr bwMode="auto">
          <a:xfrm>
            <a:off x="5844198" y="6509506"/>
            <a:ext cx="2654629"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buClr>
                <a:srgbClr val="C00000"/>
              </a:buClr>
            </a:pPr>
            <a:r>
              <a:rPr lang="pl-PL" altLang="pl-PL" sz="1050" dirty="0">
                <a:latin typeface="Kanit" pitchFamily="2" charset="-34"/>
                <a:cs typeface="Kanit" pitchFamily="2" charset="-34"/>
              </a:rPr>
              <a:t>@Centrum Innowacji i Biznesu </a:t>
            </a:r>
            <a:r>
              <a:rPr lang="pl-PL" altLang="pl-PL" sz="1050" dirty="0" err="1">
                <a:latin typeface="Kanit" pitchFamily="2" charset="-34"/>
                <a:cs typeface="Kanit" pitchFamily="2" charset="-34"/>
              </a:rPr>
              <a:t>PWr</a:t>
            </a:r>
            <a:endParaRPr lang="pl-PL" altLang="pl-PL" sz="1050" dirty="0">
              <a:latin typeface="Kanit" pitchFamily="2" charset="-34"/>
              <a:cs typeface="Kanit" pitchFamily="2" charset="-34"/>
            </a:endParaRPr>
          </a:p>
        </p:txBody>
      </p:sp>
      <p:sp>
        <p:nvSpPr>
          <p:cNvPr id="12" name="pole tekstowe 11">
            <a:extLst>
              <a:ext uri="{FF2B5EF4-FFF2-40B4-BE49-F238E27FC236}">
                <a16:creationId xmlns:a16="http://schemas.microsoft.com/office/drawing/2014/main" id="{C85F87B9-460E-45FB-B8F5-32DF2E90D70D}"/>
              </a:ext>
            </a:extLst>
          </p:cNvPr>
          <p:cNvSpPr txBox="1"/>
          <p:nvPr/>
        </p:nvSpPr>
        <p:spPr>
          <a:xfrm>
            <a:off x="1104132" y="1158568"/>
            <a:ext cx="6939494" cy="4401205"/>
          </a:xfrm>
          <a:prstGeom prst="rect">
            <a:avLst/>
          </a:prstGeom>
          <a:noFill/>
        </p:spPr>
        <p:txBody>
          <a:bodyPr wrap="square" rtlCol="0">
            <a:spAutoFit/>
          </a:bodyPr>
          <a:lstStyle/>
          <a:p>
            <a:pPr>
              <a:buClr>
                <a:srgbClr val="C00000"/>
              </a:buClr>
            </a:pPr>
            <a:r>
              <a:rPr lang="pl-PL" sz="2000" dirty="0">
                <a:latin typeface="Calibri" panose="020F0502020204030204" pitchFamily="34" charset="0"/>
                <a:cs typeface="Calibri" panose="020F0502020204030204" pitchFamily="34" charset="0"/>
              </a:rPr>
              <a:t>Misją Centrum Innowacji i Biznesu jest inicjowanie i wspieranie innowacyjnych przedsięwzięć dla gospodarki.</a:t>
            </a:r>
          </a:p>
          <a:p>
            <a:pPr>
              <a:buClr>
                <a:srgbClr val="C00000"/>
              </a:buClr>
            </a:pPr>
            <a:endParaRPr lang="pl-PL" sz="2000" dirty="0">
              <a:latin typeface="Calibri" panose="020F0502020204030204" pitchFamily="34" charset="0"/>
              <a:cs typeface="Calibri" panose="020F0502020204030204" pitchFamily="34" charset="0"/>
            </a:endParaRPr>
          </a:p>
          <a:p>
            <a:pPr marL="285750" indent="-285750" algn="just">
              <a:buClr>
                <a:schemeClr val="bg1">
                  <a:lumMod val="65000"/>
                </a:schemeClr>
              </a:buClr>
              <a:buFont typeface="Wingdings" panose="05000000000000000000" pitchFamily="2" charset="2"/>
              <a:buChar char="§"/>
            </a:pPr>
            <a:r>
              <a:rPr lang="pl-PL" sz="2000" dirty="0">
                <a:latin typeface="Calibri" panose="020F0502020204030204" pitchFamily="34" charset="0"/>
                <a:cs typeface="Calibri" panose="020F0502020204030204" pitchFamily="34" charset="0"/>
              </a:rPr>
              <a:t>CIB łączy naukowców z różnych dziedzin w zespoły badawcze, które odpowiadają potrzebom przedsiębiorcy</a:t>
            </a:r>
          </a:p>
          <a:p>
            <a:pPr marL="285750" indent="-285750" algn="just">
              <a:buClr>
                <a:schemeClr val="bg1">
                  <a:lumMod val="65000"/>
                </a:schemeClr>
              </a:buClr>
              <a:buFont typeface="Wingdings" panose="05000000000000000000" pitchFamily="2" charset="2"/>
              <a:buChar char="§"/>
            </a:pPr>
            <a:r>
              <a:rPr lang="pl-PL" sz="2000" dirty="0">
                <a:latin typeface="Calibri" panose="020F0502020204030204" pitchFamily="34" charset="0"/>
                <a:cs typeface="Calibri" panose="020F0502020204030204" pitchFamily="34" charset="0"/>
              </a:rPr>
              <a:t>Identyfikuje i monitoruje projekty naukowo-badawcze </a:t>
            </a:r>
            <a:br>
              <a:rPr lang="pl-PL" sz="2000" dirty="0">
                <a:latin typeface="Calibri" panose="020F0502020204030204" pitchFamily="34" charset="0"/>
                <a:cs typeface="Calibri" panose="020F0502020204030204" pitchFamily="34" charset="0"/>
              </a:rPr>
            </a:br>
            <a:r>
              <a:rPr lang="pl-PL" sz="2000" dirty="0">
                <a:latin typeface="Calibri" panose="020F0502020204030204" pitchFamily="34" charset="0"/>
                <a:cs typeface="Calibri" panose="020F0502020204030204" pitchFamily="34" charset="0"/>
              </a:rPr>
              <a:t>o wysokim potencjale komercjalizacyjnym</a:t>
            </a:r>
          </a:p>
          <a:p>
            <a:pPr marL="285750" indent="-285750" algn="just">
              <a:buClr>
                <a:schemeClr val="bg1">
                  <a:lumMod val="65000"/>
                </a:schemeClr>
              </a:buClr>
              <a:buFont typeface="Wingdings" panose="05000000000000000000" pitchFamily="2" charset="2"/>
              <a:buChar char="§"/>
            </a:pPr>
            <a:r>
              <a:rPr lang="pl-PL" sz="2000" dirty="0">
                <a:latin typeface="Calibri" panose="020F0502020204030204" pitchFamily="34" charset="0"/>
                <a:cs typeface="Calibri" panose="020F0502020204030204" pitchFamily="34" charset="0"/>
              </a:rPr>
              <a:t>Wspiera innowacje</a:t>
            </a:r>
          </a:p>
          <a:p>
            <a:pPr marL="285750" indent="-285750" algn="just">
              <a:buClr>
                <a:schemeClr val="bg1">
                  <a:lumMod val="65000"/>
                </a:schemeClr>
              </a:buClr>
              <a:buFont typeface="Wingdings" panose="05000000000000000000" pitchFamily="2" charset="2"/>
              <a:buChar char="§"/>
            </a:pPr>
            <a:r>
              <a:rPr lang="pl-PL" sz="2000" dirty="0">
                <a:latin typeface="Calibri" panose="020F0502020204030204" pitchFamily="34" charset="0"/>
                <a:cs typeface="Calibri" panose="020F0502020204030204" pitchFamily="34" charset="0"/>
              </a:rPr>
              <a:t>Prowadzi </a:t>
            </a:r>
            <a:r>
              <a:rPr lang="pl-PL" sz="2000" b="1" dirty="0">
                <a:latin typeface="Calibri" panose="020F0502020204030204" pitchFamily="34" charset="0"/>
                <a:cs typeface="Calibri" panose="020F0502020204030204" pitchFamily="34" charset="0"/>
              </a:rPr>
              <a:t>Regionalny Ośrodek Informacji Patentowej </a:t>
            </a:r>
            <a:br>
              <a:rPr lang="pl-PL" sz="2000" b="1" dirty="0">
                <a:latin typeface="Calibri" panose="020F0502020204030204" pitchFamily="34" charset="0"/>
                <a:cs typeface="Calibri" panose="020F0502020204030204" pitchFamily="34" charset="0"/>
              </a:rPr>
            </a:br>
            <a:r>
              <a:rPr lang="pl-PL" sz="2000" dirty="0">
                <a:latin typeface="Calibri" panose="020F0502020204030204" pitchFamily="34" charset="0"/>
                <a:cs typeface="Calibri" panose="020F0502020204030204" pitchFamily="34" charset="0"/>
              </a:rPr>
              <a:t>dla podmiotów zewnętrznych, pomagając w ochronie prawnej własności intelektualnej oraz </a:t>
            </a:r>
            <a:r>
              <a:rPr lang="pl-PL" sz="2000" b="1" dirty="0">
                <a:latin typeface="Calibri" panose="020F0502020204030204" pitchFamily="34" charset="0"/>
                <a:cs typeface="Calibri" panose="020F0502020204030204" pitchFamily="34" charset="0"/>
              </a:rPr>
              <a:t>Patent </a:t>
            </a:r>
            <a:r>
              <a:rPr lang="pl-PL" sz="2000" b="1" dirty="0" err="1">
                <a:latin typeface="Calibri" panose="020F0502020204030204" pitchFamily="34" charset="0"/>
                <a:cs typeface="Calibri" panose="020F0502020204030204" pitchFamily="34" charset="0"/>
              </a:rPr>
              <a:t>Intelligence</a:t>
            </a:r>
            <a:r>
              <a:rPr lang="pl-PL" sz="2000" b="1" dirty="0">
                <a:latin typeface="Calibri" panose="020F0502020204030204" pitchFamily="34" charset="0"/>
                <a:cs typeface="Calibri" panose="020F0502020204030204" pitchFamily="34" charset="0"/>
              </a:rPr>
              <a:t> </a:t>
            </a:r>
            <a:r>
              <a:rPr lang="pl-PL" sz="2000" b="1" dirty="0" err="1">
                <a:latin typeface="Calibri" panose="020F0502020204030204" pitchFamily="34" charset="0"/>
                <a:cs typeface="Calibri" panose="020F0502020204030204" pitchFamily="34" charset="0"/>
              </a:rPr>
              <a:t>Institute</a:t>
            </a:r>
            <a:r>
              <a:rPr lang="pl-PL" sz="2000" dirty="0">
                <a:latin typeface="Calibri" panose="020F0502020204030204" pitchFamily="34" charset="0"/>
                <a:cs typeface="Calibri" panose="020F0502020204030204" pitchFamily="34" charset="0"/>
              </a:rPr>
              <a:t>, który zajmuje się rozpoznawaniem konkurencji i tworzeniem strategii ochrony patentowej na zlecenie</a:t>
            </a:r>
          </a:p>
          <a:p>
            <a:pPr marL="285750" indent="-285750" algn="just">
              <a:buClr>
                <a:schemeClr val="bg1">
                  <a:lumMod val="65000"/>
                </a:schemeClr>
              </a:buClr>
              <a:buFont typeface="Wingdings" panose="05000000000000000000" pitchFamily="2" charset="2"/>
              <a:buChar char="§"/>
            </a:pPr>
            <a:r>
              <a:rPr lang="pl-PL" sz="2000" dirty="0">
                <a:latin typeface="Calibri" panose="020F0502020204030204" pitchFamily="34" charset="0"/>
                <a:cs typeface="Calibri" panose="020F0502020204030204" pitchFamily="34" charset="0"/>
              </a:rPr>
              <a:t>Organizuje wydarzenia, konferencje i warsztaty</a:t>
            </a:r>
          </a:p>
        </p:txBody>
      </p:sp>
    </p:spTree>
    <p:extLst>
      <p:ext uri="{BB962C8B-B14F-4D97-AF65-F5344CB8AC3E}">
        <p14:creationId xmlns:p14="http://schemas.microsoft.com/office/powerpoint/2010/main" val="2315689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1199456" y="0"/>
            <a:ext cx="10225136" cy="980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charset="0"/>
              <a:buChar char="•"/>
              <a:defRPr sz="3200">
                <a:solidFill>
                  <a:schemeClr val="tx1"/>
                </a:solidFill>
                <a:latin typeface="Trebuchet MS" pitchFamily="34" charset="0"/>
              </a:defRPr>
            </a:lvl1pPr>
            <a:lvl2pPr marL="742950" indent="-285750" defTabSz="358775" eaLnBrk="0" hangingPunct="0">
              <a:spcBef>
                <a:spcPct val="20000"/>
              </a:spcBef>
              <a:buFont typeface="Arial" charset="0"/>
              <a:buChar char="–"/>
              <a:defRPr sz="2800">
                <a:solidFill>
                  <a:schemeClr val="tx1"/>
                </a:solidFill>
                <a:latin typeface="Trebuchet MS" pitchFamily="34" charset="0"/>
              </a:defRPr>
            </a:lvl2pPr>
            <a:lvl3pPr marL="1143000" indent="-228600" defTabSz="358775" eaLnBrk="0" hangingPunct="0">
              <a:spcBef>
                <a:spcPct val="20000"/>
              </a:spcBef>
              <a:buFont typeface="Arial" charset="0"/>
              <a:buChar char="•"/>
              <a:defRPr sz="2400">
                <a:solidFill>
                  <a:schemeClr val="tx1"/>
                </a:solidFill>
                <a:latin typeface="Trebuchet MS" pitchFamily="34" charset="0"/>
              </a:defRPr>
            </a:lvl3pPr>
            <a:lvl4pPr marL="1600200" indent="-228600" defTabSz="358775" eaLnBrk="0" hangingPunct="0">
              <a:spcBef>
                <a:spcPct val="20000"/>
              </a:spcBef>
              <a:buFont typeface="Arial" charset="0"/>
              <a:buChar char="–"/>
              <a:defRPr sz="2000">
                <a:solidFill>
                  <a:schemeClr val="tx1"/>
                </a:solidFill>
                <a:latin typeface="Trebuchet MS" pitchFamily="34" charset="0"/>
              </a:defRPr>
            </a:lvl4pPr>
            <a:lvl5pPr marL="2057400" indent="-228600" defTabSz="358775" eaLnBrk="0" hangingPunct="0">
              <a:spcBef>
                <a:spcPct val="20000"/>
              </a:spcBef>
              <a:buFont typeface="Arial" charset="0"/>
              <a:buChar char="»"/>
              <a:defRPr sz="20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9pPr>
          </a:lstStyle>
          <a:p>
            <a:pPr defTabSz="269081" eaLnBrk="1" hangingPunct="1">
              <a:spcBef>
                <a:spcPct val="0"/>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b="1" dirty="0">
                <a:solidFill>
                  <a:srgbClr val="B11D09"/>
                </a:solidFill>
                <a:latin typeface="Calibri" panose="020F0502020204030204" pitchFamily="34" charset="0"/>
                <a:ea typeface="Microsoft YaHei" pitchFamily="34" charset="-122"/>
                <a:cs typeface="Calibri" pitchFamily="34" charset="0"/>
              </a:rPr>
              <a:t>Centrum Innowacji i Biznesu Politechniki Wrocławskiej (CIB) </a:t>
            </a:r>
          </a:p>
        </p:txBody>
      </p:sp>
      <p:sp>
        <p:nvSpPr>
          <p:cNvPr id="26" name="Strzałka: w prawo 25">
            <a:extLst>
              <a:ext uri="{FF2B5EF4-FFF2-40B4-BE49-F238E27FC236}">
                <a16:creationId xmlns:a16="http://schemas.microsoft.com/office/drawing/2014/main" id="{14D96A91-E06F-4D70-A8E6-E11CEC41F367}"/>
              </a:ext>
            </a:extLst>
          </p:cNvPr>
          <p:cNvSpPr/>
          <p:nvPr/>
        </p:nvSpPr>
        <p:spPr>
          <a:xfrm>
            <a:off x="11333804" y="69541"/>
            <a:ext cx="602681" cy="569806"/>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latin typeface="Calibri" panose="020F0502020204030204" pitchFamily="34" charset="0"/>
              <a:cs typeface="Calibri" panose="020F0502020204030204" pitchFamily="34" charset="0"/>
            </a:endParaRPr>
          </a:p>
        </p:txBody>
      </p:sp>
      <p:pic>
        <p:nvPicPr>
          <p:cNvPr id="64" name="Google Shape;160;p4">
            <a:extLst>
              <a:ext uri="{FF2B5EF4-FFF2-40B4-BE49-F238E27FC236}">
                <a16:creationId xmlns:a16="http://schemas.microsoft.com/office/drawing/2014/main" id="{719B8AF2-95BC-23AA-9CBF-130DA27E5B1C}"/>
              </a:ext>
            </a:extLst>
          </p:cNvPr>
          <p:cNvPicPr preferRelativeResize="0"/>
          <p:nvPr/>
        </p:nvPicPr>
        <p:blipFill>
          <a:blip r:embed="rId3" cstate="print">
            <a:extLst>
              <a:ext uri="{28A0092B-C50C-407E-A947-70E740481C1C}">
                <a14:useLocalDpi xmlns:a14="http://schemas.microsoft.com/office/drawing/2010/main" val="0"/>
              </a:ext>
            </a:extLst>
          </a:blip>
          <a:srcRect t="-1" b="-848"/>
          <a:stretch/>
        </p:blipFill>
        <p:spPr>
          <a:xfrm>
            <a:off x="8352373" y="1189762"/>
            <a:ext cx="2874314" cy="2899544"/>
          </a:xfrm>
          <a:prstGeom prst="rect">
            <a:avLst/>
          </a:prstGeom>
          <a:noFill/>
          <a:ln>
            <a:noFill/>
          </a:ln>
        </p:spPr>
      </p:pic>
      <p:sp>
        <p:nvSpPr>
          <p:cNvPr id="69" name="Google Shape;166;p4">
            <a:extLst>
              <a:ext uri="{FF2B5EF4-FFF2-40B4-BE49-F238E27FC236}">
                <a16:creationId xmlns:a16="http://schemas.microsoft.com/office/drawing/2014/main" id="{D0EA8E1D-42AA-D8B8-4DB8-38CFE770F000}"/>
              </a:ext>
            </a:extLst>
          </p:cNvPr>
          <p:cNvSpPr txBox="1"/>
          <p:nvPr/>
        </p:nvSpPr>
        <p:spPr>
          <a:xfrm>
            <a:off x="1191328" y="5341715"/>
            <a:ext cx="8598202" cy="1446509"/>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bg1">
                  <a:lumMod val="50000"/>
                </a:schemeClr>
              </a:buClr>
              <a:buSzPts val="1800"/>
              <a:buFont typeface="Wingdings" panose="05000000000000000000" pitchFamily="2" charset="2"/>
              <a:buChar char="§"/>
            </a:pPr>
            <a:r>
              <a:rPr lang="pl-PL" sz="2000" dirty="0">
                <a:solidFill>
                  <a:schemeClr val="dk1"/>
                </a:solidFill>
                <a:latin typeface="Calibri"/>
                <a:ea typeface="Calibri"/>
                <a:cs typeface="Calibri"/>
                <a:sym typeface="Calibri"/>
              </a:rPr>
              <a:t>Dopełnienie formalności w imieniu przedsiębiorców i naukowców</a:t>
            </a:r>
            <a:endParaRPr sz="2000" dirty="0"/>
          </a:p>
          <a:p>
            <a:pPr marL="285750" marR="0" lvl="0" indent="-285750" algn="l" rtl="0">
              <a:spcBef>
                <a:spcPts val="1200"/>
              </a:spcBef>
              <a:spcAft>
                <a:spcPts val="0"/>
              </a:spcAft>
              <a:buClr>
                <a:schemeClr val="bg1">
                  <a:lumMod val="50000"/>
                </a:schemeClr>
              </a:buClr>
              <a:buSzPts val="1800"/>
              <a:buFont typeface="Wingdings" panose="05000000000000000000" pitchFamily="2" charset="2"/>
              <a:buChar char="§"/>
            </a:pPr>
            <a:r>
              <a:rPr lang="pl-PL" sz="2000" dirty="0">
                <a:solidFill>
                  <a:schemeClr val="dk1"/>
                </a:solidFill>
                <a:latin typeface="Calibri"/>
                <a:ea typeface="Calibri"/>
                <a:cs typeface="Calibri"/>
                <a:sym typeface="Calibri"/>
              </a:rPr>
              <a:t>Obsługa formalno-prawna również w zakresie ochrony własności intelektualnej i zabezpieczeń patentowych</a:t>
            </a:r>
            <a:endParaRPr sz="2000" dirty="0"/>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70" name="Google Shape;153;p4">
            <a:extLst>
              <a:ext uri="{FF2B5EF4-FFF2-40B4-BE49-F238E27FC236}">
                <a16:creationId xmlns:a16="http://schemas.microsoft.com/office/drawing/2014/main" id="{D3F71EFE-E7E0-FCA4-8485-8B6BF2A35BE8}"/>
              </a:ext>
            </a:extLst>
          </p:cNvPr>
          <p:cNvSpPr txBox="1"/>
          <p:nvPr/>
        </p:nvSpPr>
        <p:spPr>
          <a:xfrm>
            <a:off x="4086432" y="1226589"/>
            <a:ext cx="3615665" cy="707846"/>
          </a:xfrm>
          <a:prstGeom prst="rect">
            <a:avLst/>
          </a:prstGeom>
          <a:noFill/>
          <a:ln w="28575">
            <a:solidFill>
              <a:srgbClr val="B40000"/>
            </a:solidFill>
          </a:ln>
        </p:spPr>
        <p:txBody>
          <a:bodyPr spcFirstLastPara="1" wrap="square" lIns="91425" tIns="45700" rIns="91425" bIns="45700" anchor="t" anchorCtr="0">
            <a:spAutoFit/>
          </a:bodyPr>
          <a:lstStyle/>
          <a:p>
            <a:pPr marL="0" marR="0" lvl="0" indent="0" algn="ctr" rtl="0">
              <a:spcBef>
                <a:spcPts val="0"/>
              </a:spcBef>
              <a:spcAft>
                <a:spcPts val="0"/>
              </a:spcAft>
              <a:buNone/>
            </a:pPr>
            <a:r>
              <a:rPr lang="pl-PL" sz="2000" b="1" dirty="0">
                <a:solidFill>
                  <a:schemeClr val="dk1"/>
                </a:solidFill>
                <a:latin typeface="Calibri"/>
                <a:cs typeface="Calibri"/>
                <a:sym typeface="Calibri"/>
              </a:rPr>
              <a:t>Otrzymanie</a:t>
            </a:r>
            <a:r>
              <a:rPr lang="pl-PL" sz="2000" b="1" dirty="0">
                <a:solidFill>
                  <a:schemeClr val="dk1"/>
                </a:solidFill>
                <a:latin typeface="Calibri"/>
                <a:ea typeface="Calibri"/>
                <a:cs typeface="Calibri"/>
                <a:sym typeface="Calibri"/>
              </a:rPr>
              <a:t> </a:t>
            </a:r>
            <a:br>
              <a:rPr lang="pl-PL" sz="2000" b="1" dirty="0">
                <a:solidFill>
                  <a:schemeClr val="dk1"/>
                </a:solidFill>
                <a:latin typeface="Calibri"/>
                <a:ea typeface="Calibri"/>
                <a:cs typeface="Calibri"/>
                <a:sym typeface="Calibri"/>
              </a:rPr>
            </a:br>
            <a:r>
              <a:rPr lang="pl-PL" sz="2000" b="1" dirty="0">
                <a:solidFill>
                  <a:schemeClr val="dk1"/>
                </a:solidFill>
                <a:latin typeface="Calibri"/>
                <a:ea typeface="Calibri"/>
                <a:cs typeface="Calibri"/>
                <a:sym typeface="Calibri"/>
              </a:rPr>
              <a:t>zapytania</a:t>
            </a:r>
            <a:endParaRPr sz="2000" dirty="0"/>
          </a:p>
        </p:txBody>
      </p:sp>
      <p:sp>
        <p:nvSpPr>
          <p:cNvPr id="71" name="Google Shape;167;p4">
            <a:extLst>
              <a:ext uri="{FF2B5EF4-FFF2-40B4-BE49-F238E27FC236}">
                <a16:creationId xmlns:a16="http://schemas.microsoft.com/office/drawing/2014/main" id="{E209EDF4-824E-8013-7930-8448E9328D2D}"/>
              </a:ext>
            </a:extLst>
          </p:cNvPr>
          <p:cNvSpPr txBox="1"/>
          <p:nvPr/>
        </p:nvSpPr>
        <p:spPr>
          <a:xfrm>
            <a:off x="4116847" y="4089306"/>
            <a:ext cx="3635337" cy="707846"/>
          </a:xfrm>
          <a:prstGeom prst="rect">
            <a:avLst/>
          </a:prstGeom>
          <a:noFill/>
          <a:ln w="28575">
            <a:solidFill>
              <a:srgbClr val="B40000"/>
            </a:solidFill>
          </a:ln>
        </p:spPr>
        <p:txBody>
          <a:bodyPr spcFirstLastPara="1" wrap="square" lIns="91425" tIns="45700" rIns="91425" bIns="45700" anchor="t" anchorCtr="0">
            <a:spAutoFit/>
          </a:bodyPr>
          <a:lstStyle/>
          <a:p>
            <a:pPr marL="0" marR="0" lvl="0" indent="0" algn="ctr" rtl="0">
              <a:spcBef>
                <a:spcPts val="0"/>
              </a:spcBef>
              <a:spcAft>
                <a:spcPts val="0"/>
              </a:spcAft>
              <a:buNone/>
            </a:pPr>
            <a:r>
              <a:rPr lang="pl-PL" sz="2000" b="1" dirty="0">
                <a:solidFill>
                  <a:schemeClr val="dk1"/>
                </a:solidFill>
                <a:latin typeface="Calibri"/>
                <a:ea typeface="Calibri"/>
                <a:cs typeface="Calibri"/>
                <a:sym typeface="Calibri"/>
              </a:rPr>
              <a:t>Wybór właściwych zespołów badawczych/działów uczelni</a:t>
            </a:r>
            <a:endParaRPr sz="2000" dirty="0"/>
          </a:p>
        </p:txBody>
      </p:sp>
      <p:sp>
        <p:nvSpPr>
          <p:cNvPr id="72" name="Google Shape;168;p4">
            <a:extLst>
              <a:ext uri="{FF2B5EF4-FFF2-40B4-BE49-F238E27FC236}">
                <a16:creationId xmlns:a16="http://schemas.microsoft.com/office/drawing/2014/main" id="{D33D1820-8A01-34C0-2076-E695BE0F018C}"/>
              </a:ext>
            </a:extLst>
          </p:cNvPr>
          <p:cNvSpPr txBox="1"/>
          <p:nvPr/>
        </p:nvSpPr>
        <p:spPr>
          <a:xfrm>
            <a:off x="1266429" y="1226589"/>
            <a:ext cx="2253285" cy="707846"/>
          </a:xfrm>
          <a:prstGeom prst="rect">
            <a:avLst/>
          </a:prstGeom>
          <a:noFill/>
          <a:ln w="28575">
            <a:solidFill>
              <a:schemeClr val="bg1">
                <a:lumMod val="50000"/>
              </a:schemeClr>
            </a:solidFill>
          </a:ln>
        </p:spPr>
        <p:txBody>
          <a:bodyPr spcFirstLastPara="1" wrap="square" lIns="91425" tIns="45700" rIns="91425" bIns="45700" anchor="t" anchorCtr="0">
            <a:spAutoFit/>
          </a:bodyPr>
          <a:lstStyle/>
          <a:p>
            <a:pPr marL="0" marR="0" lvl="0" indent="0" algn="ctr" rtl="0">
              <a:spcBef>
                <a:spcPts val="0"/>
              </a:spcBef>
              <a:spcAft>
                <a:spcPts val="0"/>
              </a:spcAft>
              <a:buNone/>
            </a:pPr>
            <a:r>
              <a:rPr lang="pl-PL" sz="2000" dirty="0">
                <a:solidFill>
                  <a:schemeClr val="dk1"/>
                </a:solidFill>
                <a:latin typeface="Calibri"/>
                <a:ea typeface="Calibri"/>
                <a:cs typeface="Calibri"/>
                <a:sym typeface="Calibri"/>
              </a:rPr>
              <a:t>Firma zewnętrzna/</a:t>
            </a:r>
            <a:br>
              <a:rPr lang="pl-PL" sz="2000" dirty="0">
                <a:solidFill>
                  <a:schemeClr val="dk1"/>
                </a:solidFill>
                <a:latin typeface="Calibri"/>
                <a:ea typeface="Calibri"/>
                <a:cs typeface="Calibri"/>
                <a:sym typeface="Calibri"/>
              </a:rPr>
            </a:br>
            <a:r>
              <a:rPr lang="pl-PL" sz="2000" dirty="0">
                <a:solidFill>
                  <a:schemeClr val="dk1"/>
                </a:solidFill>
                <a:latin typeface="Calibri"/>
                <a:ea typeface="Calibri"/>
                <a:cs typeface="Calibri"/>
                <a:sym typeface="Calibri"/>
              </a:rPr>
              <a:t>Organizacja</a:t>
            </a:r>
            <a:endParaRPr sz="2000" dirty="0"/>
          </a:p>
        </p:txBody>
      </p:sp>
      <p:sp>
        <p:nvSpPr>
          <p:cNvPr id="73" name="Google Shape;169;p4">
            <a:extLst>
              <a:ext uri="{FF2B5EF4-FFF2-40B4-BE49-F238E27FC236}">
                <a16:creationId xmlns:a16="http://schemas.microsoft.com/office/drawing/2014/main" id="{A2B0398C-5CD1-F441-E057-F9676A8BCCE8}"/>
              </a:ext>
            </a:extLst>
          </p:cNvPr>
          <p:cNvSpPr txBox="1"/>
          <p:nvPr/>
        </p:nvSpPr>
        <p:spPr>
          <a:xfrm>
            <a:off x="8352373" y="4068936"/>
            <a:ext cx="2874314" cy="707846"/>
          </a:xfrm>
          <a:prstGeom prst="rect">
            <a:avLst/>
          </a:prstGeom>
          <a:noFill/>
          <a:ln w="28575">
            <a:solidFill>
              <a:schemeClr val="bg1">
                <a:lumMod val="50000"/>
              </a:schemeClr>
            </a:solidFill>
          </a:ln>
        </p:spPr>
        <p:txBody>
          <a:bodyPr spcFirstLastPara="1" wrap="square" lIns="91425" tIns="45700" rIns="91425" bIns="45700" anchor="t" anchorCtr="0">
            <a:spAutoFit/>
          </a:bodyPr>
          <a:lstStyle/>
          <a:p>
            <a:pPr marL="0" marR="0" lvl="0" indent="0" algn="ctr" rtl="0">
              <a:spcBef>
                <a:spcPts val="0"/>
              </a:spcBef>
              <a:spcAft>
                <a:spcPts val="0"/>
              </a:spcAft>
              <a:buNone/>
            </a:pPr>
            <a:r>
              <a:rPr lang="pl-PL" sz="2000" dirty="0">
                <a:solidFill>
                  <a:schemeClr val="dk1"/>
                </a:solidFill>
                <a:latin typeface="Calibri"/>
                <a:ea typeface="Calibri"/>
                <a:cs typeface="Calibri"/>
                <a:sym typeface="Calibri"/>
              </a:rPr>
              <a:t>Jednostki badawcze uczelni/działy uczelni</a:t>
            </a:r>
            <a:endParaRPr sz="2000" dirty="0"/>
          </a:p>
        </p:txBody>
      </p:sp>
      <p:grpSp>
        <p:nvGrpSpPr>
          <p:cNvPr id="13" name="Grupa 12">
            <a:extLst>
              <a:ext uri="{FF2B5EF4-FFF2-40B4-BE49-F238E27FC236}">
                <a16:creationId xmlns:a16="http://schemas.microsoft.com/office/drawing/2014/main" id="{3030410B-A6FF-4FD8-BA85-5387C44206C5}"/>
              </a:ext>
            </a:extLst>
          </p:cNvPr>
          <p:cNvGrpSpPr/>
          <p:nvPr/>
        </p:nvGrpSpPr>
        <p:grpSpPr>
          <a:xfrm>
            <a:off x="4116847" y="2492896"/>
            <a:ext cx="3604554" cy="996694"/>
            <a:chOff x="3806728" y="2149190"/>
            <a:chExt cx="3604554" cy="996694"/>
          </a:xfrm>
        </p:grpSpPr>
        <p:grpSp>
          <p:nvGrpSpPr>
            <p:cNvPr id="10" name="Grupa 9">
              <a:extLst>
                <a:ext uri="{FF2B5EF4-FFF2-40B4-BE49-F238E27FC236}">
                  <a16:creationId xmlns:a16="http://schemas.microsoft.com/office/drawing/2014/main" id="{18A6ABA3-70F8-FD7B-9098-54B4161E9ADB}"/>
                </a:ext>
              </a:extLst>
            </p:cNvPr>
            <p:cNvGrpSpPr/>
            <p:nvPr/>
          </p:nvGrpSpPr>
          <p:grpSpPr>
            <a:xfrm>
              <a:off x="4165387" y="2149190"/>
              <a:ext cx="3245895" cy="982960"/>
              <a:chOff x="4165387" y="2149190"/>
              <a:chExt cx="3245895" cy="982960"/>
            </a:xfrm>
          </p:grpSpPr>
          <p:grpSp>
            <p:nvGrpSpPr>
              <p:cNvPr id="8" name="Grupa 7">
                <a:extLst>
                  <a:ext uri="{FF2B5EF4-FFF2-40B4-BE49-F238E27FC236}">
                    <a16:creationId xmlns:a16="http://schemas.microsoft.com/office/drawing/2014/main" id="{E0DF15EA-FA16-F0A2-6B11-68144B88481D}"/>
                  </a:ext>
                </a:extLst>
              </p:cNvPr>
              <p:cNvGrpSpPr/>
              <p:nvPr/>
            </p:nvGrpSpPr>
            <p:grpSpPr>
              <a:xfrm>
                <a:off x="4198608" y="2578193"/>
                <a:ext cx="2973560" cy="553957"/>
                <a:chOff x="4780360" y="2854788"/>
                <a:chExt cx="2973560" cy="553957"/>
              </a:xfrm>
            </p:grpSpPr>
            <p:sp>
              <p:nvSpPr>
                <p:cNvPr id="65" name="Google Shape;162;p4">
                  <a:extLst>
                    <a:ext uri="{FF2B5EF4-FFF2-40B4-BE49-F238E27FC236}">
                      <a16:creationId xmlns:a16="http://schemas.microsoft.com/office/drawing/2014/main" id="{FF07248E-2E00-6367-8B1A-1F1CC6CCA776}"/>
                    </a:ext>
                  </a:extLst>
                </p:cNvPr>
                <p:cNvSpPr txBox="1"/>
                <p:nvPr/>
              </p:nvSpPr>
              <p:spPr>
                <a:xfrm>
                  <a:off x="5174279" y="2854788"/>
                  <a:ext cx="2579641" cy="55395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pl-PL" sz="2000" dirty="0">
                      <a:solidFill>
                        <a:schemeClr val="dk1"/>
                      </a:solidFill>
                      <a:latin typeface="Kanit"/>
                      <a:ea typeface="Kanit"/>
                      <a:cs typeface="Kanit"/>
                      <a:sym typeface="Kanit"/>
                    </a:rPr>
                    <a:t>biznes.pwr.edu.pl</a:t>
                  </a:r>
                  <a:endParaRPr lang="pl-PL" sz="2000" dirty="0"/>
                </a:p>
              </p:txBody>
            </p:sp>
            <p:pic>
              <p:nvPicPr>
                <p:cNvPr id="67" name="Google Shape;164;p4">
                  <a:hlinkClick r:id="rId4"/>
                  <a:extLst>
                    <a:ext uri="{FF2B5EF4-FFF2-40B4-BE49-F238E27FC236}">
                      <a16:creationId xmlns:a16="http://schemas.microsoft.com/office/drawing/2014/main" id="{FCCC2A32-FE84-6D61-9B3C-2B67CEE931B2}"/>
                    </a:ext>
                  </a:extLst>
                </p:cNvPr>
                <p:cNvPicPr preferRelativeResize="0"/>
                <p:nvPr/>
              </p:nvPicPr>
              <p:blipFill rotWithShape="1">
                <a:blip r:embed="rId5">
                  <a:alphaModFix/>
                </a:blip>
                <a:srcRect/>
                <a:stretch/>
              </p:blipFill>
              <p:spPr>
                <a:xfrm>
                  <a:off x="4780360" y="3002597"/>
                  <a:ext cx="352562" cy="352562"/>
                </a:xfrm>
                <a:prstGeom prst="rect">
                  <a:avLst/>
                </a:prstGeom>
                <a:noFill/>
                <a:ln>
                  <a:noFill/>
                </a:ln>
              </p:spPr>
            </p:pic>
          </p:grpSp>
          <p:grpSp>
            <p:nvGrpSpPr>
              <p:cNvPr id="9" name="Grupa 8">
                <a:extLst>
                  <a:ext uri="{FF2B5EF4-FFF2-40B4-BE49-F238E27FC236}">
                    <a16:creationId xmlns:a16="http://schemas.microsoft.com/office/drawing/2014/main" id="{BC20878E-F614-CFF7-C1F3-6D6E2FE86C04}"/>
                  </a:ext>
                </a:extLst>
              </p:cNvPr>
              <p:cNvGrpSpPr/>
              <p:nvPr/>
            </p:nvGrpSpPr>
            <p:grpSpPr>
              <a:xfrm>
                <a:off x="4165387" y="2149190"/>
                <a:ext cx="3245895" cy="553957"/>
                <a:chOff x="4770229" y="2369329"/>
                <a:chExt cx="3245895" cy="553957"/>
              </a:xfrm>
            </p:grpSpPr>
            <p:pic>
              <p:nvPicPr>
                <p:cNvPr id="66" name="Google Shape;163;p4">
                  <a:hlinkClick r:id="rId6"/>
                  <a:extLst>
                    <a:ext uri="{FF2B5EF4-FFF2-40B4-BE49-F238E27FC236}">
                      <a16:creationId xmlns:a16="http://schemas.microsoft.com/office/drawing/2014/main" id="{6E83C82C-64C5-379F-446D-C400677CDA4D}"/>
                    </a:ext>
                  </a:extLst>
                </p:cNvPr>
                <p:cNvPicPr preferRelativeResize="0"/>
                <p:nvPr/>
              </p:nvPicPr>
              <p:blipFill rotWithShape="1">
                <a:blip r:embed="rId7">
                  <a:alphaModFix/>
                </a:blip>
                <a:srcRect/>
                <a:stretch/>
              </p:blipFill>
              <p:spPr>
                <a:xfrm>
                  <a:off x="4770229" y="2500327"/>
                  <a:ext cx="352562" cy="352562"/>
                </a:xfrm>
                <a:prstGeom prst="rect">
                  <a:avLst/>
                </a:prstGeom>
                <a:noFill/>
                <a:ln>
                  <a:noFill/>
                </a:ln>
              </p:spPr>
            </p:pic>
            <p:sp>
              <p:nvSpPr>
                <p:cNvPr id="7" name="Google Shape;162;p4">
                  <a:extLst>
                    <a:ext uri="{FF2B5EF4-FFF2-40B4-BE49-F238E27FC236}">
                      <a16:creationId xmlns:a16="http://schemas.microsoft.com/office/drawing/2014/main" id="{14F91D76-4882-76C2-4C03-34DE7C153A38}"/>
                    </a:ext>
                  </a:extLst>
                </p:cNvPr>
                <p:cNvSpPr txBox="1"/>
                <p:nvPr/>
              </p:nvSpPr>
              <p:spPr>
                <a:xfrm>
                  <a:off x="5197369" y="2369329"/>
                  <a:ext cx="2818755" cy="55395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pl-PL" sz="2000" u="sng" dirty="0">
                      <a:latin typeface="Kanit"/>
                      <a:ea typeface="Kanit"/>
                      <a:cs typeface="Kanit"/>
                      <a:sym typeface="Kanit"/>
                      <a:hlinkClick r:id="rId6">
                        <a:extLst>
                          <a:ext uri="{A12FA001-AC4F-418D-AE19-62706E023703}">
                            <ahyp:hlinkClr xmlns:ahyp="http://schemas.microsoft.com/office/drawing/2018/hyperlinkcolor" val="tx"/>
                          </a:ext>
                        </a:extLst>
                      </a:hlinkClick>
                    </a:rPr>
                    <a:t>biznes@pwr.edu.pl</a:t>
                  </a:r>
                  <a:r>
                    <a:rPr lang="pl-PL" sz="2000" dirty="0">
                      <a:latin typeface="Kanit"/>
                      <a:ea typeface="Kanit"/>
                      <a:cs typeface="Kanit"/>
                      <a:sym typeface="Kanit"/>
                    </a:rPr>
                    <a:t> </a:t>
                  </a:r>
                  <a:endParaRPr sz="2000" dirty="0"/>
                </a:p>
              </p:txBody>
            </p:sp>
          </p:grpSp>
        </p:grpSp>
        <p:sp>
          <p:nvSpPr>
            <p:cNvPr id="12" name="Prostokąt 11">
              <a:extLst>
                <a:ext uri="{FF2B5EF4-FFF2-40B4-BE49-F238E27FC236}">
                  <a16:creationId xmlns:a16="http://schemas.microsoft.com/office/drawing/2014/main" id="{F685F59B-315E-7CC1-37C0-85CFD397F784}"/>
                </a:ext>
              </a:extLst>
            </p:cNvPr>
            <p:cNvSpPr/>
            <p:nvPr/>
          </p:nvSpPr>
          <p:spPr>
            <a:xfrm>
              <a:off x="3806728" y="2165156"/>
              <a:ext cx="3583078" cy="980728"/>
            </a:xfrm>
            <a:prstGeom prst="rect">
              <a:avLst/>
            </a:prstGeom>
            <a:noFill/>
            <a:ln w="28575">
              <a:solidFill>
                <a:srgbClr val="B40000"/>
              </a:solidFill>
            </a:ln>
          </p:spPr>
          <p:txBody>
            <a:bodyPr spcFirstLastPara="1" wrap="square" lIns="91425" tIns="45700" rIns="91425" bIns="45700" anchor="t" anchorCtr="0">
              <a:spAutoFit/>
            </a:bodyPr>
            <a:lstStyle/>
            <a:p>
              <a:pPr algn="ctr">
                <a:spcBef>
                  <a:spcPts val="0"/>
                </a:spcBef>
                <a:spcAft>
                  <a:spcPts val="0"/>
                </a:spcAft>
              </a:pPr>
              <a:endParaRPr lang="pl-PL" sz="2000" b="1">
                <a:solidFill>
                  <a:schemeClr val="dk1"/>
                </a:solidFill>
                <a:latin typeface="Calibri"/>
                <a:cs typeface="Calibri"/>
              </a:endParaRPr>
            </a:p>
          </p:txBody>
        </p:sp>
      </p:grpSp>
      <p:sp>
        <p:nvSpPr>
          <p:cNvPr id="14" name="Strzałka: w prawo 13">
            <a:extLst>
              <a:ext uri="{FF2B5EF4-FFF2-40B4-BE49-F238E27FC236}">
                <a16:creationId xmlns:a16="http://schemas.microsoft.com/office/drawing/2014/main" id="{87F9FFFD-2415-4A61-AB3F-C7DE4AD37CE0}"/>
              </a:ext>
            </a:extLst>
          </p:cNvPr>
          <p:cNvSpPr/>
          <p:nvPr/>
        </p:nvSpPr>
        <p:spPr>
          <a:xfrm>
            <a:off x="3519715" y="1460534"/>
            <a:ext cx="560062" cy="293312"/>
          </a:xfrm>
          <a:prstGeom prst="right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5" name="Strzałka: w dół 14">
            <a:extLst>
              <a:ext uri="{FF2B5EF4-FFF2-40B4-BE49-F238E27FC236}">
                <a16:creationId xmlns:a16="http://schemas.microsoft.com/office/drawing/2014/main" id="{90544DB1-B586-7C9D-2200-CE070DD164C7}"/>
              </a:ext>
            </a:extLst>
          </p:cNvPr>
          <p:cNvSpPr/>
          <p:nvPr/>
        </p:nvSpPr>
        <p:spPr>
          <a:xfrm>
            <a:off x="5644161" y="1934435"/>
            <a:ext cx="288032" cy="588830"/>
          </a:xfrm>
          <a:prstGeom prst="down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6" name="Strzałka: w dół 15">
            <a:extLst>
              <a:ext uri="{FF2B5EF4-FFF2-40B4-BE49-F238E27FC236}">
                <a16:creationId xmlns:a16="http://schemas.microsoft.com/office/drawing/2014/main" id="{C7C3D523-2BE4-8931-81B4-4951C42C6FB3}"/>
              </a:ext>
            </a:extLst>
          </p:cNvPr>
          <p:cNvSpPr/>
          <p:nvPr/>
        </p:nvSpPr>
        <p:spPr>
          <a:xfrm>
            <a:off x="5644161" y="3499078"/>
            <a:ext cx="288032" cy="590228"/>
          </a:xfrm>
          <a:prstGeom prst="down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0" name="Strzałka: w prawo 19">
            <a:extLst>
              <a:ext uri="{FF2B5EF4-FFF2-40B4-BE49-F238E27FC236}">
                <a16:creationId xmlns:a16="http://schemas.microsoft.com/office/drawing/2014/main" id="{2C2D8CE5-DCC4-F0F9-801A-CD85D48E9FD7}"/>
              </a:ext>
            </a:extLst>
          </p:cNvPr>
          <p:cNvSpPr/>
          <p:nvPr/>
        </p:nvSpPr>
        <p:spPr>
          <a:xfrm>
            <a:off x="7765831" y="4293096"/>
            <a:ext cx="560062" cy="293312"/>
          </a:xfrm>
          <a:prstGeom prst="right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3832560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5" y="1"/>
            <a:ext cx="9396536" cy="1124743"/>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defTabSz="26908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Potencjał badawczy</a:t>
            </a:r>
          </a:p>
        </p:txBody>
      </p:sp>
      <p:sp>
        <p:nvSpPr>
          <p:cNvPr id="3" name="Rectangle 3"/>
          <p:cNvSpPr>
            <a:spLocks noGrp="1"/>
          </p:cNvSpPr>
          <p:nvPr>
            <p:ph type="body" idx="1"/>
          </p:nvPr>
        </p:nvSpPr>
        <p:spPr>
          <a:xfrm>
            <a:off x="7872590" y="1099545"/>
            <a:ext cx="3552711" cy="317090"/>
          </a:xfrm>
        </p:spPr>
        <p:txBody>
          <a:bodyPr>
            <a:noAutofit/>
          </a:bodyPr>
          <a:lstStyle/>
          <a:p>
            <a:pPr algn="ctr">
              <a:spcBef>
                <a:spcPts val="250"/>
              </a:spcBef>
              <a:buClr>
                <a:schemeClr val="bg1">
                  <a:lumMod val="50000"/>
                </a:schemeClr>
              </a:buClr>
            </a:pPr>
            <a:r>
              <a:rPr lang="pl-PL" altLang="pl-PL" sz="1800" b="1" dirty="0">
                <a:cs typeface="Calibri" pitchFamily="34" charset="0"/>
              </a:rPr>
              <a:t>NAJNOWSZE CENTRA BADAWCZE</a:t>
            </a:r>
          </a:p>
        </p:txBody>
      </p:sp>
      <p:sp>
        <p:nvSpPr>
          <p:cNvPr id="11" name="Rectangle 3">
            <a:extLst>
              <a:ext uri="{FF2B5EF4-FFF2-40B4-BE49-F238E27FC236}">
                <a16:creationId xmlns:a16="http://schemas.microsoft.com/office/drawing/2014/main" id="{BB9E459B-6436-83CB-5E91-82D02FBF09C5}"/>
              </a:ext>
            </a:extLst>
          </p:cNvPr>
          <p:cNvSpPr txBox="1">
            <a:spLocks/>
          </p:cNvSpPr>
          <p:nvPr/>
        </p:nvSpPr>
        <p:spPr>
          <a:xfrm>
            <a:off x="7690614" y="1543310"/>
            <a:ext cx="4303800" cy="512448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marL="285750" indent="-285750">
              <a:spcBef>
                <a:spcPts val="250"/>
              </a:spcBef>
              <a:buClr>
                <a:schemeClr val="bg1">
                  <a:lumMod val="50000"/>
                </a:schemeClr>
              </a:buClr>
              <a:buFont typeface="Wingdings" panose="05000000000000000000" pitchFamily="2" charset="2"/>
              <a:buChar char="§"/>
            </a:pPr>
            <a:r>
              <a:rPr lang="pl-PL" altLang="pl-PL" sz="1650" dirty="0" err="1">
                <a:latin typeface="Calibri" panose="020F0502020204030204" pitchFamily="34" charset="0"/>
                <a:cs typeface="Calibri" panose="020F0502020204030204" pitchFamily="34" charset="0"/>
              </a:rPr>
              <a:t>HealthTech</a:t>
            </a:r>
            <a:r>
              <a:rPr lang="pl-PL" altLang="pl-PL" sz="1650" dirty="0">
                <a:latin typeface="Calibri" panose="020F0502020204030204" pitchFamily="34" charset="0"/>
                <a:cs typeface="Calibri" panose="020F0502020204030204" pitchFamily="34" charset="0"/>
              </a:rPr>
              <a:t> </a:t>
            </a:r>
            <a:r>
              <a:rPr lang="pl-PL" altLang="pl-PL" sz="1650" dirty="0" err="1">
                <a:latin typeface="Calibri" panose="020F0502020204030204" pitchFamily="34" charset="0"/>
                <a:cs typeface="Calibri" panose="020F0502020204030204" pitchFamily="34" charset="0"/>
              </a:rPr>
              <a:t>Synergy</a:t>
            </a:r>
            <a:r>
              <a:rPr lang="pl-PL" altLang="pl-PL" sz="1650" dirty="0">
                <a:latin typeface="Calibri" panose="020F0502020204030204" pitchFamily="34" charset="0"/>
                <a:cs typeface="Calibri" panose="020F0502020204030204" pitchFamily="34" charset="0"/>
              </a:rPr>
              <a:t> Hub – Centrum zaawansowanych technologii dla medycyny</a:t>
            </a: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Zaufanych Systemów Informacyjnych i Telekomunikacyjnych</a:t>
            </a: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Innowacji Miejskich: Architektura, Inżynieria, Technologie, Mobilność</a:t>
            </a: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Inżynierii Materiałowej i Obróbki Plastycznej</a:t>
            </a: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Innowacji i Technologii Obronnych</a:t>
            </a: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Mikro- i Nanoelektroniki, </a:t>
            </a:r>
            <a:br>
              <a:rPr lang="pl-PL" altLang="pl-PL" sz="1650" dirty="0">
                <a:latin typeface="Calibri" panose="020F0502020204030204" pitchFamily="34" charset="0"/>
                <a:cs typeface="Calibri" panose="020F0502020204030204" pitchFamily="34" charset="0"/>
              </a:rPr>
            </a:br>
            <a:r>
              <a:rPr lang="pl-PL" altLang="pl-PL" sz="1650" dirty="0">
                <a:latin typeface="Calibri" panose="020F0502020204030204" pitchFamily="34" charset="0"/>
                <a:cs typeface="Calibri" panose="020F0502020204030204" pitchFamily="34" charset="0"/>
              </a:rPr>
              <a:t>Mikro- i </a:t>
            </a:r>
            <a:r>
              <a:rPr lang="pl-PL" altLang="pl-PL" sz="1650" dirty="0" err="1">
                <a:latin typeface="Calibri" panose="020F0502020204030204" pitchFamily="34" charset="0"/>
                <a:cs typeface="Calibri" panose="020F0502020204030204" pitchFamily="34" charset="0"/>
              </a:rPr>
              <a:t>Nanosystemów</a:t>
            </a:r>
            <a:r>
              <a:rPr lang="pl-PL" altLang="pl-PL" sz="1650" dirty="0">
                <a:latin typeface="Calibri" panose="020F0502020204030204" pitchFamily="34" charset="0"/>
                <a:cs typeface="Calibri" panose="020F0502020204030204" pitchFamily="34" charset="0"/>
              </a:rPr>
              <a:t> </a:t>
            </a:r>
            <a:br>
              <a:rPr lang="pl-PL" altLang="pl-PL" sz="1650" dirty="0">
                <a:latin typeface="Calibri" panose="020F0502020204030204" pitchFamily="34" charset="0"/>
                <a:cs typeface="Calibri" panose="020F0502020204030204" pitchFamily="34" charset="0"/>
              </a:rPr>
            </a:br>
            <a:r>
              <a:rPr lang="pl-PL" altLang="pl-PL" sz="1650" dirty="0">
                <a:latin typeface="Calibri" panose="020F0502020204030204" pitchFamily="34" charset="0"/>
                <a:cs typeface="Calibri" panose="020F0502020204030204" pitchFamily="34" charset="0"/>
              </a:rPr>
              <a:t>oraz Mikro- i </a:t>
            </a:r>
            <a:r>
              <a:rPr lang="pl-PL" altLang="pl-PL" sz="1650" dirty="0" err="1">
                <a:latin typeface="Calibri" panose="020F0502020204030204" pitchFamily="34" charset="0"/>
                <a:cs typeface="Calibri" panose="020F0502020204030204" pitchFamily="34" charset="0"/>
              </a:rPr>
              <a:t>Nanoinżynierii</a:t>
            </a:r>
            <a:endParaRPr lang="pl-PL" altLang="pl-PL" sz="1650" dirty="0">
              <a:latin typeface="Calibri" panose="020F0502020204030204" pitchFamily="34" charset="0"/>
              <a:cs typeface="Calibri" panose="020F0502020204030204" pitchFamily="34" charset="0"/>
            </a:endParaRP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Zaawansowanych Technologii Surowcowych i Energetycznych</a:t>
            </a: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Technologii Wodorowych </a:t>
            </a:r>
            <a:br>
              <a:rPr lang="pl-PL" altLang="pl-PL" sz="1650" dirty="0">
                <a:latin typeface="Calibri" panose="020F0502020204030204" pitchFamily="34" charset="0"/>
                <a:cs typeface="Calibri" panose="020F0502020204030204" pitchFamily="34" charset="0"/>
              </a:rPr>
            </a:br>
            <a:r>
              <a:rPr lang="pl-PL" altLang="pl-PL" sz="1650" dirty="0">
                <a:latin typeface="Calibri" panose="020F0502020204030204" pitchFamily="34" charset="0"/>
                <a:cs typeface="Calibri" panose="020F0502020204030204" pitchFamily="34" charset="0"/>
              </a:rPr>
              <a:t>i Odnawialnych Źródeł Energii</a:t>
            </a: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Modelowania i Analiz Statystycznych dla Medycyny</a:t>
            </a: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naukowe i badawczo-rozwojowe "Lotniczy Ośrodek Badawczo-Rozwojowy"</a:t>
            </a:r>
          </a:p>
        </p:txBody>
      </p:sp>
      <p:grpSp>
        <p:nvGrpSpPr>
          <p:cNvPr id="38" name="Grupa 37">
            <a:extLst>
              <a:ext uri="{FF2B5EF4-FFF2-40B4-BE49-F238E27FC236}">
                <a16:creationId xmlns:a16="http://schemas.microsoft.com/office/drawing/2014/main" id="{8A84CDF4-1977-EBBE-F704-ED2E9196C743}"/>
              </a:ext>
            </a:extLst>
          </p:cNvPr>
          <p:cNvGrpSpPr/>
          <p:nvPr/>
        </p:nvGrpSpPr>
        <p:grpSpPr>
          <a:xfrm>
            <a:off x="7879818" y="1052736"/>
            <a:ext cx="3838647" cy="348909"/>
            <a:chOff x="1343471" y="1013921"/>
            <a:chExt cx="6408709" cy="1839015"/>
          </a:xfrm>
        </p:grpSpPr>
        <p:cxnSp>
          <p:nvCxnSpPr>
            <p:cNvPr id="39" name="Łącznik prosty 38">
              <a:extLst>
                <a:ext uri="{FF2B5EF4-FFF2-40B4-BE49-F238E27FC236}">
                  <a16:creationId xmlns:a16="http://schemas.microsoft.com/office/drawing/2014/main" id="{580EBD98-CED6-AE8D-2C97-9011C4EE81E8}"/>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40" name="Łącznik prosty 39">
              <a:extLst>
                <a:ext uri="{FF2B5EF4-FFF2-40B4-BE49-F238E27FC236}">
                  <a16:creationId xmlns:a16="http://schemas.microsoft.com/office/drawing/2014/main" id="{0939EE01-5420-843D-518B-3C6E89A9F0C8}"/>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pic>
        <p:nvPicPr>
          <p:cNvPr id="5" name="Grafika 4">
            <a:hlinkClick r:id="rId3"/>
            <a:extLst>
              <a:ext uri="{FF2B5EF4-FFF2-40B4-BE49-F238E27FC236}">
                <a16:creationId xmlns:a16="http://schemas.microsoft.com/office/drawing/2014/main" id="{8EB62C1D-B789-E6C5-DC29-DA46CAF3D55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455032" y="1122246"/>
            <a:ext cx="228600" cy="228600"/>
          </a:xfrm>
          <a:prstGeom prst="rect">
            <a:avLst/>
          </a:prstGeom>
        </p:spPr>
      </p:pic>
      <p:sp>
        <p:nvSpPr>
          <p:cNvPr id="6" name="Prostokąt 5">
            <a:extLst>
              <a:ext uri="{FF2B5EF4-FFF2-40B4-BE49-F238E27FC236}">
                <a16:creationId xmlns:a16="http://schemas.microsoft.com/office/drawing/2014/main" id="{01EF59A4-5F35-0830-9E8D-2A282512C52B}"/>
              </a:ext>
            </a:extLst>
          </p:cNvPr>
          <p:cNvSpPr/>
          <p:nvPr/>
        </p:nvSpPr>
        <p:spPr>
          <a:xfrm>
            <a:off x="1265846" y="1054054"/>
            <a:ext cx="2874703" cy="1396556"/>
          </a:xfrm>
          <a:prstGeom prst="rect">
            <a:avLst/>
          </a:prstGeom>
          <a:blipFill dpi="0" rotWithShape="1">
            <a:blip r:embed="rId6" cstate="print">
              <a:alphaModFix amt="50000"/>
              <a:extLst>
                <a:ext uri="{28A0092B-C50C-407E-A947-70E740481C1C}">
                  <a14:useLocalDpi xmlns:a14="http://schemas.microsoft.com/office/drawing/2010/main" val="0"/>
                </a:ext>
              </a:extLst>
            </a:blip>
            <a:srcRect/>
            <a:stretch>
              <a:fillRect/>
            </a:stretch>
          </a:blip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latin typeface="Kanit" pitchFamily="2" charset="-34"/>
              <a:cs typeface="Kanit" pitchFamily="2" charset="-34"/>
            </a:endParaRPr>
          </a:p>
        </p:txBody>
      </p:sp>
      <p:sp>
        <p:nvSpPr>
          <p:cNvPr id="7" name="pole tekstowe 6">
            <a:extLst>
              <a:ext uri="{FF2B5EF4-FFF2-40B4-BE49-F238E27FC236}">
                <a16:creationId xmlns:a16="http://schemas.microsoft.com/office/drawing/2014/main" id="{293BCDDA-D5AB-C81D-2DF5-8D011974FA77}"/>
              </a:ext>
            </a:extLst>
          </p:cNvPr>
          <p:cNvSpPr txBox="1"/>
          <p:nvPr/>
        </p:nvSpPr>
        <p:spPr>
          <a:xfrm>
            <a:off x="1581777" y="1335251"/>
            <a:ext cx="2230852" cy="738664"/>
          </a:xfrm>
          <a:prstGeom prst="rect">
            <a:avLst/>
          </a:prstGeom>
          <a:noFill/>
        </p:spPr>
        <p:txBody>
          <a:bodyPr wrap="square" rtlCol="0">
            <a:spAutoFit/>
          </a:bodyPr>
          <a:lstStyle/>
          <a:p>
            <a:pPr algn="ctr"/>
            <a:r>
              <a:rPr lang="pl-PL" i="0" dirty="0">
                <a:effectLst/>
                <a:latin typeface="Kanit" pitchFamily="2" charset="-34"/>
                <a:cs typeface="Kanit" pitchFamily="2" charset="-34"/>
              </a:rPr>
              <a:t>ponad</a:t>
            </a:r>
            <a:r>
              <a:rPr lang="pl-PL" b="1" i="0" dirty="0">
                <a:solidFill>
                  <a:srgbClr val="C38B45"/>
                </a:solidFill>
                <a:effectLst/>
                <a:latin typeface="Kanit" pitchFamily="2" charset="-34"/>
                <a:cs typeface="Kanit" pitchFamily="2" charset="-34"/>
              </a:rPr>
              <a:t> </a:t>
            </a:r>
            <a:r>
              <a:rPr lang="pl-PL" sz="2400" b="1" dirty="0">
                <a:solidFill>
                  <a:srgbClr val="B40000"/>
                </a:solidFill>
                <a:latin typeface="Kanit" pitchFamily="2" charset="-34"/>
                <a:cs typeface="Kanit" pitchFamily="2" charset="-34"/>
              </a:rPr>
              <a:t>60</a:t>
            </a:r>
            <a:r>
              <a:rPr lang="pl-PL" i="0" dirty="0">
                <a:solidFill>
                  <a:srgbClr val="000000"/>
                </a:solidFill>
                <a:effectLst/>
                <a:latin typeface="Kanit" pitchFamily="2" charset="-34"/>
                <a:cs typeface="Kanit" pitchFamily="2" charset="-34"/>
              </a:rPr>
              <a:t> umów </a:t>
            </a:r>
            <a:br>
              <a:rPr lang="pl-PL" i="0" dirty="0">
                <a:solidFill>
                  <a:srgbClr val="000000"/>
                </a:solidFill>
                <a:effectLst/>
                <a:latin typeface="Kanit" pitchFamily="2" charset="-34"/>
                <a:cs typeface="Kanit" pitchFamily="2" charset="-34"/>
              </a:rPr>
            </a:br>
            <a:r>
              <a:rPr lang="pl-PL" i="0" dirty="0">
                <a:solidFill>
                  <a:srgbClr val="000000"/>
                </a:solidFill>
                <a:effectLst/>
                <a:latin typeface="Kanit" pitchFamily="2" charset="-34"/>
                <a:cs typeface="Kanit" pitchFamily="2" charset="-34"/>
              </a:rPr>
              <a:t>o współpracy</a:t>
            </a:r>
            <a:endParaRPr lang="pl-PL" dirty="0">
              <a:latin typeface="Kanit" pitchFamily="2" charset="-34"/>
              <a:cs typeface="Kanit" pitchFamily="2" charset="-34"/>
            </a:endParaRPr>
          </a:p>
        </p:txBody>
      </p:sp>
      <p:sp>
        <p:nvSpPr>
          <p:cNvPr id="8" name="Prostokąt 7">
            <a:extLst>
              <a:ext uri="{FF2B5EF4-FFF2-40B4-BE49-F238E27FC236}">
                <a16:creationId xmlns:a16="http://schemas.microsoft.com/office/drawing/2014/main" id="{6FCEBC52-62DE-4ECC-E5ED-7600CF159D07}"/>
              </a:ext>
            </a:extLst>
          </p:cNvPr>
          <p:cNvSpPr/>
          <p:nvPr/>
        </p:nvSpPr>
        <p:spPr>
          <a:xfrm>
            <a:off x="4340142" y="1052736"/>
            <a:ext cx="2874703" cy="1396556"/>
          </a:xfrm>
          <a:prstGeom prst="rect">
            <a:avLst/>
          </a:prstGeom>
          <a:blipFill dpi="0" rotWithShape="1">
            <a:blip r:embed="rId6" cstate="print">
              <a:alphaModFix amt="50000"/>
              <a:extLst>
                <a:ext uri="{28A0092B-C50C-407E-A947-70E740481C1C}">
                  <a14:useLocalDpi xmlns:a14="http://schemas.microsoft.com/office/drawing/2010/main" val="0"/>
                </a:ext>
              </a:extLst>
            </a:blip>
            <a:srcRect/>
            <a:stretch>
              <a:fillRect/>
            </a:stretch>
          </a:blip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latin typeface="Kanit" pitchFamily="2" charset="-34"/>
              <a:cs typeface="Kanit" pitchFamily="2" charset="-34"/>
            </a:endParaRPr>
          </a:p>
        </p:txBody>
      </p:sp>
      <p:sp>
        <p:nvSpPr>
          <p:cNvPr id="9" name="pole tekstowe 8">
            <a:extLst>
              <a:ext uri="{FF2B5EF4-FFF2-40B4-BE49-F238E27FC236}">
                <a16:creationId xmlns:a16="http://schemas.microsoft.com/office/drawing/2014/main" id="{E70B99E3-444F-51F6-C3E5-BCF05BA3D9B0}"/>
              </a:ext>
            </a:extLst>
          </p:cNvPr>
          <p:cNvSpPr txBox="1"/>
          <p:nvPr/>
        </p:nvSpPr>
        <p:spPr>
          <a:xfrm>
            <a:off x="4469426" y="1196752"/>
            <a:ext cx="2616133" cy="1015663"/>
          </a:xfrm>
          <a:prstGeom prst="rect">
            <a:avLst/>
          </a:prstGeom>
          <a:noFill/>
        </p:spPr>
        <p:txBody>
          <a:bodyPr wrap="square" rtlCol="0">
            <a:spAutoFit/>
          </a:bodyPr>
          <a:lstStyle/>
          <a:p>
            <a:pPr algn="ctr"/>
            <a:r>
              <a:rPr lang="pl-PL" sz="2400" b="1" dirty="0">
                <a:solidFill>
                  <a:srgbClr val="B40000"/>
                </a:solidFill>
                <a:latin typeface="Kanit" pitchFamily="2" charset="-34"/>
                <a:cs typeface="Kanit" pitchFamily="2" charset="-34"/>
              </a:rPr>
              <a:t>400</a:t>
            </a:r>
            <a:r>
              <a:rPr lang="pl-PL" b="1" dirty="0">
                <a:solidFill>
                  <a:srgbClr val="C38B45"/>
                </a:solidFill>
                <a:latin typeface="Kanit" pitchFamily="2" charset="-34"/>
                <a:cs typeface="Kanit" pitchFamily="2" charset="-34"/>
              </a:rPr>
              <a:t> </a:t>
            </a:r>
            <a:r>
              <a:rPr lang="pl-PL" dirty="0">
                <a:latin typeface="Kanit" pitchFamily="2" charset="-34"/>
                <a:cs typeface="Kanit" pitchFamily="2" charset="-34"/>
              </a:rPr>
              <a:t>specjalistycznych badań, technologii ekspertyz i szkoleń</a:t>
            </a:r>
          </a:p>
        </p:txBody>
      </p:sp>
      <p:sp>
        <p:nvSpPr>
          <p:cNvPr id="10" name="Prostokąt 9">
            <a:extLst>
              <a:ext uri="{FF2B5EF4-FFF2-40B4-BE49-F238E27FC236}">
                <a16:creationId xmlns:a16="http://schemas.microsoft.com/office/drawing/2014/main" id="{81B894E6-9F02-C8A6-2965-976A2ABCA2A5}"/>
              </a:ext>
            </a:extLst>
          </p:cNvPr>
          <p:cNvSpPr/>
          <p:nvPr/>
        </p:nvSpPr>
        <p:spPr>
          <a:xfrm>
            <a:off x="2774368" y="2677061"/>
            <a:ext cx="2874703" cy="1396556"/>
          </a:xfrm>
          <a:prstGeom prst="rect">
            <a:avLst/>
          </a:prstGeom>
          <a:blipFill dpi="0" rotWithShape="1">
            <a:blip r:embed="rId6" cstate="print">
              <a:alphaModFix amt="50000"/>
              <a:extLst>
                <a:ext uri="{28A0092B-C50C-407E-A947-70E740481C1C}">
                  <a14:useLocalDpi xmlns:a14="http://schemas.microsoft.com/office/drawing/2010/main" val="0"/>
                </a:ext>
              </a:extLst>
            </a:blip>
            <a:srcRect/>
            <a:stretch>
              <a:fillRect/>
            </a:stretch>
          </a:blip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latin typeface="Kanit" pitchFamily="2" charset="-34"/>
              <a:cs typeface="Kanit" pitchFamily="2" charset="-34"/>
            </a:endParaRPr>
          </a:p>
        </p:txBody>
      </p:sp>
      <p:sp>
        <p:nvSpPr>
          <p:cNvPr id="12" name="pole tekstowe 11">
            <a:extLst>
              <a:ext uri="{FF2B5EF4-FFF2-40B4-BE49-F238E27FC236}">
                <a16:creationId xmlns:a16="http://schemas.microsoft.com/office/drawing/2014/main" id="{8EA99D37-69A8-B81F-3219-86471C88DD0D}"/>
              </a:ext>
            </a:extLst>
          </p:cNvPr>
          <p:cNvSpPr txBox="1"/>
          <p:nvPr/>
        </p:nvSpPr>
        <p:spPr>
          <a:xfrm>
            <a:off x="2840295" y="2712402"/>
            <a:ext cx="2808775" cy="1292662"/>
          </a:xfrm>
          <a:prstGeom prst="rect">
            <a:avLst/>
          </a:prstGeom>
          <a:noFill/>
        </p:spPr>
        <p:txBody>
          <a:bodyPr wrap="square" rtlCol="0">
            <a:spAutoFit/>
          </a:bodyPr>
          <a:lstStyle/>
          <a:p>
            <a:pPr algn="ctr"/>
            <a:r>
              <a:rPr lang="pl-PL" dirty="0">
                <a:latin typeface="Kanit" pitchFamily="2" charset="-34"/>
                <a:cs typeface="Kanit" pitchFamily="2" charset="-34"/>
              </a:rPr>
              <a:t>Nowoczesna aparatura badawcza - ponad </a:t>
            </a:r>
            <a:r>
              <a:rPr lang="pl-PL" sz="2400" b="1" dirty="0">
                <a:solidFill>
                  <a:srgbClr val="B40000"/>
                </a:solidFill>
                <a:latin typeface="Kanit" pitchFamily="2" charset="-34"/>
                <a:cs typeface="Kanit" pitchFamily="2" charset="-34"/>
              </a:rPr>
              <a:t>350</a:t>
            </a:r>
            <a:r>
              <a:rPr lang="pl-PL" b="1" dirty="0">
                <a:solidFill>
                  <a:srgbClr val="C38B45"/>
                </a:solidFill>
                <a:latin typeface="Kanit" pitchFamily="2" charset="-34"/>
                <a:cs typeface="Kanit" pitchFamily="2" charset="-34"/>
              </a:rPr>
              <a:t> </a:t>
            </a:r>
            <a:r>
              <a:rPr lang="pl-PL" dirty="0">
                <a:latin typeface="Kanit" pitchFamily="2" charset="-34"/>
                <a:cs typeface="Kanit" pitchFamily="2" charset="-34"/>
              </a:rPr>
              <a:t>urządzeń i stanowisk badawczych</a:t>
            </a:r>
          </a:p>
        </p:txBody>
      </p:sp>
      <p:grpSp>
        <p:nvGrpSpPr>
          <p:cNvPr id="42" name="Grupa 41">
            <a:extLst>
              <a:ext uri="{FF2B5EF4-FFF2-40B4-BE49-F238E27FC236}">
                <a16:creationId xmlns:a16="http://schemas.microsoft.com/office/drawing/2014/main" id="{1AE49A31-9250-D145-2992-EC4F45AECD82}"/>
              </a:ext>
            </a:extLst>
          </p:cNvPr>
          <p:cNvGrpSpPr/>
          <p:nvPr/>
        </p:nvGrpSpPr>
        <p:grpSpPr>
          <a:xfrm>
            <a:off x="4345761" y="4408205"/>
            <a:ext cx="2874703" cy="866348"/>
            <a:chOff x="4345761" y="4496143"/>
            <a:chExt cx="2874703" cy="866348"/>
          </a:xfrm>
        </p:grpSpPr>
        <p:sp>
          <p:nvSpPr>
            <p:cNvPr id="13" name="Prostokąt 12">
              <a:extLst>
                <a:ext uri="{FF2B5EF4-FFF2-40B4-BE49-F238E27FC236}">
                  <a16:creationId xmlns:a16="http://schemas.microsoft.com/office/drawing/2014/main" id="{A1B502DF-90FA-A5CC-F855-5D89C29D7AD6}"/>
                </a:ext>
              </a:extLst>
            </p:cNvPr>
            <p:cNvSpPr/>
            <p:nvPr/>
          </p:nvSpPr>
          <p:spPr>
            <a:xfrm>
              <a:off x="4345761" y="4496143"/>
              <a:ext cx="2874703" cy="866348"/>
            </a:xfrm>
            <a:prstGeom prst="rect">
              <a:avLst/>
            </a:prstGeom>
            <a:blipFill dpi="0" rotWithShape="1">
              <a:blip r:embed="rId7" cstate="print">
                <a:alphaModFix amt="50000"/>
                <a:extLst>
                  <a:ext uri="{28A0092B-C50C-407E-A947-70E740481C1C}">
                    <a14:useLocalDpi xmlns:a14="http://schemas.microsoft.com/office/drawing/2010/main" val="0"/>
                  </a:ext>
                </a:extLst>
              </a:blip>
              <a:srcRect/>
              <a:stretch>
                <a:fillRect/>
              </a:stretch>
            </a:blip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latin typeface="Kanit" pitchFamily="2" charset="-34"/>
                <a:cs typeface="Kanit" pitchFamily="2" charset="-34"/>
              </a:endParaRPr>
            </a:p>
          </p:txBody>
        </p:sp>
        <p:sp>
          <p:nvSpPr>
            <p:cNvPr id="14" name="pole tekstowe 13">
              <a:extLst>
                <a:ext uri="{FF2B5EF4-FFF2-40B4-BE49-F238E27FC236}">
                  <a16:creationId xmlns:a16="http://schemas.microsoft.com/office/drawing/2014/main" id="{2003F4E0-4A4F-9A33-79F6-535BB578B627}"/>
                </a:ext>
              </a:extLst>
            </p:cNvPr>
            <p:cNvSpPr txBox="1"/>
            <p:nvPr/>
          </p:nvSpPr>
          <p:spPr>
            <a:xfrm>
              <a:off x="4662067" y="4633851"/>
              <a:ext cx="2230852" cy="674031"/>
            </a:xfrm>
            <a:prstGeom prst="rect">
              <a:avLst/>
            </a:prstGeom>
            <a:noFill/>
          </p:spPr>
          <p:txBody>
            <a:bodyPr wrap="square" rtlCol="0">
              <a:spAutoFit/>
            </a:bodyPr>
            <a:lstStyle/>
            <a:p>
              <a:pPr marL="0" marR="0" lvl="0" indent="0" algn="ctr" rtl="0">
                <a:lnSpc>
                  <a:spcPct val="90000"/>
                </a:lnSpc>
                <a:spcBef>
                  <a:spcPts val="0"/>
                </a:spcBef>
                <a:spcAft>
                  <a:spcPts val="0"/>
                </a:spcAft>
                <a:buNone/>
              </a:pPr>
              <a:r>
                <a:rPr lang="pl-PL" sz="2400" b="1" dirty="0">
                  <a:solidFill>
                    <a:srgbClr val="B40000"/>
                  </a:solidFill>
                  <a:latin typeface="Kanit" pitchFamily="2" charset="-34"/>
                  <a:cs typeface="Kanit" pitchFamily="2" charset="-34"/>
                  <a:sym typeface="Calibri"/>
                </a:rPr>
                <a:t>8</a:t>
              </a:r>
              <a:r>
                <a:rPr lang="pl-PL" sz="1800" dirty="0">
                  <a:latin typeface="Kanit" pitchFamily="2" charset="-34"/>
                  <a:ea typeface="Calibri"/>
                  <a:cs typeface="Kanit" pitchFamily="2" charset="-34"/>
                  <a:sym typeface="Calibri"/>
                </a:rPr>
                <a:t> laboratoriów akredytowanych</a:t>
              </a:r>
              <a:endParaRPr lang="pl-PL" sz="1800" dirty="0">
                <a:latin typeface="Kanit" pitchFamily="2" charset="-34"/>
                <a:cs typeface="Kanit" pitchFamily="2" charset="-34"/>
              </a:endParaRPr>
            </a:p>
          </p:txBody>
        </p:sp>
      </p:grpSp>
      <p:grpSp>
        <p:nvGrpSpPr>
          <p:cNvPr id="41" name="Grupa 40">
            <a:extLst>
              <a:ext uri="{FF2B5EF4-FFF2-40B4-BE49-F238E27FC236}">
                <a16:creationId xmlns:a16="http://schemas.microsoft.com/office/drawing/2014/main" id="{8890D2F9-0FE2-8258-EE1D-30D87DE84A88}"/>
              </a:ext>
            </a:extLst>
          </p:cNvPr>
          <p:cNvGrpSpPr/>
          <p:nvPr/>
        </p:nvGrpSpPr>
        <p:grpSpPr>
          <a:xfrm>
            <a:off x="1271090" y="4408205"/>
            <a:ext cx="2874703" cy="866348"/>
            <a:chOff x="1271090" y="4496143"/>
            <a:chExt cx="2874703" cy="866348"/>
          </a:xfrm>
        </p:grpSpPr>
        <p:sp>
          <p:nvSpPr>
            <p:cNvPr id="33" name="Prostokąt 32">
              <a:extLst>
                <a:ext uri="{FF2B5EF4-FFF2-40B4-BE49-F238E27FC236}">
                  <a16:creationId xmlns:a16="http://schemas.microsoft.com/office/drawing/2014/main" id="{6BFB4B2E-D9A3-5C77-19ED-6004DD8E413F}"/>
                </a:ext>
              </a:extLst>
            </p:cNvPr>
            <p:cNvSpPr/>
            <p:nvPr/>
          </p:nvSpPr>
          <p:spPr>
            <a:xfrm>
              <a:off x="1271090" y="4496143"/>
              <a:ext cx="2874703" cy="866348"/>
            </a:xfrm>
            <a:prstGeom prst="rect">
              <a:avLst/>
            </a:prstGeom>
            <a:blipFill dpi="0" rotWithShape="1">
              <a:blip r:embed="rId7" cstate="print">
                <a:alphaModFix amt="50000"/>
                <a:extLst>
                  <a:ext uri="{28A0092B-C50C-407E-A947-70E740481C1C}">
                    <a14:useLocalDpi xmlns:a14="http://schemas.microsoft.com/office/drawing/2010/main" val="0"/>
                  </a:ext>
                </a:extLst>
              </a:blip>
              <a:srcRect/>
              <a:stretch>
                <a:fillRect/>
              </a:stretch>
            </a:blip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dirty="0">
                  <a:latin typeface="Kanit" pitchFamily="2" charset="-34"/>
                  <a:cs typeface="Kanit" pitchFamily="2" charset="-34"/>
                </a:rPr>
                <a:t>\</a:t>
              </a:r>
            </a:p>
          </p:txBody>
        </p:sp>
        <p:sp>
          <p:nvSpPr>
            <p:cNvPr id="34" name="pole tekstowe 33">
              <a:extLst>
                <a:ext uri="{FF2B5EF4-FFF2-40B4-BE49-F238E27FC236}">
                  <a16:creationId xmlns:a16="http://schemas.microsoft.com/office/drawing/2014/main" id="{39FDDD11-BE4E-3BB6-C50E-9C08A0B9B067}"/>
                </a:ext>
              </a:extLst>
            </p:cNvPr>
            <p:cNvSpPr txBox="1"/>
            <p:nvPr/>
          </p:nvSpPr>
          <p:spPr>
            <a:xfrm>
              <a:off x="1587396" y="4633851"/>
              <a:ext cx="2230852" cy="674031"/>
            </a:xfrm>
            <a:prstGeom prst="rect">
              <a:avLst/>
            </a:prstGeom>
            <a:noFill/>
          </p:spPr>
          <p:txBody>
            <a:bodyPr wrap="square" rtlCol="0">
              <a:spAutoFit/>
            </a:bodyPr>
            <a:lstStyle/>
            <a:p>
              <a:pPr marL="0" marR="0" lvl="0" indent="0" algn="ctr" rtl="0">
                <a:lnSpc>
                  <a:spcPct val="90000"/>
                </a:lnSpc>
                <a:spcBef>
                  <a:spcPts val="0"/>
                </a:spcBef>
                <a:spcAft>
                  <a:spcPts val="0"/>
                </a:spcAft>
                <a:buNone/>
              </a:pPr>
              <a:r>
                <a:rPr lang="pl-PL" sz="2400" b="1" dirty="0">
                  <a:solidFill>
                    <a:srgbClr val="B40000"/>
                  </a:solidFill>
                  <a:latin typeface="Kanit" pitchFamily="2" charset="-34"/>
                  <a:cs typeface="Kanit" pitchFamily="2" charset="-34"/>
                  <a:sym typeface="Calibri"/>
                </a:rPr>
                <a:t>5</a:t>
              </a:r>
              <a:r>
                <a:rPr lang="pl-PL" sz="1800" dirty="0">
                  <a:latin typeface="Kanit" pitchFamily="2" charset="-34"/>
                  <a:ea typeface="Calibri"/>
                  <a:cs typeface="Kanit" pitchFamily="2" charset="-34"/>
                  <a:sym typeface="Calibri"/>
                </a:rPr>
                <a:t> kluczowych klastrów</a:t>
              </a:r>
              <a:endParaRPr lang="pl-PL" sz="1800" dirty="0">
                <a:latin typeface="Kanit" pitchFamily="2" charset="-34"/>
                <a:cs typeface="Kanit" pitchFamily="2" charset="-34"/>
              </a:endParaRPr>
            </a:p>
          </p:txBody>
        </p:sp>
      </p:grpSp>
      <p:grpSp>
        <p:nvGrpSpPr>
          <p:cNvPr id="37" name="Grupa 36">
            <a:extLst>
              <a:ext uri="{FF2B5EF4-FFF2-40B4-BE49-F238E27FC236}">
                <a16:creationId xmlns:a16="http://schemas.microsoft.com/office/drawing/2014/main" id="{794FC95B-69C9-5D0A-24E2-7B26DAD2C104}"/>
              </a:ext>
            </a:extLst>
          </p:cNvPr>
          <p:cNvGrpSpPr/>
          <p:nvPr/>
        </p:nvGrpSpPr>
        <p:grpSpPr>
          <a:xfrm>
            <a:off x="2902790" y="5502952"/>
            <a:ext cx="2874703" cy="866348"/>
            <a:chOff x="4687136" y="3001444"/>
            <a:chExt cx="2874703" cy="866348"/>
          </a:xfrm>
        </p:grpSpPr>
        <p:sp>
          <p:nvSpPr>
            <p:cNvPr id="35" name="Prostokąt 34">
              <a:extLst>
                <a:ext uri="{FF2B5EF4-FFF2-40B4-BE49-F238E27FC236}">
                  <a16:creationId xmlns:a16="http://schemas.microsoft.com/office/drawing/2014/main" id="{9BAE2AE9-E967-BD88-93DA-5DE25785FE20}"/>
                </a:ext>
              </a:extLst>
            </p:cNvPr>
            <p:cNvSpPr/>
            <p:nvPr/>
          </p:nvSpPr>
          <p:spPr>
            <a:xfrm>
              <a:off x="4687136" y="3001444"/>
              <a:ext cx="2874703" cy="866348"/>
            </a:xfrm>
            <a:prstGeom prst="rect">
              <a:avLst/>
            </a:prstGeom>
            <a:blipFill dpi="0" rotWithShape="1">
              <a:blip r:embed="rId7" cstate="print">
                <a:alphaModFix amt="50000"/>
                <a:extLst>
                  <a:ext uri="{28A0092B-C50C-407E-A947-70E740481C1C}">
                    <a14:useLocalDpi xmlns:a14="http://schemas.microsoft.com/office/drawing/2010/main" val="0"/>
                  </a:ext>
                </a:extLst>
              </a:blip>
              <a:srcRect/>
              <a:stretch>
                <a:fillRect/>
              </a:stretch>
            </a:blip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latin typeface="Kanit" pitchFamily="2" charset="-34"/>
                <a:cs typeface="Kanit" pitchFamily="2" charset="-34"/>
              </a:endParaRPr>
            </a:p>
          </p:txBody>
        </p:sp>
        <p:sp>
          <p:nvSpPr>
            <p:cNvPr id="36" name="pole tekstowe 35">
              <a:extLst>
                <a:ext uri="{FF2B5EF4-FFF2-40B4-BE49-F238E27FC236}">
                  <a16:creationId xmlns:a16="http://schemas.microsoft.com/office/drawing/2014/main" id="{A5987E50-9EA5-0F8F-DDDC-F4C4B6BA9167}"/>
                </a:ext>
              </a:extLst>
            </p:cNvPr>
            <p:cNvSpPr txBox="1"/>
            <p:nvPr/>
          </p:nvSpPr>
          <p:spPr>
            <a:xfrm>
              <a:off x="5003442" y="3139152"/>
              <a:ext cx="2230852" cy="674031"/>
            </a:xfrm>
            <a:prstGeom prst="rect">
              <a:avLst/>
            </a:prstGeom>
            <a:noFill/>
          </p:spPr>
          <p:txBody>
            <a:bodyPr wrap="square" rtlCol="0">
              <a:spAutoFit/>
            </a:bodyPr>
            <a:lstStyle/>
            <a:p>
              <a:pPr marL="0" marR="0" lvl="0" indent="0" algn="ctr" rtl="0">
                <a:lnSpc>
                  <a:spcPct val="90000"/>
                </a:lnSpc>
                <a:spcBef>
                  <a:spcPts val="0"/>
                </a:spcBef>
                <a:spcAft>
                  <a:spcPts val="0"/>
                </a:spcAft>
                <a:buNone/>
              </a:pPr>
              <a:r>
                <a:rPr lang="pl-PL" sz="2400" b="1" dirty="0">
                  <a:solidFill>
                    <a:srgbClr val="B40000"/>
                  </a:solidFill>
                  <a:latin typeface="Kanit" pitchFamily="2" charset="-34"/>
                  <a:cs typeface="Kanit" pitchFamily="2" charset="-34"/>
                  <a:sym typeface="Calibri"/>
                </a:rPr>
                <a:t>25</a:t>
              </a:r>
              <a:r>
                <a:rPr lang="pl-PL" sz="1800" dirty="0">
                  <a:latin typeface="Kanit" pitchFamily="2" charset="-34"/>
                  <a:ea typeface="Calibri"/>
                  <a:cs typeface="Kanit" pitchFamily="2" charset="-34"/>
                  <a:sym typeface="Calibri"/>
                </a:rPr>
                <a:t> </a:t>
              </a:r>
              <a:r>
                <a:rPr lang="pl-PL" dirty="0">
                  <a:latin typeface="Kanit" pitchFamily="2" charset="-34"/>
                  <a:ea typeface="Calibri"/>
                  <a:cs typeface="Kanit" pitchFamily="2" charset="-34"/>
                  <a:sym typeface="Calibri"/>
                </a:rPr>
                <a:t>centrów badawczych </a:t>
              </a:r>
              <a:r>
                <a:rPr lang="pl-PL" dirty="0" err="1">
                  <a:latin typeface="Kanit" pitchFamily="2" charset="-34"/>
                  <a:ea typeface="Calibri"/>
                  <a:cs typeface="Kanit" pitchFamily="2" charset="-34"/>
                  <a:sym typeface="Calibri"/>
                </a:rPr>
                <a:t>PWr</a:t>
              </a:r>
              <a:endParaRPr lang="pl-PL" sz="1800" dirty="0">
                <a:latin typeface="Kanit" pitchFamily="2" charset="-34"/>
                <a:cs typeface="Kanit" pitchFamily="2" charset="-34"/>
              </a:endParaRPr>
            </a:p>
          </p:txBody>
        </p:sp>
      </p:grpSp>
    </p:spTree>
    <p:extLst>
      <p:ext uri="{BB962C8B-B14F-4D97-AF65-F5344CB8AC3E}">
        <p14:creationId xmlns:p14="http://schemas.microsoft.com/office/powerpoint/2010/main" val="635116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CA6D675A-6FB3-E596-D9CF-178C72D11BD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8"/>
          <a:stretch/>
        </p:blipFill>
        <p:spPr>
          <a:xfrm>
            <a:off x="8256240" y="0"/>
            <a:ext cx="3935760" cy="6858000"/>
          </a:xfrm>
          <a:prstGeom prst="rect">
            <a:avLst/>
          </a:prstGeom>
        </p:spPr>
      </p:pic>
      <p:sp>
        <p:nvSpPr>
          <p:cNvPr id="6" name="Text Box 1"/>
          <p:cNvSpPr txBox="1">
            <a:spLocks noChangeArrowheads="1"/>
          </p:cNvSpPr>
          <p:nvPr/>
        </p:nvSpPr>
        <p:spPr bwMode="auto">
          <a:xfrm>
            <a:off x="1271464" y="1"/>
            <a:ext cx="10081120" cy="10527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ClrTx/>
              <a:buFontTx/>
              <a:buNone/>
            </a:pPr>
            <a:r>
              <a:rPr lang="pl-PL" altLang="pl-PL" sz="3200" b="1" dirty="0">
                <a:solidFill>
                  <a:srgbClr val="B11D09"/>
                </a:solidFill>
                <a:latin typeface="Calibri" pitchFamily="34" charset="0"/>
                <a:cs typeface="Calibri" pitchFamily="34" charset="0"/>
              </a:rPr>
              <a:t>Priorytetowe obszary badawcze</a:t>
            </a:r>
          </a:p>
        </p:txBody>
      </p:sp>
      <p:sp>
        <p:nvSpPr>
          <p:cNvPr id="7" name="Text Box 2"/>
          <p:cNvSpPr txBox="1">
            <a:spLocks noChangeArrowheads="1"/>
          </p:cNvSpPr>
          <p:nvPr/>
        </p:nvSpPr>
        <p:spPr bwMode="auto">
          <a:xfrm>
            <a:off x="1262584" y="1268760"/>
            <a:ext cx="6633616" cy="45365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numCol="1"/>
          <a:lstStyle>
            <a:lvl1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1pPr>
            <a:lvl2pPr marL="825500"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2pPr>
            <a:lvl3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3pPr>
            <a:lvl4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4pPr>
            <a:lvl5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9pPr>
          </a:lstStyle>
          <a:p>
            <a:pPr marL="457200" indent="-457200" defTabSz="358775">
              <a:spcBef>
                <a:spcPts val="600"/>
              </a:spcBef>
              <a:spcAft>
                <a:spcPts val="600"/>
              </a:spcAft>
              <a:buFont typeface="+mj-lt"/>
              <a:buAutoNum type="arabicParenR"/>
            </a:pPr>
            <a:r>
              <a:rPr lang="pl-PL" altLang="pl-PL" sz="2000" b="0" dirty="0">
                <a:solidFill>
                  <a:schemeClr val="tx1"/>
                </a:solidFill>
                <a:latin typeface="Calibri" pitchFamily="34" charset="0"/>
                <a:cs typeface="Calibri" pitchFamily="34" charset="0"/>
              </a:rPr>
              <a:t>Technologie informacyjne, nauka o danych i sztuczna inteligencja</a:t>
            </a:r>
          </a:p>
          <a:p>
            <a:pPr marL="457200" indent="-457200" defTabSz="358775">
              <a:spcBef>
                <a:spcPts val="600"/>
              </a:spcBef>
              <a:spcAft>
                <a:spcPts val="600"/>
              </a:spcAft>
              <a:buFont typeface="+mj-lt"/>
              <a:buAutoNum type="arabicParenR"/>
            </a:pPr>
            <a:r>
              <a:rPr lang="pl-PL" altLang="pl-PL" sz="2000" b="0" dirty="0">
                <a:solidFill>
                  <a:schemeClr val="tx1"/>
                </a:solidFill>
                <a:latin typeface="Calibri" pitchFamily="34" charset="0"/>
                <a:cs typeface="Calibri" pitchFamily="34" charset="0"/>
              </a:rPr>
              <a:t>Innowacyjne materiały i zaawansowane technologie wytwarzania</a:t>
            </a:r>
          </a:p>
          <a:p>
            <a:pPr marL="457200" indent="-457200" defTabSz="358775">
              <a:spcBef>
                <a:spcPts val="600"/>
              </a:spcBef>
              <a:spcAft>
                <a:spcPts val="600"/>
              </a:spcAft>
              <a:buFont typeface="+mj-lt"/>
              <a:buAutoNum type="arabicParenR"/>
            </a:pPr>
            <a:r>
              <a:rPr lang="en-US" altLang="pl-PL" sz="2000" b="0" dirty="0" err="1">
                <a:solidFill>
                  <a:schemeClr val="tx1"/>
                </a:solidFill>
                <a:latin typeface="Calibri" pitchFamily="34" charset="0"/>
                <a:cs typeface="Calibri" pitchFamily="34" charset="0"/>
              </a:rPr>
              <a:t>Zrównoważone</a:t>
            </a:r>
            <a:r>
              <a:rPr lang="en-US" altLang="pl-PL" sz="2000" b="0" dirty="0">
                <a:solidFill>
                  <a:schemeClr val="tx1"/>
                </a:solidFill>
                <a:latin typeface="Calibri" pitchFamily="34" charset="0"/>
                <a:cs typeface="Calibri" pitchFamily="34" charset="0"/>
              </a:rPr>
              <a:t> </a:t>
            </a:r>
            <a:r>
              <a:rPr lang="en-US" altLang="pl-PL" sz="2000" b="0" dirty="0" err="1">
                <a:solidFill>
                  <a:schemeClr val="tx1"/>
                </a:solidFill>
                <a:latin typeface="Calibri" pitchFamily="34" charset="0"/>
                <a:cs typeface="Calibri" pitchFamily="34" charset="0"/>
              </a:rPr>
              <a:t>środowisko</a:t>
            </a:r>
            <a:r>
              <a:rPr lang="en-US" altLang="pl-PL" sz="2000" b="0" dirty="0">
                <a:solidFill>
                  <a:schemeClr val="tx1"/>
                </a:solidFill>
                <a:latin typeface="Calibri" pitchFamily="34" charset="0"/>
                <a:cs typeface="Calibri" pitchFamily="34" charset="0"/>
              </a:rPr>
              <a:t> </a:t>
            </a:r>
            <a:r>
              <a:rPr lang="en-US" altLang="pl-PL" sz="2000" b="0" dirty="0" err="1">
                <a:solidFill>
                  <a:schemeClr val="tx1"/>
                </a:solidFill>
                <a:latin typeface="Calibri" pitchFamily="34" charset="0"/>
                <a:cs typeface="Calibri" pitchFamily="34" charset="0"/>
              </a:rPr>
              <a:t>życia</a:t>
            </a:r>
            <a:endParaRPr lang="pl-PL" altLang="pl-PL" sz="2000" b="0" dirty="0">
              <a:solidFill>
                <a:schemeClr val="tx1"/>
              </a:solidFill>
              <a:latin typeface="Calibri" pitchFamily="34" charset="0"/>
              <a:cs typeface="Calibri" pitchFamily="34" charset="0"/>
            </a:endParaRPr>
          </a:p>
          <a:p>
            <a:pPr marL="457200" indent="-457200" defTabSz="358775">
              <a:spcBef>
                <a:spcPts val="600"/>
              </a:spcBef>
              <a:spcAft>
                <a:spcPts val="600"/>
              </a:spcAft>
              <a:buFont typeface="+mj-lt"/>
              <a:buAutoNum type="arabicParenR"/>
            </a:pPr>
            <a:r>
              <a:rPr lang="pl-PL" altLang="pl-PL" sz="2000" b="0" dirty="0">
                <a:solidFill>
                  <a:schemeClr val="tx1"/>
                </a:solidFill>
                <a:latin typeface="Calibri" pitchFamily="34" charset="0"/>
                <a:cs typeface="Calibri" pitchFamily="34" charset="0"/>
              </a:rPr>
              <a:t>Inteligentne miasta i społeczeństwo przyszłości</a:t>
            </a:r>
          </a:p>
          <a:p>
            <a:pPr marL="457200" indent="-457200" defTabSz="358775">
              <a:spcBef>
                <a:spcPts val="600"/>
              </a:spcBef>
              <a:spcAft>
                <a:spcPts val="600"/>
              </a:spcAft>
              <a:buFont typeface="+mj-lt"/>
              <a:buAutoNum type="arabicParenR"/>
            </a:pPr>
            <a:r>
              <a:rPr lang="pl-PL" altLang="pl-PL" sz="2000" b="0" dirty="0">
                <a:solidFill>
                  <a:schemeClr val="tx1"/>
                </a:solidFill>
                <a:latin typeface="Calibri" pitchFamily="34" charset="0"/>
                <a:cs typeface="Calibri" pitchFamily="34" charset="0"/>
              </a:rPr>
              <a:t>Technologie dla zdrowia i medycyny</a:t>
            </a:r>
          </a:p>
          <a:p>
            <a:pPr marL="457200" indent="-457200" defTabSz="358775">
              <a:spcBef>
                <a:spcPts val="600"/>
              </a:spcBef>
              <a:spcAft>
                <a:spcPts val="600"/>
              </a:spcAft>
              <a:buFont typeface="+mj-lt"/>
              <a:buAutoNum type="arabicParenR"/>
            </a:pPr>
            <a:r>
              <a:rPr lang="en-US" altLang="pl-PL" sz="2000" b="0" dirty="0" err="1">
                <a:solidFill>
                  <a:schemeClr val="tx1"/>
                </a:solidFill>
                <a:latin typeface="Calibri" pitchFamily="34" charset="0"/>
                <a:cs typeface="Calibri" pitchFamily="34" charset="0"/>
              </a:rPr>
              <a:t>Technologie</a:t>
            </a:r>
            <a:r>
              <a:rPr lang="en-US" altLang="pl-PL" sz="2000" b="0" dirty="0">
                <a:solidFill>
                  <a:schemeClr val="tx1"/>
                </a:solidFill>
                <a:latin typeface="Calibri" pitchFamily="34" charset="0"/>
                <a:cs typeface="Calibri" pitchFamily="34" charset="0"/>
              </a:rPr>
              <a:t> </a:t>
            </a:r>
            <a:r>
              <a:rPr lang="en-US" altLang="pl-PL" sz="2000" b="0" dirty="0" err="1">
                <a:solidFill>
                  <a:schemeClr val="tx1"/>
                </a:solidFill>
                <a:latin typeface="Calibri" pitchFamily="34" charset="0"/>
                <a:cs typeface="Calibri" pitchFamily="34" charset="0"/>
              </a:rPr>
              <a:t>ekstremalne</a:t>
            </a:r>
            <a:endParaRPr lang="pl-PL" altLang="pl-PL" sz="2000" b="0" dirty="0">
              <a:solidFill>
                <a:schemeClr val="tx1"/>
              </a:solidFill>
              <a:latin typeface="Calibri" pitchFamily="34" charset="0"/>
              <a:cs typeface="Calibri" pitchFamily="34" charset="0"/>
            </a:endParaRPr>
          </a:p>
          <a:p>
            <a:pPr marL="457200" indent="-457200" defTabSz="358775">
              <a:spcBef>
                <a:spcPts val="600"/>
              </a:spcBef>
              <a:spcAft>
                <a:spcPts val="600"/>
              </a:spcAft>
              <a:buFont typeface="+mj-lt"/>
              <a:buAutoNum type="arabicParenR"/>
            </a:pPr>
            <a:r>
              <a:rPr lang="pl-PL" altLang="pl-PL" sz="2000" b="0" dirty="0">
                <a:solidFill>
                  <a:schemeClr val="tx1"/>
                </a:solidFill>
                <a:latin typeface="Calibri" pitchFamily="34" charset="0"/>
                <a:cs typeface="Calibri" pitchFamily="34" charset="0"/>
              </a:rPr>
              <a:t>Badania podstawowe dla technologii i innowacji</a:t>
            </a:r>
            <a:endParaRPr lang="en-US" altLang="pl-PL" sz="2000" b="0" dirty="0">
              <a:solidFill>
                <a:schemeClr val="tx1"/>
              </a:solidFill>
              <a:latin typeface="Calibri" pitchFamily="34" charset="0"/>
              <a:cs typeface="Calibri" pitchFamily="34" charset="0"/>
            </a:endParaRPr>
          </a:p>
        </p:txBody>
      </p:sp>
    </p:spTree>
    <p:extLst>
      <p:ext uri="{BB962C8B-B14F-4D97-AF65-F5344CB8AC3E}">
        <p14:creationId xmlns:p14="http://schemas.microsoft.com/office/powerpoint/2010/main" val="3954107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3" name="Symbol zastępczy zawartości 6"/>
          <p:cNvSpPr>
            <a:spLocks noGrp="1"/>
          </p:cNvSpPr>
          <p:nvPr>
            <p:ph sz="half" idx="1"/>
          </p:nvPr>
        </p:nvSpPr>
        <p:spPr>
          <a:xfrm>
            <a:off x="1299072" y="1477442"/>
            <a:ext cx="6624736" cy="5112568"/>
          </a:xfrm>
        </p:spPr>
        <p:txBody>
          <a:bodyPr>
            <a:noAutofit/>
          </a:bodyPr>
          <a:lstStyle/>
          <a:p>
            <a:pPr algn="just">
              <a:lnSpc>
                <a:spcPct val="120000"/>
              </a:lnSpc>
              <a:spcBef>
                <a:spcPts val="600"/>
              </a:spcBef>
              <a:spcAft>
                <a:spcPts val="0"/>
              </a:spcAft>
              <a:buClr>
                <a:srgbClr val="C00000"/>
              </a:buClr>
              <a:defRPr/>
            </a:pPr>
            <a:r>
              <a:rPr lang="pl-PL" sz="1950" dirty="0"/>
              <a:t>Obszar obejmuje m.in. informatykę, algorytmikę i inżynierię oprogramowania, sztuczną inteligencję i uczenie maszynowe, interakcję człowiek – komputer, metody analizy i wizualizacji danych, statystykę matematyczną, klasyfikację i </a:t>
            </a:r>
            <a:r>
              <a:rPr lang="pl-PL" sz="1950" dirty="0" err="1"/>
              <a:t>progno-zowanie</a:t>
            </a:r>
            <a:r>
              <a:rPr lang="pl-PL" sz="1950" dirty="0"/>
              <a:t>, przetwarzanie języka naturalnego, obliczenia kwantowe, inżynierię magazynowania i transmisji danych, przetwarzanie informacji i prywatność, </a:t>
            </a:r>
            <a:r>
              <a:rPr lang="pl-PL" sz="1950" dirty="0" err="1"/>
              <a:t>cyberbezpieczeństwo</a:t>
            </a:r>
            <a:r>
              <a:rPr lang="pl-PL" sz="1950" dirty="0"/>
              <a:t> </a:t>
            </a:r>
            <a:br>
              <a:rPr lang="pl-PL" sz="1950" dirty="0"/>
            </a:br>
            <a:r>
              <a:rPr lang="pl-PL" sz="1950" dirty="0"/>
              <a:t>i kryptografię, telekomunikację, sieci komputerowe i mobilne, Internet Rzeczy, </a:t>
            </a:r>
            <a:r>
              <a:rPr lang="pl-PL" sz="1950" dirty="0" err="1"/>
              <a:t>cyberklonowanie</a:t>
            </a:r>
            <a:r>
              <a:rPr lang="pl-PL" sz="1950" dirty="0"/>
              <a:t> i wirtualizację, rozszerzoną </a:t>
            </a:r>
            <a:br>
              <a:rPr lang="pl-PL" sz="1950" dirty="0"/>
            </a:br>
            <a:r>
              <a:rPr lang="pl-PL" sz="1950" dirty="0"/>
              <a:t>i wirtualną rzeczywistość, techniki multimedialne, informatykę medyczną i </a:t>
            </a:r>
            <a:r>
              <a:rPr lang="pl-PL" sz="1950" dirty="0" err="1"/>
              <a:t>neuroinformatykę</a:t>
            </a:r>
            <a:r>
              <a:rPr lang="pl-PL" sz="1950" dirty="0"/>
              <a:t> oraz inteligentne systemy autonomiczne.</a:t>
            </a:r>
          </a:p>
          <a:p>
            <a:pPr lvl="1" algn="just">
              <a:lnSpc>
                <a:spcPct val="120000"/>
              </a:lnSpc>
              <a:spcAft>
                <a:spcPts val="1200"/>
              </a:spcAft>
              <a:buClr>
                <a:srgbClr val="9F250D"/>
              </a:buClr>
              <a:buFont typeface="Wingdings" pitchFamily="2" charset="2"/>
              <a:buChar char="§"/>
              <a:defRPr/>
            </a:pPr>
            <a:endParaRPr lang="pl-PL" sz="1800" dirty="0">
              <a:solidFill>
                <a:schemeClr val="accent5"/>
              </a:solidFill>
            </a:endParaRP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199456" y="84715"/>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anose="020F0502020204030204" pitchFamily="34" charset="0"/>
              </a:rPr>
              <a:t>Technologie informacyjne, nauka </a:t>
            </a:r>
            <a:br>
              <a:rPr lang="pl-PL" sz="3200" b="1" dirty="0">
                <a:solidFill>
                  <a:srgbClr val="B11D09"/>
                </a:solidFill>
                <a:ea typeface="Microsoft YaHei" pitchFamily="34" charset="-122"/>
                <a:cs typeface="Calibri" panose="020F0502020204030204" pitchFamily="34" charset="0"/>
              </a:rPr>
            </a:br>
            <a:r>
              <a:rPr lang="pl-PL" sz="3200" b="1" dirty="0">
                <a:solidFill>
                  <a:srgbClr val="B11D09"/>
                </a:solidFill>
                <a:ea typeface="Microsoft YaHei" pitchFamily="34" charset="-122"/>
                <a:cs typeface="Calibri" panose="020F0502020204030204" pitchFamily="34" charset="0"/>
              </a:rPr>
              <a:t>o danych i sztuczna inteligencja </a:t>
            </a:r>
            <a:r>
              <a:rPr lang="pl-PL" sz="2000" cap="all" dirty="0">
                <a:solidFill>
                  <a:srgbClr val="B40000"/>
                </a:solidFill>
                <a:latin typeface="Calibri  "/>
                <a:ea typeface="Microsoft YaHei" pitchFamily="34" charset="-122"/>
                <a:sym typeface="Audiowide"/>
              </a:rPr>
              <a:t>(1/7)</a:t>
            </a:r>
            <a:endParaRPr lang="pl-PL" sz="2000" b="1" dirty="0">
              <a:solidFill>
                <a:srgbClr val="B11D09"/>
              </a:solidFill>
              <a:ea typeface="Microsoft YaHei" pitchFamily="34" charset="-122"/>
              <a:cs typeface="Calibri" panose="020F0502020204030204" pitchFamily="34" charset="0"/>
            </a:endParaRPr>
          </a:p>
        </p:txBody>
      </p:sp>
    </p:spTree>
    <p:extLst>
      <p:ext uri="{BB962C8B-B14F-4D97-AF65-F5344CB8AC3E}">
        <p14:creationId xmlns:p14="http://schemas.microsoft.com/office/powerpoint/2010/main" val="1605689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3" name="Symbol zastępczy zawartości 6"/>
          <p:cNvSpPr>
            <a:spLocks noGrp="1"/>
          </p:cNvSpPr>
          <p:nvPr>
            <p:ph sz="half" idx="1"/>
          </p:nvPr>
        </p:nvSpPr>
        <p:spPr>
          <a:xfrm>
            <a:off x="1271464" y="1196752"/>
            <a:ext cx="6768752" cy="5112568"/>
          </a:xfrm>
        </p:spPr>
        <p:txBody>
          <a:bodyPr>
            <a:normAutofit/>
          </a:bodyPr>
          <a:lstStyle/>
          <a:p>
            <a:pPr algn="just">
              <a:lnSpc>
                <a:spcPct val="120000"/>
              </a:lnSpc>
              <a:spcAft>
                <a:spcPts val="1200"/>
              </a:spcAft>
              <a:defRPr/>
            </a:pPr>
            <a:r>
              <a:rPr lang="pl-PL" sz="2000" dirty="0"/>
              <a:t>Obszar obejmuje m.in. badania podstawowe i inżynierię materiałową, Przemysł 4.0 (cyfryzację, automatyzację </a:t>
            </a:r>
            <a:br>
              <a:rPr lang="pl-PL" sz="2000" dirty="0"/>
            </a:br>
            <a:r>
              <a:rPr lang="pl-PL" sz="2000" dirty="0"/>
              <a:t>i </a:t>
            </a:r>
            <a:r>
              <a:rPr lang="pl-PL" sz="2000" dirty="0" err="1"/>
              <a:t>hiperautomatyzację</a:t>
            </a:r>
            <a:r>
              <a:rPr lang="pl-PL" sz="2000" dirty="0"/>
              <a:t>, robotyzację i inteligentne systemy produkcji), technologie addytywne, technologie wysokiej precyzji, zielone technologie wykorzystujące odnawialną bazę surowcową i waloryzację odpadów, technologie zrównoważone i energooszczędne, wykorzystanie innowacyjnych metod </a:t>
            </a:r>
            <a:br>
              <a:rPr lang="pl-PL" sz="2000" dirty="0"/>
            </a:br>
            <a:r>
              <a:rPr lang="pl-PL" sz="2000" dirty="0"/>
              <a:t>i narzędzi oraz systemy kontroli.</a:t>
            </a:r>
            <a:endParaRPr lang="pl-PL" sz="2000" dirty="0">
              <a:solidFill>
                <a:schemeClr val="accent5"/>
              </a:solidFill>
            </a:endParaRP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271464" y="0"/>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Innowacyjne materiały i zaawansowane technologie wytwarzania </a:t>
            </a:r>
            <a:r>
              <a:rPr lang="pl-PL" sz="2000" cap="all" dirty="0">
                <a:solidFill>
                  <a:srgbClr val="B40000"/>
                </a:solidFill>
                <a:latin typeface="Calibri  "/>
                <a:ea typeface="Microsoft YaHei" pitchFamily="34" charset="-122"/>
                <a:sym typeface="Audiowide"/>
              </a:rPr>
              <a:t>(2/7)</a:t>
            </a:r>
            <a:endParaRPr lang="pl-PL" sz="2000" b="1" dirty="0">
              <a:solidFill>
                <a:srgbClr val="B11D09"/>
              </a:solidFill>
              <a:ea typeface="Microsoft YaHei" pitchFamily="34" charset="-122"/>
              <a:cs typeface="Calibri" pitchFamily="34" charset="0"/>
            </a:endParaRPr>
          </a:p>
        </p:txBody>
      </p:sp>
    </p:spTree>
    <p:extLst>
      <p:ext uri="{BB962C8B-B14F-4D97-AF65-F5344CB8AC3E}">
        <p14:creationId xmlns:p14="http://schemas.microsoft.com/office/powerpoint/2010/main" val="1573665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3" cstate="screen">
            <a:extLst>
              <a:ext uri="{28A0092B-C50C-407E-A947-70E740481C1C}">
                <a14:useLocalDpi xmlns:a14="http://schemas.microsoft.com/office/drawing/2010/main"/>
              </a:ext>
            </a:extLst>
          </a:blip>
          <a:srcRect t="-112"/>
          <a:stretch/>
        </p:blipFill>
        <p:spPr>
          <a:xfrm>
            <a:off x="8256241" y="0"/>
            <a:ext cx="3935760" cy="6858000"/>
          </a:xfrm>
          <a:prstGeom prst="rect">
            <a:avLst/>
          </a:prstGeom>
        </p:spPr>
      </p:pic>
      <p:sp>
        <p:nvSpPr>
          <p:cNvPr id="3" name="Symbol zastępczy zawartości 6"/>
          <p:cNvSpPr>
            <a:spLocks noGrp="1"/>
          </p:cNvSpPr>
          <p:nvPr>
            <p:ph sz="half" idx="1"/>
          </p:nvPr>
        </p:nvSpPr>
        <p:spPr>
          <a:xfrm>
            <a:off x="1271464" y="1196752"/>
            <a:ext cx="6768752" cy="5112568"/>
          </a:xfrm>
        </p:spPr>
        <p:txBody>
          <a:bodyPr>
            <a:normAutofit/>
          </a:bodyPr>
          <a:lstStyle/>
          <a:p>
            <a:pPr algn="just">
              <a:lnSpc>
                <a:spcPct val="120000"/>
              </a:lnSpc>
              <a:spcAft>
                <a:spcPts val="1200"/>
              </a:spcAft>
              <a:defRPr/>
            </a:pPr>
            <a:r>
              <a:rPr lang="pl-PL" sz="2000" dirty="0"/>
              <a:t>Obszar obejmuje m.in. gospodarkę surowcami, źródła energii (energetykę konwencjonalną, odnawialną i jądrową), transformację systemu energetycznego, technologie przyjazne człowiekowi i środowisku (np. </a:t>
            </a:r>
            <a:r>
              <a:rPr lang="pl-PL" sz="2000" dirty="0" err="1"/>
              <a:t>elektromobilność</a:t>
            </a:r>
            <a:r>
              <a:rPr lang="pl-PL" sz="2000" dirty="0"/>
              <a:t>), ochronę klimatu oraz środowiska przyrodniczego i kulturowego, gospodarkę wodną, identyfikację zagrożeń środowiskowych oraz reagowanie na klęski żywiołowe, a także wszelkie aspekty zrównoważonego rozwoju, gospodarki o obiegu zamkniętym oraz społecznej akceptacji zachodzących zmian. </a:t>
            </a:r>
            <a:endParaRPr lang="pl-PL" sz="1600" dirty="0">
              <a:solidFill>
                <a:schemeClr val="accent5"/>
              </a:solidFill>
            </a:endParaRP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271464" y="0"/>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Zrównoważone środowisko życia </a:t>
            </a:r>
            <a:r>
              <a:rPr lang="pl-PL" sz="2000" cap="all" dirty="0">
                <a:solidFill>
                  <a:srgbClr val="B40000"/>
                </a:solidFill>
                <a:latin typeface="Calibri  "/>
                <a:ea typeface="Microsoft YaHei" pitchFamily="34" charset="-122"/>
                <a:sym typeface="Audiowide"/>
              </a:rPr>
              <a:t>(3/7)</a:t>
            </a:r>
            <a:endParaRPr lang="pl-PL" sz="2000" b="1" dirty="0">
              <a:solidFill>
                <a:srgbClr val="B11D09"/>
              </a:solidFill>
              <a:ea typeface="Microsoft YaHei" pitchFamily="34" charset="-122"/>
              <a:cs typeface="Calibri" pitchFamily="34" charset="0"/>
            </a:endParaRPr>
          </a:p>
        </p:txBody>
      </p:sp>
    </p:spTree>
    <p:extLst>
      <p:ext uri="{BB962C8B-B14F-4D97-AF65-F5344CB8AC3E}">
        <p14:creationId xmlns:p14="http://schemas.microsoft.com/office/powerpoint/2010/main" val="1236755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3" cstate="screen">
            <a:extLst>
              <a:ext uri="{28A0092B-C50C-407E-A947-70E740481C1C}">
                <a14:useLocalDpi xmlns:a14="http://schemas.microsoft.com/office/drawing/2010/main"/>
              </a:ext>
            </a:extLst>
          </a:blip>
          <a:srcRect b="-654"/>
          <a:stretch/>
        </p:blipFill>
        <p:spPr>
          <a:xfrm>
            <a:off x="8256241" y="0"/>
            <a:ext cx="3935760" cy="6858000"/>
          </a:xfrm>
          <a:prstGeom prst="rect">
            <a:avLst/>
          </a:prstGeom>
        </p:spPr>
      </p:pic>
      <p:sp>
        <p:nvSpPr>
          <p:cNvPr id="3" name="Symbol zastępczy zawartości 6"/>
          <p:cNvSpPr>
            <a:spLocks noGrp="1"/>
          </p:cNvSpPr>
          <p:nvPr>
            <p:ph sz="half" idx="1"/>
          </p:nvPr>
        </p:nvSpPr>
        <p:spPr>
          <a:xfrm>
            <a:off x="1254015" y="1484784"/>
            <a:ext cx="6768752" cy="5112568"/>
          </a:xfrm>
        </p:spPr>
        <p:txBody>
          <a:bodyPr>
            <a:normAutofit/>
          </a:bodyPr>
          <a:lstStyle/>
          <a:p>
            <a:pPr algn="just">
              <a:lnSpc>
                <a:spcPct val="120000"/>
              </a:lnSpc>
              <a:spcAft>
                <a:spcPts val="1200"/>
              </a:spcAft>
              <a:defRPr/>
            </a:pPr>
            <a:r>
              <a:rPr lang="pl-PL" sz="2040" dirty="0"/>
              <a:t>Obszar obejmuje m.in. holistyczne projektowanie i budowę przyjaznych człowiekowi budowli, osiedli i miast </a:t>
            </a:r>
            <a:br>
              <a:rPr lang="pl-PL" sz="2040" dirty="0"/>
            </a:br>
            <a:r>
              <a:rPr lang="pl-PL" sz="2040" dirty="0"/>
              <a:t>z wykorzystaniem nowoczesnych technologii, zastosowanie innowacyjnych i bezpiecznych materiałów, szeroko rozumianą komunikację i mobilność – w tym inteligentne i autonomiczne systemy transportu, projektowanie uniwersalne, zapobieganie i przeciwdziałanie wykluczeniu społecznemu, energetycznemu i cyfrowemu, badania interakcji człowieka z maszyną, a także analizę, predykcję i zarzadzanie procesami społecznymi oraz gospodarczymi.</a:t>
            </a:r>
            <a:endParaRPr lang="pl-PL" sz="2040" dirty="0">
              <a:solidFill>
                <a:schemeClr val="accent5"/>
              </a:solidFill>
            </a:endParaRP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236564" y="260648"/>
            <a:ext cx="6552728"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Inteligentne miasta i społeczeństwo przyszłości </a:t>
            </a:r>
            <a:r>
              <a:rPr lang="pl-PL" sz="2000" cap="all" dirty="0">
                <a:solidFill>
                  <a:srgbClr val="B40000"/>
                </a:solidFill>
                <a:latin typeface="Calibri  "/>
                <a:ea typeface="Microsoft YaHei" pitchFamily="34" charset="-122"/>
                <a:sym typeface="Audiowide"/>
              </a:rPr>
              <a:t>(4/7)</a:t>
            </a:r>
            <a:endParaRPr lang="pl-PL" sz="2000" b="1" dirty="0">
              <a:solidFill>
                <a:srgbClr val="B11D09"/>
              </a:solidFill>
              <a:ea typeface="Microsoft YaHei" pitchFamily="34" charset="-122"/>
              <a:cs typeface="Calibri" pitchFamily="34" charset="0"/>
            </a:endParaRPr>
          </a:p>
        </p:txBody>
      </p:sp>
    </p:spTree>
    <p:extLst>
      <p:ext uri="{BB962C8B-B14F-4D97-AF65-F5344CB8AC3E}">
        <p14:creationId xmlns:p14="http://schemas.microsoft.com/office/powerpoint/2010/main" val="3831069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6"/>
          <p:cNvSpPr>
            <a:spLocks noGrp="1"/>
          </p:cNvSpPr>
          <p:nvPr>
            <p:ph sz="half" idx="1"/>
          </p:nvPr>
        </p:nvSpPr>
        <p:spPr>
          <a:xfrm>
            <a:off x="1127448" y="1165789"/>
            <a:ext cx="6912768" cy="5112568"/>
          </a:xfrm>
        </p:spPr>
        <p:txBody>
          <a:bodyPr>
            <a:normAutofit lnSpcReduction="10000"/>
          </a:bodyPr>
          <a:lstStyle/>
          <a:p>
            <a:pPr algn="just">
              <a:lnSpc>
                <a:spcPct val="120000"/>
              </a:lnSpc>
              <a:spcAft>
                <a:spcPts val="1200"/>
              </a:spcAft>
              <a:defRPr/>
            </a:pPr>
            <a:r>
              <a:rPr lang="pl-PL" sz="2000" dirty="0"/>
              <a:t>Obszar odzwierciedla postępujący proces technizacji medycyny </a:t>
            </a:r>
            <a:br>
              <a:rPr lang="pl-PL" sz="2000" dirty="0"/>
            </a:br>
            <a:r>
              <a:rPr lang="pl-PL" sz="2000" dirty="0"/>
              <a:t>i coraz ściślejszy związek postępu w medycynie </a:t>
            </a:r>
            <a:br>
              <a:rPr lang="pl-PL" sz="2000" dirty="0"/>
            </a:br>
            <a:r>
              <a:rPr lang="pl-PL" sz="2000" dirty="0"/>
              <a:t>z rozwojem technologii. Obejmuje interdyscyplinarne badania na pograniczu nauk o zdrowiu oraz nauk podstawowych </a:t>
            </a:r>
            <a:br>
              <a:rPr lang="pl-PL" sz="2000" dirty="0"/>
            </a:br>
            <a:r>
              <a:rPr lang="pl-PL" sz="2000" dirty="0"/>
              <a:t>i technicznych, a także badania stricte medyczne. </a:t>
            </a:r>
            <a:br>
              <a:rPr lang="pl-PL" sz="2000" dirty="0"/>
            </a:br>
            <a:r>
              <a:rPr lang="pl-PL" sz="2000" dirty="0"/>
              <a:t>W szczególności należą do niego takie obszary jak biochemia </a:t>
            </a:r>
            <a:br>
              <a:rPr lang="pl-PL" sz="2000" dirty="0"/>
            </a:br>
            <a:r>
              <a:rPr lang="pl-PL" sz="2000" dirty="0"/>
              <a:t>i chemia biologiczna, bionika, inżynieria biomedyczna, biomechanika, materiały imitujące naturę i wspierające zdrowie, elektronika i </a:t>
            </a:r>
            <a:r>
              <a:rPr lang="pl-PL" sz="2000" dirty="0" err="1"/>
              <a:t>sensoryka</a:t>
            </a:r>
            <a:r>
              <a:rPr lang="pl-PL" sz="2000" dirty="0"/>
              <a:t> medyczna, </a:t>
            </a:r>
            <a:r>
              <a:rPr lang="pl-PL" sz="2000" dirty="0" err="1"/>
              <a:t>bioinformatyka</a:t>
            </a:r>
            <a:r>
              <a:rPr lang="pl-PL" sz="2000" dirty="0"/>
              <a:t>, analiza obrazów i dużych zbiorów danych medycznych, diagnostyka medyczna, medycyna personalizowana i precyzyjna, technologie cyfrowe dla zdrowia i medycyny, </a:t>
            </a:r>
            <a:r>
              <a:rPr lang="pl-PL" sz="2000" dirty="0" err="1"/>
              <a:t>telemedycyna</a:t>
            </a:r>
            <a:r>
              <a:rPr lang="pl-PL" sz="2000" dirty="0"/>
              <a:t>, augmentacja człowieka oraz badania wpływu na zdrowie czynników środowiskowych i procesów społecznych.</a:t>
            </a:r>
            <a:endParaRPr lang="pl-PL" sz="2000" dirty="0">
              <a:solidFill>
                <a:schemeClr val="accent5"/>
              </a:solidFill>
            </a:endParaRP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127448" y="66452"/>
            <a:ext cx="9289032"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Technologie dla zdrowia i medycyny </a:t>
            </a:r>
            <a:r>
              <a:rPr lang="pl-PL" sz="2000" cap="all" dirty="0">
                <a:solidFill>
                  <a:srgbClr val="B40000"/>
                </a:solidFill>
                <a:latin typeface="Calibri  "/>
                <a:ea typeface="Microsoft YaHei" pitchFamily="34" charset="-122"/>
                <a:sym typeface="Audiowide"/>
              </a:rPr>
              <a:t>(5/7)</a:t>
            </a:r>
            <a:endParaRPr lang="pl-PL" sz="2000" b="1" dirty="0">
              <a:solidFill>
                <a:srgbClr val="B11D09"/>
              </a:solidFill>
              <a:ea typeface="Microsoft YaHei" pitchFamily="34" charset="-122"/>
              <a:cs typeface="Calibri" pitchFamily="34" charset="0"/>
            </a:endParaRPr>
          </a:p>
        </p:txBody>
      </p:sp>
      <p:pic>
        <p:nvPicPr>
          <p:cNvPr id="9" name="Obraz 8">
            <a:extLst>
              <a:ext uri="{FF2B5EF4-FFF2-40B4-BE49-F238E27FC236}">
                <a16:creationId xmlns:a16="http://schemas.microsoft.com/office/drawing/2014/main" id="{775E70B9-8EDE-4D79-AC08-8C1CF6F7DCE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984" b="7716"/>
          <a:stretch/>
        </p:blipFill>
        <p:spPr>
          <a:xfrm>
            <a:off x="8184685" y="0"/>
            <a:ext cx="4104003" cy="6844114"/>
          </a:xfrm>
          <a:prstGeom prst="rect">
            <a:avLst/>
          </a:prstGeom>
        </p:spPr>
      </p:pic>
    </p:spTree>
    <p:extLst>
      <p:ext uri="{BB962C8B-B14F-4D97-AF65-F5344CB8AC3E}">
        <p14:creationId xmlns:p14="http://schemas.microsoft.com/office/powerpoint/2010/main" val="3658748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oogle Shape;735;g290f6693158_0_47">
            <a:extLst>
              <a:ext uri="{FF2B5EF4-FFF2-40B4-BE49-F238E27FC236}">
                <a16:creationId xmlns:a16="http://schemas.microsoft.com/office/drawing/2014/main" id="{9A84E135-E584-4CCE-8DCA-7A17FB51FA28}"/>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b="10761"/>
          <a:stretch/>
        </p:blipFill>
        <p:spPr>
          <a:xfrm>
            <a:off x="8015231" y="1"/>
            <a:ext cx="4181908" cy="6858000"/>
          </a:xfrm>
          <a:prstGeom prst="rect">
            <a:avLst/>
          </a:prstGeom>
          <a:noFill/>
          <a:ln>
            <a:noFill/>
          </a:ln>
        </p:spPr>
      </p:pic>
      <p:sp>
        <p:nvSpPr>
          <p:cNvPr id="3" name="Symbol zastępczy zawartości 6"/>
          <p:cNvSpPr>
            <a:spLocks noGrp="1"/>
          </p:cNvSpPr>
          <p:nvPr>
            <p:ph sz="half" idx="1"/>
          </p:nvPr>
        </p:nvSpPr>
        <p:spPr>
          <a:xfrm>
            <a:off x="1127448" y="1165789"/>
            <a:ext cx="6660380" cy="5112568"/>
          </a:xfrm>
        </p:spPr>
        <p:txBody>
          <a:bodyPr>
            <a:normAutofit/>
          </a:bodyPr>
          <a:lstStyle/>
          <a:p>
            <a:pPr algn="just">
              <a:lnSpc>
                <a:spcPct val="120000"/>
              </a:lnSpc>
              <a:spcAft>
                <a:spcPts val="1200"/>
              </a:spcAft>
              <a:defRPr/>
            </a:pPr>
            <a:r>
              <a:rPr lang="pl-PL" sz="2000" dirty="0"/>
              <a:t>Obszar obejmuje m.in. nanotechnologię, mikroelektronikę </a:t>
            </a:r>
            <a:br>
              <a:rPr lang="pl-PL" sz="2000" dirty="0"/>
            </a:br>
            <a:r>
              <a:rPr lang="pl-PL" sz="2000" dirty="0"/>
              <a:t>i fotonikę, metrologię, </a:t>
            </a:r>
            <a:r>
              <a:rPr lang="pl-PL" sz="2000" dirty="0" err="1"/>
              <a:t>megakonstrukcje</a:t>
            </a:r>
            <a:r>
              <a:rPr lang="pl-PL" sz="2000" dirty="0"/>
              <a:t> (wielkie budowle, maszyny, urządzenia, sieci elektroenergetyczne), technologie kwantowe, kriogeniczne, kosmiczne, morskie i podziemne, czyli badania zjawisk o ekstremalnych skalach oraz inżynierię obiektów o ekstremalnych parametrach lub pracujących </a:t>
            </a:r>
            <a:br>
              <a:rPr lang="pl-PL" sz="2000" dirty="0"/>
            </a:br>
            <a:r>
              <a:rPr lang="pl-PL" sz="2000" dirty="0"/>
              <a:t>w ekstremalnych warunkach.</a:t>
            </a:r>
            <a:endParaRPr lang="pl-PL" sz="2000" dirty="0">
              <a:solidFill>
                <a:schemeClr val="accent5"/>
              </a:solidFill>
            </a:endParaRP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127448" y="66452"/>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Technologie ekstremalne </a:t>
            </a:r>
            <a:r>
              <a:rPr lang="pl-PL" sz="2000" cap="all" dirty="0">
                <a:solidFill>
                  <a:srgbClr val="B40000"/>
                </a:solidFill>
                <a:latin typeface="Calibri  "/>
                <a:ea typeface="Microsoft YaHei" pitchFamily="34" charset="-122"/>
                <a:sym typeface="Audiowide"/>
              </a:rPr>
              <a:t>(6/7)</a:t>
            </a:r>
            <a:endParaRPr lang="pl-PL" sz="2000" b="1" dirty="0">
              <a:solidFill>
                <a:srgbClr val="B11D09"/>
              </a:solidFill>
              <a:ea typeface="Microsoft YaHei" pitchFamily="34" charset="-122"/>
              <a:cs typeface="Calibri" pitchFamily="34" charset="0"/>
            </a:endParaRPr>
          </a:p>
        </p:txBody>
      </p:sp>
    </p:spTree>
    <p:extLst>
      <p:ext uri="{BB962C8B-B14F-4D97-AF65-F5344CB8AC3E}">
        <p14:creationId xmlns:p14="http://schemas.microsoft.com/office/powerpoint/2010/main" val="631148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040216" y="0"/>
            <a:ext cx="4151785" cy="6858000"/>
          </a:xfrm>
          <a:prstGeom prst="rect">
            <a:avLst/>
          </a:prstGeom>
        </p:spPr>
      </p:pic>
      <p:sp>
        <p:nvSpPr>
          <p:cNvPr id="3" name="Symbol zastępczy zawartości 6"/>
          <p:cNvSpPr>
            <a:spLocks noGrp="1"/>
          </p:cNvSpPr>
          <p:nvPr>
            <p:ph sz="half" idx="1"/>
          </p:nvPr>
        </p:nvSpPr>
        <p:spPr>
          <a:xfrm>
            <a:off x="1271464" y="1435084"/>
            <a:ext cx="6624736" cy="5112568"/>
          </a:xfrm>
        </p:spPr>
        <p:txBody>
          <a:bodyPr>
            <a:normAutofit/>
          </a:bodyPr>
          <a:lstStyle/>
          <a:p>
            <a:pPr algn="just">
              <a:lnSpc>
                <a:spcPct val="120000"/>
              </a:lnSpc>
              <a:spcAft>
                <a:spcPts val="1200"/>
              </a:spcAft>
              <a:defRPr/>
            </a:pPr>
            <a:r>
              <a:rPr lang="pl-PL" sz="2000" dirty="0"/>
              <a:t>Obszar obejmuje badania fundamentalnych obiektów, modeli </a:t>
            </a:r>
            <a:br>
              <a:rPr lang="pl-PL" sz="2000" dirty="0"/>
            </a:br>
            <a:r>
              <a:rPr lang="pl-PL" sz="2000" dirty="0"/>
              <a:t>i teorii ważnych dla zrozumienia systemów złożonych – od materiałów i procesów do układów biologicznych </a:t>
            </a:r>
            <a:br>
              <a:rPr lang="pl-PL" sz="2000" dirty="0"/>
            </a:br>
            <a:r>
              <a:rPr lang="pl-PL" sz="2000" dirty="0"/>
              <a:t>i społecznych. Uwzględnia zastosowania koncepcji i praw uniwersalnych do analizy rzeczywistych zjawisk i wsparcia rozwoju techniki i cywilizacji oraz poprawy jakości życia człowieka i stanu środowiska naturalnego. Obejmuje </a:t>
            </a:r>
            <a:br>
              <a:rPr lang="pl-PL" sz="2000" dirty="0"/>
            </a:br>
            <a:r>
              <a:rPr lang="pl-PL" sz="2000" dirty="0"/>
              <a:t>w szczególności badania w zakresie nauk ścisłych </a:t>
            </a:r>
            <a:br>
              <a:rPr lang="pl-PL" sz="2000" dirty="0"/>
            </a:br>
            <a:r>
              <a:rPr lang="pl-PL" sz="2000" dirty="0"/>
              <a:t>i przyrodniczych (w tym matematyki, fizyki i chemii) oraz nauk społecznych i humanistycznych</a:t>
            </a:r>
            <a:endParaRPr lang="pl-PL" sz="2000" dirty="0">
              <a:solidFill>
                <a:schemeClr val="accent5"/>
              </a:solidFill>
            </a:endParaRP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271464" y="0"/>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pl-PL" sz="3200" b="1" dirty="0">
              <a:solidFill>
                <a:srgbClr val="B11D09"/>
              </a:solidFill>
              <a:ea typeface="Microsoft YaHei" pitchFamily="34" charset="-122"/>
              <a:cs typeface="Calibri" pitchFamily="34" charset="0"/>
            </a:endParaRP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Badania podstawowe dla technologii </a:t>
            </a:r>
            <a:br>
              <a:rPr lang="pl-PL" sz="3200" b="1" dirty="0">
                <a:solidFill>
                  <a:srgbClr val="B11D09"/>
                </a:solidFill>
                <a:ea typeface="Microsoft YaHei" pitchFamily="34" charset="-122"/>
                <a:cs typeface="Calibri" pitchFamily="34" charset="0"/>
              </a:rPr>
            </a:br>
            <a:r>
              <a:rPr lang="pl-PL" sz="3200" b="1" dirty="0">
                <a:solidFill>
                  <a:srgbClr val="B11D09"/>
                </a:solidFill>
                <a:ea typeface="Microsoft YaHei" pitchFamily="34" charset="-122"/>
                <a:cs typeface="Calibri" pitchFamily="34" charset="0"/>
              </a:rPr>
              <a:t>i innowacji </a:t>
            </a:r>
            <a:r>
              <a:rPr lang="pl-PL" sz="2000" cap="all" dirty="0">
                <a:solidFill>
                  <a:srgbClr val="B40000"/>
                </a:solidFill>
                <a:latin typeface="Calibri  "/>
                <a:ea typeface="Microsoft YaHei" pitchFamily="34" charset="-122"/>
                <a:sym typeface="Audiowide"/>
              </a:rPr>
              <a:t>(7/7)</a:t>
            </a:r>
            <a:endParaRPr lang="pl-PL" sz="2000" b="1" dirty="0">
              <a:solidFill>
                <a:srgbClr val="B40000"/>
              </a:solidFill>
              <a:ea typeface="Microsoft YaHei" pitchFamily="34" charset="-122"/>
              <a:cs typeface="Calibri" pitchFamily="34" charset="0"/>
            </a:endParaRPr>
          </a:p>
        </p:txBody>
      </p:sp>
    </p:spTree>
    <p:extLst>
      <p:ext uri="{BB962C8B-B14F-4D97-AF65-F5344CB8AC3E}">
        <p14:creationId xmlns:p14="http://schemas.microsoft.com/office/powerpoint/2010/main" val="2470962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4" y="2"/>
            <a:ext cx="6768752" cy="1124741"/>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defTabSz="26908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Laboratoria akredytowane</a:t>
            </a:r>
          </a:p>
        </p:txBody>
      </p:sp>
      <p:sp>
        <p:nvSpPr>
          <p:cNvPr id="6" name="Prostokąt 5">
            <a:extLst>
              <a:ext uri="{FF2B5EF4-FFF2-40B4-BE49-F238E27FC236}">
                <a16:creationId xmlns:a16="http://schemas.microsoft.com/office/drawing/2014/main" id="{0D2FC1CE-2872-4A66-B43D-73435D6519D3}"/>
              </a:ext>
            </a:extLst>
          </p:cNvPr>
          <p:cNvSpPr/>
          <p:nvPr/>
        </p:nvSpPr>
        <p:spPr>
          <a:xfrm>
            <a:off x="1415480" y="908720"/>
            <a:ext cx="6624736" cy="5007140"/>
          </a:xfrm>
          <a:prstGeom prst="rect">
            <a:avLst/>
          </a:prstGeom>
        </p:spPr>
        <p:txBody>
          <a:bodyPr wrap="square">
            <a:spAutoFit/>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a:t>
            </a:r>
            <a:br>
              <a:rPr lang="en-US" dirty="0">
                <a:latin typeface="Calibri" pitchFamily="34" charset="0"/>
                <a:cs typeface="Calibri" pitchFamily="34" charset="0"/>
              </a:rPr>
            </a:br>
            <a:r>
              <a:rPr lang="pl-PL" b="1" dirty="0">
                <a:latin typeface="Calibri" pitchFamily="34" charset="0"/>
                <a:cs typeface="Calibri" pitchFamily="34" charset="0"/>
              </a:rPr>
              <a:t>Wzorców i Metrologii Pola Elektromagnetycznego </a:t>
            </a:r>
            <a:br>
              <a:rPr lang="en-US" b="1" dirty="0">
                <a:latin typeface="Calibri" pitchFamily="34" charset="0"/>
                <a:cs typeface="Calibri" pitchFamily="34" charset="0"/>
              </a:rPr>
            </a:br>
            <a:r>
              <a:rPr lang="pl-PL" dirty="0">
                <a:latin typeface="Calibri" pitchFamily="34" charset="0"/>
                <a:cs typeface="Calibri" pitchFamily="34" charset="0"/>
              </a:rPr>
              <a:t>(laboratorium badawcze i wzorcujące)</a:t>
            </a:r>
            <a:r>
              <a:rPr lang="en-US" dirty="0">
                <a:latin typeface="Calibri" pitchFamily="34" charset="0"/>
                <a:cs typeface="Calibri" pitchFamily="34" charset="0"/>
              </a:rPr>
              <a:t>, </a:t>
            </a:r>
            <a:r>
              <a:rPr lang="en-US" dirty="0">
                <a:latin typeface="Calibri" pitchFamily="34" charset="0"/>
                <a:cs typeface="Calibri" pitchFamily="34" charset="0"/>
                <a:hlinkClick r:id="rId3"/>
              </a:rPr>
              <a:t>AB 361</a:t>
            </a:r>
            <a:r>
              <a:rPr lang="en-US" dirty="0">
                <a:latin typeface="Calibri" pitchFamily="34" charset="0"/>
                <a:cs typeface="Calibri" pitchFamily="34" charset="0"/>
              </a:rPr>
              <a:t>, </a:t>
            </a:r>
            <a:r>
              <a:rPr lang="en-US" dirty="0">
                <a:latin typeface="Calibri" pitchFamily="34" charset="0"/>
                <a:cs typeface="Calibri" pitchFamily="34" charset="0"/>
                <a:hlinkClick r:id="rId4"/>
              </a:rPr>
              <a:t>AP 078</a:t>
            </a:r>
            <a:endParaRPr lang="pl-PL" dirty="0">
              <a:latin typeface="Calibri" pitchFamily="34" charset="0"/>
              <a:cs typeface="Calibri" pitchFamily="34" charset="0"/>
            </a:endParaRPr>
          </a:p>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Badawcze </a:t>
            </a:r>
            <a:r>
              <a:rPr lang="pl-PL" b="1" dirty="0">
                <a:latin typeface="Calibri" pitchFamily="34" charset="0"/>
                <a:cs typeface="Calibri" pitchFamily="34" charset="0"/>
              </a:rPr>
              <a:t>Akustyki</a:t>
            </a:r>
            <a:r>
              <a:rPr lang="en-US" dirty="0">
                <a:latin typeface="Calibri" pitchFamily="34" charset="0"/>
                <a:cs typeface="Calibri" pitchFamily="34" charset="0"/>
              </a:rPr>
              <a:t>, </a:t>
            </a:r>
            <a:r>
              <a:rPr lang="en-US" dirty="0">
                <a:latin typeface="Calibri" pitchFamily="34" charset="0"/>
                <a:cs typeface="Calibri" pitchFamily="34" charset="0"/>
                <a:hlinkClick r:id="rId5"/>
              </a:rPr>
              <a:t>AB 796</a:t>
            </a:r>
            <a:endParaRPr lang="pl-PL" dirty="0">
              <a:latin typeface="Calibri" pitchFamily="34" charset="0"/>
              <a:cs typeface="Calibri" pitchFamily="34" charset="0"/>
            </a:endParaRPr>
          </a:p>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a:t>
            </a:r>
            <a:r>
              <a:rPr lang="pl-PL" b="1" dirty="0">
                <a:latin typeface="Calibri" pitchFamily="34" charset="0"/>
                <a:cs typeface="Calibri" pitchFamily="34" charset="0"/>
              </a:rPr>
              <a:t>Transportu Taśmowego</a:t>
            </a:r>
            <a:r>
              <a:rPr lang="en-US" dirty="0">
                <a:latin typeface="Calibri" pitchFamily="34" charset="0"/>
                <a:cs typeface="Calibri" pitchFamily="34" charset="0"/>
              </a:rPr>
              <a:t>, </a:t>
            </a:r>
            <a:r>
              <a:rPr lang="en-US" dirty="0">
                <a:latin typeface="Calibri" pitchFamily="34" charset="0"/>
                <a:cs typeface="Calibri" pitchFamily="34" charset="0"/>
                <a:hlinkClick r:id="rId6"/>
              </a:rPr>
              <a:t>AB 710</a:t>
            </a:r>
            <a:endParaRPr lang="pl-PL" dirty="0">
              <a:latin typeface="Calibri" pitchFamily="34" charset="0"/>
              <a:cs typeface="Calibri" pitchFamily="34" charset="0"/>
            </a:endParaRPr>
          </a:p>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a:t>
            </a:r>
            <a:r>
              <a:rPr lang="pl-PL" b="1" dirty="0">
                <a:latin typeface="Calibri" pitchFamily="34" charset="0"/>
                <a:cs typeface="Calibri" pitchFamily="34" charset="0"/>
              </a:rPr>
              <a:t>Bezpieczeństwa Pracy</a:t>
            </a:r>
            <a:r>
              <a:rPr lang="en-US" dirty="0">
                <a:latin typeface="Calibri" pitchFamily="34" charset="0"/>
                <a:cs typeface="Calibri" pitchFamily="34" charset="0"/>
              </a:rPr>
              <a:t>, </a:t>
            </a:r>
            <a:r>
              <a:rPr lang="en-US" dirty="0">
                <a:latin typeface="Calibri" pitchFamily="34" charset="0"/>
                <a:cs typeface="Calibri" pitchFamily="34" charset="0"/>
                <a:hlinkClick r:id="rId7"/>
              </a:rPr>
              <a:t>AB 905</a:t>
            </a:r>
            <a:endParaRPr lang="pl-PL" dirty="0">
              <a:latin typeface="Calibri" pitchFamily="34" charset="0"/>
              <a:cs typeface="Calibri" pitchFamily="34" charset="0"/>
            </a:endParaRPr>
          </a:p>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Badawcze </a:t>
            </a:r>
            <a:br>
              <a:rPr lang="en-US" dirty="0">
                <a:latin typeface="Calibri" pitchFamily="34" charset="0"/>
                <a:cs typeface="Calibri" pitchFamily="34" charset="0"/>
              </a:rPr>
            </a:br>
            <a:r>
              <a:rPr lang="pl-PL" b="1" dirty="0">
                <a:latin typeface="Calibri" pitchFamily="34" charset="0"/>
                <a:cs typeface="Calibri" pitchFamily="34" charset="0"/>
              </a:rPr>
              <a:t>Obiektów Infrastruktury Transportowej</a:t>
            </a:r>
            <a:r>
              <a:rPr lang="en-US" dirty="0">
                <a:latin typeface="Calibri" pitchFamily="34" charset="0"/>
                <a:cs typeface="Calibri" pitchFamily="34" charset="0"/>
              </a:rPr>
              <a:t>, </a:t>
            </a:r>
            <a:r>
              <a:rPr lang="en-US" dirty="0">
                <a:latin typeface="Calibri" pitchFamily="34" charset="0"/>
                <a:cs typeface="Calibri" pitchFamily="34" charset="0"/>
                <a:hlinkClick r:id="rId8"/>
              </a:rPr>
              <a:t>AB 1211</a:t>
            </a:r>
            <a:endParaRPr lang="pl-PL" dirty="0">
              <a:latin typeface="Calibri" pitchFamily="34" charset="0"/>
              <a:cs typeface="Calibri" pitchFamily="34" charset="0"/>
            </a:endParaRPr>
          </a:p>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a:t>
            </a:r>
            <a:br>
              <a:rPr lang="en-US" dirty="0">
                <a:latin typeface="Calibri" pitchFamily="34" charset="0"/>
                <a:cs typeface="Calibri" pitchFamily="34" charset="0"/>
              </a:rPr>
            </a:br>
            <a:r>
              <a:rPr lang="pl-PL" b="1" dirty="0">
                <a:latin typeface="Calibri" pitchFamily="34" charset="0"/>
                <a:cs typeface="Calibri" pitchFamily="34" charset="0"/>
              </a:rPr>
              <a:t>Kompatybilności Elektromagnetycznej</a:t>
            </a:r>
            <a:r>
              <a:rPr lang="en-US" dirty="0">
                <a:latin typeface="Calibri" pitchFamily="34" charset="0"/>
                <a:cs typeface="Calibri" pitchFamily="34" charset="0"/>
              </a:rPr>
              <a:t>, </a:t>
            </a:r>
            <a:r>
              <a:rPr lang="en-US" dirty="0">
                <a:latin typeface="Calibri" pitchFamily="34" charset="0"/>
                <a:cs typeface="Calibri" pitchFamily="34" charset="0"/>
                <a:hlinkClick r:id="rId9"/>
              </a:rPr>
              <a:t>AB 167</a:t>
            </a:r>
            <a:endParaRPr lang="pl-PL" dirty="0">
              <a:latin typeface="Calibri" pitchFamily="34" charset="0"/>
              <a:cs typeface="Calibri" pitchFamily="34" charset="0"/>
            </a:endParaRPr>
          </a:p>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a:t>
            </a:r>
            <a:br>
              <a:rPr lang="en-US" dirty="0">
                <a:latin typeface="Calibri" pitchFamily="34" charset="0"/>
                <a:cs typeface="Calibri" pitchFamily="34" charset="0"/>
              </a:rPr>
            </a:br>
            <a:r>
              <a:rPr lang="pl-PL" dirty="0">
                <a:latin typeface="Calibri" pitchFamily="34" charset="0"/>
                <a:cs typeface="Calibri" pitchFamily="34" charset="0"/>
              </a:rPr>
              <a:t>Katedry </a:t>
            </a:r>
            <a:r>
              <a:rPr lang="pl-PL" b="1" dirty="0">
                <a:latin typeface="Calibri" pitchFamily="34" charset="0"/>
                <a:cs typeface="Calibri" pitchFamily="34" charset="0"/>
              </a:rPr>
              <a:t>Konstrukcji i Badań Maszyn Pojazdów</a:t>
            </a:r>
            <a:r>
              <a:rPr lang="en-US" dirty="0">
                <a:latin typeface="Calibri" pitchFamily="34" charset="0"/>
                <a:cs typeface="Calibri" pitchFamily="34" charset="0"/>
              </a:rPr>
              <a:t>, </a:t>
            </a:r>
            <a:r>
              <a:rPr lang="en-US" dirty="0">
                <a:latin typeface="Calibri" pitchFamily="34" charset="0"/>
                <a:cs typeface="Calibri" pitchFamily="34" charset="0"/>
                <a:hlinkClick r:id="rId10"/>
              </a:rPr>
              <a:t>AB 659</a:t>
            </a:r>
            <a:endParaRPr lang="pl-PL" dirty="0">
              <a:latin typeface="Calibri" pitchFamily="34" charset="0"/>
              <a:cs typeface="Calibri" pitchFamily="34" charset="0"/>
            </a:endParaRPr>
          </a:p>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a:t>
            </a:r>
            <a:br>
              <a:rPr lang="en-US" dirty="0">
                <a:latin typeface="Calibri" pitchFamily="34" charset="0"/>
                <a:cs typeface="Calibri" pitchFamily="34" charset="0"/>
              </a:rPr>
            </a:br>
            <a:r>
              <a:rPr lang="pl-PL" b="1" dirty="0">
                <a:latin typeface="Calibri" pitchFamily="34" charset="0"/>
                <a:cs typeface="Calibri" pitchFamily="34" charset="0"/>
              </a:rPr>
              <a:t>Chemiczne Analiz Wielopierwiastkowych</a:t>
            </a:r>
            <a:r>
              <a:rPr lang="en-US" dirty="0">
                <a:latin typeface="Calibri" pitchFamily="34" charset="0"/>
                <a:cs typeface="Calibri" pitchFamily="34" charset="0"/>
              </a:rPr>
              <a:t>,</a:t>
            </a:r>
            <a:r>
              <a:rPr lang="pl-PL" dirty="0">
                <a:latin typeface="Calibri" pitchFamily="34" charset="0"/>
                <a:cs typeface="Calibri" pitchFamily="34" charset="0"/>
              </a:rPr>
              <a:t> </a:t>
            </a:r>
            <a:r>
              <a:rPr lang="en-US" dirty="0">
                <a:latin typeface="Calibri" pitchFamily="34" charset="0"/>
                <a:cs typeface="Calibri" pitchFamily="34" charset="0"/>
                <a:hlinkClick r:id="rId11"/>
              </a:rPr>
              <a:t>AB 696</a:t>
            </a:r>
            <a:endParaRPr lang="pl-PL" dirty="0">
              <a:latin typeface="Calibri" pitchFamily="34" charset="0"/>
              <a:cs typeface="Calibri" pitchFamily="34" charset="0"/>
            </a:endParaRPr>
          </a:p>
        </p:txBody>
      </p:sp>
      <p:pic>
        <p:nvPicPr>
          <p:cNvPr id="7" name="Obraz 6">
            <a:extLst>
              <a:ext uri="{FF2B5EF4-FFF2-40B4-BE49-F238E27FC236}">
                <a16:creationId xmlns:a16="http://schemas.microsoft.com/office/drawing/2014/main" id="{7B4D3DDF-3CEB-428E-BA30-2FF8A0818160}"/>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8256240" y="0"/>
            <a:ext cx="3935760" cy="6857999"/>
          </a:xfrm>
          <a:prstGeom prst="rect">
            <a:avLst/>
          </a:prstGeom>
        </p:spPr>
      </p:pic>
    </p:spTree>
    <p:extLst>
      <p:ext uri="{BB962C8B-B14F-4D97-AF65-F5344CB8AC3E}">
        <p14:creationId xmlns:p14="http://schemas.microsoft.com/office/powerpoint/2010/main" val="1167041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1258342" y="48166"/>
            <a:ext cx="6997898" cy="1004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charset="0"/>
              <a:buChar char="•"/>
              <a:defRPr sz="3200">
                <a:solidFill>
                  <a:schemeClr val="tx1"/>
                </a:solidFill>
                <a:latin typeface="Trebuchet MS" pitchFamily="34" charset="0"/>
              </a:defRPr>
            </a:lvl1pPr>
            <a:lvl2pPr marL="742950" indent="-285750" defTabSz="358775" eaLnBrk="0" hangingPunct="0">
              <a:spcBef>
                <a:spcPct val="20000"/>
              </a:spcBef>
              <a:buFont typeface="Arial" charset="0"/>
              <a:buChar char="–"/>
              <a:defRPr sz="2800">
                <a:solidFill>
                  <a:schemeClr val="tx1"/>
                </a:solidFill>
                <a:latin typeface="Trebuchet MS" pitchFamily="34" charset="0"/>
              </a:defRPr>
            </a:lvl2pPr>
            <a:lvl3pPr marL="1143000" indent="-228600" defTabSz="358775" eaLnBrk="0" hangingPunct="0">
              <a:spcBef>
                <a:spcPct val="20000"/>
              </a:spcBef>
              <a:buFont typeface="Arial" charset="0"/>
              <a:buChar char="•"/>
              <a:defRPr sz="2400">
                <a:solidFill>
                  <a:schemeClr val="tx1"/>
                </a:solidFill>
                <a:latin typeface="Trebuchet MS" pitchFamily="34" charset="0"/>
              </a:defRPr>
            </a:lvl3pPr>
            <a:lvl4pPr marL="1600200" indent="-228600" defTabSz="358775" eaLnBrk="0" hangingPunct="0">
              <a:spcBef>
                <a:spcPct val="20000"/>
              </a:spcBef>
              <a:buFont typeface="Arial" charset="0"/>
              <a:buChar char="–"/>
              <a:defRPr sz="2000">
                <a:solidFill>
                  <a:schemeClr val="tx1"/>
                </a:solidFill>
                <a:latin typeface="Trebuchet MS" pitchFamily="34" charset="0"/>
              </a:defRPr>
            </a:lvl4pPr>
            <a:lvl5pPr marL="2057400" indent="-228600" defTabSz="358775" eaLnBrk="0" hangingPunct="0">
              <a:spcBef>
                <a:spcPct val="20000"/>
              </a:spcBef>
              <a:buFont typeface="Arial" charset="0"/>
              <a:buChar char="»"/>
              <a:defRPr sz="20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9pPr>
          </a:lstStyle>
          <a:p>
            <a:pPr defTabSz="269081" eaLnBrk="1" hangingPunct="1">
              <a:spcBef>
                <a:spcPct val="0"/>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b="1" dirty="0">
                <a:solidFill>
                  <a:srgbClr val="B11D09"/>
                </a:solidFill>
                <a:latin typeface="Calibri" panose="020F0502020204030204" pitchFamily="34" charset="0"/>
                <a:ea typeface="Microsoft YaHei" pitchFamily="34" charset="-122"/>
                <a:cs typeface="Calibri" pitchFamily="34" charset="0"/>
              </a:rPr>
              <a:t>Akademicki Inkubator Przedsiębiorczości </a:t>
            </a:r>
            <a:endParaRPr lang="en-US" altLang="pl-PL" b="1" dirty="0">
              <a:solidFill>
                <a:srgbClr val="B11D09"/>
              </a:solidFill>
              <a:latin typeface="Calibri" panose="020F0502020204030204" pitchFamily="34" charset="0"/>
              <a:ea typeface="Microsoft YaHei" pitchFamily="34" charset="-122"/>
              <a:cs typeface="Calibri" pitchFamily="34" charset="0"/>
            </a:endParaRPr>
          </a:p>
        </p:txBody>
      </p:sp>
      <p:grpSp>
        <p:nvGrpSpPr>
          <p:cNvPr id="24" name="Group 4"/>
          <p:cNvGrpSpPr>
            <a:grpSpLocks noChangeAspect="1"/>
          </p:cNvGrpSpPr>
          <p:nvPr/>
        </p:nvGrpSpPr>
        <p:grpSpPr bwMode="auto">
          <a:xfrm>
            <a:off x="2423593" y="4804987"/>
            <a:ext cx="3792027" cy="66675"/>
            <a:chOff x="567" y="1797"/>
            <a:chExt cx="2217" cy="42"/>
          </a:xfrm>
        </p:grpSpPr>
        <p:sp>
          <p:nvSpPr>
            <p:cNvPr id="25" name="AutoShape 3"/>
            <p:cNvSpPr>
              <a:spLocks noChangeAspect="1" noChangeArrowheads="1" noTextEdit="1"/>
            </p:cNvSpPr>
            <p:nvPr/>
          </p:nvSpPr>
          <p:spPr bwMode="auto">
            <a:xfrm>
              <a:off x="567" y="1797"/>
              <a:ext cx="2217" cy="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7" name="Rectangle 6"/>
            <p:cNvSpPr>
              <a:spLocks noChangeArrowheads="1"/>
            </p:cNvSpPr>
            <p:nvPr/>
          </p:nvSpPr>
          <p:spPr bwMode="auto">
            <a:xfrm>
              <a:off x="573" y="1797"/>
              <a:ext cx="2205" cy="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8" name="Rectangle 8"/>
            <p:cNvSpPr>
              <a:spLocks noChangeArrowheads="1"/>
            </p:cNvSpPr>
            <p:nvPr/>
          </p:nvSpPr>
          <p:spPr bwMode="auto">
            <a:xfrm>
              <a:off x="573" y="1838"/>
              <a:ext cx="2205"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l-PL"/>
            </a:p>
          </p:txBody>
        </p:sp>
      </p:grpSp>
      <p:sp>
        <p:nvSpPr>
          <p:cNvPr id="2" name="Prostokąt 1"/>
          <p:cNvSpPr/>
          <p:nvPr/>
        </p:nvSpPr>
        <p:spPr>
          <a:xfrm>
            <a:off x="1127448" y="908720"/>
            <a:ext cx="7056784" cy="5355312"/>
          </a:xfrm>
          <a:prstGeom prst="rect">
            <a:avLst/>
          </a:prstGeom>
        </p:spPr>
        <p:txBody>
          <a:bodyPr wrap="square">
            <a:spAutoFit/>
          </a:bodyPr>
          <a:lstStyle/>
          <a:p>
            <a:pPr algn="just">
              <a:spcBef>
                <a:spcPts val="600"/>
              </a:spcBef>
              <a:buClr>
                <a:schemeClr val="bg1">
                  <a:lumMod val="50000"/>
                </a:schemeClr>
              </a:buClr>
            </a:pPr>
            <a:r>
              <a:rPr lang="pl-PL" sz="1900" dirty="0">
                <a:latin typeface="Calibri" panose="020F0502020204030204" pitchFamily="34" charset="0"/>
              </a:rPr>
              <a:t>Akademicki Inkubator Przedsiębiorczości Politechniki Wrocławskiej promuje działalność biznesową w środowisku akademickim, zapewniając optymalne warunki rozwoju młodym przedsiębiorcom </a:t>
            </a:r>
            <a:br>
              <a:rPr lang="pl-PL" sz="1900" dirty="0">
                <a:latin typeface="Calibri" panose="020F0502020204030204" pitchFamily="34" charset="0"/>
              </a:rPr>
            </a:br>
            <a:r>
              <a:rPr lang="pl-PL" sz="1900" dirty="0">
                <a:latin typeface="Calibri" panose="020F0502020204030204" pitchFamily="34" charset="0"/>
              </a:rPr>
              <a:t>i wspierając ich inicjatywy. W ciągu ostatniej dekady AIP wsparło ponad </a:t>
            </a:r>
            <a:r>
              <a:rPr lang="pl-PL" sz="2400" b="1" dirty="0">
                <a:latin typeface="Calibri" panose="020F0502020204030204" pitchFamily="34" charset="0"/>
              </a:rPr>
              <a:t>300</a:t>
            </a:r>
            <a:r>
              <a:rPr lang="pl-PL" sz="1900" dirty="0">
                <a:latin typeface="Calibri" panose="020F0502020204030204" pitchFamily="34" charset="0"/>
              </a:rPr>
              <a:t> firm i start-</a:t>
            </a:r>
            <a:r>
              <a:rPr lang="pl-PL" sz="1900" dirty="0" err="1">
                <a:latin typeface="Calibri" panose="020F0502020204030204" pitchFamily="34" charset="0"/>
              </a:rPr>
              <a:t>upów</a:t>
            </a:r>
            <a:r>
              <a:rPr lang="pl-PL" sz="1900" dirty="0">
                <a:latin typeface="Calibri" panose="020F0502020204030204" pitchFamily="34" charset="0"/>
              </a:rPr>
              <a:t> założonych przez pracowników, absolwentów i studentów uczelni</a:t>
            </a:r>
          </a:p>
          <a:p>
            <a:pPr algn="just">
              <a:spcBef>
                <a:spcPts val="600"/>
              </a:spcBef>
              <a:buClr>
                <a:schemeClr val="bg1">
                  <a:lumMod val="50000"/>
                </a:schemeClr>
              </a:buClr>
            </a:pPr>
            <a:r>
              <a:rPr lang="pl-PL" sz="1900" dirty="0">
                <a:latin typeface="Calibri" panose="020F0502020204030204" pitchFamily="34" charset="0"/>
              </a:rPr>
              <a:t>Absolwenci i pracownicy, którzy rozpoczęli swoją przygodę </a:t>
            </a:r>
            <a:br>
              <a:rPr lang="pl-PL" sz="1900" dirty="0">
                <a:latin typeface="Calibri" panose="020F0502020204030204" pitchFamily="34" charset="0"/>
              </a:rPr>
            </a:br>
            <a:r>
              <a:rPr lang="pl-PL" sz="1900" dirty="0">
                <a:latin typeface="Calibri" panose="020F0502020204030204" pitchFamily="34" charset="0"/>
              </a:rPr>
              <a:t>z dużym biznesem na uczelni są także założycielami firm uznanych nie tylko w naszym kraju, ale również międzynarodowo. Dobrym przykładem jest </a:t>
            </a:r>
            <a:r>
              <a:rPr lang="pl-PL" sz="1900" b="1" dirty="0" err="1">
                <a:latin typeface="Calibri" panose="020F0502020204030204" pitchFamily="34" charset="0"/>
              </a:rPr>
              <a:t>LiveChat</a:t>
            </a:r>
            <a:r>
              <a:rPr lang="pl-PL" sz="1900" b="1" dirty="0">
                <a:latin typeface="Calibri" panose="020F0502020204030204" pitchFamily="34" charset="0"/>
              </a:rPr>
              <a:t> Software </a:t>
            </a:r>
            <a:r>
              <a:rPr lang="pl-PL" sz="1900" dirty="0">
                <a:latin typeface="Calibri" panose="020F0502020204030204" pitchFamily="34" charset="0"/>
              </a:rPr>
              <a:t>– jeden ze światowych liderów w obszarze aplikacji typu live chat, która świadczy swoje usługi na rzecz m.in. Orange, Adobe, Samsung, Tele2, Kaspersky Lab i </a:t>
            </a:r>
            <a:r>
              <a:rPr lang="pl-PL" sz="1900" dirty="0" err="1">
                <a:latin typeface="Calibri" panose="020F0502020204030204" pitchFamily="34" charset="0"/>
              </a:rPr>
              <a:t>Air</a:t>
            </a:r>
            <a:r>
              <a:rPr lang="pl-PL" sz="1900" dirty="0">
                <a:latin typeface="Calibri" panose="020F0502020204030204" pitchFamily="34" charset="0"/>
              </a:rPr>
              <a:t> Asia. </a:t>
            </a:r>
          </a:p>
          <a:p>
            <a:pPr algn="just">
              <a:spcBef>
                <a:spcPts val="600"/>
              </a:spcBef>
              <a:buClr>
                <a:schemeClr val="bg1">
                  <a:lumMod val="50000"/>
                </a:schemeClr>
              </a:buClr>
            </a:pPr>
            <a:r>
              <a:rPr lang="pl-PL" sz="1900" dirty="0">
                <a:latin typeface="Calibri" panose="020F0502020204030204" pitchFamily="34" charset="0"/>
              </a:rPr>
              <a:t>Wspierane przez AIP przedsiębiorstwa działają w różnorodnych branżach, takich jak technologie kosmiczne, budownictwo, IT, </a:t>
            </a:r>
            <a:r>
              <a:rPr lang="pl-PL" sz="1900" dirty="0" err="1">
                <a:latin typeface="Calibri" panose="020F0502020204030204" pitchFamily="34" charset="0"/>
              </a:rPr>
              <a:t>IoT</a:t>
            </a:r>
            <a:r>
              <a:rPr lang="pl-PL" sz="1900" dirty="0">
                <a:latin typeface="Calibri" panose="020F0502020204030204" pitchFamily="34" charset="0"/>
              </a:rPr>
              <a:t>, silniki elektryczne, suplementy diety, badania nad zbiornikami wysokociśnieniowymi, modyfikacje powierzchni, cząstki nanometryczne, </a:t>
            </a:r>
            <a:r>
              <a:rPr lang="pl-PL" sz="1900" dirty="0" err="1">
                <a:latin typeface="Calibri" panose="020F0502020204030204" pitchFamily="34" charset="0"/>
              </a:rPr>
              <a:t>aerogele</a:t>
            </a:r>
            <a:r>
              <a:rPr lang="pl-PL" sz="1900" dirty="0">
                <a:latin typeface="Calibri" panose="020F0502020204030204" pitchFamily="34" charset="0"/>
              </a:rPr>
              <a:t> oraz wiele innych.</a:t>
            </a:r>
          </a:p>
        </p:txBody>
      </p:sp>
      <p:pic>
        <p:nvPicPr>
          <p:cNvPr id="12" name="Obraz 11">
            <a:extLst>
              <a:ext uri="{FF2B5EF4-FFF2-40B4-BE49-F238E27FC236}">
                <a16:creationId xmlns:a16="http://schemas.microsoft.com/office/drawing/2014/main" id="{10D7019C-86E1-46A9-9CBE-C56E2C8B8D4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24"/>
          <a:stretch/>
        </p:blipFill>
        <p:spPr>
          <a:xfrm>
            <a:off x="8256240" y="0"/>
            <a:ext cx="3935760" cy="6858000"/>
          </a:xfrm>
          <a:prstGeom prst="rect">
            <a:avLst/>
          </a:prstGeom>
        </p:spPr>
      </p:pic>
    </p:spTree>
    <p:extLst>
      <p:ext uri="{BB962C8B-B14F-4D97-AF65-F5344CB8AC3E}">
        <p14:creationId xmlns:p14="http://schemas.microsoft.com/office/powerpoint/2010/main" val="218327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39416" y="0"/>
            <a:ext cx="11352584" cy="6858000"/>
          </a:xfrm>
          <a:prstGeom prst="rect">
            <a:avLst/>
          </a:prstGeom>
          <a:noFill/>
        </p:spPr>
      </p:pic>
      <p:grpSp>
        <p:nvGrpSpPr>
          <p:cNvPr id="4" name="Grupa 3">
            <a:extLst>
              <a:ext uri="{FF2B5EF4-FFF2-40B4-BE49-F238E27FC236}">
                <a16:creationId xmlns:a16="http://schemas.microsoft.com/office/drawing/2014/main" id="{6FB7979D-2C00-4438-9455-8BEF168E759C}"/>
              </a:ext>
            </a:extLst>
          </p:cNvPr>
          <p:cNvGrpSpPr/>
          <p:nvPr/>
        </p:nvGrpSpPr>
        <p:grpSpPr>
          <a:xfrm>
            <a:off x="843272" y="403517"/>
            <a:ext cx="11363789" cy="864096"/>
            <a:chOff x="828211" y="204452"/>
            <a:chExt cx="11363789" cy="864096"/>
          </a:xfrm>
        </p:grpSpPr>
        <p:sp>
          <p:nvSpPr>
            <p:cNvPr id="5" name="Prostokąt 4">
              <a:extLst>
                <a:ext uri="{FF2B5EF4-FFF2-40B4-BE49-F238E27FC236}">
                  <a16:creationId xmlns:a16="http://schemas.microsoft.com/office/drawing/2014/main" id="{D7BE68B5-C678-4F13-9EA2-A7EF7D819A4E}"/>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rgbClr val="C5BFB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7" name="Text Box 1">
              <a:extLst>
                <a:ext uri="{FF2B5EF4-FFF2-40B4-BE49-F238E27FC236}">
                  <a16:creationId xmlns:a16="http://schemas.microsoft.com/office/drawing/2014/main" id="{37466F97-5818-450C-AC90-BEFF3A3CC835}"/>
                </a:ext>
              </a:extLst>
            </p:cNvPr>
            <p:cNvSpPr txBox="1">
              <a:spLocks noChangeArrowheads="1"/>
            </p:cNvSpPr>
            <p:nvPr/>
          </p:nvSpPr>
          <p:spPr bwMode="auto">
            <a:xfrm>
              <a:off x="3215680" y="204452"/>
              <a:ext cx="6480720"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buFontTx/>
                <a:buNone/>
              </a:pPr>
              <a:r>
                <a:rPr lang="pl-PL" altLang="pl-PL" sz="4000" b="1" cap="all" dirty="0">
                  <a:solidFill>
                    <a:schemeClr val="bg1"/>
                  </a:solidFill>
                  <a:latin typeface="Calibri" pitchFamily="34" charset="0"/>
                  <a:cs typeface="Calibri" pitchFamily="34" charset="0"/>
                </a:rPr>
                <a:t>Infrastruktura</a:t>
              </a:r>
              <a:endParaRPr lang="pl-PL" altLang="pl-PL" sz="4000" b="1" cap="all" dirty="0"/>
            </a:p>
          </p:txBody>
        </p:sp>
      </p:grpSp>
    </p:spTree>
    <p:extLst>
      <p:ext uri="{BB962C8B-B14F-4D97-AF65-F5344CB8AC3E}">
        <p14:creationId xmlns:p14="http://schemas.microsoft.com/office/powerpoint/2010/main" val="2758971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343472" y="1196753"/>
            <a:ext cx="6552728" cy="57317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401637" indent="-342900" eaLnBrk="1" hangingPunct="1">
              <a:spcBef>
                <a:spcPts val="1200"/>
              </a:spcBef>
              <a:buClr>
                <a:schemeClr val="bg1">
                  <a:lumMod val="50000"/>
                </a:schemeClr>
              </a:buClr>
              <a:buFont typeface="Wingdings" panose="05000000000000000000" pitchFamily="2" charset="2"/>
              <a:buChar char="§"/>
              <a:defRPr/>
            </a:pPr>
            <a:r>
              <a:rPr lang="pl-PL" altLang="pl-PL" sz="2000" b="1" dirty="0">
                <a:solidFill>
                  <a:schemeClr val="tx1"/>
                </a:solidFill>
                <a:latin typeface="Calibri" pitchFamily="34" charset="0"/>
                <a:cs typeface="Calibri" pitchFamily="34" charset="0"/>
              </a:rPr>
              <a:t>116</a:t>
            </a:r>
            <a:r>
              <a:rPr lang="pl-PL" altLang="pl-PL" sz="2000" dirty="0">
                <a:solidFill>
                  <a:schemeClr val="tx1"/>
                </a:solidFill>
                <a:latin typeface="Calibri" pitchFamily="34" charset="0"/>
                <a:cs typeface="Calibri" pitchFamily="34" charset="0"/>
              </a:rPr>
              <a:t> budynków użyteczności studenckiej </a:t>
            </a:r>
            <a:br>
              <a:rPr lang="pl-PL" altLang="pl-PL" sz="2000" dirty="0">
                <a:solidFill>
                  <a:schemeClr val="tx1"/>
                </a:solidFill>
                <a:latin typeface="Calibri" pitchFamily="34" charset="0"/>
                <a:cs typeface="Calibri" pitchFamily="34" charset="0"/>
              </a:rPr>
            </a:br>
            <a:r>
              <a:rPr lang="pl-PL" altLang="pl-PL" sz="2000" dirty="0">
                <a:solidFill>
                  <a:schemeClr val="tx1"/>
                </a:solidFill>
                <a:latin typeface="Calibri" pitchFamily="34" charset="0"/>
                <a:cs typeface="Calibri" pitchFamily="34" charset="0"/>
              </a:rPr>
              <a:t>z nowoczesnymi laboratoriami, bibliotekami, </a:t>
            </a:r>
            <a:br>
              <a:rPr lang="pl-PL" altLang="pl-PL" sz="2000" dirty="0">
                <a:solidFill>
                  <a:schemeClr val="tx1"/>
                </a:solidFill>
                <a:latin typeface="Calibri" pitchFamily="34" charset="0"/>
                <a:cs typeface="Calibri" pitchFamily="34" charset="0"/>
              </a:rPr>
            </a:br>
            <a:r>
              <a:rPr lang="pl-PL" altLang="pl-PL" sz="2000" dirty="0">
                <a:solidFill>
                  <a:schemeClr val="tx1"/>
                </a:solidFill>
                <a:latin typeface="Calibri" pitchFamily="34" charset="0"/>
                <a:cs typeface="Calibri" pitchFamily="34" charset="0"/>
              </a:rPr>
              <a:t>salami dydaktycznymi wyposażonymi </a:t>
            </a:r>
            <a:br>
              <a:rPr lang="pl-PL" altLang="pl-PL" sz="2000" dirty="0">
                <a:solidFill>
                  <a:schemeClr val="tx1"/>
                </a:solidFill>
                <a:latin typeface="Calibri" pitchFamily="34" charset="0"/>
                <a:cs typeface="Calibri" pitchFamily="34" charset="0"/>
              </a:rPr>
            </a:br>
            <a:r>
              <a:rPr lang="pl-PL" altLang="pl-PL" sz="2000" dirty="0">
                <a:solidFill>
                  <a:schemeClr val="tx1"/>
                </a:solidFill>
                <a:latin typeface="Calibri" pitchFamily="34" charset="0"/>
                <a:cs typeface="Calibri" pitchFamily="34" charset="0"/>
              </a:rPr>
              <a:t>multimedialnie</a:t>
            </a:r>
          </a:p>
          <a:p>
            <a:pPr marL="401637" indent="-342900" eaLnBrk="1" hangingPunct="1">
              <a:spcBef>
                <a:spcPts val="1200"/>
              </a:spcBef>
              <a:buClr>
                <a:schemeClr val="bg1">
                  <a:lumMod val="50000"/>
                </a:schemeClr>
              </a:buClr>
              <a:buFont typeface="Wingdings" panose="05000000000000000000" pitchFamily="2" charset="2"/>
              <a:buChar char="§"/>
              <a:defRPr/>
            </a:pPr>
            <a:r>
              <a:rPr lang="pl-PL" altLang="pl-PL" sz="2000" b="1" dirty="0">
                <a:solidFill>
                  <a:schemeClr val="tx1"/>
                </a:solidFill>
                <a:latin typeface="Calibri" pitchFamily="34" charset="0"/>
                <a:cs typeface="Calibri" pitchFamily="34" charset="0"/>
              </a:rPr>
              <a:t>581</a:t>
            </a:r>
            <a:r>
              <a:rPr lang="pl-PL" altLang="pl-PL" sz="2000" dirty="0">
                <a:solidFill>
                  <a:schemeClr val="tx1"/>
                </a:solidFill>
                <a:latin typeface="Calibri" pitchFamily="34" charset="0"/>
                <a:cs typeface="Calibri" pitchFamily="34" charset="0"/>
              </a:rPr>
              <a:t> laboratoriów dydaktycznych</a:t>
            </a:r>
          </a:p>
          <a:p>
            <a:pPr marL="401637" indent="-342900" eaLnBrk="1" hangingPunct="1">
              <a:spcBef>
                <a:spcPts val="1200"/>
              </a:spcBef>
              <a:buClr>
                <a:schemeClr val="bg1">
                  <a:lumMod val="50000"/>
                </a:schemeClr>
              </a:buClr>
              <a:buFont typeface="Wingdings" panose="05000000000000000000" pitchFamily="2" charset="2"/>
              <a:buChar char="§"/>
              <a:defRPr/>
            </a:pPr>
            <a:r>
              <a:rPr lang="pl-PL" altLang="pl-PL" sz="2000" b="1" dirty="0">
                <a:solidFill>
                  <a:schemeClr val="tx1"/>
                </a:solidFill>
                <a:latin typeface="Calibri" pitchFamily="34" charset="0"/>
                <a:cs typeface="Calibri" pitchFamily="34" charset="0"/>
              </a:rPr>
              <a:t>108 </a:t>
            </a:r>
            <a:r>
              <a:rPr lang="pl-PL" altLang="pl-PL" sz="2000" dirty="0">
                <a:solidFill>
                  <a:schemeClr val="tx1"/>
                </a:solidFill>
                <a:latin typeface="Calibri" pitchFamily="34" charset="0"/>
                <a:cs typeface="Calibri" pitchFamily="34" charset="0"/>
              </a:rPr>
              <a:t>laboratoriów dydaktyczno-badawczych</a:t>
            </a:r>
          </a:p>
          <a:p>
            <a:pPr marL="401637" indent="-342900" eaLnBrk="1" hangingPunct="1">
              <a:spcBef>
                <a:spcPts val="1200"/>
              </a:spcBef>
              <a:buClr>
                <a:schemeClr val="bg1">
                  <a:lumMod val="50000"/>
                </a:schemeClr>
              </a:buClr>
              <a:buFont typeface="Wingdings" panose="05000000000000000000" pitchFamily="2" charset="2"/>
              <a:buChar char="§"/>
              <a:defRPr/>
            </a:pPr>
            <a:r>
              <a:rPr lang="pl-PL" altLang="pl-PL" sz="2000" b="1" dirty="0">
                <a:solidFill>
                  <a:schemeClr val="tx1"/>
                </a:solidFill>
                <a:latin typeface="Calibri" pitchFamily="34" charset="0"/>
                <a:cs typeface="Calibri" pitchFamily="34" charset="0"/>
              </a:rPr>
              <a:t>407 </a:t>
            </a:r>
            <a:r>
              <a:rPr lang="pl-PL" altLang="pl-PL" sz="2000" dirty="0">
                <a:solidFill>
                  <a:schemeClr val="tx1"/>
                </a:solidFill>
                <a:latin typeface="Calibri" pitchFamily="34" charset="0"/>
                <a:cs typeface="Calibri" pitchFamily="34" charset="0"/>
              </a:rPr>
              <a:t>laboratoriów badawczych</a:t>
            </a:r>
          </a:p>
          <a:p>
            <a:pPr marL="401637" indent="-342900" eaLnBrk="1" hangingPunct="1">
              <a:spcBef>
                <a:spcPts val="1200"/>
              </a:spcBef>
              <a:buClr>
                <a:schemeClr val="bg1">
                  <a:lumMod val="50000"/>
                </a:schemeClr>
              </a:buClr>
              <a:buFont typeface="Wingdings" panose="05000000000000000000" pitchFamily="2" charset="2"/>
              <a:buChar char="§"/>
              <a:defRPr/>
            </a:pPr>
            <a:r>
              <a:rPr lang="pl-PL" altLang="pl-PL" sz="2000" b="1" dirty="0">
                <a:solidFill>
                  <a:schemeClr val="tx1"/>
                </a:solidFill>
                <a:latin typeface="Calibri" pitchFamily="34" charset="0"/>
                <a:cs typeface="Calibri" pitchFamily="34" charset="0"/>
              </a:rPr>
              <a:t>472</a:t>
            </a:r>
            <a:r>
              <a:rPr lang="pl-PL" altLang="pl-PL" sz="2000" dirty="0">
                <a:solidFill>
                  <a:schemeClr val="tx1"/>
                </a:solidFill>
                <a:latin typeface="Calibri" pitchFamily="34" charset="0"/>
                <a:cs typeface="Calibri" pitchFamily="34" charset="0"/>
              </a:rPr>
              <a:t> sale i pracownie</a:t>
            </a:r>
            <a:br>
              <a:rPr lang="pl-PL" altLang="pl-PL" sz="2000" dirty="0">
                <a:solidFill>
                  <a:schemeClr val="tx1"/>
                </a:solidFill>
                <a:latin typeface="Calibri" pitchFamily="34" charset="0"/>
                <a:cs typeface="Calibri" pitchFamily="34" charset="0"/>
              </a:rPr>
            </a:br>
            <a:r>
              <a:rPr lang="pl-PL" altLang="pl-PL" sz="2000" dirty="0">
                <a:solidFill>
                  <a:schemeClr val="tx1"/>
                </a:solidFill>
                <a:latin typeface="Calibri" pitchFamily="34" charset="0"/>
                <a:cs typeface="Calibri" pitchFamily="34" charset="0"/>
              </a:rPr>
              <a:t>wykładowo-ćwiczeniowe</a:t>
            </a:r>
          </a:p>
          <a:p>
            <a:pPr marL="401637" indent="-342900" eaLnBrk="1" hangingPunct="1">
              <a:spcBef>
                <a:spcPts val="1200"/>
              </a:spcBef>
              <a:buClr>
                <a:schemeClr val="bg1">
                  <a:lumMod val="50000"/>
                </a:schemeClr>
              </a:buClr>
              <a:buFont typeface="Wingdings" panose="05000000000000000000" pitchFamily="2" charset="2"/>
              <a:buChar char="§"/>
              <a:defRPr/>
            </a:pPr>
            <a:r>
              <a:rPr lang="pl-PL" altLang="pl-PL" sz="2000" dirty="0">
                <a:solidFill>
                  <a:schemeClr val="tx1"/>
                </a:solidFill>
                <a:latin typeface="Calibri" pitchFamily="34" charset="0"/>
                <a:cs typeface="Calibri" pitchFamily="34" charset="0"/>
              </a:rPr>
              <a:t>centrum sportowe</a:t>
            </a:r>
          </a:p>
          <a:p>
            <a:pPr marL="401637" indent="-342900" eaLnBrk="1" hangingPunct="1">
              <a:spcBef>
                <a:spcPts val="1200"/>
              </a:spcBef>
              <a:buClr>
                <a:schemeClr val="bg1">
                  <a:lumMod val="50000"/>
                </a:schemeClr>
              </a:buClr>
              <a:buFont typeface="Wingdings" panose="05000000000000000000" pitchFamily="2" charset="2"/>
              <a:buChar char="§"/>
              <a:defRPr/>
            </a:pPr>
            <a:r>
              <a:rPr lang="pl-PL" altLang="pl-PL" sz="2000" dirty="0">
                <a:solidFill>
                  <a:schemeClr val="tx1"/>
                </a:solidFill>
                <a:latin typeface="Calibri" pitchFamily="34" charset="0"/>
                <a:cs typeface="Calibri" pitchFamily="34" charset="0"/>
              </a:rPr>
              <a:t>bezprzewodowy dostęp do Internetu </a:t>
            </a:r>
            <a:br>
              <a:rPr lang="pl-PL" altLang="pl-PL" sz="2000" dirty="0">
                <a:solidFill>
                  <a:schemeClr val="tx1"/>
                </a:solidFill>
                <a:latin typeface="Calibri" pitchFamily="34" charset="0"/>
                <a:cs typeface="Calibri" pitchFamily="34" charset="0"/>
              </a:rPr>
            </a:br>
            <a:r>
              <a:rPr lang="pl-PL" altLang="pl-PL" sz="2000" dirty="0">
                <a:solidFill>
                  <a:schemeClr val="tx1"/>
                </a:solidFill>
                <a:latin typeface="Calibri" pitchFamily="34" charset="0"/>
                <a:cs typeface="Calibri" pitchFamily="34" charset="0"/>
              </a:rPr>
              <a:t>na terenie kampusu</a:t>
            </a:r>
          </a:p>
        </p:txBody>
      </p:sp>
      <p:sp>
        <p:nvSpPr>
          <p:cNvPr id="3" name="Text Box 1"/>
          <p:cNvSpPr txBox="1">
            <a:spLocks noChangeArrowheads="1"/>
          </p:cNvSpPr>
          <p:nvPr/>
        </p:nvSpPr>
        <p:spPr bwMode="auto">
          <a:xfrm>
            <a:off x="1271464" y="3"/>
            <a:ext cx="6048672" cy="10527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11D09"/>
                </a:solidFill>
                <a:latin typeface="Calibri" panose="020F0502020204030204" pitchFamily="34" charset="0"/>
                <a:cs typeface="Calibri" pitchFamily="34" charset="0"/>
              </a:rPr>
              <a:t>Baza naukowo-dydaktyczna</a:t>
            </a:r>
          </a:p>
        </p:txBody>
      </p:sp>
      <p:pic>
        <p:nvPicPr>
          <p:cNvPr id="8" name="Obraz 7">
            <a:extLst>
              <a:ext uri="{FF2B5EF4-FFF2-40B4-BE49-F238E27FC236}">
                <a16:creationId xmlns:a16="http://schemas.microsoft.com/office/drawing/2014/main" id="{DFA2F35D-094A-4B91-A0E5-4FEBB2FEFF5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3"/>
            <a:ext cx="3935760" cy="6858000"/>
          </a:xfrm>
          <a:prstGeom prst="rect">
            <a:avLst/>
          </a:prstGeom>
        </p:spPr>
      </p:pic>
    </p:spTree>
    <p:extLst>
      <p:ext uri="{BB962C8B-B14F-4D97-AF65-F5344CB8AC3E}">
        <p14:creationId xmlns:p14="http://schemas.microsoft.com/office/powerpoint/2010/main" val="422470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4"/>
          <p:cNvGrpSpPr>
            <a:grpSpLocks noChangeAspect="1"/>
          </p:cNvGrpSpPr>
          <p:nvPr/>
        </p:nvGrpSpPr>
        <p:grpSpPr bwMode="auto">
          <a:xfrm>
            <a:off x="2423593" y="4947372"/>
            <a:ext cx="3792027" cy="66675"/>
            <a:chOff x="567" y="1797"/>
            <a:chExt cx="2217" cy="42"/>
          </a:xfrm>
        </p:grpSpPr>
        <p:sp>
          <p:nvSpPr>
            <p:cNvPr id="25" name="AutoShape 3"/>
            <p:cNvSpPr>
              <a:spLocks noChangeAspect="1" noChangeArrowheads="1" noTextEdit="1"/>
            </p:cNvSpPr>
            <p:nvPr/>
          </p:nvSpPr>
          <p:spPr bwMode="auto">
            <a:xfrm>
              <a:off x="567" y="1797"/>
              <a:ext cx="2217" cy="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7" name="Rectangle 6"/>
            <p:cNvSpPr>
              <a:spLocks noChangeArrowheads="1"/>
            </p:cNvSpPr>
            <p:nvPr/>
          </p:nvSpPr>
          <p:spPr bwMode="auto">
            <a:xfrm>
              <a:off x="573" y="1797"/>
              <a:ext cx="2205" cy="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8" name="Rectangle 8"/>
            <p:cNvSpPr>
              <a:spLocks noChangeArrowheads="1"/>
            </p:cNvSpPr>
            <p:nvPr/>
          </p:nvSpPr>
          <p:spPr bwMode="auto">
            <a:xfrm>
              <a:off x="573" y="1838"/>
              <a:ext cx="2205"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l-PL"/>
            </a:p>
          </p:txBody>
        </p:sp>
      </p:grpSp>
      <p:sp>
        <p:nvSpPr>
          <p:cNvPr id="42" name="Rectangle 2"/>
          <p:cNvSpPr txBox="1">
            <a:spLocks noChangeArrowheads="1"/>
          </p:cNvSpPr>
          <p:nvPr/>
        </p:nvSpPr>
        <p:spPr bwMode="auto">
          <a:xfrm>
            <a:off x="1199456" y="0"/>
            <a:ext cx="9468544" cy="1062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charset="0"/>
              <a:buChar char="•"/>
              <a:defRPr sz="3200">
                <a:solidFill>
                  <a:schemeClr val="tx1"/>
                </a:solidFill>
                <a:latin typeface="Trebuchet MS" pitchFamily="34" charset="0"/>
              </a:defRPr>
            </a:lvl1pPr>
            <a:lvl2pPr marL="742950" indent="-285750" defTabSz="358775" eaLnBrk="0" hangingPunct="0">
              <a:spcBef>
                <a:spcPct val="20000"/>
              </a:spcBef>
              <a:buFont typeface="Arial" charset="0"/>
              <a:buChar char="–"/>
              <a:defRPr sz="2800">
                <a:solidFill>
                  <a:schemeClr val="tx1"/>
                </a:solidFill>
                <a:latin typeface="Trebuchet MS" pitchFamily="34" charset="0"/>
              </a:defRPr>
            </a:lvl2pPr>
            <a:lvl3pPr marL="1143000" indent="-228600" defTabSz="358775" eaLnBrk="0" hangingPunct="0">
              <a:spcBef>
                <a:spcPct val="20000"/>
              </a:spcBef>
              <a:buFont typeface="Arial" charset="0"/>
              <a:buChar char="•"/>
              <a:defRPr sz="2400">
                <a:solidFill>
                  <a:schemeClr val="tx1"/>
                </a:solidFill>
                <a:latin typeface="Trebuchet MS" pitchFamily="34" charset="0"/>
              </a:defRPr>
            </a:lvl3pPr>
            <a:lvl4pPr marL="1600200" indent="-228600" defTabSz="358775" eaLnBrk="0" hangingPunct="0">
              <a:spcBef>
                <a:spcPct val="20000"/>
              </a:spcBef>
              <a:buFont typeface="Arial" charset="0"/>
              <a:buChar char="–"/>
              <a:defRPr sz="2000">
                <a:solidFill>
                  <a:schemeClr val="tx1"/>
                </a:solidFill>
                <a:latin typeface="Trebuchet MS" pitchFamily="34" charset="0"/>
              </a:defRPr>
            </a:lvl4pPr>
            <a:lvl5pPr marL="2057400" indent="-228600" defTabSz="358775" eaLnBrk="0" hangingPunct="0">
              <a:spcBef>
                <a:spcPct val="20000"/>
              </a:spcBef>
              <a:buFont typeface="Arial" charset="0"/>
              <a:buChar char="»"/>
              <a:defRPr sz="20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9pPr>
          </a:lstStyle>
          <a:p>
            <a:pPr defTabSz="269081" eaLnBrk="1" hangingPunct="1">
              <a:spcBef>
                <a:spcPct val="0"/>
              </a:spcBef>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b="1" dirty="0">
                <a:solidFill>
                  <a:srgbClr val="B11D09"/>
                </a:solidFill>
                <a:latin typeface="Calibri" panose="020F0502020204030204" pitchFamily="34" charset="0"/>
                <a:ea typeface="Microsoft YaHei" pitchFamily="34" charset="-122"/>
                <a:cs typeface="Calibri" pitchFamily="34" charset="0"/>
              </a:rPr>
              <a:t>Biblioteka Politechniki Wrocławskiej</a:t>
            </a:r>
            <a:endParaRPr lang="en-US" altLang="pl-PL" b="1" dirty="0">
              <a:solidFill>
                <a:srgbClr val="B11D09"/>
              </a:solidFill>
              <a:latin typeface="Calibri" panose="020F0502020204030204" pitchFamily="34" charset="0"/>
              <a:ea typeface="Microsoft YaHei" pitchFamily="34" charset="-122"/>
              <a:cs typeface="Calibri" pitchFamily="34" charset="0"/>
            </a:endParaRPr>
          </a:p>
        </p:txBody>
      </p:sp>
      <p:sp>
        <p:nvSpPr>
          <p:cNvPr id="12" name="Rectangle 3"/>
          <p:cNvSpPr>
            <a:spLocks noGrp="1"/>
          </p:cNvSpPr>
          <p:nvPr>
            <p:ph type="body" idx="1"/>
          </p:nvPr>
        </p:nvSpPr>
        <p:spPr>
          <a:xfrm>
            <a:off x="1203793" y="908720"/>
            <a:ext cx="6908431" cy="5473219"/>
          </a:xfrm>
        </p:spPr>
        <p:txBody>
          <a:bodyPr>
            <a:noAutofit/>
          </a:bodyPr>
          <a:lstStyle/>
          <a:p>
            <a:pPr marL="285750" indent="-285750" algn="just">
              <a:spcBef>
                <a:spcPts val="500"/>
              </a:spcBef>
              <a:spcAft>
                <a:spcPts val="500"/>
              </a:spcAft>
              <a:buClr>
                <a:schemeClr val="bg1">
                  <a:lumMod val="75000"/>
                </a:schemeClr>
              </a:buClr>
              <a:buFont typeface="Wingdings" panose="05000000000000000000" pitchFamily="2" charset="2"/>
              <a:buChar char="§"/>
              <a:defRPr/>
            </a:pPr>
            <a:r>
              <a:rPr lang="pl-PL" altLang="pl-PL" sz="1550" dirty="0"/>
              <a:t>Największa i najnowocześniejsza akademicka biblioteka techniczna na Dolnym Śląsku (biblioteka.pwr.edu.pl), aktywnie współpracująca z Biblioteką Narodową, tworząc m.in. centralne katalogi biblioteczne oraz rozwijając usługi dostępu do zasobów narodowych (POLONA, </a:t>
            </a:r>
            <a:r>
              <a:rPr lang="pl-PL" altLang="pl-PL" sz="1550" dirty="0" err="1"/>
              <a:t>Academica</a:t>
            </a:r>
            <a:r>
              <a:rPr lang="pl-PL" altLang="pl-PL" sz="1550" dirty="0"/>
              <a:t>), kooperująca także z innymi bibliotekami naukowymi w ramach Ogólnokrajowej Sieci Bibliotecznej</a:t>
            </a:r>
          </a:p>
          <a:p>
            <a:pPr marL="285750" indent="-285750" algn="just">
              <a:spcBef>
                <a:spcPts val="500"/>
              </a:spcBef>
              <a:spcAft>
                <a:spcPts val="500"/>
              </a:spcAft>
              <a:buClr>
                <a:schemeClr val="bg1">
                  <a:lumMod val="75000"/>
                </a:schemeClr>
              </a:buClr>
              <a:buFont typeface="Wingdings" panose="05000000000000000000" pitchFamily="2" charset="2"/>
              <a:buChar char="§"/>
              <a:defRPr/>
            </a:pPr>
            <a:r>
              <a:rPr lang="pl-PL" altLang="pl-PL" sz="1550" dirty="0"/>
              <a:t>Zapewnia dostęp do bogatej oferty usług oraz zasobów tradycyjnych </a:t>
            </a:r>
            <a:br>
              <a:rPr lang="pl-PL" altLang="pl-PL" sz="1550" dirty="0"/>
            </a:br>
            <a:r>
              <a:rPr lang="pl-PL" altLang="pl-PL" sz="1550" dirty="0"/>
              <a:t>i elektronicznych, w tym do ponad 3,8 mln e-książek, ponad 90 tys. e-czasopism oraz do ok. 110 baz danych – większość zasobów jest dostępna również przez system HAN lub VPN. Wspiera promocję dorobku naukowego </a:t>
            </a:r>
            <a:r>
              <a:rPr lang="pl-PL" altLang="pl-PL" sz="1550" dirty="0" err="1"/>
              <a:t>PWr</a:t>
            </a:r>
            <a:r>
              <a:rPr lang="pl-PL" altLang="pl-PL" sz="1550" dirty="0"/>
              <a:t> w bazie DONA, jak również sporządza analizy </a:t>
            </a:r>
            <a:r>
              <a:rPr lang="pl-PL" altLang="pl-PL" sz="1550" dirty="0" err="1"/>
              <a:t>bibliometryczne</a:t>
            </a:r>
            <a:r>
              <a:rPr lang="pl-PL" altLang="pl-PL" sz="1550" dirty="0"/>
              <a:t> i </a:t>
            </a:r>
            <a:r>
              <a:rPr lang="pl-PL" altLang="pl-PL" sz="1550" dirty="0" err="1"/>
              <a:t>naukometryczne</a:t>
            </a:r>
            <a:r>
              <a:rPr lang="pl-PL" altLang="pl-PL" sz="1550" dirty="0"/>
              <a:t> dla pracowników i jednostek Uczelni, w oparciu o różnorodne źródła informacji (</a:t>
            </a:r>
            <a:r>
              <a:rPr lang="pl-PL" altLang="pl-PL" sz="1550" dirty="0" err="1"/>
              <a:t>WoS</a:t>
            </a:r>
            <a:r>
              <a:rPr lang="pl-PL" altLang="pl-PL" sz="1550" dirty="0"/>
              <a:t>, </a:t>
            </a:r>
            <a:r>
              <a:rPr lang="pl-PL" altLang="pl-PL" sz="1550" dirty="0" err="1"/>
              <a:t>Scopus</a:t>
            </a:r>
            <a:r>
              <a:rPr lang="pl-PL" altLang="pl-PL" sz="1550" dirty="0"/>
              <a:t>, etc.), zapewniając stałe zasilanie baz krajowych (</a:t>
            </a:r>
            <a:r>
              <a:rPr lang="pl-PL" altLang="pl-PL" sz="1550" dirty="0" err="1"/>
              <a:t>POLon</a:t>
            </a:r>
            <a:r>
              <a:rPr lang="pl-PL" altLang="pl-PL" sz="1550" dirty="0"/>
              <a:t>/PBN) </a:t>
            </a:r>
            <a:br>
              <a:rPr lang="pl-PL" altLang="pl-PL" sz="1550" dirty="0"/>
            </a:br>
            <a:r>
              <a:rPr lang="pl-PL" altLang="pl-PL" sz="1550" dirty="0"/>
              <a:t>w informacje o dorobku naukowym </a:t>
            </a:r>
            <a:r>
              <a:rPr lang="pl-PL" altLang="pl-PL" sz="1550" dirty="0" err="1"/>
              <a:t>PWr</a:t>
            </a:r>
            <a:r>
              <a:rPr lang="pl-PL" altLang="pl-PL" sz="1550" dirty="0"/>
              <a:t> na potrzeby ewaluacji. </a:t>
            </a:r>
          </a:p>
          <a:p>
            <a:pPr marL="285750" indent="-285750" algn="just">
              <a:spcBef>
                <a:spcPts val="500"/>
              </a:spcBef>
              <a:spcAft>
                <a:spcPts val="500"/>
              </a:spcAft>
              <a:buClr>
                <a:schemeClr val="bg1">
                  <a:lumMod val="75000"/>
                </a:schemeClr>
              </a:buClr>
              <a:buFont typeface="Wingdings" panose="05000000000000000000" pitchFamily="2" charset="2"/>
              <a:buChar char="§"/>
              <a:defRPr/>
            </a:pPr>
            <a:r>
              <a:rPr lang="pl-PL" altLang="pl-PL" sz="1550" dirty="0"/>
              <a:t>Zapewnia możliwość korzystania z miejsc pracy indywidualnej i grupowej </a:t>
            </a:r>
            <a:br>
              <a:rPr lang="pl-PL" altLang="pl-PL" sz="1550" dirty="0"/>
            </a:br>
            <a:r>
              <a:rPr lang="pl-PL" altLang="pl-PL" sz="1550" dirty="0"/>
              <a:t>w Strefie Otwartej Nauki oraz w Bibliotekach Tematycznych (Kampus Główny, Kampus Prusa, Kampus Na Grobli, Wałbrzych, Legnica, Jelenia Góra).</a:t>
            </a:r>
          </a:p>
          <a:p>
            <a:pPr marL="285750" indent="-285750" algn="just">
              <a:spcBef>
                <a:spcPts val="500"/>
              </a:spcBef>
              <a:spcAft>
                <a:spcPts val="500"/>
              </a:spcAft>
              <a:buClr>
                <a:schemeClr val="bg1">
                  <a:lumMod val="75000"/>
                </a:schemeClr>
              </a:buClr>
              <a:buFont typeface="Wingdings" panose="05000000000000000000" pitchFamily="2" charset="2"/>
              <a:buChar char="§"/>
              <a:defRPr/>
            </a:pPr>
            <a:r>
              <a:rPr lang="pl-PL" altLang="pl-PL" sz="1550" dirty="0"/>
              <a:t>Uczestniczy w projektach: Narodowy Program Rozwoju Czytelnictwa 2.0 na lata 2021-2025 oraz Społeczna Odpowiedzialność Nauki.</a:t>
            </a:r>
            <a:r>
              <a:rPr lang="pl-PL" altLang="pl-PL" sz="1550" dirty="0">
                <a:solidFill>
                  <a:srgbClr val="FF0000"/>
                </a:solidFill>
              </a:rPr>
              <a:t> </a:t>
            </a:r>
          </a:p>
          <a:p>
            <a:pPr marL="285750" indent="-285750" algn="just">
              <a:spcBef>
                <a:spcPts val="500"/>
              </a:spcBef>
              <a:spcAft>
                <a:spcPts val="500"/>
              </a:spcAft>
              <a:buClr>
                <a:schemeClr val="bg1">
                  <a:lumMod val="75000"/>
                </a:schemeClr>
              </a:buClr>
              <a:buFont typeface="Wingdings" panose="05000000000000000000" pitchFamily="2" charset="2"/>
              <a:buChar char="§"/>
              <a:defRPr/>
            </a:pPr>
            <a:r>
              <a:rPr lang="pl-PL" altLang="pl-PL" sz="1550" dirty="0"/>
              <a:t>Jest liderem Konsorcjum Dolnośląskiej Biblioteki Cyfrowej (22 instytucje), a także członkiem branżowych organizacji międzynarodowych (IFLA, IATUL).</a:t>
            </a:r>
          </a:p>
          <a:p>
            <a:pPr marL="285750" indent="-285750" algn="just">
              <a:spcBef>
                <a:spcPts val="500"/>
              </a:spcBef>
              <a:spcAft>
                <a:spcPts val="500"/>
              </a:spcAft>
              <a:buClr>
                <a:schemeClr val="bg1">
                  <a:lumMod val="75000"/>
                </a:schemeClr>
              </a:buClr>
              <a:buFont typeface="Wingdings" panose="05000000000000000000" pitchFamily="2" charset="2"/>
              <a:buChar char="§"/>
              <a:defRPr/>
            </a:pPr>
            <a:r>
              <a:rPr lang="pl-PL" altLang="pl-PL" sz="1550" dirty="0"/>
              <a:t>Umożliwia publikowanie prac naukowych i dydaktycznych pracowników Uczelni </a:t>
            </a:r>
            <a:br>
              <a:rPr lang="pl-PL" altLang="pl-PL" sz="1550" dirty="0"/>
            </a:br>
            <a:r>
              <a:rPr lang="pl-PL" altLang="pl-PL" sz="1550" dirty="0"/>
              <a:t>w Oficynie Wydawniczej. </a:t>
            </a:r>
          </a:p>
          <a:p>
            <a:pPr marL="180975" indent="-180975" algn="just">
              <a:spcBef>
                <a:spcPts val="500"/>
              </a:spcBef>
              <a:spcAft>
                <a:spcPts val="500"/>
              </a:spcAft>
              <a:buClr>
                <a:srgbClr val="C00000"/>
              </a:buClr>
              <a:buFont typeface="Arial" panose="020B0604020202020204" pitchFamily="34" charset="0"/>
              <a:buChar char="•"/>
              <a:defRPr/>
            </a:pPr>
            <a:endParaRPr lang="pl-PL" altLang="pl-PL" sz="1500" dirty="0"/>
          </a:p>
          <a:p>
            <a:pPr marL="180975" indent="-180975" algn="just">
              <a:spcBef>
                <a:spcPts val="500"/>
              </a:spcBef>
              <a:spcAft>
                <a:spcPts val="500"/>
              </a:spcAft>
              <a:buClr>
                <a:srgbClr val="C00000"/>
              </a:buClr>
              <a:buFont typeface="Arial" panose="020B0604020202020204" pitchFamily="34" charset="0"/>
              <a:buChar char="•"/>
              <a:defRPr/>
            </a:pPr>
            <a:endParaRPr lang="pl-PL" altLang="pl-PL" sz="1550" dirty="0"/>
          </a:p>
        </p:txBody>
      </p:sp>
      <p:pic>
        <p:nvPicPr>
          <p:cNvPr id="16" name="Obraz 15">
            <a:extLst>
              <a:ext uri="{FF2B5EF4-FFF2-40B4-BE49-F238E27FC236}">
                <a16:creationId xmlns:a16="http://schemas.microsoft.com/office/drawing/2014/main" id="{03DC4CE1-F5D1-4CBD-A74D-FD0BF323B92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7821" y="3"/>
            <a:ext cx="3935761" cy="6857997"/>
          </a:xfrm>
          <a:prstGeom prst="rect">
            <a:avLst/>
          </a:prstGeom>
        </p:spPr>
      </p:pic>
    </p:spTree>
    <p:extLst>
      <p:ext uri="{BB962C8B-B14F-4D97-AF65-F5344CB8AC3E}">
        <p14:creationId xmlns:p14="http://schemas.microsoft.com/office/powerpoint/2010/main" val="3514426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Obraz 10">
            <a:extLst>
              <a:ext uri="{FF2B5EF4-FFF2-40B4-BE49-F238E27FC236}">
                <a16:creationId xmlns:a16="http://schemas.microsoft.com/office/drawing/2014/main" id="{2009BD17-6A5D-4E29-AFAE-755A5D26016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35760" cy="6858001"/>
          </a:xfrm>
          <a:prstGeom prst="rect">
            <a:avLst/>
          </a:prstGeom>
        </p:spPr>
      </p:pic>
      <p:pic>
        <p:nvPicPr>
          <p:cNvPr id="10" name="Obraz 9">
            <a:extLst>
              <a:ext uri="{FF2B5EF4-FFF2-40B4-BE49-F238E27FC236}">
                <a16:creationId xmlns:a16="http://schemas.microsoft.com/office/drawing/2014/main" id="{3E1367EF-A75B-4524-9382-E44FEFD48FB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1"/>
          <a:stretch/>
        </p:blipFill>
        <p:spPr>
          <a:xfrm>
            <a:off x="4873006" y="4087533"/>
            <a:ext cx="2843174" cy="2467700"/>
          </a:xfrm>
          <a:prstGeom prst="rect">
            <a:avLst/>
          </a:prstGeom>
        </p:spPr>
      </p:pic>
      <p:pic>
        <p:nvPicPr>
          <p:cNvPr id="5" name="Obraz 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343472" y="4082526"/>
            <a:ext cx="3456384" cy="2467699"/>
          </a:xfrm>
          <a:prstGeom prst="rect">
            <a:avLst/>
          </a:prstGeom>
        </p:spPr>
      </p:pic>
      <p:sp>
        <p:nvSpPr>
          <p:cNvPr id="2" name="Rectangle 2"/>
          <p:cNvSpPr txBox="1">
            <a:spLocks noChangeArrowheads="1"/>
          </p:cNvSpPr>
          <p:nvPr/>
        </p:nvSpPr>
        <p:spPr bwMode="auto">
          <a:xfrm>
            <a:off x="1271465" y="3"/>
            <a:ext cx="9396536" cy="112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pitchFamily="34" charset="0"/>
              <a:buChar char="•"/>
              <a:defRPr sz="1600">
                <a:solidFill>
                  <a:schemeClr val="tx1"/>
                </a:solidFill>
                <a:latin typeface="Trebuchet MS" pitchFamily="34" charset="0"/>
              </a:defRPr>
            </a:lvl1pPr>
            <a:lvl2pPr marL="742950" indent="-285750" defTabSz="358775" eaLnBrk="0" hangingPunct="0">
              <a:spcBef>
                <a:spcPct val="20000"/>
              </a:spcBef>
              <a:buFont typeface="Arial" pitchFamily="34" charset="0"/>
              <a:buChar char="–"/>
              <a:defRPr sz="1600">
                <a:solidFill>
                  <a:schemeClr val="tx1"/>
                </a:solidFill>
                <a:latin typeface="Trebuchet MS" pitchFamily="34" charset="0"/>
              </a:defRPr>
            </a:lvl2pPr>
            <a:lvl3pPr marL="1143000" indent="-228600" defTabSz="358775" eaLnBrk="0" hangingPunct="0">
              <a:spcBef>
                <a:spcPct val="20000"/>
              </a:spcBef>
              <a:buFont typeface="Arial" pitchFamily="34" charset="0"/>
              <a:buChar char="•"/>
              <a:defRPr sz="1600">
                <a:solidFill>
                  <a:schemeClr val="tx1"/>
                </a:solidFill>
                <a:latin typeface="Trebuchet MS" pitchFamily="34" charset="0"/>
              </a:defRPr>
            </a:lvl3pPr>
            <a:lvl4pPr marL="1600200" indent="-228600" defTabSz="358775" eaLnBrk="0" hangingPunct="0">
              <a:spcBef>
                <a:spcPct val="20000"/>
              </a:spcBef>
              <a:buFont typeface="Arial" pitchFamily="34" charset="0"/>
              <a:buChar char="–"/>
              <a:defRPr sz="1600">
                <a:solidFill>
                  <a:schemeClr val="tx1"/>
                </a:solidFill>
                <a:latin typeface="Trebuchet MS" pitchFamily="34" charset="0"/>
              </a:defRPr>
            </a:lvl4pPr>
            <a:lvl5pPr marL="2057400" indent="-228600" defTabSz="358775" eaLnBrk="0" hangingPunct="0">
              <a:spcBef>
                <a:spcPct val="20000"/>
              </a:spcBef>
              <a:buFont typeface="Arial" pitchFamily="34" charset="0"/>
              <a:buChar char="»"/>
              <a:defRPr sz="16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9pPr>
          </a:lstStyle>
          <a:p>
            <a:pPr defTabSz="269081" eaLnBrk="1" hangingPunct="1">
              <a:spcBef>
                <a:spcPct val="0"/>
              </a:spcBef>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latin typeface="Calibri" panose="020F0502020204030204" pitchFamily="34" charset="0"/>
                <a:ea typeface="Microsoft YaHei" pitchFamily="34" charset="-122"/>
                <a:cs typeface="Calibri" pitchFamily="34" charset="0"/>
              </a:rPr>
              <a:t>Centrum Kongresowe </a:t>
            </a:r>
          </a:p>
        </p:txBody>
      </p:sp>
      <p:sp>
        <p:nvSpPr>
          <p:cNvPr id="3" name="Text Box 22"/>
          <p:cNvSpPr txBox="1">
            <a:spLocks noChangeArrowheads="1"/>
          </p:cNvSpPr>
          <p:nvPr/>
        </p:nvSpPr>
        <p:spPr bwMode="auto">
          <a:xfrm>
            <a:off x="1314635" y="1796903"/>
            <a:ext cx="5645461" cy="2215991"/>
          </a:xfrm>
          <a:prstGeom prst="rect">
            <a:avLst/>
          </a:prstGeom>
          <a:noFill/>
          <a:ln>
            <a:noFill/>
          </a:ln>
        </p:spPr>
        <p:txBody>
          <a:bodyPr wrap="square" lIns="0" tIns="0" rIns="0" bIns="0" numCol="1">
            <a:spAutoFit/>
          </a:bodyPr>
          <a:lstStyle>
            <a:lvl1pPr eaLnBrk="0" hangingPunct="0">
              <a:defRPr b="1">
                <a:solidFill>
                  <a:schemeClr val="tx1"/>
                </a:solidFill>
                <a:latin typeface="Trebuchet MS" pitchFamily="34" charset="0"/>
              </a:defRPr>
            </a:lvl1pPr>
            <a:lvl2pPr marL="742950" indent="-285750" eaLnBrk="0" hangingPunct="0">
              <a:defRPr b="1">
                <a:solidFill>
                  <a:schemeClr val="tx1"/>
                </a:solidFill>
                <a:latin typeface="Trebuchet MS" pitchFamily="34" charset="0"/>
              </a:defRPr>
            </a:lvl2pPr>
            <a:lvl3pPr marL="1143000" indent="-228600" eaLnBrk="0" hangingPunct="0">
              <a:defRPr b="1">
                <a:solidFill>
                  <a:schemeClr val="tx1"/>
                </a:solidFill>
                <a:latin typeface="Trebuchet MS" pitchFamily="34" charset="0"/>
              </a:defRPr>
            </a:lvl3pPr>
            <a:lvl4pPr marL="1600200" indent="-228600" eaLnBrk="0" hangingPunct="0">
              <a:defRPr b="1">
                <a:solidFill>
                  <a:schemeClr val="tx1"/>
                </a:solidFill>
                <a:latin typeface="Trebuchet MS" pitchFamily="34" charset="0"/>
              </a:defRPr>
            </a:lvl4pPr>
            <a:lvl5pPr marL="2057400" indent="-228600" eaLnBrk="0" hangingPunct="0">
              <a:defRPr b="1">
                <a:solidFill>
                  <a:schemeClr val="tx1"/>
                </a:solidFill>
                <a:latin typeface="Trebuchet MS" pitchFamily="34" charset="0"/>
              </a:defRPr>
            </a:lvl5pPr>
            <a:lvl6pPr marL="2514600" indent="-228600" eaLnBrk="0" fontAlgn="base" hangingPunct="0">
              <a:spcBef>
                <a:spcPct val="0"/>
              </a:spcBef>
              <a:spcAft>
                <a:spcPct val="0"/>
              </a:spcAft>
              <a:defRPr b="1">
                <a:solidFill>
                  <a:schemeClr val="tx1"/>
                </a:solidFill>
                <a:latin typeface="Trebuchet MS" pitchFamily="34" charset="0"/>
              </a:defRPr>
            </a:lvl6pPr>
            <a:lvl7pPr marL="2971800" indent="-228600" eaLnBrk="0" fontAlgn="base" hangingPunct="0">
              <a:spcBef>
                <a:spcPct val="0"/>
              </a:spcBef>
              <a:spcAft>
                <a:spcPct val="0"/>
              </a:spcAft>
              <a:defRPr b="1">
                <a:solidFill>
                  <a:schemeClr val="tx1"/>
                </a:solidFill>
                <a:latin typeface="Trebuchet MS" pitchFamily="34" charset="0"/>
              </a:defRPr>
            </a:lvl7pPr>
            <a:lvl8pPr marL="3429000" indent="-228600" eaLnBrk="0" fontAlgn="base" hangingPunct="0">
              <a:spcBef>
                <a:spcPct val="0"/>
              </a:spcBef>
              <a:spcAft>
                <a:spcPct val="0"/>
              </a:spcAft>
              <a:defRPr b="1">
                <a:solidFill>
                  <a:schemeClr val="tx1"/>
                </a:solidFill>
                <a:latin typeface="Trebuchet MS" pitchFamily="34" charset="0"/>
              </a:defRPr>
            </a:lvl8pPr>
            <a:lvl9pPr marL="3886200" indent="-228600" eaLnBrk="0" fontAlgn="base" hangingPunct="0">
              <a:spcBef>
                <a:spcPct val="0"/>
              </a:spcBef>
              <a:spcAft>
                <a:spcPct val="0"/>
              </a:spcAft>
              <a:defRPr b="1">
                <a:solidFill>
                  <a:schemeClr val="tx1"/>
                </a:solidFill>
                <a:latin typeface="Trebuchet MS" pitchFamily="34" charset="0"/>
              </a:defRPr>
            </a:lvl9pPr>
          </a:lstStyle>
          <a:p>
            <a:pPr marL="285750" indent="-285750" eaLnBrk="1" hangingPunct="1">
              <a:buClr>
                <a:schemeClr val="bg1">
                  <a:lumMod val="75000"/>
                </a:schemeClr>
              </a:buClr>
              <a:buFont typeface="Wingdings" panose="05000000000000000000" pitchFamily="2" charset="2"/>
              <a:buChar char="§"/>
              <a:defRPr/>
            </a:pPr>
            <a:r>
              <a:rPr lang="pl-PL" sz="1600" b="0" dirty="0">
                <a:latin typeface="Calibri" pitchFamily="34" charset="0"/>
                <a:cs typeface="Calibri" pitchFamily="34" charset="0"/>
              </a:rPr>
              <a:t>3 sale seminaryjne</a:t>
            </a:r>
          </a:p>
          <a:p>
            <a:pPr marL="285750" indent="-285750" eaLnBrk="1" hangingPunct="1">
              <a:buClr>
                <a:schemeClr val="bg1">
                  <a:lumMod val="75000"/>
                </a:schemeClr>
              </a:buClr>
              <a:buFont typeface="Wingdings" panose="05000000000000000000" pitchFamily="2" charset="2"/>
              <a:buChar char="§"/>
              <a:defRPr/>
            </a:pPr>
            <a:r>
              <a:rPr lang="pl-PL" sz="1600" b="0" dirty="0">
                <a:latin typeface="Calibri" pitchFamily="34" charset="0"/>
                <a:cs typeface="Calibri" pitchFamily="34" charset="0"/>
              </a:rPr>
              <a:t>Profesjonalne wyposażenie, w tym system </a:t>
            </a:r>
            <a:br>
              <a:rPr lang="pl-PL" sz="1600" b="0" dirty="0">
                <a:latin typeface="Calibri" pitchFamily="34" charset="0"/>
                <a:cs typeface="Calibri" pitchFamily="34" charset="0"/>
              </a:rPr>
            </a:br>
            <a:r>
              <a:rPr lang="pl-PL" sz="1600" b="0" dirty="0">
                <a:latin typeface="Calibri" pitchFamily="34" charset="0"/>
                <a:cs typeface="Calibri" pitchFamily="34" charset="0"/>
              </a:rPr>
              <a:t>do tłumaczeń symultanicznych</a:t>
            </a:r>
          </a:p>
          <a:p>
            <a:pPr marL="285750" indent="-285750" eaLnBrk="1" hangingPunct="1">
              <a:buClr>
                <a:schemeClr val="bg1">
                  <a:lumMod val="75000"/>
                </a:schemeClr>
              </a:buClr>
              <a:buFont typeface="Wingdings" panose="05000000000000000000" pitchFamily="2" charset="2"/>
              <a:buChar char="§"/>
              <a:defRPr/>
            </a:pPr>
            <a:r>
              <a:rPr lang="pl-PL" sz="1600" b="0" dirty="0">
                <a:latin typeface="Calibri" pitchFamily="34" charset="0"/>
                <a:cs typeface="Calibri" pitchFamily="34" charset="0"/>
              </a:rPr>
              <a:t>Rejestracja dźwiękowa konferencji</a:t>
            </a:r>
          </a:p>
          <a:p>
            <a:pPr marL="285750" indent="-285750" eaLnBrk="1" hangingPunct="1">
              <a:buClr>
                <a:schemeClr val="bg1">
                  <a:lumMod val="75000"/>
                </a:schemeClr>
              </a:buClr>
              <a:buFont typeface="Wingdings" panose="05000000000000000000" pitchFamily="2" charset="2"/>
              <a:buChar char="§"/>
              <a:defRPr/>
            </a:pPr>
            <a:r>
              <a:rPr lang="pl-PL" sz="1600" b="0" dirty="0">
                <a:latin typeface="Calibri" pitchFamily="34" charset="0"/>
                <a:cs typeface="Calibri" pitchFamily="34" charset="0"/>
              </a:rPr>
              <a:t>Internet bezprzewodowy</a:t>
            </a:r>
          </a:p>
          <a:p>
            <a:pPr marL="285750" indent="-285750" eaLnBrk="1" hangingPunct="1">
              <a:buClr>
                <a:schemeClr val="bg1">
                  <a:lumMod val="75000"/>
                </a:schemeClr>
              </a:buClr>
              <a:buFont typeface="Wingdings" panose="05000000000000000000" pitchFamily="2" charset="2"/>
              <a:buChar char="§"/>
              <a:defRPr/>
            </a:pPr>
            <a:r>
              <a:rPr lang="pl-PL" sz="1600" b="0" dirty="0">
                <a:latin typeface="Calibri" pitchFamily="34" charset="0"/>
                <a:cs typeface="Calibri" pitchFamily="34" charset="0"/>
              </a:rPr>
              <a:t>Zmienny system oświetlenia</a:t>
            </a:r>
          </a:p>
          <a:p>
            <a:pPr marL="285750" indent="-285750" eaLnBrk="1" hangingPunct="1">
              <a:buClr>
                <a:schemeClr val="bg1">
                  <a:lumMod val="75000"/>
                </a:schemeClr>
              </a:buClr>
              <a:buFont typeface="Wingdings" panose="05000000000000000000" pitchFamily="2" charset="2"/>
              <a:buChar char="§"/>
              <a:defRPr/>
            </a:pPr>
            <a:r>
              <a:rPr lang="pl-PL" sz="1600" b="0" dirty="0">
                <a:latin typeface="Calibri" pitchFamily="34" charset="0"/>
                <a:cs typeface="Calibri" pitchFamily="34" charset="0"/>
              </a:rPr>
              <a:t>Kompleks wystawienniczy</a:t>
            </a:r>
          </a:p>
          <a:p>
            <a:pPr marL="285750" indent="-285750" eaLnBrk="1" hangingPunct="1">
              <a:buClr>
                <a:schemeClr val="bg1">
                  <a:lumMod val="75000"/>
                </a:schemeClr>
              </a:buClr>
              <a:buFont typeface="Wingdings" panose="05000000000000000000" pitchFamily="2" charset="2"/>
              <a:buChar char="§"/>
              <a:defRPr/>
            </a:pPr>
            <a:r>
              <a:rPr lang="pl-PL" sz="1600" b="0" dirty="0">
                <a:latin typeface="Calibri" pitchFamily="34" charset="0"/>
                <a:cs typeface="Calibri" pitchFamily="34" charset="0"/>
              </a:rPr>
              <a:t>Profesjonalna obsługa wydarzeń, </a:t>
            </a:r>
            <a:br>
              <a:rPr lang="pl-PL" sz="1600" b="0" dirty="0">
                <a:latin typeface="Calibri" pitchFamily="34" charset="0"/>
                <a:cs typeface="Calibri" pitchFamily="34" charset="0"/>
              </a:rPr>
            </a:br>
            <a:r>
              <a:rPr lang="pl-PL" sz="1600" b="0" dirty="0">
                <a:latin typeface="Calibri" pitchFamily="34" charset="0"/>
                <a:cs typeface="Calibri" pitchFamily="34" charset="0"/>
              </a:rPr>
              <a:t>w tym organizacja konferencji hybrydowych.</a:t>
            </a:r>
          </a:p>
        </p:txBody>
      </p:sp>
      <p:sp>
        <p:nvSpPr>
          <p:cNvPr id="12" name="pole tekstowe 11"/>
          <p:cNvSpPr txBox="1">
            <a:spLocks noChangeArrowheads="1"/>
          </p:cNvSpPr>
          <p:nvPr/>
        </p:nvSpPr>
        <p:spPr bwMode="auto">
          <a:xfrm>
            <a:off x="8256240" y="6550225"/>
            <a:ext cx="3935760" cy="307777"/>
          </a:xfrm>
          <a:prstGeom prst="rect">
            <a:avLst/>
          </a:prstGeom>
          <a:solidFill>
            <a:srgbClr val="A7190E"/>
          </a:solidFill>
          <a:ln>
            <a:noFill/>
          </a:ln>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pl-PL" altLang="pl-PL" sz="1400" dirty="0">
                <a:solidFill>
                  <a:schemeClr val="bg1"/>
                </a:solidFill>
                <a:cs typeface="Calibri" pitchFamily="34" charset="0"/>
              </a:rPr>
              <a:t>konferencje.pwr.edu.pl </a:t>
            </a:r>
          </a:p>
        </p:txBody>
      </p:sp>
      <p:sp>
        <p:nvSpPr>
          <p:cNvPr id="13" name="Text Box 22"/>
          <p:cNvSpPr txBox="1">
            <a:spLocks noChangeArrowheads="1"/>
          </p:cNvSpPr>
          <p:nvPr/>
        </p:nvSpPr>
        <p:spPr bwMode="auto">
          <a:xfrm>
            <a:off x="1343472" y="947448"/>
            <a:ext cx="5832648" cy="784830"/>
          </a:xfrm>
          <a:prstGeom prst="rect">
            <a:avLst/>
          </a:prstGeom>
          <a:noFill/>
          <a:ln>
            <a:noFill/>
          </a:ln>
        </p:spPr>
        <p:txBody>
          <a:bodyPr wrap="square" lIns="0" tIns="0" rIns="0" bIns="0" numCol="1">
            <a:spAutoFit/>
          </a:bodyPr>
          <a:lstStyle>
            <a:lvl1pPr eaLnBrk="0" hangingPunct="0">
              <a:defRPr b="1">
                <a:solidFill>
                  <a:schemeClr val="tx1"/>
                </a:solidFill>
                <a:latin typeface="Trebuchet MS" pitchFamily="34" charset="0"/>
              </a:defRPr>
            </a:lvl1pPr>
            <a:lvl2pPr marL="742950" indent="-285750" eaLnBrk="0" hangingPunct="0">
              <a:defRPr b="1">
                <a:solidFill>
                  <a:schemeClr val="tx1"/>
                </a:solidFill>
                <a:latin typeface="Trebuchet MS" pitchFamily="34" charset="0"/>
              </a:defRPr>
            </a:lvl2pPr>
            <a:lvl3pPr marL="1143000" indent="-228600" eaLnBrk="0" hangingPunct="0">
              <a:defRPr b="1">
                <a:solidFill>
                  <a:schemeClr val="tx1"/>
                </a:solidFill>
                <a:latin typeface="Trebuchet MS" pitchFamily="34" charset="0"/>
              </a:defRPr>
            </a:lvl3pPr>
            <a:lvl4pPr marL="1600200" indent="-228600" eaLnBrk="0" hangingPunct="0">
              <a:defRPr b="1">
                <a:solidFill>
                  <a:schemeClr val="tx1"/>
                </a:solidFill>
                <a:latin typeface="Trebuchet MS" pitchFamily="34" charset="0"/>
              </a:defRPr>
            </a:lvl4pPr>
            <a:lvl5pPr marL="2057400" indent="-228600" eaLnBrk="0" hangingPunct="0">
              <a:defRPr b="1">
                <a:solidFill>
                  <a:schemeClr val="tx1"/>
                </a:solidFill>
                <a:latin typeface="Trebuchet MS" pitchFamily="34" charset="0"/>
              </a:defRPr>
            </a:lvl5pPr>
            <a:lvl6pPr marL="2514600" indent="-228600" eaLnBrk="0" fontAlgn="base" hangingPunct="0">
              <a:spcBef>
                <a:spcPct val="0"/>
              </a:spcBef>
              <a:spcAft>
                <a:spcPct val="0"/>
              </a:spcAft>
              <a:defRPr b="1">
                <a:solidFill>
                  <a:schemeClr val="tx1"/>
                </a:solidFill>
                <a:latin typeface="Trebuchet MS" pitchFamily="34" charset="0"/>
              </a:defRPr>
            </a:lvl6pPr>
            <a:lvl7pPr marL="2971800" indent="-228600" eaLnBrk="0" fontAlgn="base" hangingPunct="0">
              <a:spcBef>
                <a:spcPct val="0"/>
              </a:spcBef>
              <a:spcAft>
                <a:spcPct val="0"/>
              </a:spcAft>
              <a:defRPr b="1">
                <a:solidFill>
                  <a:schemeClr val="tx1"/>
                </a:solidFill>
                <a:latin typeface="Trebuchet MS" pitchFamily="34" charset="0"/>
              </a:defRPr>
            </a:lvl7pPr>
            <a:lvl8pPr marL="3429000" indent="-228600" eaLnBrk="0" fontAlgn="base" hangingPunct="0">
              <a:spcBef>
                <a:spcPct val="0"/>
              </a:spcBef>
              <a:spcAft>
                <a:spcPct val="0"/>
              </a:spcAft>
              <a:defRPr b="1">
                <a:solidFill>
                  <a:schemeClr val="tx1"/>
                </a:solidFill>
                <a:latin typeface="Trebuchet MS" pitchFamily="34" charset="0"/>
              </a:defRPr>
            </a:lvl8pPr>
            <a:lvl9pPr marL="3886200" indent="-228600" eaLnBrk="0" fontAlgn="base" hangingPunct="0">
              <a:spcBef>
                <a:spcPct val="0"/>
              </a:spcBef>
              <a:spcAft>
                <a:spcPct val="0"/>
              </a:spcAft>
              <a:defRPr b="1">
                <a:solidFill>
                  <a:schemeClr val="tx1"/>
                </a:solidFill>
                <a:latin typeface="Trebuchet MS" pitchFamily="34" charset="0"/>
              </a:defRPr>
            </a:lvl9pPr>
          </a:lstStyle>
          <a:p>
            <a:pPr eaLnBrk="1" hangingPunct="1">
              <a:defRPr/>
            </a:pPr>
            <a:r>
              <a:rPr lang="pl-PL" sz="1700" dirty="0">
                <a:latin typeface="Calibri" pitchFamily="34" charset="0"/>
                <a:cs typeface="Calibri" pitchFamily="34" charset="0"/>
              </a:rPr>
              <a:t>Sala kongresowa na 620 miejsc (jedna z największych </a:t>
            </a:r>
            <a:br>
              <a:rPr lang="pl-PL" sz="1700" dirty="0">
                <a:latin typeface="Calibri" pitchFamily="34" charset="0"/>
                <a:cs typeface="Calibri" pitchFamily="34" charset="0"/>
              </a:rPr>
            </a:br>
            <a:r>
              <a:rPr lang="pl-PL" sz="1700" dirty="0">
                <a:latin typeface="Calibri" pitchFamily="34" charset="0"/>
                <a:cs typeface="Calibri" pitchFamily="34" charset="0"/>
              </a:rPr>
              <a:t>na Dolnym Śląsku), z możliwością podziału na trzy moduły: </a:t>
            </a:r>
            <a:br>
              <a:rPr lang="pl-PL" sz="1700" dirty="0">
                <a:latin typeface="Calibri" pitchFamily="34" charset="0"/>
                <a:cs typeface="Calibri" pitchFamily="34" charset="0"/>
              </a:rPr>
            </a:br>
            <a:r>
              <a:rPr lang="pl-PL" sz="1700" dirty="0">
                <a:latin typeface="Calibri" pitchFamily="34" charset="0"/>
                <a:cs typeface="Calibri" pitchFamily="34" charset="0"/>
              </a:rPr>
              <a:t>300 miejsc i 2x160 miejsc</a:t>
            </a:r>
          </a:p>
        </p:txBody>
      </p:sp>
    </p:spTree>
    <p:extLst>
      <p:ext uri="{BB962C8B-B14F-4D97-AF65-F5344CB8AC3E}">
        <p14:creationId xmlns:p14="http://schemas.microsoft.com/office/powerpoint/2010/main" val="2817786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
          <p:cNvSpPr txBox="1">
            <a:spLocks noChangeArrowheads="1"/>
          </p:cNvSpPr>
          <p:nvPr/>
        </p:nvSpPr>
        <p:spPr bwMode="auto">
          <a:xfrm>
            <a:off x="1183777" y="170333"/>
            <a:ext cx="10801200" cy="10527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ClrTx/>
              <a:buFontTx/>
              <a:buNone/>
            </a:pPr>
            <a:r>
              <a:rPr lang="pl-PL" altLang="pl-PL" sz="3200" b="1" dirty="0">
                <a:solidFill>
                  <a:srgbClr val="B11D09"/>
                </a:solidFill>
                <a:latin typeface="Calibri" pitchFamily="34" charset="0"/>
                <a:cs typeface="Calibri" pitchFamily="34" charset="0"/>
              </a:rPr>
              <a:t>Strategia Politechniki Wrocławskiej </a:t>
            </a:r>
          </a:p>
          <a:p>
            <a:pPr eaLnBrk="1" hangingPunct="1">
              <a:spcBef>
                <a:spcPct val="0"/>
              </a:spcBef>
              <a:buClrTx/>
              <a:buFontTx/>
              <a:buNone/>
            </a:pPr>
            <a:r>
              <a:rPr lang="pl-PL" altLang="pl-PL" sz="3200" b="1" dirty="0">
                <a:solidFill>
                  <a:srgbClr val="B11D09"/>
                </a:solidFill>
                <a:latin typeface="Calibri" pitchFamily="34" charset="0"/>
                <a:cs typeface="Calibri" pitchFamily="34" charset="0"/>
              </a:rPr>
              <a:t>2023-2030</a:t>
            </a:r>
          </a:p>
        </p:txBody>
      </p:sp>
      <p:pic>
        <p:nvPicPr>
          <p:cNvPr id="8" name="Obraz 7">
            <a:extLst>
              <a:ext uri="{FF2B5EF4-FFF2-40B4-BE49-F238E27FC236}">
                <a16:creationId xmlns:a16="http://schemas.microsoft.com/office/drawing/2014/main" id="{8CC154BD-7BD2-4CD0-BED8-D3BBDA37D10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24" b="1"/>
          <a:stretch/>
        </p:blipFill>
        <p:spPr>
          <a:xfrm>
            <a:off x="8400257" y="0"/>
            <a:ext cx="3755028" cy="6857999"/>
          </a:xfrm>
          <a:prstGeom prst="rect">
            <a:avLst/>
          </a:prstGeom>
        </p:spPr>
      </p:pic>
      <p:sp>
        <p:nvSpPr>
          <p:cNvPr id="9" name="Symbol zastępczy zawartości 11">
            <a:extLst>
              <a:ext uri="{FF2B5EF4-FFF2-40B4-BE49-F238E27FC236}">
                <a16:creationId xmlns:a16="http://schemas.microsoft.com/office/drawing/2014/main" id="{C834FD6E-B74D-459F-9848-6DBBCB4060D6}"/>
              </a:ext>
            </a:extLst>
          </p:cNvPr>
          <p:cNvSpPr txBox="1">
            <a:spLocks/>
          </p:cNvSpPr>
          <p:nvPr/>
        </p:nvSpPr>
        <p:spPr bwMode="auto">
          <a:xfrm>
            <a:off x="1100681" y="1405109"/>
            <a:ext cx="7051479" cy="5355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lvl1pPr marL="0" indent="0" algn="l" rtl="0" eaLnBrk="1" fontAlgn="base" hangingPunct="1">
              <a:spcBef>
                <a:spcPct val="20000"/>
              </a:spcBef>
              <a:spcAft>
                <a:spcPct val="0"/>
              </a:spcAft>
              <a:buNone/>
              <a:defRPr sz="3200">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2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24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20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20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algn="just">
              <a:spcBef>
                <a:spcPts val="600"/>
              </a:spcBef>
              <a:spcAft>
                <a:spcPts val="600"/>
              </a:spcAft>
              <a:buClr>
                <a:srgbClr val="4868A8"/>
              </a:buClr>
            </a:pPr>
            <a:r>
              <a:rPr lang="pl-PL" sz="2400" b="1" kern="0">
                <a:cs typeface="Calibri" panose="020F0502020204030204" pitchFamily="34" charset="0"/>
              </a:rPr>
              <a:t>Misja uczelni</a:t>
            </a:r>
            <a:endParaRPr lang="en-GB" sz="2400" b="1" kern="0" dirty="0">
              <a:cs typeface="Calibri" panose="020F0502020204030204" pitchFamily="34" charset="0"/>
            </a:endParaRPr>
          </a:p>
          <a:p>
            <a:pPr algn="just">
              <a:spcBef>
                <a:spcPts val="600"/>
              </a:spcBef>
              <a:spcAft>
                <a:spcPts val="600"/>
              </a:spcAft>
              <a:buClr>
                <a:srgbClr val="9BAEC5"/>
              </a:buClr>
            </a:pPr>
            <a:r>
              <a:rPr lang="pl-PL" sz="2400" kern="0" dirty="0">
                <a:cs typeface="Calibri" panose="020F0502020204030204" pitchFamily="34" charset="0"/>
              </a:rPr>
              <a:t>Badając, ucząc i współdziałając inspirujemy i wspieramy rozwój osobowości, które w oparciu o wiedzę i standardy etyczne, wykazując wrażliwość na potrzeby społeczne i globalne wyzwania, z odwagą i odpowiedzialnością kształtują przyszłość.</a:t>
            </a:r>
          </a:p>
          <a:p>
            <a:pPr algn="just">
              <a:spcBef>
                <a:spcPts val="600"/>
              </a:spcBef>
              <a:spcAft>
                <a:spcPts val="600"/>
              </a:spcAft>
              <a:buClr>
                <a:srgbClr val="4868A8"/>
              </a:buClr>
            </a:pPr>
            <a:r>
              <a:rPr lang="pl-PL" sz="2400" b="1" kern="0" dirty="0">
                <a:cs typeface="Calibri" panose="020F0502020204030204" pitchFamily="34" charset="0"/>
              </a:rPr>
              <a:t>Wizja</a:t>
            </a:r>
            <a:endParaRPr lang="en-US" sz="2400" b="1" kern="0" dirty="0">
              <a:cs typeface="Calibri" panose="020F0502020204030204" pitchFamily="34" charset="0"/>
            </a:endParaRPr>
          </a:p>
          <a:p>
            <a:pPr algn="just">
              <a:spcBef>
                <a:spcPts val="600"/>
              </a:spcBef>
              <a:spcAft>
                <a:spcPts val="600"/>
              </a:spcAft>
              <a:buClr>
                <a:srgbClr val="9BAEC5"/>
              </a:buClr>
            </a:pPr>
            <a:r>
              <a:rPr lang="pl-PL" sz="2400" kern="0" dirty="0">
                <a:cs typeface="Calibri" panose="020F0502020204030204" pitchFamily="34" charset="0"/>
              </a:rPr>
              <a:t>Jako europejski wielodziedzinowy uniwersytet techniczny, afirmujący wolność, prawdę, ciekawość </a:t>
            </a:r>
            <a:br>
              <a:rPr lang="pl-PL" sz="2400" kern="0" dirty="0">
                <a:cs typeface="Calibri" panose="020F0502020204030204" pitchFamily="34" charset="0"/>
              </a:rPr>
            </a:br>
            <a:r>
              <a:rPr lang="pl-PL" sz="2400" kern="0" dirty="0">
                <a:cs typeface="Calibri" panose="020F0502020204030204" pitchFamily="34" charset="0"/>
              </a:rPr>
              <a:t>i radość poznania, prowadzimy interdyscyplinarne kształcenie i badania na miarę oczekiwań społeczeństwa i gospodarki.</a:t>
            </a:r>
          </a:p>
        </p:txBody>
      </p:sp>
    </p:spTree>
    <p:extLst>
      <p:ext uri="{BB962C8B-B14F-4D97-AF65-F5344CB8AC3E}">
        <p14:creationId xmlns:p14="http://schemas.microsoft.com/office/powerpoint/2010/main" val="818627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Symbol zastępczy obrazu 7">
            <a:extLst>
              <a:ext uri="{FF2B5EF4-FFF2-40B4-BE49-F238E27FC236}">
                <a16:creationId xmlns:a16="http://schemas.microsoft.com/office/drawing/2014/main" id="{B0570F03-7098-4253-BF31-2F355F8CC5C0}"/>
              </a:ext>
            </a:extLst>
          </p:cNvPr>
          <p:cNvPicPr>
            <a:picLocks noGrp="1" noChangeAspect="1"/>
          </p:cNvPicPr>
          <p:nvPr>
            <p:ph type="pic" idx="1"/>
          </p:nvPr>
        </p:nvPicPr>
        <p:blipFill rotWithShape="1">
          <a:blip r:embed="rId3" cstate="screen">
            <a:extLst>
              <a:ext uri="{BEBA8EAE-BF5A-486C-A8C5-ECC9F3942E4B}">
                <a14:imgProps xmlns:a14="http://schemas.microsoft.com/office/drawing/2010/main">
                  <a14:imgLayer r:embed="rId4">
                    <a14:imgEffect>
                      <a14:sharpenSoften amount="6000"/>
                    </a14:imgEffect>
                    <a14:imgEffect>
                      <a14:brightnessContrast bright="-7000"/>
                    </a14:imgEffect>
                  </a14:imgLayer>
                </a14:imgProps>
              </a:ext>
              <a:ext uri="{28A0092B-C50C-407E-A947-70E740481C1C}">
                <a14:useLocalDpi xmlns:a14="http://schemas.microsoft.com/office/drawing/2010/main"/>
              </a:ext>
            </a:extLst>
          </a:blip>
          <a:srcRect/>
          <a:stretch/>
        </p:blipFill>
        <p:spPr>
          <a:xfrm>
            <a:off x="1654091" y="0"/>
            <a:ext cx="10560496" cy="6858000"/>
          </a:xfrm>
        </p:spPr>
      </p:pic>
      <p:grpSp>
        <p:nvGrpSpPr>
          <p:cNvPr id="2" name="Grupa 1">
            <a:extLst>
              <a:ext uri="{FF2B5EF4-FFF2-40B4-BE49-F238E27FC236}">
                <a16:creationId xmlns:a16="http://schemas.microsoft.com/office/drawing/2014/main" id="{7ECEA1B9-FD12-49C0-A4FA-5B036AB7F002}"/>
              </a:ext>
            </a:extLst>
          </p:cNvPr>
          <p:cNvGrpSpPr/>
          <p:nvPr/>
        </p:nvGrpSpPr>
        <p:grpSpPr>
          <a:xfrm>
            <a:off x="1654089" y="3861048"/>
            <a:ext cx="10560497" cy="2758777"/>
            <a:chOff x="1654089" y="3861048"/>
            <a:chExt cx="10560497" cy="2758777"/>
          </a:xfrm>
        </p:grpSpPr>
        <p:sp>
          <p:nvSpPr>
            <p:cNvPr id="10" name="Prostokąt 9">
              <a:extLst>
                <a:ext uri="{FF2B5EF4-FFF2-40B4-BE49-F238E27FC236}">
                  <a16:creationId xmlns:a16="http://schemas.microsoft.com/office/drawing/2014/main" id="{AB36AAAC-1D7C-4393-863E-33DDDD21B3DF}"/>
                </a:ext>
              </a:extLst>
            </p:cNvPr>
            <p:cNvSpPr/>
            <p:nvPr/>
          </p:nvSpPr>
          <p:spPr>
            <a:xfrm flipH="1">
              <a:off x="1656183" y="3861048"/>
              <a:ext cx="10558403" cy="2736304"/>
            </a:xfrm>
            <a:prstGeom prst="rect">
              <a:avLst/>
            </a:prstGeom>
            <a:solidFill>
              <a:srgbClr val="B11D09">
                <a:alpha val="52000"/>
              </a:srgbClr>
            </a:soli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000081"/>
                </a:solidFill>
              </a:endParaRPr>
            </a:p>
          </p:txBody>
        </p:sp>
        <p:sp>
          <p:nvSpPr>
            <p:cNvPr id="9" name="Prostokąt 8">
              <a:extLst>
                <a:ext uri="{FF2B5EF4-FFF2-40B4-BE49-F238E27FC236}">
                  <a16:creationId xmlns:a16="http://schemas.microsoft.com/office/drawing/2014/main" id="{119AC90B-5A9C-4FE7-9BA6-0A3B7E75DADB}"/>
                </a:ext>
              </a:extLst>
            </p:cNvPr>
            <p:cNvSpPr/>
            <p:nvPr/>
          </p:nvSpPr>
          <p:spPr>
            <a:xfrm flipH="1">
              <a:off x="1654089" y="3861048"/>
              <a:ext cx="10560497" cy="2758777"/>
            </a:xfrm>
            <a:prstGeom prst="rect">
              <a:avLst/>
            </a:prstGeom>
            <a:gradFill>
              <a:gsLst>
                <a:gs pos="100000">
                  <a:srgbClr val="C00000">
                    <a:alpha val="65000"/>
                  </a:srgbClr>
                </a:gs>
                <a:gs pos="0">
                  <a:srgbClr val="002060">
                    <a:alpha val="84000"/>
                  </a:srgbClr>
                </a:gs>
              </a:gsLst>
              <a:lin ang="0" scaled="0"/>
            </a:gra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000081"/>
                </a:solidFill>
              </a:endParaRPr>
            </a:p>
          </p:txBody>
        </p:sp>
      </p:grpSp>
      <p:sp>
        <p:nvSpPr>
          <p:cNvPr id="13" name="Symbol zastępczy tekstu 2">
            <a:extLst>
              <a:ext uri="{FF2B5EF4-FFF2-40B4-BE49-F238E27FC236}">
                <a16:creationId xmlns:a16="http://schemas.microsoft.com/office/drawing/2014/main" id="{0E8A0E46-8CF4-4790-B5D5-57CB5DD917F3}"/>
              </a:ext>
            </a:extLst>
          </p:cNvPr>
          <p:cNvSpPr txBox="1">
            <a:spLocks/>
          </p:cNvSpPr>
          <p:nvPr/>
        </p:nvSpPr>
        <p:spPr bwMode="auto">
          <a:xfrm>
            <a:off x="2999656" y="4639020"/>
            <a:ext cx="7416824" cy="77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normAutofit fontScale="25000" lnSpcReduction="20000"/>
          </a:bodyPr>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1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16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14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14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1400">
                <a:solidFill>
                  <a:schemeClr val="tx1"/>
                </a:solidFill>
                <a:latin typeface="+mn-lt"/>
              </a:defRPr>
            </a:lvl6pPr>
            <a:lvl7pPr marL="2743200" indent="0" algn="l" rtl="0" eaLnBrk="1" fontAlgn="base" hangingPunct="1">
              <a:spcBef>
                <a:spcPct val="20000"/>
              </a:spcBef>
              <a:spcAft>
                <a:spcPct val="0"/>
              </a:spcAft>
              <a:buNone/>
              <a:defRPr sz="1400">
                <a:solidFill>
                  <a:schemeClr val="tx1"/>
                </a:solidFill>
                <a:latin typeface="+mn-lt"/>
              </a:defRPr>
            </a:lvl7pPr>
            <a:lvl8pPr marL="3200400" indent="0" algn="l" rtl="0" eaLnBrk="1" fontAlgn="base" hangingPunct="1">
              <a:spcBef>
                <a:spcPct val="20000"/>
              </a:spcBef>
              <a:spcAft>
                <a:spcPct val="0"/>
              </a:spcAft>
              <a:buNone/>
              <a:defRPr sz="1400">
                <a:solidFill>
                  <a:schemeClr val="tx1"/>
                </a:solidFill>
                <a:latin typeface="+mn-lt"/>
              </a:defRPr>
            </a:lvl8pPr>
            <a:lvl9pPr marL="3657600" indent="0" algn="l" rtl="0" eaLnBrk="1" fontAlgn="base" hangingPunct="1">
              <a:spcBef>
                <a:spcPct val="20000"/>
              </a:spcBef>
              <a:spcAft>
                <a:spcPct val="0"/>
              </a:spcAft>
              <a:buNone/>
              <a:defRPr sz="1400">
                <a:solidFill>
                  <a:schemeClr val="tx1"/>
                </a:solidFill>
                <a:latin typeface="+mn-lt"/>
              </a:defRPr>
            </a:lvl9pPr>
          </a:lstStyle>
          <a:p>
            <a:pPr algn="ctr">
              <a:lnSpc>
                <a:spcPts val="4700"/>
              </a:lnSpc>
            </a:pPr>
            <a:r>
              <a:rPr lang="pl-PL" altLang="pl-PL" sz="21600" dirty="0">
                <a:solidFill>
                  <a:schemeClr val="bg1"/>
                </a:solidFill>
              </a:rPr>
              <a:t>Dziękuję za uwagę</a:t>
            </a:r>
            <a:endParaRPr lang="en-US" altLang="pl-PL" sz="21600" dirty="0">
              <a:solidFill>
                <a:schemeClr val="bg1"/>
              </a:solidFill>
            </a:endParaRPr>
          </a:p>
          <a:p>
            <a:pPr>
              <a:lnSpc>
                <a:spcPts val="4700"/>
              </a:lnSpc>
            </a:pPr>
            <a:r>
              <a:rPr lang="pl-PL" b="0" kern="0" dirty="0">
                <a:solidFill>
                  <a:schemeClr val="bg1"/>
                </a:solidFill>
              </a:rPr>
              <a:t> </a:t>
            </a:r>
            <a:endParaRPr lang="pl-PL" kern="0" dirty="0">
              <a:solidFill>
                <a:schemeClr val="bg1"/>
              </a:solidFill>
            </a:endParaRPr>
          </a:p>
        </p:txBody>
      </p:sp>
      <p:sp>
        <p:nvSpPr>
          <p:cNvPr id="14" name="Symbol zastępczy tekstu 2">
            <a:extLst>
              <a:ext uri="{FF2B5EF4-FFF2-40B4-BE49-F238E27FC236}">
                <a16:creationId xmlns:a16="http://schemas.microsoft.com/office/drawing/2014/main" id="{27B2BF9A-F178-4D77-AD66-C68D26D2FCE4}"/>
              </a:ext>
            </a:extLst>
          </p:cNvPr>
          <p:cNvSpPr txBox="1">
            <a:spLocks/>
          </p:cNvSpPr>
          <p:nvPr/>
        </p:nvSpPr>
        <p:spPr bwMode="auto">
          <a:xfrm>
            <a:off x="2351112" y="5472115"/>
            <a:ext cx="8785448" cy="621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1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16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14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14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1400">
                <a:solidFill>
                  <a:schemeClr val="tx1"/>
                </a:solidFill>
                <a:latin typeface="+mn-lt"/>
              </a:defRPr>
            </a:lvl6pPr>
            <a:lvl7pPr marL="2743200" indent="0" algn="l" rtl="0" eaLnBrk="1" fontAlgn="base" hangingPunct="1">
              <a:spcBef>
                <a:spcPct val="20000"/>
              </a:spcBef>
              <a:spcAft>
                <a:spcPct val="0"/>
              </a:spcAft>
              <a:buNone/>
              <a:defRPr sz="1400">
                <a:solidFill>
                  <a:schemeClr val="tx1"/>
                </a:solidFill>
                <a:latin typeface="+mn-lt"/>
              </a:defRPr>
            </a:lvl7pPr>
            <a:lvl8pPr marL="3200400" indent="0" algn="l" rtl="0" eaLnBrk="1" fontAlgn="base" hangingPunct="1">
              <a:spcBef>
                <a:spcPct val="20000"/>
              </a:spcBef>
              <a:spcAft>
                <a:spcPct val="0"/>
              </a:spcAft>
              <a:buNone/>
              <a:defRPr sz="1400">
                <a:solidFill>
                  <a:schemeClr val="tx1"/>
                </a:solidFill>
                <a:latin typeface="+mn-lt"/>
              </a:defRPr>
            </a:lvl8pPr>
            <a:lvl9pPr marL="3657600" indent="0" algn="l" rtl="0" eaLnBrk="1" fontAlgn="base" hangingPunct="1">
              <a:spcBef>
                <a:spcPct val="20000"/>
              </a:spcBef>
              <a:spcAft>
                <a:spcPct val="0"/>
              </a:spcAft>
              <a:buNone/>
              <a:defRPr sz="1400">
                <a:solidFill>
                  <a:schemeClr val="tx1"/>
                </a:solidFill>
                <a:latin typeface="+mn-lt"/>
              </a:defRPr>
            </a:lvl9pPr>
          </a:lstStyle>
          <a:p>
            <a:pPr algn="ctr"/>
            <a:r>
              <a:rPr lang="pl-PL" sz="3200" b="0" dirty="0">
                <a:solidFill>
                  <a:schemeClr val="bg1"/>
                </a:solidFill>
              </a:rPr>
              <a:t>pwr.edu.pl </a:t>
            </a:r>
            <a:endParaRPr lang="pl-PL" sz="3200" kern="0" dirty="0">
              <a:solidFill>
                <a:schemeClr val="bg1"/>
              </a:solidFill>
            </a:endParaRPr>
          </a:p>
        </p:txBody>
      </p:sp>
    </p:spTree>
    <p:extLst>
      <p:ext uri="{BB962C8B-B14F-4D97-AF65-F5344CB8AC3E}">
        <p14:creationId xmlns:p14="http://schemas.microsoft.com/office/powerpoint/2010/main" val="2112992180"/>
      </p:ext>
    </p:extLst>
  </p:cSld>
  <p:clrMapOvr>
    <a:masterClrMapping/>
  </p:clrMapOvr>
  <p:transition>
    <p:randomBar/>
  </p:transition>
</p:sld>
</file>

<file path=ppt/theme/theme1.xml><?xml version="1.0" encoding="utf-8"?>
<a:theme xmlns:a="http://schemas.openxmlformats.org/drawingml/2006/main" name="szablon1-PL">
  <a:themeElements>
    <a:clrScheme name="Odcienie szarości">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1_Projekt domyślny">
      <a:majorFont>
        <a:latin typeface="Trebuchet MS"/>
        <a:ea typeface=""/>
        <a:cs typeface=""/>
      </a:majorFont>
      <a:minorFont>
        <a:latin typeface="Trebuchet MS"/>
        <a:ea typeface=""/>
        <a:cs typeface=""/>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Projekt domyślny 1">
        <a:dk1>
          <a:srgbClr val="000000"/>
        </a:dk1>
        <a:lt1>
          <a:srgbClr val="FFFFFF"/>
        </a:lt1>
        <a:dk2>
          <a:srgbClr val="FFEBD5"/>
        </a:dk2>
        <a:lt2>
          <a:srgbClr val="78120A"/>
        </a:lt2>
        <a:accent1>
          <a:srgbClr val="E32213"/>
        </a:accent1>
        <a:accent2>
          <a:srgbClr val="FFD3A1"/>
        </a:accent2>
        <a:accent3>
          <a:srgbClr val="FFFFFF"/>
        </a:accent3>
        <a:accent4>
          <a:srgbClr val="000000"/>
        </a:accent4>
        <a:accent5>
          <a:srgbClr val="EFABAA"/>
        </a:accent5>
        <a:accent6>
          <a:srgbClr val="E7BF91"/>
        </a:accent6>
        <a:hlink>
          <a:srgbClr val="FFD9AF"/>
        </a:hlink>
        <a:folHlink>
          <a:srgbClr val="FFB25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25407</TotalTime>
  <Words>6177</Words>
  <Application>Microsoft Office PowerPoint</Application>
  <PresentationFormat>Panoramiczny</PresentationFormat>
  <Paragraphs>785</Paragraphs>
  <Slides>61</Slides>
  <Notes>51</Notes>
  <HiddenSlides>0</HiddenSlides>
  <MMClips>0</MMClips>
  <ScaleCrop>false</ScaleCrop>
  <HeadingPairs>
    <vt:vector size="6" baseType="variant">
      <vt:variant>
        <vt:lpstr>Używane czcionki</vt:lpstr>
      </vt:variant>
      <vt:variant>
        <vt:i4>12</vt:i4>
      </vt:variant>
      <vt:variant>
        <vt:lpstr>Motyw</vt:lpstr>
      </vt:variant>
      <vt:variant>
        <vt:i4>1</vt:i4>
      </vt:variant>
      <vt:variant>
        <vt:lpstr>Tytuły slajdów</vt:lpstr>
      </vt:variant>
      <vt:variant>
        <vt:i4>61</vt:i4>
      </vt:variant>
    </vt:vector>
  </HeadingPairs>
  <TitlesOfParts>
    <vt:vector size="74" baseType="lpstr">
      <vt:lpstr>Calibri</vt:lpstr>
      <vt:lpstr>Microsoft YaHei</vt:lpstr>
      <vt:lpstr>Kanit</vt:lpstr>
      <vt:lpstr>Calibri Light</vt:lpstr>
      <vt:lpstr>Calibri  </vt:lpstr>
      <vt:lpstr>Times New Roman</vt:lpstr>
      <vt:lpstr>Trebuchet MS</vt:lpstr>
      <vt:lpstr>Arial</vt:lpstr>
      <vt:lpstr>Lato</vt:lpstr>
      <vt:lpstr>Verdana</vt:lpstr>
      <vt:lpstr>Wingdings</vt:lpstr>
      <vt:lpstr>Audiowide</vt:lpstr>
      <vt:lpstr>szablon1-PL</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tytuł prezentacji</dc:title>
  <dc:creator>Małgorzata Bernat-Grabarczuk</dc:creator>
  <cp:lastModifiedBy>Małgorzata Bernat-Grabarczuk</cp:lastModifiedBy>
  <cp:revision>1273</cp:revision>
  <cp:lastPrinted>2019-10-30T07:13:40Z</cp:lastPrinted>
  <dcterms:created xsi:type="dcterms:W3CDTF">2015-03-09T09:58:09Z</dcterms:created>
  <dcterms:modified xsi:type="dcterms:W3CDTF">2025-02-20T09:49:28Z</dcterms:modified>
</cp:coreProperties>
</file>