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9" r:id="rId1"/>
  </p:sldMasterIdLst>
  <p:notesMasterIdLst>
    <p:notesMasterId r:id="rId42"/>
  </p:notesMasterIdLst>
  <p:handoutMasterIdLst>
    <p:handoutMasterId r:id="rId43"/>
  </p:handoutMasterIdLst>
  <p:sldIdLst>
    <p:sldId id="317" r:id="rId2"/>
    <p:sldId id="315" r:id="rId3"/>
    <p:sldId id="376" r:id="rId4"/>
    <p:sldId id="261" r:id="rId5"/>
    <p:sldId id="378" r:id="rId6"/>
    <p:sldId id="318" r:id="rId7"/>
    <p:sldId id="420" r:id="rId8"/>
    <p:sldId id="385" r:id="rId9"/>
    <p:sldId id="263" r:id="rId10"/>
    <p:sldId id="419" r:id="rId11"/>
    <p:sldId id="381" r:id="rId12"/>
    <p:sldId id="331" r:id="rId13"/>
    <p:sldId id="333" r:id="rId14"/>
    <p:sldId id="316" r:id="rId15"/>
    <p:sldId id="374" r:id="rId16"/>
    <p:sldId id="319" r:id="rId17"/>
    <p:sldId id="342" r:id="rId18"/>
    <p:sldId id="343" r:id="rId19"/>
    <p:sldId id="344" r:id="rId20"/>
    <p:sldId id="291" r:id="rId21"/>
    <p:sldId id="292" r:id="rId22"/>
    <p:sldId id="352" r:id="rId23"/>
    <p:sldId id="296" r:id="rId24"/>
    <p:sldId id="297" r:id="rId25"/>
    <p:sldId id="298" r:id="rId26"/>
    <p:sldId id="356" r:id="rId27"/>
    <p:sldId id="414" r:id="rId28"/>
    <p:sldId id="416" r:id="rId29"/>
    <p:sldId id="417" r:id="rId30"/>
    <p:sldId id="391" r:id="rId31"/>
    <p:sldId id="392" r:id="rId32"/>
    <p:sldId id="393" r:id="rId33"/>
    <p:sldId id="396" r:id="rId34"/>
    <p:sldId id="394" r:id="rId35"/>
    <p:sldId id="302" r:id="rId36"/>
    <p:sldId id="280" r:id="rId37"/>
    <p:sldId id="281" r:id="rId38"/>
    <p:sldId id="303" r:id="rId39"/>
    <p:sldId id="418" r:id="rId40"/>
    <p:sldId id="375" r:id="rId41"/>
  </p:sldIdLst>
  <p:sldSz cx="12192000" cy="6858000"/>
  <p:notesSz cx="6797675" cy="9926638"/>
  <p:embeddedFontLst>
    <p:embeddedFont>
      <p:font typeface="Audiowide" panose="020B0604020202020204" charset="0"/>
      <p:regular r:id="rId44"/>
    </p:embeddedFont>
    <p:embeddedFont>
      <p:font typeface="Lato" panose="020F0502020204030203" pitchFamily="34" charset="0"/>
      <p:regular r:id="rId45"/>
      <p:bold r:id="rId46"/>
      <p:italic r:id="rId47"/>
      <p:boldItalic r:id="rId48"/>
    </p:embeddedFont>
    <p:embeddedFont>
      <p:font typeface="Trebuchet MS" panose="020B0603020202020204" pitchFamily="34" charset="0"/>
      <p:regular r:id="rId49"/>
      <p:bold r:id="rId50"/>
      <p:italic r:id="rId51"/>
      <p:boldItalic r:id="rId52"/>
    </p:embeddedFont>
  </p:embeddedFontLst>
  <p:defaultTextStyle>
    <a:defPPr>
      <a:defRPr lang="pl-PL"/>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60006"/>
    <a:srgbClr val="FFFFFF"/>
    <a:srgbClr val="C5BFBF"/>
    <a:srgbClr val="B11D09"/>
    <a:srgbClr val="8D2B72"/>
    <a:srgbClr val="543890"/>
    <a:srgbClr val="1DA338"/>
    <a:srgbClr val="A38A3A"/>
    <a:srgbClr val="1B80C4"/>
    <a:srgbClr val="15989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D113A9D2-9D6B-4929-AA2D-F23B5EE8CBE7}" styleName="Styl z motywem 2 — Ak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Styl z motywem 2 — Ak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C083E6E3-FA7D-4D7B-A595-EF9225AFEA82}" styleName="Styl jasny 1 — Ak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Styl jasny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8D230F3-CF80-4859-8CE7-A43EE81993B5}" styleName="Styl jasny 1 — Ak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FD0F851-EC5A-4D38-B0AD-8093EC10F338}" styleName="Styl jasny 1 — Ak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7E9639D4-E3E2-4D34-9284-5A2195B3D0D7}" styleName="Styl jasny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9012ECD-51FC-41F1-AA8D-1B2483CD663E}" styleName="Styl jasny 2 — Ak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Styl jasny 2 — Ak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3B4B98B0-60AC-42C2-AFA5-B58CD77FA1E5}" styleName="Styl jasny 1 — Ak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Styl jasny 1 — Ak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83" autoAdjust="0"/>
    <p:restoredTop sz="51067" autoAdjust="0"/>
  </p:normalViewPr>
  <p:slideViewPr>
    <p:cSldViewPr snapToObjects="1">
      <p:cViewPr varScale="1">
        <p:scale>
          <a:sx n="34" d="100"/>
          <a:sy n="34" d="100"/>
        </p:scale>
        <p:origin x="62" y="202"/>
      </p:cViewPr>
      <p:guideLst>
        <p:guide orient="horz" pos="2160"/>
        <p:guide pos="3840"/>
      </p:guideLst>
    </p:cSldViewPr>
  </p:slideViewPr>
  <p:outlineViewPr>
    <p:cViewPr>
      <p:scale>
        <a:sx n="33" d="100"/>
        <a:sy n="33" d="100"/>
      </p:scale>
      <p:origin x="0" y="0"/>
    </p:cViewPr>
    <p:sldLst>
      <p:sld r:id="rId1" collapse="1"/>
      <p:sld r:id="rId2" collapse="1"/>
    </p:sldLst>
  </p:outlineViewPr>
  <p:notesTextViewPr>
    <p:cViewPr>
      <p:scale>
        <a:sx n="3" d="2"/>
        <a:sy n="3" d="2"/>
      </p:scale>
      <p:origin x="0" y="0"/>
    </p:cViewPr>
  </p:notesTextViewPr>
  <p:sorterViewPr>
    <p:cViewPr>
      <p:scale>
        <a:sx n="100" d="100"/>
        <a:sy n="100" d="100"/>
      </p:scale>
      <p:origin x="0" y="0"/>
    </p:cViewPr>
  </p:sorterViewPr>
  <p:notesViewPr>
    <p:cSldViewPr snapToObjects="1">
      <p:cViewPr varScale="1">
        <p:scale>
          <a:sx n="106" d="100"/>
          <a:sy n="106" d="100"/>
        </p:scale>
        <p:origin x="-3516" y="-96"/>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font" Target="fonts/font4.fntdata"/><Relationship Id="rId50" Type="http://schemas.openxmlformats.org/officeDocument/2006/relationships/font" Target="fonts/font7.fntdata"/><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2.fntdata"/><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fntdata"/><Relationship Id="rId52"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 Id="rId48" Type="http://schemas.openxmlformats.org/officeDocument/2006/relationships/font" Target="fonts/font5.fntdata"/><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font" Target="fonts/font8.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3.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6.fntdata"/></Relationships>
</file>

<file path=ppt/_rels/viewProps.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45002" cy="497058"/>
          </a:xfrm>
          <a:prstGeom prst="rect">
            <a:avLst/>
          </a:prstGeom>
        </p:spPr>
        <p:txBody>
          <a:bodyPr vert="horz" lIns="100282" tIns="50141" rIns="100282" bIns="50141" rtlCol="0"/>
          <a:lstStyle>
            <a:lvl1pPr algn="l">
              <a:defRPr sz="1300"/>
            </a:lvl1pPr>
          </a:lstStyle>
          <a:p>
            <a:endParaRPr lang="pl-PL"/>
          </a:p>
        </p:txBody>
      </p:sp>
      <p:sp>
        <p:nvSpPr>
          <p:cNvPr id="3" name="Symbol zastępczy daty 2"/>
          <p:cNvSpPr>
            <a:spLocks noGrp="1"/>
          </p:cNvSpPr>
          <p:nvPr>
            <p:ph type="dt" sz="quarter" idx="1"/>
          </p:nvPr>
        </p:nvSpPr>
        <p:spPr>
          <a:xfrm>
            <a:off x="3851030" y="0"/>
            <a:ext cx="2945002" cy="497058"/>
          </a:xfrm>
          <a:prstGeom prst="rect">
            <a:avLst/>
          </a:prstGeom>
        </p:spPr>
        <p:txBody>
          <a:bodyPr vert="horz" lIns="100282" tIns="50141" rIns="100282" bIns="50141" rtlCol="0"/>
          <a:lstStyle>
            <a:lvl1pPr algn="r">
              <a:defRPr sz="1300"/>
            </a:lvl1pPr>
          </a:lstStyle>
          <a:p>
            <a:fld id="{D31A44A4-21FB-4420-B922-62B232BD2878}" type="datetimeFigureOut">
              <a:rPr lang="pl-PL" smtClean="0"/>
              <a:t>07.08.2025</a:t>
            </a:fld>
            <a:endParaRPr lang="pl-PL"/>
          </a:p>
        </p:txBody>
      </p:sp>
      <p:sp>
        <p:nvSpPr>
          <p:cNvPr id="4" name="Symbol zastępczy stopki 3"/>
          <p:cNvSpPr>
            <a:spLocks noGrp="1"/>
          </p:cNvSpPr>
          <p:nvPr>
            <p:ph type="ftr" sz="quarter" idx="2"/>
          </p:nvPr>
        </p:nvSpPr>
        <p:spPr>
          <a:xfrm>
            <a:off x="0" y="9427767"/>
            <a:ext cx="2945002" cy="497058"/>
          </a:xfrm>
          <a:prstGeom prst="rect">
            <a:avLst/>
          </a:prstGeom>
        </p:spPr>
        <p:txBody>
          <a:bodyPr vert="horz" lIns="100282" tIns="50141" rIns="100282" bIns="50141" rtlCol="0" anchor="b"/>
          <a:lstStyle>
            <a:lvl1pPr algn="l">
              <a:defRPr sz="1300"/>
            </a:lvl1pPr>
          </a:lstStyle>
          <a:p>
            <a:endParaRPr lang="pl-PL"/>
          </a:p>
        </p:txBody>
      </p:sp>
      <p:sp>
        <p:nvSpPr>
          <p:cNvPr id="5" name="Symbol zastępczy numeru slajdu 4"/>
          <p:cNvSpPr>
            <a:spLocks noGrp="1"/>
          </p:cNvSpPr>
          <p:nvPr>
            <p:ph type="sldNum" sz="quarter" idx="3"/>
          </p:nvPr>
        </p:nvSpPr>
        <p:spPr>
          <a:xfrm>
            <a:off x="3851030" y="9427767"/>
            <a:ext cx="2945002" cy="497058"/>
          </a:xfrm>
          <a:prstGeom prst="rect">
            <a:avLst/>
          </a:prstGeom>
        </p:spPr>
        <p:txBody>
          <a:bodyPr vert="horz" lIns="100282" tIns="50141" rIns="100282" bIns="50141" rtlCol="0" anchor="b"/>
          <a:lstStyle>
            <a:lvl1pPr algn="r">
              <a:defRPr sz="1300"/>
            </a:lvl1pPr>
          </a:lstStyle>
          <a:p>
            <a:fld id="{DBA98176-2097-4028-882F-F8D3C097CDA2}" type="slidenum">
              <a:rPr lang="pl-PL" smtClean="0"/>
              <a:t>‹#›</a:t>
            </a:fld>
            <a:endParaRPr lang="pl-PL"/>
          </a:p>
        </p:txBody>
      </p:sp>
    </p:spTree>
    <p:extLst>
      <p:ext uri="{BB962C8B-B14F-4D97-AF65-F5344CB8AC3E}">
        <p14:creationId xmlns:p14="http://schemas.microsoft.com/office/powerpoint/2010/main" val="8712872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45002" cy="497058"/>
          </a:xfrm>
          <a:prstGeom prst="rect">
            <a:avLst/>
          </a:prstGeom>
        </p:spPr>
        <p:txBody>
          <a:bodyPr vert="horz" lIns="100282" tIns="50141" rIns="100282" bIns="50141" rtlCol="0"/>
          <a:lstStyle>
            <a:lvl1pPr algn="l">
              <a:defRPr sz="1300"/>
            </a:lvl1pPr>
          </a:lstStyle>
          <a:p>
            <a:endParaRPr lang="pl-PL"/>
          </a:p>
        </p:txBody>
      </p:sp>
      <p:sp>
        <p:nvSpPr>
          <p:cNvPr id="3" name="Symbol zastępczy daty 2"/>
          <p:cNvSpPr>
            <a:spLocks noGrp="1"/>
          </p:cNvSpPr>
          <p:nvPr>
            <p:ph type="dt" idx="1"/>
          </p:nvPr>
        </p:nvSpPr>
        <p:spPr>
          <a:xfrm>
            <a:off x="3851030" y="0"/>
            <a:ext cx="2945002" cy="497058"/>
          </a:xfrm>
          <a:prstGeom prst="rect">
            <a:avLst/>
          </a:prstGeom>
        </p:spPr>
        <p:txBody>
          <a:bodyPr vert="horz" lIns="100282" tIns="50141" rIns="100282" bIns="50141" rtlCol="0"/>
          <a:lstStyle>
            <a:lvl1pPr algn="r">
              <a:defRPr sz="1300"/>
            </a:lvl1pPr>
          </a:lstStyle>
          <a:p>
            <a:fld id="{A21A7B8F-B13D-42AB-896D-D4142CBE7CC7}" type="datetimeFigureOut">
              <a:rPr lang="pl-PL" smtClean="0"/>
              <a:t>07.08.2025</a:t>
            </a:fld>
            <a:endParaRPr lang="pl-PL"/>
          </a:p>
        </p:txBody>
      </p:sp>
      <p:sp>
        <p:nvSpPr>
          <p:cNvPr id="4" name="Symbol zastępczy obrazu slajdu 3"/>
          <p:cNvSpPr>
            <a:spLocks noGrp="1" noRot="1" noChangeAspect="1"/>
          </p:cNvSpPr>
          <p:nvPr>
            <p:ph type="sldImg" idx="2"/>
          </p:nvPr>
        </p:nvSpPr>
        <p:spPr>
          <a:xfrm>
            <a:off x="92075" y="744538"/>
            <a:ext cx="6613525" cy="3721100"/>
          </a:xfrm>
          <a:prstGeom prst="rect">
            <a:avLst/>
          </a:prstGeom>
          <a:noFill/>
          <a:ln w="12700">
            <a:solidFill>
              <a:prstClr val="black"/>
            </a:solidFill>
          </a:ln>
        </p:spPr>
        <p:txBody>
          <a:bodyPr vert="horz" lIns="100282" tIns="50141" rIns="100282" bIns="50141" rtlCol="0" anchor="ctr"/>
          <a:lstStyle/>
          <a:p>
            <a:endParaRPr lang="pl-PL"/>
          </a:p>
        </p:txBody>
      </p:sp>
      <p:sp>
        <p:nvSpPr>
          <p:cNvPr id="5" name="Symbol zastępczy notatek 4"/>
          <p:cNvSpPr>
            <a:spLocks noGrp="1"/>
          </p:cNvSpPr>
          <p:nvPr>
            <p:ph type="body" sz="quarter" idx="3"/>
          </p:nvPr>
        </p:nvSpPr>
        <p:spPr>
          <a:xfrm>
            <a:off x="679111" y="4714791"/>
            <a:ext cx="5439455" cy="4468075"/>
          </a:xfrm>
          <a:prstGeom prst="rect">
            <a:avLst/>
          </a:prstGeom>
        </p:spPr>
        <p:txBody>
          <a:bodyPr vert="horz" lIns="100282" tIns="50141" rIns="100282" bIns="50141" rtlCol="0"/>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6" name="Symbol zastępczy stopki 5"/>
          <p:cNvSpPr>
            <a:spLocks noGrp="1"/>
          </p:cNvSpPr>
          <p:nvPr>
            <p:ph type="ftr" sz="quarter" idx="4"/>
          </p:nvPr>
        </p:nvSpPr>
        <p:spPr>
          <a:xfrm>
            <a:off x="0" y="9427767"/>
            <a:ext cx="2945002" cy="497058"/>
          </a:xfrm>
          <a:prstGeom prst="rect">
            <a:avLst/>
          </a:prstGeom>
        </p:spPr>
        <p:txBody>
          <a:bodyPr vert="horz" lIns="100282" tIns="50141" rIns="100282" bIns="50141" rtlCol="0" anchor="b"/>
          <a:lstStyle>
            <a:lvl1pPr algn="l">
              <a:defRPr sz="1300"/>
            </a:lvl1pPr>
          </a:lstStyle>
          <a:p>
            <a:endParaRPr lang="pl-PL"/>
          </a:p>
        </p:txBody>
      </p:sp>
      <p:sp>
        <p:nvSpPr>
          <p:cNvPr id="7" name="Symbol zastępczy numeru slajdu 6"/>
          <p:cNvSpPr>
            <a:spLocks noGrp="1"/>
          </p:cNvSpPr>
          <p:nvPr>
            <p:ph type="sldNum" sz="quarter" idx="5"/>
          </p:nvPr>
        </p:nvSpPr>
        <p:spPr>
          <a:xfrm>
            <a:off x="3851030" y="9427767"/>
            <a:ext cx="2945002" cy="497058"/>
          </a:xfrm>
          <a:prstGeom prst="rect">
            <a:avLst/>
          </a:prstGeom>
        </p:spPr>
        <p:txBody>
          <a:bodyPr vert="horz" lIns="100282" tIns="50141" rIns="100282" bIns="50141" rtlCol="0" anchor="b"/>
          <a:lstStyle>
            <a:lvl1pPr algn="r">
              <a:defRPr sz="1300"/>
            </a:lvl1pPr>
          </a:lstStyle>
          <a:p>
            <a:fld id="{6B563000-1E3B-452F-A06E-988171F92042}" type="slidenum">
              <a:rPr lang="pl-PL" smtClean="0"/>
              <a:t>‹#›</a:t>
            </a:fld>
            <a:endParaRPr lang="pl-PL"/>
          </a:p>
        </p:txBody>
      </p:sp>
    </p:spTree>
    <p:extLst>
      <p:ext uri="{BB962C8B-B14F-4D97-AF65-F5344CB8AC3E}">
        <p14:creationId xmlns:p14="http://schemas.microsoft.com/office/powerpoint/2010/main" val="9147644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6B563000-1E3B-452F-A06E-988171F92042}" type="slidenum">
              <a:rPr lang="pl-PL" smtClean="0"/>
              <a:t>1</a:t>
            </a:fld>
            <a:endParaRPr lang="pl-PL" dirty="0"/>
          </a:p>
        </p:txBody>
      </p:sp>
    </p:spTree>
    <p:extLst>
      <p:ext uri="{BB962C8B-B14F-4D97-AF65-F5344CB8AC3E}">
        <p14:creationId xmlns:p14="http://schemas.microsoft.com/office/powerpoint/2010/main" val="2945283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Stan na 31.12.2024 r. (GUS)</a:t>
            </a:r>
          </a:p>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17 368 studentów na I stopniu</a:t>
            </a:r>
          </a:p>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100 studentów JSM (na kierunku lekarskim)</a:t>
            </a:r>
          </a:p>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2820 studentów na II stopniu</a:t>
            </a:r>
          </a:p>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758 doktorantów w Szkole Doktorskiej </a:t>
            </a:r>
          </a:p>
          <a:p>
            <a:pPr marL="0" marR="0" indent="0" algn="l" defTabSz="914400" rtl="0" eaLnBrk="1" fontAlgn="auto" latinLnBrk="0" hangingPunct="1">
              <a:lnSpc>
                <a:spcPct val="100000"/>
              </a:lnSpc>
              <a:spcBef>
                <a:spcPts val="0"/>
              </a:spcBef>
              <a:spcAft>
                <a:spcPts val="0"/>
              </a:spcAft>
              <a:buClrTx/>
              <a:buSzTx/>
              <a:buFontTx/>
              <a:buNone/>
              <a:tabLst/>
              <a:defRPr/>
            </a:pPr>
            <a:endParaRPr lang="pl-PL" sz="1200" b="0" i="0" u="none" strike="noStrike"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pl-PL" sz="1200" b="0" i="0" u="none" strike="noStrike" kern="1200" baseline="0" dirty="0">
              <a:solidFill>
                <a:schemeClr val="tx1"/>
              </a:solidFill>
              <a:effectLst/>
              <a:latin typeface="+mn-lt"/>
              <a:ea typeface="+mn-ea"/>
              <a:cs typeface="+mn-cs"/>
            </a:endParaRPr>
          </a:p>
        </p:txBody>
      </p:sp>
      <p:sp>
        <p:nvSpPr>
          <p:cNvPr id="4" name="Symbol zastępczy numeru slajdu 3"/>
          <p:cNvSpPr>
            <a:spLocks noGrp="1"/>
          </p:cNvSpPr>
          <p:nvPr>
            <p:ph type="sldNum" sz="quarter" idx="10"/>
          </p:nvPr>
        </p:nvSpPr>
        <p:spPr/>
        <p:txBody>
          <a:bodyPr/>
          <a:lstStyle/>
          <a:p>
            <a:fld id="{6B563000-1E3B-452F-A06E-988171F92042}" type="slidenum">
              <a:rPr lang="pl-PL" smtClean="0"/>
              <a:t>2</a:t>
            </a:fld>
            <a:endParaRPr lang="pl-PL" dirty="0"/>
          </a:p>
        </p:txBody>
      </p:sp>
    </p:spTree>
    <p:extLst>
      <p:ext uri="{BB962C8B-B14F-4D97-AF65-F5344CB8AC3E}">
        <p14:creationId xmlns:p14="http://schemas.microsoft.com/office/powerpoint/2010/main" val="118775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3</a:t>
            </a:fld>
            <a:endParaRPr lang="pl-PL" dirty="0"/>
          </a:p>
        </p:txBody>
      </p:sp>
    </p:spTree>
    <p:extLst>
      <p:ext uri="{BB962C8B-B14F-4D97-AF65-F5344CB8AC3E}">
        <p14:creationId xmlns:p14="http://schemas.microsoft.com/office/powerpoint/2010/main" val="17218474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31.12.2024</a:t>
            </a:r>
          </a:p>
        </p:txBody>
      </p:sp>
      <p:sp>
        <p:nvSpPr>
          <p:cNvPr id="4" name="Symbol zastępczy numeru slajdu 3"/>
          <p:cNvSpPr>
            <a:spLocks noGrp="1"/>
          </p:cNvSpPr>
          <p:nvPr>
            <p:ph type="sldNum" sz="quarter" idx="10"/>
          </p:nvPr>
        </p:nvSpPr>
        <p:spPr/>
        <p:txBody>
          <a:bodyPr/>
          <a:lstStyle/>
          <a:p>
            <a:fld id="{6B563000-1E3B-452F-A06E-988171F92042}" type="slidenum">
              <a:rPr lang="pl-PL" smtClean="0"/>
              <a:t>4</a:t>
            </a:fld>
            <a:endParaRPr lang="pl-PL" dirty="0"/>
          </a:p>
        </p:txBody>
      </p:sp>
    </p:spTree>
    <p:extLst>
      <p:ext uri="{BB962C8B-B14F-4D97-AF65-F5344CB8AC3E}">
        <p14:creationId xmlns:p14="http://schemas.microsoft.com/office/powerpoint/2010/main" val="1702866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dirty="0"/>
              <a:t>pwr.edu.pl/uczelnia/informacje-</a:t>
            </a:r>
            <a:r>
              <a:rPr lang="pl-PL" dirty="0" err="1"/>
              <a:t>ogolne</a:t>
            </a:r>
            <a:r>
              <a:rPr lang="pl-PL" dirty="0"/>
              <a:t>/historia-i-</a:t>
            </a:r>
            <a:r>
              <a:rPr lang="pl-PL" dirty="0" err="1"/>
              <a:t>rozwoj</a:t>
            </a:r>
            <a:r>
              <a:rPr lang="pl-PL" dirty="0"/>
              <a:t>/</a:t>
            </a:r>
            <a:r>
              <a:rPr lang="pl-PL" dirty="0" err="1"/>
              <a:t>osobistosci</a:t>
            </a:r>
            <a:r>
              <a:rPr lang="pl-PL" dirty="0"/>
              <a:t>/doktorzy-honoris-causa</a:t>
            </a:r>
          </a:p>
        </p:txBody>
      </p:sp>
      <p:sp>
        <p:nvSpPr>
          <p:cNvPr id="4" name="Symbol zastępczy numeru slajdu 3"/>
          <p:cNvSpPr>
            <a:spLocks noGrp="1"/>
          </p:cNvSpPr>
          <p:nvPr>
            <p:ph type="sldNum" sz="quarter" idx="10"/>
          </p:nvPr>
        </p:nvSpPr>
        <p:spPr/>
        <p:txBody>
          <a:bodyPr/>
          <a:lstStyle/>
          <a:p>
            <a:fld id="{6B563000-1E3B-452F-A06E-988171F92042}" type="slidenum">
              <a:rPr lang="pl-PL" smtClean="0"/>
              <a:t>5</a:t>
            </a:fld>
            <a:endParaRPr lang="pl-PL"/>
          </a:p>
        </p:txBody>
      </p:sp>
    </p:spTree>
    <p:extLst>
      <p:ext uri="{BB962C8B-B14F-4D97-AF65-F5344CB8AC3E}">
        <p14:creationId xmlns:p14="http://schemas.microsoft.com/office/powerpoint/2010/main" val="4919195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r>
              <a:rPr lang="pl-PL" b="1" dirty="0">
                <a:latin typeface="Calibri" panose="020F0502020204030204" pitchFamily="34" charset="0"/>
                <a:cs typeface="Calibri" panose="020F0502020204030204" pitchFamily="34" charset="0"/>
              </a:rPr>
              <a:t>Times </a:t>
            </a:r>
            <a:r>
              <a:rPr lang="pl-PL" b="1" dirty="0" err="1">
                <a:latin typeface="Calibri" panose="020F0502020204030204" pitchFamily="34" charset="0"/>
                <a:cs typeface="Calibri" panose="020F0502020204030204" pitchFamily="34" charset="0"/>
              </a:rPr>
              <a:t>Higher</a:t>
            </a:r>
            <a:r>
              <a:rPr lang="pl-PL" b="1" dirty="0">
                <a:latin typeface="Calibri" panose="020F0502020204030204" pitchFamily="34" charset="0"/>
                <a:cs typeface="Calibri" panose="020F0502020204030204" pitchFamily="34" charset="0"/>
              </a:rPr>
              <a:t> </a:t>
            </a:r>
            <a:r>
              <a:rPr lang="pl-PL" b="1" dirty="0" err="1">
                <a:latin typeface="Calibri" panose="020F0502020204030204" pitchFamily="34" charset="0"/>
                <a:cs typeface="Calibri" panose="020F0502020204030204" pitchFamily="34" charset="0"/>
              </a:rPr>
              <a:t>Education</a:t>
            </a:r>
            <a:r>
              <a:rPr lang="pl-PL" b="1" dirty="0">
                <a:latin typeface="Calibri" panose="020F0502020204030204" pitchFamily="34" charset="0"/>
                <a:cs typeface="Calibri" panose="020F0502020204030204" pitchFamily="34" charset="0"/>
              </a:rPr>
              <a:t> </a:t>
            </a:r>
            <a:r>
              <a:rPr lang="en-US" b="1" dirty="0">
                <a:latin typeface="Calibri" panose="020F0502020204030204" pitchFamily="34" charset="0"/>
                <a:cs typeface="Calibri" panose="020F0502020204030204" pitchFamily="34" charset="0"/>
              </a:rPr>
              <a:t>Interdisciplinary Science Rankings 2025</a:t>
            </a:r>
            <a:endParaRPr lang="en-US" dirty="0">
              <a:latin typeface="Calibri" panose="020F0502020204030204" pitchFamily="34" charset="0"/>
              <a:cs typeface="Calibri" panose="020F0502020204030204" pitchFamily="34" charset="0"/>
            </a:endParaRPr>
          </a:p>
          <a:p>
            <a:pPr marL="285750" indent="-285750">
              <a:buClr>
                <a:srgbClr val="90A5BE"/>
              </a:buClr>
              <a:buFont typeface="Wingdings" panose="05000000000000000000" pitchFamily="2" charset="2"/>
              <a:buChar char="§"/>
            </a:pPr>
            <a:r>
              <a:rPr lang="pl-PL" dirty="0">
                <a:latin typeface="Calibri" panose="020F0502020204030204" pitchFamily="34" charset="0"/>
                <a:cs typeface="Calibri" panose="020F0502020204030204" pitchFamily="34" charset="0"/>
              </a:rPr>
              <a:t>2nd place </a:t>
            </a:r>
            <a:r>
              <a:rPr lang="en-US" dirty="0">
                <a:latin typeface="Calibri" panose="020F0502020204030204" pitchFamily="34" charset="0"/>
                <a:cs typeface="Calibri" panose="020F0502020204030204" pitchFamily="34" charset="0"/>
              </a:rPr>
              <a:t>among Polish universities</a:t>
            </a:r>
          </a:p>
          <a:p>
            <a:pPr marL="285750" indent="-285750">
              <a:buClr>
                <a:srgbClr val="90A5BE"/>
              </a:buClr>
              <a:buFont typeface="Wingdings" panose="05000000000000000000" pitchFamily="2" charset="2"/>
              <a:buChar char="§"/>
            </a:pPr>
            <a:r>
              <a:rPr lang="en-US" dirty="0">
                <a:latin typeface="Calibri" panose="020F0502020204030204" pitchFamily="34" charset="0"/>
                <a:cs typeface="Calibri" panose="020F0502020204030204" pitchFamily="34" charset="0"/>
              </a:rPr>
              <a:t>in group 2</a:t>
            </a:r>
            <a:r>
              <a:rPr lang="pl-PL" dirty="0">
                <a:latin typeface="Calibri" panose="020F0502020204030204" pitchFamily="34" charset="0"/>
                <a:cs typeface="Calibri" panose="020F0502020204030204" pitchFamily="34" charset="0"/>
              </a:rPr>
              <a:t>01</a:t>
            </a:r>
            <a:r>
              <a:rPr lang="en-US" dirty="0">
                <a:latin typeface="Calibri" panose="020F0502020204030204" pitchFamily="34" charset="0"/>
                <a:cs typeface="Calibri" panose="020F0502020204030204" pitchFamily="34" charset="0"/>
              </a:rPr>
              <a:t>-</a:t>
            </a:r>
            <a:r>
              <a:rPr lang="pl-PL" dirty="0">
                <a:latin typeface="Calibri" panose="020F0502020204030204" pitchFamily="34" charset="0"/>
                <a:cs typeface="Calibri" panose="020F0502020204030204" pitchFamily="34" charset="0"/>
              </a:rPr>
              <a:t>25</a:t>
            </a:r>
            <a:r>
              <a:rPr lang="en-US" dirty="0">
                <a:latin typeface="Calibri" panose="020F0502020204030204" pitchFamily="34" charset="0"/>
                <a:cs typeface="Calibri" panose="020F0502020204030204" pitchFamily="34" charset="0"/>
              </a:rPr>
              <a:t>0 in the general ranking of universities</a:t>
            </a:r>
            <a:endParaRPr lang="pl-PL" dirty="0">
              <a:latin typeface="Calibri" panose="020F0502020204030204" pitchFamily="34" charset="0"/>
              <a:cs typeface="Calibri" panose="020F0502020204030204" pitchFamily="34" charset="0"/>
            </a:endParaRPr>
          </a:p>
          <a:p>
            <a:pPr marL="285750" indent="-285750">
              <a:buClr>
                <a:srgbClr val="90A5BE"/>
              </a:buClr>
              <a:buFont typeface="Wingdings" panose="05000000000000000000" pitchFamily="2" charset="2"/>
              <a:buChar char="§"/>
            </a:pPr>
            <a:endParaRPr lang="pl-PL" dirty="0">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
                <a:srgbClr val="90A5BE"/>
              </a:buClr>
              <a:buSzTx/>
              <a:buFont typeface="Wingdings" panose="05000000000000000000" pitchFamily="2" charset="2"/>
              <a:buNone/>
              <a:tabLst/>
              <a:defRPr/>
            </a:pPr>
            <a:r>
              <a:rPr lang="en-US" sz="1200" b="0" i="0" kern="1200" dirty="0">
                <a:solidFill>
                  <a:schemeClr val="tx1"/>
                </a:solidFill>
                <a:effectLst/>
                <a:latin typeface="+mn-lt"/>
                <a:ea typeface="+mn-ea"/>
                <a:cs typeface="+mn-cs"/>
              </a:rPr>
              <a:t>The Interdisciplinary Science Rankings is the first effort of its kind to measure universities’ contributions and commitment to interdisciplinary science. It includes 11 carefully calibrated performance indicators to assess institutions across three key areas, each representing a stage in the life cycle of research projects: inputs (funding); process (measures of success, facilities, administrative support and promotion); and outputs (publications, research quality and reputation).</a:t>
            </a:r>
            <a:endParaRPr lang="pl-PL" sz="1200" b="0" i="0" kern="1200" dirty="0">
              <a:solidFill>
                <a:schemeClr val="tx1"/>
              </a:solidFill>
              <a:effectLst/>
              <a:latin typeface="+mn-lt"/>
              <a:ea typeface="+mn-ea"/>
              <a:cs typeface="+mn-cs"/>
            </a:endParaRPr>
          </a:p>
          <a:p>
            <a:pPr marL="0" indent="0">
              <a:buClr>
                <a:srgbClr val="90A5BE"/>
              </a:buClr>
              <a:buFont typeface="Wingdings" panose="05000000000000000000" pitchFamily="2" charset="2"/>
              <a:buNone/>
            </a:pPr>
            <a:endParaRPr lang="en-US" dirty="0">
              <a:latin typeface="Calibri" panose="020F0502020204030204" pitchFamily="34" charset="0"/>
              <a:cs typeface="Calibri" panose="020F0502020204030204" pitchFamily="34" charset="0"/>
            </a:endParaRPr>
          </a:p>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6</a:t>
            </a:fld>
            <a:endParaRPr lang="pl-PL"/>
          </a:p>
        </p:txBody>
      </p:sp>
    </p:spTree>
    <p:extLst>
      <p:ext uri="{BB962C8B-B14F-4D97-AF65-F5344CB8AC3E}">
        <p14:creationId xmlns:p14="http://schemas.microsoft.com/office/powerpoint/2010/main" val="24944925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r>
              <a:rPr lang="pl-PL" b="1" dirty="0">
                <a:latin typeface="Calibri" panose="020F0502020204030204" pitchFamily="34" charset="0"/>
                <a:cs typeface="Calibri" panose="020F0502020204030204" pitchFamily="34" charset="0"/>
              </a:rPr>
              <a:t>Times </a:t>
            </a:r>
            <a:r>
              <a:rPr lang="pl-PL" b="1" dirty="0" err="1">
                <a:latin typeface="Calibri" panose="020F0502020204030204" pitchFamily="34" charset="0"/>
                <a:cs typeface="Calibri" panose="020F0502020204030204" pitchFamily="34" charset="0"/>
              </a:rPr>
              <a:t>Higher</a:t>
            </a:r>
            <a:r>
              <a:rPr lang="pl-PL" b="1" dirty="0">
                <a:latin typeface="Calibri" panose="020F0502020204030204" pitchFamily="34" charset="0"/>
                <a:cs typeface="Calibri" panose="020F0502020204030204" pitchFamily="34" charset="0"/>
              </a:rPr>
              <a:t> </a:t>
            </a:r>
            <a:r>
              <a:rPr lang="pl-PL" b="1" dirty="0" err="1">
                <a:latin typeface="Calibri" panose="020F0502020204030204" pitchFamily="34" charset="0"/>
                <a:cs typeface="Calibri" panose="020F0502020204030204" pitchFamily="34" charset="0"/>
              </a:rPr>
              <a:t>Education</a:t>
            </a:r>
            <a:r>
              <a:rPr lang="pl-PL" b="1" dirty="0">
                <a:latin typeface="Calibri" panose="020F0502020204030204" pitchFamily="34" charset="0"/>
                <a:cs typeface="Calibri" panose="020F0502020204030204" pitchFamily="34" charset="0"/>
              </a:rPr>
              <a:t> </a:t>
            </a:r>
            <a:r>
              <a:rPr lang="en-US" b="1" dirty="0">
                <a:latin typeface="Calibri" panose="020F0502020204030204" pitchFamily="34" charset="0"/>
                <a:cs typeface="Calibri" panose="020F0502020204030204" pitchFamily="34" charset="0"/>
              </a:rPr>
              <a:t>Interdisciplinary Science Rankings 2025</a:t>
            </a:r>
            <a:endParaRPr lang="en-US" dirty="0">
              <a:latin typeface="Calibri" panose="020F0502020204030204" pitchFamily="34" charset="0"/>
              <a:cs typeface="Calibri" panose="020F0502020204030204" pitchFamily="34" charset="0"/>
            </a:endParaRPr>
          </a:p>
          <a:p>
            <a:pPr marL="285750" indent="-285750">
              <a:buClr>
                <a:srgbClr val="90A5BE"/>
              </a:buClr>
              <a:buFont typeface="Wingdings" panose="05000000000000000000" pitchFamily="2" charset="2"/>
              <a:buChar char="§"/>
            </a:pPr>
            <a:r>
              <a:rPr lang="pl-PL" b="0" i="0" dirty="0">
                <a:solidFill>
                  <a:srgbClr val="767676"/>
                </a:solidFill>
                <a:effectLst/>
                <a:latin typeface="Arial" panose="020B0604020202020204" pitchFamily="34" charset="0"/>
              </a:rPr>
              <a:t>2</a:t>
            </a:r>
            <a:r>
              <a:rPr lang="pl-PL" b="0" i="0" baseline="30000" dirty="0">
                <a:solidFill>
                  <a:srgbClr val="767676"/>
                </a:solidFill>
                <a:effectLst/>
                <a:latin typeface="Arial" panose="020B0604020202020204" pitchFamily="34" charset="0"/>
              </a:rPr>
              <a:t>nd</a:t>
            </a:r>
            <a:r>
              <a:rPr lang="pl-PL" b="0" dirty="0">
                <a:latin typeface="Calibri" panose="020F0502020204030204" pitchFamily="34" charset="0"/>
                <a:cs typeface="Calibri" panose="020F0502020204030204" pitchFamily="34" charset="0"/>
              </a:rPr>
              <a:t> place </a:t>
            </a:r>
            <a:r>
              <a:rPr lang="en-US" b="0" dirty="0">
                <a:latin typeface="Calibri" panose="020F0502020204030204" pitchFamily="34" charset="0"/>
                <a:cs typeface="Calibri" panose="020F0502020204030204" pitchFamily="34" charset="0"/>
              </a:rPr>
              <a:t>among Polish universities</a:t>
            </a:r>
          </a:p>
          <a:p>
            <a:pPr marL="285750" indent="-285750">
              <a:buClr>
                <a:srgbClr val="90A5BE"/>
              </a:buClr>
              <a:buFont typeface="Wingdings" panose="05000000000000000000" pitchFamily="2" charset="2"/>
              <a:buChar char="§"/>
            </a:pPr>
            <a:r>
              <a:rPr lang="en-US" dirty="0">
                <a:latin typeface="Calibri" panose="020F0502020204030204" pitchFamily="34" charset="0"/>
                <a:cs typeface="Calibri" panose="020F0502020204030204" pitchFamily="34" charset="0"/>
              </a:rPr>
              <a:t>in group 2</a:t>
            </a:r>
            <a:r>
              <a:rPr lang="pl-PL" dirty="0">
                <a:latin typeface="Calibri" panose="020F0502020204030204" pitchFamily="34" charset="0"/>
                <a:cs typeface="Calibri" panose="020F0502020204030204" pitchFamily="34" charset="0"/>
              </a:rPr>
              <a:t>01</a:t>
            </a:r>
            <a:r>
              <a:rPr lang="en-US" dirty="0">
                <a:latin typeface="Calibri" panose="020F0502020204030204" pitchFamily="34" charset="0"/>
                <a:cs typeface="Calibri" panose="020F0502020204030204" pitchFamily="34" charset="0"/>
              </a:rPr>
              <a:t>-</a:t>
            </a:r>
            <a:r>
              <a:rPr lang="pl-PL" dirty="0">
                <a:latin typeface="Calibri" panose="020F0502020204030204" pitchFamily="34" charset="0"/>
                <a:cs typeface="Calibri" panose="020F0502020204030204" pitchFamily="34" charset="0"/>
              </a:rPr>
              <a:t>25</a:t>
            </a:r>
            <a:r>
              <a:rPr lang="en-US" dirty="0">
                <a:latin typeface="Calibri" panose="020F0502020204030204" pitchFamily="34" charset="0"/>
                <a:cs typeface="Calibri" panose="020F0502020204030204" pitchFamily="34" charset="0"/>
              </a:rPr>
              <a:t>0 in the general ranking of universities</a:t>
            </a:r>
            <a:endParaRPr lang="pl-PL" dirty="0">
              <a:latin typeface="Calibri" panose="020F0502020204030204" pitchFamily="34" charset="0"/>
              <a:cs typeface="Calibri" panose="020F0502020204030204" pitchFamily="34" charset="0"/>
            </a:endParaRPr>
          </a:p>
          <a:p>
            <a:pPr marL="285750" indent="-285750">
              <a:buClr>
                <a:srgbClr val="90A5BE"/>
              </a:buClr>
              <a:buFont typeface="Wingdings" panose="05000000000000000000" pitchFamily="2" charset="2"/>
              <a:buChar char="§"/>
            </a:pPr>
            <a:endParaRPr lang="pl-PL" dirty="0">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
                <a:srgbClr val="90A5BE"/>
              </a:buClr>
              <a:buSzTx/>
              <a:buFont typeface="Wingdings" panose="05000000000000000000" pitchFamily="2" charset="2"/>
              <a:buNone/>
              <a:tabLst/>
              <a:defRPr/>
            </a:pPr>
            <a:r>
              <a:rPr lang="en-US" sz="1200" b="0" i="0" kern="1200" dirty="0">
                <a:solidFill>
                  <a:schemeClr val="tx1"/>
                </a:solidFill>
                <a:effectLst/>
                <a:latin typeface="+mn-lt"/>
                <a:ea typeface="+mn-ea"/>
                <a:cs typeface="+mn-cs"/>
              </a:rPr>
              <a:t>The Interdisciplinary Science Rankings is the first effort of its kind to measure universities’ contributions and commitment to interdisciplinary science. It includes 11 carefully calibrated performance indicators to assess institutions across three key areas, each representing a stage in the life cycle of research projects: inputs (funding); process (measures of success, facilities, administrative support and promotion); and outputs (publications, research quality and reputation).</a:t>
            </a:r>
            <a:endParaRPr lang="pl-PL" sz="1200" b="0" i="0" kern="1200" dirty="0">
              <a:solidFill>
                <a:schemeClr val="tx1"/>
              </a:solidFill>
              <a:effectLst/>
              <a:latin typeface="+mn-lt"/>
              <a:ea typeface="+mn-ea"/>
              <a:cs typeface="+mn-cs"/>
            </a:endParaRPr>
          </a:p>
          <a:p>
            <a:pPr marL="0" indent="0">
              <a:buClr>
                <a:srgbClr val="90A5BE"/>
              </a:buClr>
              <a:buFont typeface="Wingdings" panose="05000000000000000000" pitchFamily="2" charset="2"/>
              <a:buNone/>
            </a:pPr>
            <a:endParaRPr lang="en-US" dirty="0">
              <a:latin typeface="Calibri" panose="020F0502020204030204" pitchFamily="34" charset="0"/>
              <a:cs typeface="Calibri" panose="020F0502020204030204" pitchFamily="34" charset="0"/>
            </a:endParaRPr>
          </a:p>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7</a:t>
            </a:fld>
            <a:endParaRPr lang="pl-PL"/>
          </a:p>
        </p:txBody>
      </p:sp>
    </p:spTree>
    <p:extLst>
      <p:ext uri="{BB962C8B-B14F-4D97-AF65-F5344CB8AC3E}">
        <p14:creationId xmlns:p14="http://schemas.microsoft.com/office/powerpoint/2010/main" val="26787923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8</a:t>
            </a:fld>
            <a:endParaRPr lang="pl-PL"/>
          </a:p>
        </p:txBody>
      </p:sp>
    </p:spTree>
    <p:extLst>
      <p:ext uri="{BB962C8B-B14F-4D97-AF65-F5344CB8AC3E}">
        <p14:creationId xmlns:p14="http://schemas.microsoft.com/office/powerpoint/2010/main" val="29349096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9</a:t>
            </a:fld>
            <a:endParaRPr lang="pl-PL"/>
          </a:p>
        </p:txBody>
      </p:sp>
    </p:spTree>
    <p:extLst>
      <p:ext uri="{BB962C8B-B14F-4D97-AF65-F5344CB8AC3E}">
        <p14:creationId xmlns:p14="http://schemas.microsoft.com/office/powerpoint/2010/main" val="5213601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pl-PL" sz="1200" dirty="0">
                <a:solidFill>
                  <a:prstClr val="black"/>
                </a:solidFill>
                <a:latin typeface="Calibri" pitchFamily="34" charset="0"/>
                <a:cs typeface="Calibri" pitchFamily="34" charset="0"/>
              </a:rPr>
              <a:t>Since its very beginnings, </a:t>
            </a:r>
            <a:r>
              <a:rPr lang="pl-PL" altLang="pl-PL" sz="1200" dirty="0">
                <a:solidFill>
                  <a:prstClr val="black"/>
                </a:solidFill>
                <a:latin typeface="Calibri" pitchFamily="34" charset="0"/>
                <a:cs typeface="Calibri" pitchFamily="34" charset="0"/>
              </a:rPr>
              <a:t>Wrocław Tech </a:t>
            </a:r>
            <a:r>
              <a:rPr lang="en-US" altLang="pl-PL" sz="1200" dirty="0">
                <a:solidFill>
                  <a:prstClr val="black"/>
                </a:solidFill>
                <a:latin typeface="Calibri" pitchFamily="34" charset="0"/>
                <a:cs typeface="Calibri" pitchFamily="34" charset="0"/>
              </a:rPr>
              <a:t>has aimed to deliver high quality education. It</a:t>
            </a:r>
            <a:r>
              <a:rPr lang="pl-PL" altLang="pl-PL" sz="1200" dirty="0">
                <a:solidFill>
                  <a:prstClr val="black"/>
                </a:solidFill>
                <a:latin typeface="Calibri" pitchFamily="34" charset="0"/>
                <a:cs typeface="Calibri" pitchFamily="34" charset="0"/>
              </a:rPr>
              <a:t>s</a:t>
            </a:r>
            <a:r>
              <a:rPr lang="en-US" altLang="pl-PL" sz="1200" dirty="0">
                <a:solidFill>
                  <a:prstClr val="black"/>
                </a:solidFill>
                <a:latin typeface="Calibri" pitchFamily="34" charset="0"/>
                <a:cs typeface="Calibri" pitchFamily="34" charset="0"/>
              </a:rPr>
              <a:t> multidisciplinary character</a:t>
            </a:r>
            <a:r>
              <a:rPr lang="pl-PL" altLang="pl-PL" sz="1200" dirty="0">
                <a:solidFill>
                  <a:prstClr val="black"/>
                </a:solidFill>
                <a:latin typeface="Calibri" pitchFamily="34" charset="0"/>
                <a:cs typeface="Calibri" pitchFamily="34" charset="0"/>
              </a:rPr>
              <a:t> </a:t>
            </a:r>
            <a:r>
              <a:rPr lang="pl-PL" altLang="pl-PL" sz="1200" dirty="0" err="1">
                <a:solidFill>
                  <a:prstClr val="black"/>
                </a:solidFill>
                <a:latin typeface="Calibri" pitchFamily="34" charset="0"/>
                <a:cs typeface="Calibri" pitchFamily="34" charset="0"/>
              </a:rPr>
              <a:t>goes</a:t>
            </a:r>
            <a:r>
              <a:rPr lang="en-US" altLang="pl-PL" sz="1200" dirty="0">
                <a:solidFill>
                  <a:prstClr val="black"/>
                </a:solidFill>
                <a:latin typeface="Calibri" pitchFamily="34" charset="0"/>
                <a:cs typeface="Calibri" pitchFamily="34" charset="0"/>
              </a:rPr>
              <a:t> beyond the traditional</a:t>
            </a:r>
            <a:r>
              <a:rPr lang="pl-PL" altLang="pl-PL" sz="1200" dirty="0">
                <a:solidFill>
                  <a:prstClr val="black"/>
                </a:solidFill>
                <a:latin typeface="Calibri" pitchFamily="34" charset="0"/>
                <a:cs typeface="Calibri" pitchFamily="34" charset="0"/>
              </a:rPr>
              <a:t> </a:t>
            </a:r>
            <a:r>
              <a:rPr lang="en-US" altLang="pl-PL" sz="1200" dirty="0">
                <a:solidFill>
                  <a:prstClr val="black"/>
                </a:solidFill>
                <a:latin typeface="Calibri" pitchFamily="34" charset="0"/>
                <a:cs typeface="Calibri" pitchFamily="34" charset="0"/>
              </a:rPr>
              <a:t>fields of engineering</a:t>
            </a:r>
            <a:r>
              <a:rPr lang="pl-PL" altLang="pl-PL" sz="1200" dirty="0">
                <a:solidFill>
                  <a:prstClr val="black"/>
                </a:solidFill>
                <a:latin typeface="Calibri" pitchFamily="34" charset="0"/>
                <a:cs typeface="Calibri" pitchFamily="34" charset="0"/>
              </a:rPr>
              <a:t>, </a:t>
            </a:r>
            <a:r>
              <a:rPr lang="en-US" altLang="pl-PL" sz="1200" dirty="0">
                <a:solidFill>
                  <a:prstClr val="black"/>
                </a:solidFill>
                <a:latin typeface="Calibri" pitchFamily="34" charset="0"/>
                <a:cs typeface="Calibri" pitchFamily="34" charset="0"/>
              </a:rPr>
              <a:t>interweaving technical, mathematical, natural and economic sciences</a:t>
            </a:r>
            <a:r>
              <a:rPr lang="pl-PL" altLang="pl-PL" sz="1200" dirty="0">
                <a:solidFill>
                  <a:prstClr val="black"/>
                </a:solidFill>
                <a:latin typeface="Calibri" pitchFamily="34" charset="0"/>
                <a:cs typeface="Calibri" pitchFamily="34" charset="0"/>
              </a:rPr>
              <a:t> with</a:t>
            </a:r>
            <a:r>
              <a:rPr lang="en-US" altLang="pl-PL" sz="1200" dirty="0">
                <a:solidFill>
                  <a:prstClr val="black"/>
                </a:solidFill>
                <a:latin typeface="Calibri" pitchFamily="34" charset="0"/>
                <a:cs typeface="Calibri" pitchFamily="34" charset="0"/>
              </a:rPr>
              <a:t> humanities. </a:t>
            </a:r>
            <a:endParaRPr lang="pl-PL" dirty="0">
              <a:latin typeface="Calibri" panose="020F0502020204030204" pitchFamily="34" charset="0"/>
              <a:cs typeface="Calibri" panose="020F0502020204030204" pitchFamily="34" charset="0"/>
            </a:endParaRPr>
          </a:p>
          <a:p>
            <a:endParaRPr lang="pl-PL" dirty="0"/>
          </a:p>
          <a:p>
            <a:r>
              <a:rPr lang="pl-PL" dirty="0"/>
              <a:t>nazwy dyscyplin w języku angielskim – załącznik nr 2 do PO 6/2024</a:t>
            </a:r>
          </a:p>
          <a:p>
            <a:r>
              <a:rPr lang="pl-PL" dirty="0"/>
              <a:t>Architecture and Urban Planning</a:t>
            </a:r>
          </a:p>
          <a:p>
            <a:r>
              <a:rPr lang="pl-PL" dirty="0"/>
              <a:t>Automation, Electronics, </a:t>
            </a:r>
            <a:r>
              <a:rPr lang="pl-PL" dirty="0" err="1"/>
              <a:t>Electrical</a:t>
            </a:r>
            <a:r>
              <a:rPr lang="pl-PL" dirty="0"/>
              <a:t> Engineering and Space Technologies</a:t>
            </a:r>
          </a:p>
          <a:p>
            <a:r>
              <a:rPr lang="pl-PL" dirty="0"/>
              <a:t>Information and </a:t>
            </a:r>
            <a:r>
              <a:rPr lang="pl-PL" dirty="0" err="1"/>
              <a:t>Communication</a:t>
            </a:r>
            <a:r>
              <a:rPr lang="pl-PL" dirty="0"/>
              <a:t> Technology</a:t>
            </a:r>
          </a:p>
          <a:p>
            <a:r>
              <a:rPr lang="pl-PL" dirty="0" err="1"/>
              <a:t>Biomedical</a:t>
            </a:r>
            <a:r>
              <a:rPr lang="pl-PL" dirty="0"/>
              <a:t> Engineering</a:t>
            </a:r>
          </a:p>
          <a:p>
            <a:r>
              <a:rPr lang="pl-PL" dirty="0" err="1"/>
              <a:t>Chemical</a:t>
            </a:r>
            <a:r>
              <a:rPr lang="pl-PL" dirty="0"/>
              <a:t> Engineering</a:t>
            </a:r>
          </a:p>
          <a:p>
            <a:r>
              <a:rPr lang="pl-PL" dirty="0" err="1"/>
              <a:t>Civil</a:t>
            </a:r>
            <a:r>
              <a:rPr lang="pl-PL" dirty="0"/>
              <a:t> Engineering, </a:t>
            </a:r>
            <a:r>
              <a:rPr lang="pl-PL" dirty="0" err="1"/>
              <a:t>Geodesy</a:t>
            </a:r>
            <a:r>
              <a:rPr lang="pl-PL" dirty="0"/>
              <a:t> and Transport </a:t>
            </a:r>
          </a:p>
          <a:p>
            <a:r>
              <a:rPr lang="pl-PL" dirty="0"/>
              <a:t>Materials Engineering</a:t>
            </a:r>
          </a:p>
          <a:p>
            <a:r>
              <a:rPr lang="pl-PL" dirty="0" err="1"/>
              <a:t>Mechanical</a:t>
            </a:r>
            <a:r>
              <a:rPr lang="pl-PL" dirty="0"/>
              <a:t> Engineering</a:t>
            </a:r>
          </a:p>
          <a:p>
            <a:r>
              <a:rPr lang="pl-PL" dirty="0" err="1"/>
              <a:t>Environmental</a:t>
            </a:r>
            <a:r>
              <a:rPr lang="pl-PL" dirty="0"/>
              <a:t> Engineering, </a:t>
            </a:r>
            <a:r>
              <a:rPr lang="pl-PL" dirty="0" err="1"/>
              <a:t>Mining</a:t>
            </a:r>
            <a:r>
              <a:rPr lang="pl-PL" dirty="0"/>
              <a:t> and Energy</a:t>
            </a:r>
          </a:p>
          <a:p>
            <a:r>
              <a:rPr lang="pl-PL" dirty="0" err="1"/>
              <a:t>Mathematics</a:t>
            </a:r>
            <a:endParaRPr lang="pl-PL" dirty="0"/>
          </a:p>
          <a:p>
            <a:r>
              <a:rPr lang="pl-PL" dirty="0" err="1"/>
              <a:t>Chemical</a:t>
            </a:r>
            <a:r>
              <a:rPr lang="pl-PL" dirty="0"/>
              <a:t> </a:t>
            </a:r>
            <a:r>
              <a:rPr lang="pl-PL" dirty="0" err="1"/>
              <a:t>Sciences</a:t>
            </a:r>
            <a:endParaRPr lang="pl-PL" dirty="0"/>
          </a:p>
          <a:p>
            <a:r>
              <a:rPr lang="pl-PL" dirty="0" err="1"/>
              <a:t>Physical</a:t>
            </a:r>
            <a:r>
              <a:rPr lang="pl-PL" dirty="0"/>
              <a:t> </a:t>
            </a:r>
            <a:r>
              <a:rPr lang="pl-PL" dirty="0" err="1"/>
              <a:t>Sciences</a:t>
            </a:r>
            <a:endParaRPr lang="pl-PL" dirty="0"/>
          </a:p>
          <a:p>
            <a:r>
              <a:rPr lang="pl-PL" dirty="0"/>
              <a:t>Management and </a:t>
            </a:r>
            <a:r>
              <a:rPr lang="pl-PL" dirty="0" err="1"/>
              <a:t>Quality</a:t>
            </a:r>
            <a:r>
              <a:rPr lang="pl-PL" dirty="0"/>
              <a:t> </a:t>
            </a:r>
            <a:r>
              <a:rPr lang="pl-PL" dirty="0" err="1"/>
              <a:t>Studies</a:t>
            </a:r>
            <a:endParaRPr lang="pl-PL" dirty="0"/>
          </a:p>
          <a:p>
            <a:r>
              <a:rPr lang="pl-PL" dirty="0" err="1"/>
              <a:t>Medical</a:t>
            </a:r>
            <a:r>
              <a:rPr lang="pl-PL" dirty="0"/>
              <a:t> </a:t>
            </a:r>
            <a:r>
              <a:rPr lang="pl-PL" dirty="0" err="1"/>
              <a:t>Sciences</a:t>
            </a:r>
            <a:endParaRPr lang="pl-PL" dirty="0"/>
          </a:p>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10</a:t>
            </a:fld>
            <a:endParaRPr lang="pl-PL"/>
          </a:p>
        </p:txBody>
      </p:sp>
    </p:spTree>
    <p:extLst>
      <p:ext uri="{BB962C8B-B14F-4D97-AF65-F5344CB8AC3E}">
        <p14:creationId xmlns:p14="http://schemas.microsoft.com/office/powerpoint/2010/main" val="3200967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sz="1200" kern="1200" dirty="0">
                <a:solidFill>
                  <a:schemeClr val="tx1"/>
                </a:solidFill>
                <a:effectLst/>
                <a:latin typeface="+mn-lt"/>
                <a:ea typeface="+mn-ea"/>
                <a:cs typeface="+mn-cs"/>
              </a:rPr>
              <a:t>wykaz nazw wydziałów, kierunków studiów, specjalności w języku angielskim – załącznik nr 1 do PO 6/2024 </a:t>
            </a:r>
          </a:p>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11</a:t>
            </a:fld>
            <a:endParaRPr lang="pl-PL"/>
          </a:p>
        </p:txBody>
      </p:sp>
    </p:spTree>
    <p:extLst>
      <p:ext uri="{BB962C8B-B14F-4D97-AF65-F5344CB8AC3E}">
        <p14:creationId xmlns:p14="http://schemas.microsoft.com/office/powerpoint/2010/main" val="261175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12</a:t>
            </a:fld>
            <a:endParaRPr lang="pl-PL"/>
          </a:p>
        </p:txBody>
      </p:sp>
    </p:spTree>
    <p:extLst>
      <p:ext uri="{BB962C8B-B14F-4D97-AF65-F5344CB8AC3E}">
        <p14:creationId xmlns:p14="http://schemas.microsoft.com/office/powerpoint/2010/main" val="26922252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6B563000-1E3B-452F-A06E-988171F92042}" type="slidenum">
              <a:rPr lang="pl-PL" smtClean="0"/>
              <a:t>13</a:t>
            </a:fld>
            <a:endParaRPr lang="pl-PL"/>
          </a:p>
        </p:txBody>
      </p:sp>
    </p:spTree>
    <p:extLst>
      <p:ext uri="{BB962C8B-B14F-4D97-AF65-F5344CB8AC3E}">
        <p14:creationId xmlns:p14="http://schemas.microsoft.com/office/powerpoint/2010/main" val="16898352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14</a:t>
            </a:fld>
            <a:endParaRPr lang="pl-PL"/>
          </a:p>
        </p:txBody>
      </p:sp>
    </p:spTree>
    <p:extLst>
      <p:ext uri="{BB962C8B-B14F-4D97-AF65-F5344CB8AC3E}">
        <p14:creationId xmlns:p14="http://schemas.microsoft.com/office/powerpoint/2010/main" val="31467765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r>
              <a:rPr lang="pl-PL" sz="1200" b="0" i="0" kern="1200" dirty="0">
                <a:solidFill>
                  <a:schemeClr val="tx1"/>
                </a:solidFill>
                <a:effectLst/>
                <a:latin typeface="+mn-lt"/>
                <a:ea typeface="+mn-ea"/>
                <a:cs typeface="+mn-cs"/>
              </a:rPr>
              <a:t>Sieć </a:t>
            </a:r>
            <a:r>
              <a:rPr lang="pl-PL" sz="1200" b="0" i="0" kern="1200" dirty="0" err="1">
                <a:solidFill>
                  <a:schemeClr val="tx1"/>
                </a:solidFill>
                <a:effectLst/>
                <a:latin typeface="+mn-lt"/>
                <a:ea typeface="+mn-ea"/>
                <a:cs typeface="+mn-cs"/>
              </a:rPr>
              <a:t>Unite</a:t>
            </a:r>
            <a:r>
              <a:rPr lang="pl-PL" sz="1200" b="0" i="0" kern="1200" dirty="0">
                <a:solidFill>
                  <a:schemeClr val="tx1"/>
                </a:solidFill>
                <a:effectLst/>
                <a:latin typeface="+mn-lt"/>
                <a:ea typeface="+mn-ea"/>
                <a:cs typeface="+mn-cs"/>
              </a:rPr>
              <a:t>! </a:t>
            </a:r>
          </a:p>
          <a:p>
            <a:endParaRPr lang="pl-PL" sz="1200" b="0" i="0" kern="1200" dirty="0">
              <a:solidFill>
                <a:schemeClr val="tx1"/>
              </a:solidFill>
              <a:effectLst/>
              <a:latin typeface="+mn-lt"/>
              <a:ea typeface="+mn-ea"/>
              <a:cs typeface="+mn-cs"/>
            </a:endParaRPr>
          </a:p>
          <a:p>
            <a:r>
              <a:rPr lang="pl-PL" sz="1200" b="0" i="0" kern="1200" dirty="0">
                <a:solidFill>
                  <a:schemeClr val="tx1"/>
                </a:solidFill>
                <a:effectLst/>
                <a:latin typeface="+mn-lt"/>
                <a:ea typeface="+mn-ea"/>
                <a:cs typeface="+mn-cs"/>
              </a:rPr>
              <a:t>Uniwersytet w Grenoble (Francja),</a:t>
            </a:r>
          </a:p>
          <a:p>
            <a:r>
              <a:rPr lang="pl-PL" sz="1200" b="0" i="0" kern="1200" dirty="0">
                <a:solidFill>
                  <a:schemeClr val="tx1"/>
                </a:solidFill>
                <a:effectLst/>
                <a:latin typeface="+mn-lt"/>
                <a:ea typeface="+mn-ea"/>
                <a:cs typeface="+mn-cs"/>
              </a:rPr>
              <a:t>Uniwersytet w Lizbonie (Portugalia),</a:t>
            </a:r>
          </a:p>
          <a:p>
            <a:r>
              <a:rPr lang="pl-PL" sz="1200" b="0" i="0" kern="1200" dirty="0">
                <a:solidFill>
                  <a:schemeClr val="tx1"/>
                </a:solidFill>
                <a:effectLst/>
                <a:latin typeface="+mn-lt"/>
                <a:ea typeface="+mn-ea"/>
                <a:cs typeface="+mn-cs"/>
              </a:rPr>
              <a:t>Królewski Instytut Technologiczny w Sztokholmie (Szwecja),</a:t>
            </a:r>
          </a:p>
          <a:p>
            <a:r>
              <a:rPr lang="pl-PL" sz="1200" b="0" i="0" kern="1200" dirty="0">
                <a:solidFill>
                  <a:schemeClr val="tx1"/>
                </a:solidFill>
                <a:effectLst/>
                <a:latin typeface="+mn-lt"/>
                <a:ea typeface="+mn-ea"/>
                <a:cs typeface="+mn-cs"/>
              </a:rPr>
              <a:t>Aalto University (Finlandia),</a:t>
            </a:r>
          </a:p>
          <a:p>
            <a:r>
              <a:rPr lang="pl-PL" sz="1200" b="0" i="0" kern="1200" dirty="0">
                <a:solidFill>
                  <a:schemeClr val="tx1"/>
                </a:solidFill>
                <a:effectLst/>
                <a:latin typeface="+mn-lt"/>
                <a:ea typeface="+mn-ea"/>
                <a:cs typeface="+mn-cs"/>
              </a:rPr>
              <a:t>Uniwersytet Techniczny w Darmstadt (Niemcy),</a:t>
            </a:r>
          </a:p>
          <a:p>
            <a:r>
              <a:rPr lang="pl-PL" sz="1200" b="0" i="0" kern="1200" dirty="0">
                <a:solidFill>
                  <a:schemeClr val="tx1"/>
                </a:solidFill>
                <a:effectLst/>
                <a:latin typeface="+mn-lt"/>
                <a:ea typeface="+mn-ea"/>
                <a:cs typeface="+mn-cs"/>
              </a:rPr>
              <a:t>Politechnika w Turynie (Włochy),</a:t>
            </a:r>
          </a:p>
          <a:p>
            <a:r>
              <a:rPr lang="pl-PL" sz="1200" b="0" i="0" kern="1200" dirty="0">
                <a:solidFill>
                  <a:schemeClr val="tx1"/>
                </a:solidFill>
                <a:effectLst/>
                <a:latin typeface="+mn-lt"/>
                <a:ea typeface="+mn-ea"/>
                <a:cs typeface="+mn-cs"/>
              </a:rPr>
              <a:t>Uniwersytet Techniczny Katalonii - Barcelona Tech (Hiszpania),</a:t>
            </a:r>
          </a:p>
          <a:p>
            <a:r>
              <a:rPr lang="pl-PL" sz="1200" b="0" i="0" kern="1200" dirty="0">
                <a:solidFill>
                  <a:schemeClr val="tx1"/>
                </a:solidFill>
                <a:effectLst/>
                <a:latin typeface="+mn-lt"/>
                <a:ea typeface="+mn-ea"/>
                <a:cs typeface="+mn-cs"/>
              </a:rPr>
              <a:t>Politechnika Wrocławska,</a:t>
            </a:r>
          </a:p>
          <a:p>
            <a:r>
              <a:rPr lang="pl-PL" sz="1200" b="0" i="0" kern="1200" dirty="0">
                <a:solidFill>
                  <a:schemeClr val="tx1"/>
                </a:solidFill>
                <a:effectLst/>
                <a:latin typeface="+mn-lt"/>
                <a:ea typeface="+mn-ea"/>
                <a:cs typeface="+mn-cs"/>
              </a:rPr>
              <a:t>Uniwersytet Techniczny w Graz (Austria).</a:t>
            </a:r>
          </a:p>
        </p:txBody>
      </p:sp>
      <p:sp>
        <p:nvSpPr>
          <p:cNvPr id="4" name="Symbol zastępczy numeru slajdu 3"/>
          <p:cNvSpPr>
            <a:spLocks noGrp="1"/>
          </p:cNvSpPr>
          <p:nvPr>
            <p:ph type="sldNum" sz="quarter" idx="5"/>
          </p:nvPr>
        </p:nvSpPr>
        <p:spPr/>
        <p:txBody>
          <a:bodyPr/>
          <a:lstStyle/>
          <a:p>
            <a:fld id="{6B563000-1E3B-452F-A06E-988171F92042}" type="slidenum">
              <a:rPr lang="pl-PL" smtClean="0"/>
              <a:t>15</a:t>
            </a:fld>
            <a:endParaRPr lang="pl-PL"/>
          </a:p>
        </p:txBody>
      </p:sp>
    </p:spTree>
    <p:extLst>
      <p:ext uri="{BB962C8B-B14F-4D97-AF65-F5344CB8AC3E}">
        <p14:creationId xmlns:p14="http://schemas.microsoft.com/office/powerpoint/2010/main" val="32739616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0" lvl="0" indent="0" algn="l" rtl="0">
              <a:spcBef>
                <a:spcPts val="0"/>
              </a:spcBef>
              <a:spcAft>
                <a:spcPts val="0"/>
              </a:spcAft>
              <a:buNone/>
            </a:pPr>
            <a:r>
              <a:rPr lang="pl-PL" dirty="0"/>
              <a:t>Liczba cudzoziemców – stan na 31.12.2024 r.,</a:t>
            </a:r>
            <a:br>
              <a:rPr lang="pl-PL" dirty="0"/>
            </a:br>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17</a:t>
            </a:fld>
            <a:endParaRPr lang="pl-PL"/>
          </a:p>
        </p:txBody>
      </p:sp>
    </p:spTree>
    <p:extLst>
      <p:ext uri="{BB962C8B-B14F-4D97-AF65-F5344CB8AC3E}">
        <p14:creationId xmlns:p14="http://schemas.microsoft.com/office/powerpoint/2010/main" val="27498710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rtl="0" fontAlgn="ctr"/>
            <a:endParaRPr lang="pl-PL" b="0"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l-PL" sz="1200" b="1" u="none" strike="noStrike" cap="none" dirty="0">
                <a:solidFill>
                  <a:schemeClr val="dk1"/>
                </a:solidFill>
                <a:latin typeface="+mn-lt"/>
                <a:ea typeface="+mn-ea"/>
                <a:cs typeface="Calibri"/>
                <a:sym typeface="Calibri"/>
              </a:rPr>
              <a:t>Stan na 31.12.2024</a:t>
            </a:r>
          </a:p>
          <a:p>
            <a:pPr marL="0" lvl="0" indent="0" algn="l" rtl="0">
              <a:spcBef>
                <a:spcPts val="0"/>
              </a:spcBef>
              <a:spcAft>
                <a:spcPts val="0"/>
              </a:spcAft>
              <a:buNone/>
            </a:pPr>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18</a:t>
            </a:fld>
            <a:endParaRPr lang="pl-PL"/>
          </a:p>
        </p:txBody>
      </p:sp>
    </p:spTree>
    <p:extLst>
      <p:ext uri="{BB962C8B-B14F-4D97-AF65-F5344CB8AC3E}">
        <p14:creationId xmlns:p14="http://schemas.microsoft.com/office/powerpoint/2010/main" val="21628563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dirty="0"/>
              <a:t>Stan na </a:t>
            </a:r>
            <a:r>
              <a:rPr lang="pl-PL" sz="1200" b="1" u="none" strike="noStrike" cap="none" dirty="0">
                <a:solidFill>
                  <a:schemeClr val="dk1"/>
                </a:solidFill>
                <a:latin typeface="+mn-lt"/>
                <a:ea typeface="Calibri"/>
                <a:cs typeface="Calibri"/>
                <a:sym typeface="Calibri"/>
              </a:rPr>
              <a:t>31.12.2024</a:t>
            </a:r>
          </a:p>
          <a:p>
            <a:pPr rtl="0"/>
            <a:endParaRPr lang="pl-PL" b="0" dirty="0">
              <a:effectLst/>
            </a:endParaRPr>
          </a:p>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19</a:t>
            </a:fld>
            <a:endParaRPr lang="pl-PL"/>
          </a:p>
        </p:txBody>
      </p:sp>
    </p:spTree>
    <p:extLst>
      <p:ext uri="{BB962C8B-B14F-4D97-AF65-F5344CB8AC3E}">
        <p14:creationId xmlns:p14="http://schemas.microsoft.com/office/powerpoint/2010/main" val="18562502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20</a:t>
            </a:fld>
            <a:endParaRPr lang="pl-PL"/>
          </a:p>
        </p:txBody>
      </p:sp>
    </p:spTree>
    <p:extLst>
      <p:ext uri="{BB962C8B-B14F-4D97-AF65-F5344CB8AC3E}">
        <p14:creationId xmlns:p14="http://schemas.microsoft.com/office/powerpoint/2010/main" val="7640519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pl-PL" altLang="pl-PL" sz="1200" dirty="0">
                <a:latin typeface="+mn-lt"/>
                <a:cs typeface="Calibri"/>
              </a:rPr>
              <a:t>@</a:t>
            </a:r>
            <a:r>
              <a:rPr lang="pl-PL" altLang="pl-PL" sz="1200" dirty="0" err="1">
                <a:latin typeface="+mn-lt"/>
                <a:cs typeface="Calibri"/>
              </a:rPr>
              <a:t>polilabPWr</a:t>
            </a:r>
            <a:endParaRPr lang="pl-PL" altLang="pl-PL" sz="1200" dirty="0">
              <a:latin typeface="+mn-lt"/>
              <a:cs typeface="Calibri"/>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pl-PL" dirty="0"/>
              <a:t>roboticarena.pl/</a:t>
            </a:r>
            <a:r>
              <a:rPr lang="pl-PL" dirty="0" err="1"/>
              <a:t>pl</a:t>
            </a:r>
            <a:r>
              <a:rPr lang="pl-PL" dirty="0"/>
              <a:t>/</a:t>
            </a:r>
          </a:p>
          <a:p>
            <a:pPr marL="171450" indent="-171450">
              <a:buFont typeface="Wingdings" panose="05000000000000000000" pitchFamily="2" charset="2"/>
              <a:buChar char="§"/>
            </a:pPr>
            <a:r>
              <a:rPr lang="pl-PL" dirty="0"/>
              <a:t>prk.pwr.edu.pl/projekty/</a:t>
            </a:r>
            <a:r>
              <a:rPr lang="pl-PL" dirty="0" err="1"/>
              <a:t>wspolpraca</a:t>
            </a:r>
            <a:r>
              <a:rPr lang="pl-PL" dirty="0"/>
              <a:t>-ze-</a:t>
            </a:r>
            <a:r>
              <a:rPr lang="pl-PL" dirty="0" err="1"/>
              <a:t>szkolami</a:t>
            </a:r>
            <a:r>
              <a:rPr lang="pl-PL" dirty="0"/>
              <a:t>-</a:t>
            </a:r>
            <a:r>
              <a:rPr lang="pl-PL" dirty="0" err="1"/>
              <a:t>srednimi</a:t>
            </a:r>
            <a:endParaRPr lang="pl-PL" dirty="0"/>
          </a:p>
          <a:p>
            <a:pPr marL="171450" indent="-171450">
              <a:buFont typeface="Wingdings" panose="05000000000000000000" pitchFamily="2" charset="2"/>
              <a:buChar char="§"/>
            </a:pPr>
            <a:r>
              <a:rPr lang="pl-PL" dirty="0"/>
              <a:t>prk.pwr.edu.pl/projekty/</a:t>
            </a:r>
            <a:r>
              <a:rPr lang="pl-PL" dirty="0" err="1"/>
              <a:t>szkoly</a:t>
            </a:r>
            <a:r>
              <a:rPr lang="pl-PL" dirty="0"/>
              <a:t>-partnerskie</a:t>
            </a:r>
          </a:p>
          <a:p>
            <a:pPr marL="171450" indent="-171450">
              <a:buFont typeface="Wingdings" panose="05000000000000000000" pitchFamily="2" charset="2"/>
              <a:buChar char="§"/>
            </a:pPr>
            <a:r>
              <a:rPr lang="pl-PL" dirty="0"/>
              <a:t>amo.pwr.edu.pl/</a:t>
            </a:r>
          </a:p>
          <a:p>
            <a:pPr marL="171450" indent="-171450">
              <a:buFont typeface="Wingdings" panose="05000000000000000000" pitchFamily="2" charset="2"/>
              <a:buChar char="§"/>
            </a:pPr>
            <a:r>
              <a:rPr lang="pl-PL" dirty="0"/>
              <a:t>prk.pwr.edu.pl/projekty/wybitnie-uzdolnieni-na-</a:t>
            </a:r>
            <a:r>
              <a:rPr lang="pl-PL" dirty="0" err="1"/>
              <a:t>pwr</a:t>
            </a:r>
            <a:endParaRPr lang="pl-PL" dirty="0"/>
          </a:p>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21</a:t>
            </a:fld>
            <a:endParaRPr lang="pl-PL"/>
          </a:p>
        </p:txBody>
      </p:sp>
    </p:spTree>
    <p:extLst>
      <p:ext uri="{BB962C8B-B14F-4D97-AF65-F5344CB8AC3E}">
        <p14:creationId xmlns:p14="http://schemas.microsoft.com/office/powerpoint/2010/main" val="7322548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22</a:t>
            </a:fld>
            <a:endParaRPr lang="pl-PL"/>
          </a:p>
        </p:txBody>
      </p:sp>
    </p:spTree>
    <p:extLst>
      <p:ext uri="{BB962C8B-B14F-4D97-AF65-F5344CB8AC3E}">
        <p14:creationId xmlns:p14="http://schemas.microsoft.com/office/powerpoint/2010/main" val="6137687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23</a:t>
            </a:fld>
            <a:endParaRPr lang="pl-PL"/>
          </a:p>
        </p:txBody>
      </p:sp>
    </p:spTree>
    <p:extLst>
      <p:ext uri="{BB962C8B-B14F-4D97-AF65-F5344CB8AC3E}">
        <p14:creationId xmlns:p14="http://schemas.microsoft.com/office/powerpoint/2010/main" val="16020771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24</a:t>
            </a:fld>
            <a:endParaRPr lang="pl-PL"/>
          </a:p>
        </p:txBody>
      </p:sp>
    </p:spTree>
    <p:extLst>
      <p:ext uri="{BB962C8B-B14F-4D97-AF65-F5344CB8AC3E}">
        <p14:creationId xmlns:p14="http://schemas.microsoft.com/office/powerpoint/2010/main" val="17165347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r>
              <a:rPr lang="pl-PL" dirty="0"/>
              <a:t>liczba publikacji – stan na dzień 26.06.2025 r. </a:t>
            </a:r>
          </a:p>
          <a:p>
            <a:pPr marL="0" marR="0" lvl="0" indent="0" algn="l" defTabSz="914400" rtl="0" eaLnBrk="1" fontAlgn="auto" latinLnBrk="0" hangingPunct="1">
              <a:lnSpc>
                <a:spcPct val="100000"/>
              </a:lnSpc>
              <a:spcBef>
                <a:spcPts val="0"/>
              </a:spcBef>
              <a:spcAft>
                <a:spcPts val="0"/>
              </a:spcAft>
              <a:buClrTx/>
              <a:buSzTx/>
              <a:buFontTx/>
              <a:buNone/>
              <a:tabLst/>
              <a:defRPr/>
            </a:pPr>
            <a:r>
              <a:rPr lang="pl-PL" sz="1200" kern="1200" dirty="0">
                <a:solidFill>
                  <a:schemeClr val="tx1"/>
                </a:solidFill>
                <a:effectLst/>
                <a:latin typeface="+mn-lt"/>
                <a:ea typeface="+mn-ea"/>
                <a:cs typeface="+mn-cs"/>
              </a:rPr>
              <a:t>Publikacje zarejestrowane w bazie DONA. </a:t>
            </a:r>
          </a:p>
          <a:p>
            <a:pPr marL="0" marR="0" lvl="0" indent="0" algn="l" defTabSz="914400" rtl="0" eaLnBrk="1" fontAlgn="auto" latinLnBrk="0" hangingPunct="1">
              <a:lnSpc>
                <a:spcPct val="100000"/>
              </a:lnSpc>
              <a:spcBef>
                <a:spcPts val="0"/>
              </a:spcBef>
              <a:spcAft>
                <a:spcPts val="0"/>
              </a:spcAft>
              <a:buClrTx/>
              <a:buSzTx/>
              <a:buFontTx/>
              <a:buNone/>
              <a:tabLst/>
              <a:defRPr/>
            </a:pPr>
            <a:r>
              <a:rPr lang="pl-PL" sz="1200" kern="1200" dirty="0">
                <a:solidFill>
                  <a:schemeClr val="tx1"/>
                </a:solidFill>
                <a:effectLst/>
                <a:latin typeface="+mn-lt"/>
                <a:ea typeface="+mn-ea"/>
                <a:cs typeface="+mn-cs"/>
              </a:rPr>
              <a:t>25 887 liczba publikacji w czasopismach z Listy Filadelfijskiej</a:t>
            </a:r>
          </a:p>
          <a:p>
            <a:pPr marL="0" marR="0" lvl="0" indent="0" algn="l" defTabSz="914400" rtl="0" eaLnBrk="1" fontAlgn="auto" latinLnBrk="0" hangingPunct="1">
              <a:lnSpc>
                <a:spcPct val="100000"/>
              </a:lnSpc>
              <a:spcBef>
                <a:spcPts val="0"/>
              </a:spcBef>
              <a:spcAft>
                <a:spcPts val="0"/>
              </a:spcAft>
              <a:buClrTx/>
              <a:buSzTx/>
              <a:buFontTx/>
              <a:buNone/>
              <a:tabLst/>
              <a:defRPr/>
            </a:pPr>
            <a:r>
              <a:rPr lang="pl-PL" sz="1200" kern="1200" dirty="0">
                <a:solidFill>
                  <a:schemeClr val="tx1"/>
                </a:solidFill>
                <a:effectLst/>
                <a:latin typeface="+mn-lt"/>
                <a:ea typeface="+mn-ea"/>
                <a:cs typeface="+mn-cs"/>
              </a:rPr>
              <a:t>24 016 liczba publikacji w czasopismach z </a:t>
            </a:r>
            <a:r>
              <a:rPr lang="pl-PL" sz="1200" kern="1200" dirty="0" err="1">
                <a:solidFill>
                  <a:schemeClr val="tx1"/>
                </a:solidFill>
                <a:effectLst/>
                <a:latin typeface="+mn-lt"/>
                <a:ea typeface="+mn-ea"/>
                <a:cs typeface="+mn-cs"/>
              </a:rPr>
              <a:t>Impact</a:t>
            </a:r>
            <a:r>
              <a:rPr lang="pl-PL" sz="1200" kern="1200" dirty="0">
                <a:solidFill>
                  <a:schemeClr val="tx1"/>
                </a:solidFill>
                <a:effectLst/>
                <a:latin typeface="+mn-lt"/>
                <a:ea typeface="+mn-ea"/>
                <a:cs typeface="+mn-cs"/>
              </a:rPr>
              <a:t> </a:t>
            </a:r>
            <a:r>
              <a:rPr lang="pl-PL" sz="1200" kern="1200" dirty="0" err="1">
                <a:solidFill>
                  <a:schemeClr val="tx1"/>
                </a:solidFill>
                <a:effectLst/>
                <a:latin typeface="+mn-lt"/>
                <a:ea typeface="+mn-ea"/>
                <a:cs typeface="+mn-cs"/>
              </a:rPr>
              <a:t>Factor</a:t>
            </a:r>
            <a:r>
              <a:rPr lang="pl-PL" sz="1200" kern="1200" dirty="0">
                <a:solidFill>
                  <a:schemeClr val="tx1"/>
                </a:solidFill>
                <a:effectLst/>
                <a:latin typeface="+mn-lt"/>
                <a:ea typeface="+mn-ea"/>
                <a:cs typeface="+mn-cs"/>
              </a:rPr>
              <a:t> (JCR)</a:t>
            </a:r>
          </a:p>
          <a:p>
            <a:pPr marL="0" marR="0" lvl="0" indent="0" algn="l" defTabSz="914400" rtl="0" eaLnBrk="1" fontAlgn="auto" latinLnBrk="0" hangingPunct="1">
              <a:lnSpc>
                <a:spcPct val="100000"/>
              </a:lnSpc>
              <a:spcBef>
                <a:spcPts val="0"/>
              </a:spcBef>
              <a:spcAft>
                <a:spcPts val="0"/>
              </a:spcAft>
              <a:buClrTx/>
              <a:buSzTx/>
              <a:buFontTx/>
              <a:buNone/>
              <a:tabLst/>
              <a:defRPr/>
            </a:pPr>
            <a:r>
              <a:rPr lang="pl-PL" sz="1200" kern="1200" dirty="0">
                <a:solidFill>
                  <a:schemeClr val="tx1"/>
                </a:solidFill>
                <a:effectLst/>
                <a:latin typeface="+mn-lt"/>
                <a:ea typeface="+mn-ea"/>
                <a:cs typeface="+mn-cs"/>
              </a:rPr>
              <a:t>Dane dot. prac afiliowanych do PWR (wszystkie typy publikacji) w bazie </a:t>
            </a:r>
            <a:r>
              <a:rPr lang="pl-PL" sz="1200" kern="1200" dirty="0" err="1">
                <a:solidFill>
                  <a:schemeClr val="tx1"/>
                </a:solidFill>
                <a:effectLst/>
                <a:latin typeface="+mn-lt"/>
                <a:ea typeface="+mn-ea"/>
                <a:cs typeface="+mn-cs"/>
              </a:rPr>
              <a:t>WoS</a:t>
            </a:r>
            <a:endParaRPr lang="pl-PL"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l-PL" sz="1200" kern="1200" dirty="0">
                <a:solidFill>
                  <a:schemeClr val="tx1"/>
                </a:solidFill>
                <a:effectLst/>
                <a:latin typeface="+mn-lt"/>
                <a:ea typeface="+mn-ea"/>
                <a:cs typeface="+mn-cs"/>
              </a:rPr>
              <a:t>39,570 WOS </a:t>
            </a:r>
            <a:r>
              <a:rPr lang="pl-PL" sz="1200" kern="1200" dirty="0" err="1">
                <a:solidFill>
                  <a:schemeClr val="tx1"/>
                </a:solidFill>
                <a:effectLst/>
                <a:latin typeface="+mn-lt"/>
                <a:ea typeface="+mn-ea"/>
                <a:cs typeface="+mn-cs"/>
              </a:rPr>
              <a:t>indexed</a:t>
            </a:r>
            <a:r>
              <a:rPr lang="pl-PL" sz="1200" kern="1200" dirty="0">
                <a:solidFill>
                  <a:schemeClr val="tx1"/>
                </a:solidFill>
                <a:effectLst/>
                <a:latin typeface="+mn-lt"/>
                <a:ea typeface="+mn-ea"/>
                <a:cs typeface="+mn-cs"/>
              </a:rPr>
              <a:t> </a:t>
            </a:r>
            <a:r>
              <a:rPr lang="pl-PL" sz="1200" kern="1200" dirty="0" err="1">
                <a:solidFill>
                  <a:schemeClr val="tx1"/>
                </a:solidFill>
                <a:effectLst/>
                <a:latin typeface="+mn-lt"/>
                <a:ea typeface="+mn-ea"/>
                <a:cs typeface="+mn-cs"/>
              </a:rPr>
              <a:t>publications</a:t>
            </a:r>
            <a:endParaRPr lang="pl-PL"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l-PL" sz="1200" kern="1200" dirty="0">
                <a:solidFill>
                  <a:schemeClr val="tx1"/>
                </a:solidFill>
                <a:effectLst/>
                <a:latin typeface="+mn-lt"/>
                <a:ea typeface="+mn-ea"/>
                <a:cs typeface="+mn-cs"/>
              </a:rPr>
              <a:t>61 </a:t>
            </a:r>
            <a:r>
              <a:rPr lang="pl-PL" sz="1200" kern="1200" dirty="0" err="1">
                <a:solidFill>
                  <a:schemeClr val="tx1"/>
                </a:solidFill>
                <a:effectLst/>
                <a:latin typeface="+mn-lt"/>
                <a:ea typeface="+mn-ea"/>
                <a:cs typeface="+mn-cs"/>
              </a:rPr>
              <a:t>highly</a:t>
            </a:r>
            <a:r>
              <a:rPr lang="pl-PL" sz="1200" kern="1200" dirty="0">
                <a:solidFill>
                  <a:schemeClr val="tx1"/>
                </a:solidFill>
                <a:effectLst/>
                <a:latin typeface="+mn-lt"/>
                <a:ea typeface="+mn-ea"/>
                <a:cs typeface="+mn-cs"/>
              </a:rPr>
              <a:t> </a:t>
            </a:r>
            <a:r>
              <a:rPr lang="pl-PL" sz="1200" kern="1200" dirty="0" err="1">
                <a:solidFill>
                  <a:schemeClr val="tx1"/>
                </a:solidFill>
                <a:effectLst/>
                <a:latin typeface="+mn-lt"/>
                <a:ea typeface="+mn-ea"/>
                <a:cs typeface="+mn-cs"/>
              </a:rPr>
              <a:t>cited</a:t>
            </a:r>
            <a:r>
              <a:rPr lang="pl-PL" sz="1200" kern="1200" dirty="0">
                <a:solidFill>
                  <a:schemeClr val="tx1"/>
                </a:solidFill>
                <a:effectLst/>
                <a:latin typeface="+mn-lt"/>
                <a:ea typeface="+mn-ea"/>
                <a:cs typeface="+mn-cs"/>
              </a:rPr>
              <a:t> </a:t>
            </a:r>
            <a:r>
              <a:rPr lang="pl-PL" sz="1200" kern="1200" dirty="0" err="1">
                <a:solidFill>
                  <a:schemeClr val="tx1"/>
                </a:solidFill>
                <a:effectLst/>
                <a:latin typeface="+mn-lt"/>
                <a:ea typeface="+mn-ea"/>
                <a:cs typeface="+mn-cs"/>
              </a:rPr>
              <a:t>papers</a:t>
            </a:r>
            <a:endParaRPr lang="pl-PL" sz="1200" kern="1200" dirty="0">
              <a:solidFill>
                <a:schemeClr val="tx1"/>
              </a:solidFill>
              <a:effectLst/>
              <a:latin typeface="+mn-lt"/>
              <a:ea typeface="+mn-ea"/>
              <a:cs typeface="+mn-cs"/>
            </a:endParaRPr>
          </a:p>
          <a:p>
            <a:r>
              <a:rPr lang="pl-PL" dirty="0"/>
              <a:t>1. Aktualna łączna liczba zgłoszonych do ochrony wynalazków i innych praw ochronnych stan na dzień 25.06.2025: 6327 szt. (w tym 4482 zgłoszenia do 31.12.2009 r.)</a:t>
            </a:r>
          </a:p>
          <a:p>
            <a:endParaRPr lang="pl-PL" dirty="0"/>
          </a:p>
          <a:p>
            <a:r>
              <a:rPr lang="pl-PL" dirty="0"/>
              <a:t>- dane do 31.12.2009 r na podstawie papierowych rejestrów zgłoszeń prowadzonych przez </a:t>
            </a:r>
            <a:r>
              <a:rPr lang="pl-PL" dirty="0" err="1"/>
              <a:t>PWr</a:t>
            </a:r>
            <a:r>
              <a:rPr lang="pl-PL" dirty="0"/>
              <a:t>, </a:t>
            </a:r>
          </a:p>
          <a:p>
            <a:endParaRPr lang="pl-PL" dirty="0"/>
          </a:p>
          <a:p>
            <a:r>
              <a:rPr lang="pl-PL" dirty="0"/>
              <a:t>- dane po 01.01.2010 na podstawie SLU (wewnętrznego systemu ewidencyjnego </a:t>
            </a:r>
            <a:r>
              <a:rPr lang="pl-PL" dirty="0" err="1"/>
              <a:t>PWr</a:t>
            </a:r>
            <a:r>
              <a:rPr lang="pl-PL" dirty="0"/>
              <a:t>.)</a:t>
            </a:r>
          </a:p>
          <a:p>
            <a:endParaRPr lang="pl-PL" dirty="0"/>
          </a:p>
          <a:p>
            <a:endParaRPr lang="pl-PL" dirty="0"/>
          </a:p>
          <a:p>
            <a:r>
              <a:rPr lang="pl-PL" dirty="0"/>
              <a:t>2. Aktualna liczba uzyskanych patentów i innych praw ochronnych stan na dzień     25.06.2025: co najmniej: 2839 szt. - dane na podstawie wyszukiwarki urzędu patentowego oraz SLU (wewnętrznego systemu ewidencyjnego </a:t>
            </a:r>
            <a:r>
              <a:rPr lang="pl-PL" dirty="0" err="1"/>
              <a:t>PWr</a:t>
            </a:r>
            <a:r>
              <a:rPr lang="pl-PL" dirty="0"/>
              <a:t>).</a:t>
            </a:r>
          </a:p>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25</a:t>
            </a:fld>
            <a:endParaRPr lang="pl-PL"/>
          </a:p>
        </p:txBody>
      </p:sp>
    </p:spTree>
    <p:extLst>
      <p:ext uri="{BB962C8B-B14F-4D97-AF65-F5344CB8AC3E}">
        <p14:creationId xmlns:p14="http://schemas.microsoft.com/office/powerpoint/2010/main" val="38993717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biznes.pwr.edu.pl/en/</a:t>
            </a:r>
          </a:p>
        </p:txBody>
      </p:sp>
      <p:sp>
        <p:nvSpPr>
          <p:cNvPr id="4" name="Symbol zastępczy numeru slajdu 3"/>
          <p:cNvSpPr>
            <a:spLocks noGrp="1"/>
          </p:cNvSpPr>
          <p:nvPr>
            <p:ph type="sldNum" sz="quarter" idx="5"/>
          </p:nvPr>
        </p:nvSpPr>
        <p:spPr/>
        <p:txBody>
          <a:bodyPr/>
          <a:lstStyle/>
          <a:p>
            <a:fld id="{6B563000-1E3B-452F-A06E-988171F92042}" type="slidenum">
              <a:rPr lang="pl-PL" smtClean="0"/>
              <a:t>26</a:t>
            </a:fld>
            <a:endParaRPr lang="pl-PL"/>
          </a:p>
        </p:txBody>
      </p:sp>
    </p:spTree>
    <p:extLst>
      <p:ext uri="{BB962C8B-B14F-4D97-AF65-F5344CB8AC3E}">
        <p14:creationId xmlns:p14="http://schemas.microsoft.com/office/powerpoint/2010/main" val="23873687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27</a:t>
            </a:fld>
            <a:endParaRPr lang="pl-PL"/>
          </a:p>
        </p:txBody>
      </p:sp>
    </p:spTree>
    <p:extLst>
      <p:ext uri="{BB962C8B-B14F-4D97-AF65-F5344CB8AC3E}">
        <p14:creationId xmlns:p14="http://schemas.microsoft.com/office/powerpoint/2010/main" val="258987673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28</a:t>
            </a:fld>
            <a:endParaRPr lang="pl-PL"/>
          </a:p>
        </p:txBody>
      </p:sp>
    </p:spTree>
    <p:extLst>
      <p:ext uri="{BB962C8B-B14F-4D97-AF65-F5344CB8AC3E}">
        <p14:creationId xmlns:p14="http://schemas.microsoft.com/office/powerpoint/2010/main" val="279733464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29</a:t>
            </a:fld>
            <a:endParaRPr lang="pl-PL"/>
          </a:p>
        </p:txBody>
      </p:sp>
    </p:spTree>
    <p:extLst>
      <p:ext uri="{BB962C8B-B14F-4D97-AF65-F5344CB8AC3E}">
        <p14:creationId xmlns:p14="http://schemas.microsoft.com/office/powerpoint/2010/main" val="219081045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30</a:t>
            </a:fld>
            <a:endParaRPr lang="pl-PL"/>
          </a:p>
        </p:txBody>
      </p:sp>
    </p:spTree>
    <p:extLst>
      <p:ext uri="{BB962C8B-B14F-4D97-AF65-F5344CB8AC3E}">
        <p14:creationId xmlns:p14="http://schemas.microsoft.com/office/powerpoint/2010/main" val="129107466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31</a:t>
            </a:fld>
            <a:endParaRPr lang="pl-PL"/>
          </a:p>
        </p:txBody>
      </p:sp>
    </p:spTree>
    <p:extLst>
      <p:ext uri="{BB962C8B-B14F-4D97-AF65-F5344CB8AC3E}">
        <p14:creationId xmlns:p14="http://schemas.microsoft.com/office/powerpoint/2010/main" val="97686242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32</a:t>
            </a:fld>
            <a:endParaRPr lang="pl-PL"/>
          </a:p>
        </p:txBody>
      </p:sp>
    </p:spTree>
    <p:extLst>
      <p:ext uri="{BB962C8B-B14F-4D97-AF65-F5344CB8AC3E}">
        <p14:creationId xmlns:p14="http://schemas.microsoft.com/office/powerpoint/2010/main" val="245903209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33</a:t>
            </a:fld>
            <a:endParaRPr lang="pl-PL"/>
          </a:p>
        </p:txBody>
      </p:sp>
    </p:spTree>
    <p:extLst>
      <p:ext uri="{BB962C8B-B14F-4D97-AF65-F5344CB8AC3E}">
        <p14:creationId xmlns:p14="http://schemas.microsoft.com/office/powerpoint/2010/main" val="412717227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34</a:t>
            </a:fld>
            <a:endParaRPr lang="pl-PL"/>
          </a:p>
        </p:txBody>
      </p:sp>
    </p:spTree>
    <p:extLst>
      <p:ext uri="{BB962C8B-B14F-4D97-AF65-F5344CB8AC3E}">
        <p14:creationId xmlns:p14="http://schemas.microsoft.com/office/powerpoint/2010/main" val="102508863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r>
              <a:rPr lang="pl-PL" dirty="0"/>
              <a:t>8 laboratoriów akredytowanych</a:t>
            </a:r>
          </a:p>
        </p:txBody>
      </p:sp>
      <p:sp>
        <p:nvSpPr>
          <p:cNvPr id="4" name="Symbol zastępczy numeru slajdu 3"/>
          <p:cNvSpPr>
            <a:spLocks noGrp="1"/>
          </p:cNvSpPr>
          <p:nvPr>
            <p:ph type="sldNum" sz="quarter" idx="10"/>
          </p:nvPr>
        </p:nvSpPr>
        <p:spPr/>
        <p:txBody>
          <a:bodyPr/>
          <a:lstStyle/>
          <a:p>
            <a:fld id="{6B563000-1E3B-452F-A06E-988171F92042}" type="slidenum">
              <a:rPr lang="pl-PL" smtClean="0"/>
              <a:t>35</a:t>
            </a:fld>
            <a:endParaRPr lang="pl-PL"/>
          </a:p>
        </p:txBody>
      </p:sp>
    </p:spTree>
    <p:extLst>
      <p:ext uri="{BB962C8B-B14F-4D97-AF65-F5344CB8AC3E}">
        <p14:creationId xmlns:p14="http://schemas.microsoft.com/office/powerpoint/2010/main" val="112194791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r>
              <a:rPr lang="pl-PL" dirty="0"/>
              <a:t>stan na 30.11.2024 r. </a:t>
            </a:r>
          </a:p>
        </p:txBody>
      </p:sp>
      <p:sp>
        <p:nvSpPr>
          <p:cNvPr id="4" name="Symbol zastępczy numeru slajdu 3"/>
          <p:cNvSpPr>
            <a:spLocks noGrp="1"/>
          </p:cNvSpPr>
          <p:nvPr>
            <p:ph type="sldNum" sz="quarter" idx="5"/>
          </p:nvPr>
        </p:nvSpPr>
        <p:spPr/>
        <p:txBody>
          <a:bodyPr/>
          <a:lstStyle/>
          <a:p>
            <a:fld id="{6B563000-1E3B-452F-A06E-988171F92042}" type="slidenum">
              <a:rPr lang="pl-PL" smtClean="0"/>
              <a:t>37</a:t>
            </a:fld>
            <a:endParaRPr lang="pl-PL"/>
          </a:p>
        </p:txBody>
      </p:sp>
    </p:spTree>
    <p:extLst>
      <p:ext uri="{BB962C8B-B14F-4D97-AF65-F5344CB8AC3E}">
        <p14:creationId xmlns:p14="http://schemas.microsoft.com/office/powerpoint/2010/main" val="33136540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en-US" sz="1200" b="0" i="0" kern="1200" dirty="0">
                <a:solidFill>
                  <a:schemeClr val="tx1"/>
                </a:solidFill>
                <a:effectLst/>
                <a:latin typeface="+mn-lt"/>
                <a:ea typeface="+mn-ea"/>
                <a:cs typeface="+mn-cs"/>
              </a:rPr>
              <a:t>The Congress Hall can be divided into modules in a theatre-style arrangement, </a:t>
            </a:r>
            <a:r>
              <a:rPr lang="en-US" sz="1200" b="0" i="0" kern="1200" dirty="0" err="1">
                <a:solidFill>
                  <a:schemeClr val="tx1"/>
                </a:solidFill>
                <a:effectLst/>
                <a:latin typeface="+mn-lt"/>
                <a:ea typeface="+mn-ea"/>
                <a:cs typeface="+mn-cs"/>
              </a:rPr>
              <a:t>i.e</a:t>
            </a:r>
            <a:r>
              <a:rPr lang="en-US" sz="1200" b="0" i="0" kern="1200" dirty="0">
                <a:solidFill>
                  <a:schemeClr val="tx1"/>
                </a:solidFill>
                <a:effectLst/>
                <a:latin typeface="+mn-lt"/>
                <a:ea typeface="+mn-ea"/>
                <a:cs typeface="+mn-cs"/>
              </a:rPr>
              <a:t>:</a:t>
            </a:r>
          </a:p>
          <a:p>
            <a:r>
              <a:rPr lang="en-US" sz="1200" b="0" i="0" kern="1200" dirty="0">
                <a:solidFill>
                  <a:schemeClr val="tx1"/>
                </a:solidFill>
                <a:effectLst/>
                <a:latin typeface="+mn-lt"/>
                <a:ea typeface="+mn-ea"/>
                <a:cs typeface="+mn-cs"/>
              </a:rPr>
              <a:t>one hall with </a:t>
            </a:r>
            <a:r>
              <a:rPr lang="en-US" sz="1200" b="1" i="0" kern="1200" dirty="0">
                <a:solidFill>
                  <a:schemeClr val="tx1"/>
                </a:solidFill>
                <a:effectLst/>
                <a:latin typeface="+mn-lt"/>
                <a:ea typeface="+mn-ea"/>
                <a:cs typeface="+mn-cs"/>
              </a:rPr>
              <a:t>620</a:t>
            </a:r>
            <a:r>
              <a:rPr lang="en-US" sz="1200" b="0" i="0" kern="1200" dirty="0">
                <a:solidFill>
                  <a:schemeClr val="tx1"/>
                </a:solidFill>
                <a:effectLst/>
                <a:latin typeface="+mn-lt"/>
                <a:ea typeface="+mn-ea"/>
                <a:cs typeface="+mn-cs"/>
              </a:rPr>
              <a:t> seats (700 m2)</a:t>
            </a:r>
          </a:p>
          <a:p>
            <a:r>
              <a:rPr lang="en-US" sz="1200" b="0" i="0" kern="1200" dirty="0">
                <a:solidFill>
                  <a:schemeClr val="tx1"/>
                </a:solidFill>
                <a:effectLst/>
                <a:latin typeface="+mn-lt"/>
                <a:ea typeface="+mn-ea"/>
                <a:cs typeface="+mn-cs"/>
              </a:rPr>
              <a:t>one hall with </a:t>
            </a:r>
            <a:r>
              <a:rPr lang="en-US" sz="1200" b="1" i="0" kern="1200" dirty="0">
                <a:solidFill>
                  <a:schemeClr val="tx1"/>
                </a:solidFill>
                <a:effectLst/>
                <a:latin typeface="+mn-lt"/>
                <a:ea typeface="+mn-ea"/>
                <a:cs typeface="+mn-cs"/>
              </a:rPr>
              <a:t>460</a:t>
            </a:r>
            <a:r>
              <a:rPr lang="en-US" sz="1200" b="0" i="0" kern="1200" dirty="0">
                <a:solidFill>
                  <a:schemeClr val="tx1"/>
                </a:solidFill>
                <a:effectLst/>
                <a:latin typeface="+mn-lt"/>
                <a:ea typeface="+mn-ea"/>
                <a:cs typeface="+mn-cs"/>
              </a:rPr>
              <a:t> seats, L-shape arrangement (532,4 m2)</a:t>
            </a:r>
          </a:p>
          <a:p>
            <a:r>
              <a:rPr lang="en-US" sz="1200" b="0" i="0" kern="1200" dirty="0">
                <a:solidFill>
                  <a:schemeClr val="tx1"/>
                </a:solidFill>
                <a:effectLst/>
                <a:latin typeface="+mn-lt"/>
                <a:ea typeface="+mn-ea"/>
                <a:cs typeface="+mn-cs"/>
              </a:rPr>
              <a:t>one hall with </a:t>
            </a:r>
            <a:r>
              <a:rPr lang="en-US" sz="1200" b="1" i="0" kern="1200" dirty="0">
                <a:solidFill>
                  <a:schemeClr val="tx1"/>
                </a:solidFill>
                <a:effectLst/>
                <a:latin typeface="+mn-lt"/>
                <a:ea typeface="+mn-ea"/>
                <a:cs typeface="+mn-cs"/>
              </a:rPr>
              <a:t>320</a:t>
            </a:r>
            <a:r>
              <a:rPr lang="en-US" sz="1200" b="0" i="0" kern="1200" dirty="0">
                <a:solidFill>
                  <a:schemeClr val="tx1"/>
                </a:solidFill>
                <a:effectLst/>
                <a:latin typeface="+mn-lt"/>
                <a:ea typeface="+mn-ea"/>
                <a:cs typeface="+mn-cs"/>
              </a:rPr>
              <a:t> seats (335 m2)</a:t>
            </a:r>
          </a:p>
          <a:p>
            <a:r>
              <a:rPr lang="en-US" sz="1200" b="0" i="0" kern="1200" dirty="0">
                <a:solidFill>
                  <a:schemeClr val="tx1"/>
                </a:solidFill>
                <a:effectLst/>
                <a:latin typeface="+mn-lt"/>
                <a:ea typeface="+mn-ea"/>
                <a:cs typeface="+mn-cs"/>
              </a:rPr>
              <a:t>one hall with </a:t>
            </a:r>
            <a:r>
              <a:rPr lang="en-US" sz="1200" b="1" i="0" kern="1200" dirty="0">
                <a:solidFill>
                  <a:schemeClr val="tx1"/>
                </a:solidFill>
                <a:effectLst/>
                <a:latin typeface="+mn-lt"/>
                <a:ea typeface="+mn-ea"/>
                <a:cs typeface="+mn-cs"/>
              </a:rPr>
              <a:t>300</a:t>
            </a:r>
            <a:r>
              <a:rPr lang="en-US" sz="1200" b="0" i="0" kern="1200" dirty="0">
                <a:solidFill>
                  <a:schemeClr val="tx1"/>
                </a:solidFill>
                <a:effectLst/>
                <a:latin typeface="+mn-lt"/>
                <a:ea typeface="+mn-ea"/>
                <a:cs typeface="+mn-cs"/>
              </a:rPr>
              <a:t> seats (365 m2)</a:t>
            </a:r>
          </a:p>
          <a:p>
            <a:r>
              <a:rPr lang="en-US" sz="1200" b="0" i="0" kern="1200" dirty="0">
                <a:solidFill>
                  <a:schemeClr val="tx1"/>
                </a:solidFill>
                <a:effectLst/>
                <a:latin typeface="+mn-lt"/>
                <a:ea typeface="+mn-ea"/>
                <a:cs typeface="+mn-cs"/>
              </a:rPr>
              <a:t>two halls with </a:t>
            </a:r>
            <a:r>
              <a:rPr lang="en-US" sz="1200" b="1" i="0" kern="1200" dirty="0">
                <a:solidFill>
                  <a:schemeClr val="tx1"/>
                </a:solidFill>
                <a:effectLst/>
                <a:latin typeface="+mn-lt"/>
                <a:ea typeface="+mn-ea"/>
                <a:cs typeface="+mn-cs"/>
              </a:rPr>
              <a:t>160</a:t>
            </a:r>
            <a:r>
              <a:rPr lang="en-US" sz="1200" b="0" i="0" kern="1200" dirty="0">
                <a:solidFill>
                  <a:schemeClr val="tx1"/>
                </a:solidFill>
                <a:effectLst/>
                <a:latin typeface="+mn-lt"/>
                <a:ea typeface="+mn-ea"/>
                <a:cs typeface="+mn-cs"/>
              </a:rPr>
              <a:t> seats each (2 x 167 m2)</a:t>
            </a:r>
          </a:p>
          <a:p>
            <a:r>
              <a:rPr lang="en-US" sz="1200" b="0" i="0" kern="1200" dirty="0">
                <a:solidFill>
                  <a:schemeClr val="tx1"/>
                </a:solidFill>
                <a:effectLst/>
                <a:latin typeface="+mn-lt"/>
                <a:ea typeface="+mn-ea"/>
                <a:cs typeface="+mn-cs"/>
              </a:rPr>
              <a:t>three conference rooms with </a:t>
            </a:r>
            <a:r>
              <a:rPr lang="en-US" sz="1200" b="1" i="0" kern="1200" dirty="0">
                <a:solidFill>
                  <a:schemeClr val="tx1"/>
                </a:solidFill>
                <a:effectLst/>
                <a:latin typeface="+mn-lt"/>
                <a:ea typeface="+mn-ea"/>
                <a:cs typeface="+mn-cs"/>
              </a:rPr>
              <a:t>45</a:t>
            </a:r>
            <a:r>
              <a:rPr lang="en-US" sz="1200" b="0" i="0" kern="1200" dirty="0">
                <a:solidFill>
                  <a:schemeClr val="tx1"/>
                </a:solidFill>
                <a:effectLst/>
                <a:latin typeface="+mn-lt"/>
                <a:ea typeface="+mn-ea"/>
                <a:cs typeface="+mn-cs"/>
              </a:rPr>
              <a:t> seats (school-style arrangement) or </a:t>
            </a:r>
            <a:r>
              <a:rPr lang="en-US" sz="1200" b="1" i="0" kern="1200" dirty="0">
                <a:solidFill>
                  <a:schemeClr val="tx1"/>
                </a:solidFill>
                <a:effectLst/>
                <a:latin typeface="+mn-lt"/>
                <a:ea typeface="+mn-ea"/>
                <a:cs typeface="+mn-cs"/>
              </a:rPr>
              <a:t>90</a:t>
            </a:r>
            <a:r>
              <a:rPr lang="en-US" sz="1200" b="0" i="0" kern="1200" dirty="0">
                <a:solidFill>
                  <a:schemeClr val="tx1"/>
                </a:solidFill>
                <a:effectLst/>
                <a:latin typeface="+mn-lt"/>
                <a:ea typeface="+mn-ea"/>
                <a:cs typeface="+mn-cs"/>
              </a:rPr>
              <a:t> seats (theatre-style arrangement) each (3 x 40 m2)</a:t>
            </a:r>
            <a:endParaRPr lang="pl-PL" sz="1200" b="0" i="0" kern="1200" dirty="0">
              <a:solidFill>
                <a:schemeClr val="tx1"/>
              </a:solidFill>
              <a:effectLst/>
              <a:latin typeface="+mn-lt"/>
              <a:ea typeface="+mn-ea"/>
              <a:cs typeface="+mn-cs"/>
            </a:endParaRPr>
          </a:p>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38</a:t>
            </a:fld>
            <a:endParaRPr lang="pl-PL"/>
          </a:p>
        </p:txBody>
      </p:sp>
    </p:spTree>
    <p:extLst>
      <p:ext uri="{BB962C8B-B14F-4D97-AF65-F5344CB8AC3E}">
        <p14:creationId xmlns:p14="http://schemas.microsoft.com/office/powerpoint/2010/main" val="185164355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39</a:t>
            </a:fld>
            <a:endParaRPr lang="pl-PL"/>
          </a:p>
        </p:txBody>
      </p:sp>
    </p:spTree>
    <p:extLst>
      <p:ext uri="{BB962C8B-B14F-4D97-AF65-F5344CB8AC3E}">
        <p14:creationId xmlns:p14="http://schemas.microsoft.com/office/powerpoint/2010/main" val="13517298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6B563000-1E3B-452F-A06E-988171F92042}" type="slidenum">
              <a:rPr lang="pl-PL" smtClean="0"/>
              <a:t>40</a:t>
            </a:fld>
            <a:endParaRPr lang="pl-PL"/>
          </a:p>
        </p:txBody>
      </p:sp>
    </p:spTree>
    <p:extLst>
      <p:ext uri="{BB962C8B-B14F-4D97-AF65-F5344CB8AC3E}">
        <p14:creationId xmlns:p14="http://schemas.microsoft.com/office/powerpoint/2010/main" val="99737764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Slajd tytułowy">
    <p:spTree>
      <p:nvGrpSpPr>
        <p:cNvPr id="1" name=""/>
        <p:cNvGrpSpPr/>
        <p:nvPr/>
      </p:nvGrpSpPr>
      <p:grpSpPr>
        <a:xfrm>
          <a:off x="0" y="0"/>
          <a:ext cx="0" cy="0"/>
          <a:chOff x="0" y="0"/>
          <a:chExt cx="0" cy="0"/>
        </a:xfrm>
      </p:grpSpPr>
      <p:sp>
        <p:nvSpPr>
          <p:cNvPr id="14" name="Tytuł 1"/>
          <p:cNvSpPr txBox="1">
            <a:spLocks/>
          </p:cNvSpPr>
          <p:nvPr userDrawn="1"/>
        </p:nvSpPr>
        <p:spPr bwMode="auto">
          <a:xfrm>
            <a:off x="386521" y="2420888"/>
            <a:ext cx="11521279" cy="13681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t" anchorCtr="0" compatLnSpc="1">
            <a:prstTxWarp prst="textNoShape">
              <a:avLst/>
            </a:prstTxWarp>
          </a:bodyPr>
          <a:lstStyle>
            <a:lvl1pPr algn="l" rtl="0" eaLnBrk="1" fontAlgn="base" hangingPunct="1">
              <a:spcBef>
                <a:spcPct val="0"/>
              </a:spcBef>
              <a:spcAft>
                <a:spcPct val="0"/>
              </a:spcAft>
              <a:defRPr sz="4000" b="1" cap="all">
                <a:solidFill>
                  <a:schemeClr val="tx1"/>
                </a:solidFill>
                <a:latin typeface="+mj-lt"/>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endParaRPr lang="pl-PL" sz="4000" kern="0" dirty="0">
              <a:latin typeface="Calibri" panose="020F0502020204030204" pitchFamily="34" charset="0"/>
            </a:endParaRPr>
          </a:p>
        </p:txBody>
      </p:sp>
      <p:sp>
        <p:nvSpPr>
          <p:cNvPr id="25" name="Symbol zastępczy obrazu 2"/>
          <p:cNvSpPr>
            <a:spLocks noGrp="1"/>
          </p:cNvSpPr>
          <p:nvPr>
            <p:ph type="pic" idx="1"/>
          </p:nvPr>
        </p:nvSpPr>
        <p:spPr>
          <a:xfrm>
            <a:off x="1871531" y="1988840"/>
            <a:ext cx="10152536" cy="475252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a:t>Kliknij ikonę, aby dodać obraz</a:t>
            </a:r>
          </a:p>
        </p:txBody>
      </p:sp>
      <p:sp>
        <p:nvSpPr>
          <p:cNvPr id="9" name="Symbol zastępczy tekstu 2"/>
          <p:cNvSpPr>
            <a:spLocks noGrp="1"/>
          </p:cNvSpPr>
          <p:nvPr>
            <p:ph type="body" idx="11"/>
          </p:nvPr>
        </p:nvSpPr>
        <p:spPr>
          <a:xfrm>
            <a:off x="1871531" y="116632"/>
            <a:ext cx="10152536" cy="1728192"/>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5400" b="1">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tekstu</a:t>
            </a:r>
          </a:p>
        </p:txBody>
      </p:sp>
      <p:sp>
        <p:nvSpPr>
          <p:cNvPr id="6" name="Prostokąt 5">
            <a:extLst>
              <a:ext uri="{FF2B5EF4-FFF2-40B4-BE49-F238E27FC236}">
                <a16:creationId xmlns:a16="http://schemas.microsoft.com/office/drawing/2014/main" id="{9E7CDD04-1775-4B89-9BA5-D60136916089}"/>
              </a:ext>
            </a:extLst>
          </p:cNvPr>
          <p:cNvSpPr/>
          <p:nvPr userDrawn="1"/>
        </p:nvSpPr>
        <p:spPr>
          <a:xfrm>
            <a:off x="0" y="0"/>
            <a:ext cx="1678918"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6" name="Obraz 15">
            <a:extLst>
              <a:ext uri="{FF2B5EF4-FFF2-40B4-BE49-F238E27FC236}">
                <a16:creationId xmlns:a16="http://schemas.microsoft.com/office/drawing/2014/main" id="{DCF58CAD-DD0B-46E8-B4DE-427B5580F0E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33082" y="136681"/>
            <a:ext cx="1232561" cy="2127893"/>
          </a:xfrm>
          <a:prstGeom prst="rect">
            <a:avLst/>
          </a:prstGeom>
        </p:spPr>
      </p:pic>
      <p:sp>
        <p:nvSpPr>
          <p:cNvPr id="2" name="Prostokąt 1">
            <a:extLst>
              <a:ext uri="{FF2B5EF4-FFF2-40B4-BE49-F238E27FC236}">
                <a16:creationId xmlns:a16="http://schemas.microsoft.com/office/drawing/2014/main" id="{89418127-BF28-6509-14B6-2A3F0209D68E}"/>
              </a:ext>
            </a:extLst>
          </p:cNvPr>
          <p:cNvSpPr/>
          <p:nvPr userDrawn="1"/>
        </p:nvSpPr>
        <p:spPr>
          <a:xfrm>
            <a:off x="-10568" y="4685462"/>
            <a:ext cx="1689485" cy="19046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pic>
        <p:nvPicPr>
          <p:cNvPr id="3" name="Obraz 2" descr="Obraz zawierający Wielobarwność, serce&#10;&#10;AI-generated content may be incorrect.">
            <a:extLst>
              <a:ext uri="{FF2B5EF4-FFF2-40B4-BE49-F238E27FC236}">
                <a16:creationId xmlns:a16="http://schemas.microsoft.com/office/drawing/2014/main" id="{5C510816-6AAB-AFEA-8C48-855607533B5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5195" y="4908238"/>
            <a:ext cx="1586310" cy="697869"/>
          </a:xfrm>
          <a:prstGeom prst="rect">
            <a:avLst/>
          </a:prstGeom>
        </p:spPr>
      </p:pic>
      <p:pic>
        <p:nvPicPr>
          <p:cNvPr id="4" name="Obraz 3">
            <a:extLst>
              <a:ext uri="{FF2B5EF4-FFF2-40B4-BE49-F238E27FC236}">
                <a16:creationId xmlns:a16="http://schemas.microsoft.com/office/drawing/2014/main" id="{A82C2A8F-860D-F716-F8F0-2AFBD6F50B0C}"/>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35800" y="5746478"/>
            <a:ext cx="1137173" cy="771416"/>
          </a:xfrm>
          <a:prstGeom prst="rect">
            <a:avLst/>
          </a:prstGeom>
          <a:solidFill>
            <a:schemeClr val="bg1"/>
          </a:solidFill>
        </p:spPr>
      </p:pic>
    </p:spTree>
  </p:cSld>
  <p:clrMapOvr>
    <a:masterClrMapping/>
  </p:clrMapOvr>
  <p:transition>
    <p:randomBa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Slajd tytułowy">
    <p:spTree>
      <p:nvGrpSpPr>
        <p:cNvPr id="1" name=""/>
        <p:cNvGrpSpPr/>
        <p:nvPr/>
      </p:nvGrpSpPr>
      <p:grpSpPr>
        <a:xfrm>
          <a:off x="0" y="0"/>
          <a:ext cx="0" cy="0"/>
          <a:chOff x="0" y="0"/>
          <a:chExt cx="0" cy="0"/>
        </a:xfrm>
      </p:grpSpPr>
      <p:sp>
        <p:nvSpPr>
          <p:cNvPr id="15" name="Symbol zastępczy tekstu 2"/>
          <p:cNvSpPr>
            <a:spLocks noGrp="1"/>
          </p:cNvSpPr>
          <p:nvPr>
            <p:ph type="body" idx="10" hasCustomPrompt="1"/>
          </p:nvPr>
        </p:nvSpPr>
        <p:spPr>
          <a:xfrm>
            <a:off x="6272226" y="2492896"/>
            <a:ext cx="5751841" cy="1152128"/>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r>
              <a:rPr lang="pl-PL" dirty="0" err="1"/>
              <a:t>tekstuKliknij</a:t>
            </a:r>
            <a:r>
              <a:rPr lang="pl-PL" dirty="0"/>
              <a:t>, aby edytować style wzorca Kliknij</a:t>
            </a:r>
          </a:p>
        </p:txBody>
      </p:sp>
      <p:sp>
        <p:nvSpPr>
          <p:cNvPr id="25" name="Symbol zastępczy obrazu 2"/>
          <p:cNvSpPr>
            <a:spLocks noGrp="1"/>
          </p:cNvSpPr>
          <p:nvPr>
            <p:ph type="pic" idx="1"/>
          </p:nvPr>
        </p:nvSpPr>
        <p:spPr>
          <a:xfrm>
            <a:off x="1871531" y="116632"/>
            <a:ext cx="4224469" cy="662473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a:t>Kliknij ikonę, aby dodać obraz</a:t>
            </a:r>
          </a:p>
        </p:txBody>
      </p:sp>
      <p:sp>
        <p:nvSpPr>
          <p:cNvPr id="10" name="Symbol zastępczy tekstu 2"/>
          <p:cNvSpPr>
            <a:spLocks noGrp="1"/>
          </p:cNvSpPr>
          <p:nvPr>
            <p:ph type="body" idx="11"/>
          </p:nvPr>
        </p:nvSpPr>
        <p:spPr>
          <a:xfrm>
            <a:off x="6272226" y="116632"/>
            <a:ext cx="5751841" cy="2232248"/>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1">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tekstu</a:t>
            </a:r>
          </a:p>
        </p:txBody>
      </p:sp>
      <p:sp>
        <p:nvSpPr>
          <p:cNvPr id="8" name="Symbol zastępczy zawartości 2"/>
          <p:cNvSpPr>
            <a:spLocks noGrp="1"/>
          </p:cNvSpPr>
          <p:nvPr>
            <p:ph sz="half" idx="12"/>
          </p:nvPr>
        </p:nvSpPr>
        <p:spPr>
          <a:xfrm>
            <a:off x="6272225" y="3861048"/>
            <a:ext cx="5751843" cy="2880320"/>
          </a:xfrm>
        </p:spPr>
        <p:txBody>
          <a:bodyPr lIns="0" rIns="0"/>
          <a:lstStyle>
            <a:lvl1pPr>
              <a:defRPr sz="2800">
                <a:latin typeface="Calibri" panose="020F0502020204030204" pitchFamily="34" charset="0"/>
              </a:defRPr>
            </a:lvl1pPr>
            <a:lvl2pPr>
              <a:defRPr sz="2400">
                <a:latin typeface="Calibri" panose="020F0502020204030204" pitchFamily="34" charset="0"/>
              </a:defRPr>
            </a:lvl2pPr>
            <a:lvl3pPr>
              <a:defRPr sz="2000">
                <a:latin typeface="Calibri" panose="020F0502020204030204" pitchFamily="34" charset="0"/>
              </a:defRPr>
            </a:lvl3pPr>
            <a:lvl4pPr>
              <a:defRPr sz="1800">
                <a:latin typeface="Calibri" panose="020F0502020204030204" pitchFamily="34" charset="0"/>
              </a:defRPr>
            </a:lvl4pPr>
            <a:lvl5pPr>
              <a:defRPr sz="1800">
                <a:latin typeface="Calibri" panose="020F0502020204030204" pitchFamily="34" charset="0"/>
              </a:defRPr>
            </a:lvl5pPr>
            <a:lvl6pPr>
              <a:defRPr sz="1800"/>
            </a:lvl6pPr>
            <a:lvl7pPr>
              <a:defRPr sz="1800"/>
            </a:lvl7pPr>
            <a:lvl8pPr>
              <a:defRPr sz="1800"/>
            </a:lvl8pPr>
            <a:lvl9pPr>
              <a:defRPr sz="18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7" name="Prostokąt 6">
            <a:extLst>
              <a:ext uri="{FF2B5EF4-FFF2-40B4-BE49-F238E27FC236}">
                <a16:creationId xmlns:a16="http://schemas.microsoft.com/office/drawing/2014/main" id="{0202CCF9-CF8F-4C55-90EC-1A6F6A7903CA}"/>
              </a:ext>
            </a:extLst>
          </p:cNvPr>
          <p:cNvSpPr/>
          <p:nvPr userDrawn="1"/>
        </p:nvSpPr>
        <p:spPr>
          <a:xfrm>
            <a:off x="0" y="0"/>
            <a:ext cx="1678918"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8" name="Obraz 17">
            <a:extLst>
              <a:ext uri="{FF2B5EF4-FFF2-40B4-BE49-F238E27FC236}">
                <a16:creationId xmlns:a16="http://schemas.microsoft.com/office/drawing/2014/main" id="{7E6D4A7C-65A9-4576-8FF2-0FC931B3F0C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33082" y="136681"/>
            <a:ext cx="1232561" cy="2127893"/>
          </a:xfrm>
          <a:prstGeom prst="rect">
            <a:avLst/>
          </a:prstGeom>
        </p:spPr>
      </p:pic>
      <p:sp>
        <p:nvSpPr>
          <p:cNvPr id="2" name="Prostokąt 1">
            <a:extLst>
              <a:ext uri="{FF2B5EF4-FFF2-40B4-BE49-F238E27FC236}">
                <a16:creationId xmlns:a16="http://schemas.microsoft.com/office/drawing/2014/main" id="{B9A1D123-E547-3534-6F1D-812A37F855F3}"/>
              </a:ext>
            </a:extLst>
          </p:cNvPr>
          <p:cNvSpPr/>
          <p:nvPr userDrawn="1"/>
        </p:nvSpPr>
        <p:spPr>
          <a:xfrm>
            <a:off x="-10568" y="4811356"/>
            <a:ext cx="1689485" cy="17787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pic>
        <p:nvPicPr>
          <p:cNvPr id="3" name="Obraz 2" descr="Obraz zawierający Wielobarwność, serce&#10;&#10;AI-generated content may be incorrect.">
            <a:extLst>
              <a:ext uri="{FF2B5EF4-FFF2-40B4-BE49-F238E27FC236}">
                <a16:creationId xmlns:a16="http://schemas.microsoft.com/office/drawing/2014/main" id="{375FBC69-68D7-69AC-22D9-A68BE5DAFFA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5195" y="4908238"/>
            <a:ext cx="1586310" cy="697869"/>
          </a:xfrm>
          <a:prstGeom prst="rect">
            <a:avLst/>
          </a:prstGeom>
        </p:spPr>
      </p:pic>
      <p:pic>
        <p:nvPicPr>
          <p:cNvPr id="4" name="Obraz 3">
            <a:extLst>
              <a:ext uri="{FF2B5EF4-FFF2-40B4-BE49-F238E27FC236}">
                <a16:creationId xmlns:a16="http://schemas.microsoft.com/office/drawing/2014/main" id="{E5775023-81B4-55F3-527A-F980F203C538}"/>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35800" y="5746478"/>
            <a:ext cx="1137173" cy="771416"/>
          </a:xfrm>
          <a:prstGeom prst="rect">
            <a:avLst/>
          </a:prstGeom>
          <a:solidFill>
            <a:schemeClr val="bg1"/>
          </a:solidFill>
        </p:spPr>
      </p:pic>
    </p:spTree>
    <p:extLst>
      <p:ext uri="{BB962C8B-B14F-4D97-AF65-F5344CB8AC3E}">
        <p14:creationId xmlns:p14="http://schemas.microsoft.com/office/powerpoint/2010/main" val="3723557781"/>
      </p:ext>
    </p:extLst>
  </p:cSld>
  <p:clrMapOvr>
    <a:masterClrMapping/>
  </p:clrMapOvr>
  <p:transition>
    <p:randomBa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ytuł i zawartość">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Symbol zastępczy zawartości 2"/>
          <p:cNvSpPr>
            <a:spLocks noGrp="1"/>
          </p:cNvSpPr>
          <p:nvPr>
            <p:ph sz="half" idx="1"/>
          </p:nvPr>
        </p:nvSpPr>
        <p:spPr>
          <a:xfrm>
            <a:off x="1007433" y="1556792"/>
            <a:ext cx="11016635" cy="5256584"/>
          </a:xfrm>
        </p:spPr>
        <p:txBody>
          <a:bodyPr lIns="0" rIns="0"/>
          <a:lstStyle>
            <a:lvl1pPr>
              <a:defRPr sz="2800">
                <a:latin typeface="Calibri" panose="020F0502020204030204" pitchFamily="34" charset="0"/>
              </a:defRPr>
            </a:lvl1pPr>
            <a:lvl2pPr>
              <a:defRPr sz="2400">
                <a:latin typeface="Calibri" panose="020F0502020204030204" pitchFamily="34" charset="0"/>
              </a:defRPr>
            </a:lvl2pPr>
            <a:lvl3pPr>
              <a:defRPr sz="2000">
                <a:latin typeface="Calibri" panose="020F0502020204030204" pitchFamily="34" charset="0"/>
              </a:defRPr>
            </a:lvl3pPr>
            <a:lvl4pPr>
              <a:defRPr sz="1800">
                <a:latin typeface="Calibri" panose="020F0502020204030204" pitchFamily="34" charset="0"/>
              </a:defRPr>
            </a:lvl4pPr>
            <a:lvl5pPr>
              <a:defRPr sz="1800">
                <a:latin typeface="Calibri" panose="020F0502020204030204" pitchFamily="34" charset="0"/>
              </a:defRPr>
            </a:lvl5pPr>
            <a:lvl6pPr>
              <a:defRPr sz="1800"/>
            </a:lvl6pPr>
            <a:lvl7pPr>
              <a:defRPr sz="1800"/>
            </a:lvl7pPr>
            <a:lvl8pPr>
              <a:defRPr sz="1800"/>
            </a:lvl8pPr>
            <a:lvl9pPr>
              <a:defRPr sz="18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8" name="Symbol zastępczy tekstu 2"/>
          <p:cNvSpPr>
            <a:spLocks noGrp="1"/>
          </p:cNvSpPr>
          <p:nvPr>
            <p:ph type="body" idx="10" hasCustomPrompt="1"/>
          </p:nvPr>
        </p:nvSpPr>
        <p:spPr>
          <a:xfrm>
            <a:off x="1007434" y="116632"/>
            <a:ext cx="11046297" cy="50405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r>
              <a:rPr lang="pl-PL" dirty="0" err="1"/>
              <a:t>tekstuKliknij</a:t>
            </a:r>
            <a:r>
              <a:rPr lang="pl-PL" dirty="0"/>
              <a:t>, aby edytować style wzorca Kliknij</a:t>
            </a:r>
          </a:p>
        </p:txBody>
      </p:sp>
      <p:sp>
        <p:nvSpPr>
          <p:cNvPr id="9" name="Symbol zastępczy tekstu 2"/>
          <p:cNvSpPr>
            <a:spLocks noGrp="1"/>
          </p:cNvSpPr>
          <p:nvPr>
            <p:ph type="body" idx="11"/>
          </p:nvPr>
        </p:nvSpPr>
        <p:spPr>
          <a:xfrm>
            <a:off x="1007433" y="620688"/>
            <a:ext cx="11046299"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7" name="Prostokąt 6">
            <a:extLst>
              <a:ext uri="{FF2B5EF4-FFF2-40B4-BE49-F238E27FC236}">
                <a16:creationId xmlns:a16="http://schemas.microsoft.com/office/drawing/2014/main" id="{95E35B8C-052A-4E87-AFE3-23CB4287E824}"/>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1" name="Obraz 10">
            <a:extLst>
              <a:ext uri="{FF2B5EF4-FFF2-40B4-BE49-F238E27FC236}">
                <a16:creationId xmlns:a16="http://schemas.microsoft.com/office/drawing/2014/main" id="{C745FA89-28AC-4FBB-89E6-A27F6A05DD2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9902" y="136681"/>
            <a:ext cx="537031" cy="927131"/>
          </a:xfrm>
          <a:prstGeom prst="rect">
            <a:avLst/>
          </a:prstGeom>
        </p:spPr>
      </p:pic>
    </p:spTree>
    <p:extLst>
      <p:ext uri="{BB962C8B-B14F-4D97-AF65-F5344CB8AC3E}">
        <p14:creationId xmlns:p14="http://schemas.microsoft.com/office/powerpoint/2010/main" val="3654661862"/>
      </p:ext>
    </p:extLst>
  </p:cSld>
  <p:clrMapOvr>
    <a:masterClrMapping/>
  </p:clrMapOvr>
  <p:transition>
    <p:randomBa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Nagłówek sekcji">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8" name="Symbol zastępczy obrazu 2"/>
          <p:cNvSpPr>
            <a:spLocks noGrp="1"/>
          </p:cNvSpPr>
          <p:nvPr>
            <p:ph type="pic" idx="1"/>
          </p:nvPr>
        </p:nvSpPr>
        <p:spPr>
          <a:xfrm>
            <a:off x="1007434" y="1844824"/>
            <a:ext cx="4896545" cy="49685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a:t>Kliknij ikonę, aby dodać obraz</a:t>
            </a:r>
          </a:p>
        </p:txBody>
      </p:sp>
      <p:sp>
        <p:nvSpPr>
          <p:cNvPr id="9" name="Symbol zastępczy zawartości 2"/>
          <p:cNvSpPr>
            <a:spLocks noGrp="1"/>
          </p:cNvSpPr>
          <p:nvPr>
            <p:ph idx="11"/>
          </p:nvPr>
        </p:nvSpPr>
        <p:spPr>
          <a:xfrm>
            <a:off x="6095238" y="1844824"/>
            <a:ext cx="5953423" cy="4968553"/>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4" name="Symbol zastępczy tekstu 2"/>
          <p:cNvSpPr>
            <a:spLocks noGrp="1"/>
          </p:cNvSpPr>
          <p:nvPr>
            <p:ph type="body" idx="12"/>
          </p:nvPr>
        </p:nvSpPr>
        <p:spPr>
          <a:xfrm>
            <a:off x="1007434" y="116632"/>
            <a:ext cx="11016633"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15" name="Symbol zastępczy tekstu 2"/>
          <p:cNvSpPr>
            <a:spLocks noGrp="1"/>
          </p:cNvSpPr>
          <p:nvPr>
            <p:ph type="body" idx="10" hasCustomPrompt="1"/>
          </p:nvPr>
        </p:nvSpPr>
        <p:spPr>
          <a:xfrm>
            <a:off x="1007433" y="1120626"/>
            <a:ext cx="11041227"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t>
            </a:r>
            <a:r>
              <a:rPr lang="pl-PL" dirty="0" err="1"/>
              <a:t>abyować</a:t>
            </a:r>
            <a:r>
              <a:rPr lang="pl-PL" dirty="0"/>
              <a:t> style wzorca </a:t>
            </a:r>
            <a:r>
              <a:rPr lang="pl-PL" dirty="0" err="1"/>
              <a:t>tekstuKliknij</a:t>
            </a:r>
            <a:r>
              <a:rPr lang="pl-PL" dirty="0"/>
              <a:t>, aby edytować style wzorca Kliknij</a:t>
            </a:r>
          </a:p>
        </p:txBody>
      </p:sp>
      <p:sp>
        <p:nvSpPr>
          <p:cNvPr id="11" name="Prostokąt 10">
            <a:extLst>
              <a:ext uri="{FF2B5EF4-FFF2-40B4-BE49-F238E27FC236}">
                <a16:creationId xmlns:a16="http://schemas.microsoft.com/office/drawing/2014/main" id="{11556FE2-E72F-461A-9102-2D2C7AA35577}"/>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3" name="Obraz 12">
            <a:extLst>
              <a:ext uri="{FF2B5EF4-FFF2-40B4-BE49-F238E27FC236}">
                <a16:creationId xmlns:a16="http://schemas.microsoft.com/office/drawing/2014/main" id="{BCBC2882-3C14-4AAF-9532-27ABA1348C2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9902" y="136681"/>
            <a:ext cx="537031" cy="927131"/>
          </a:xfrm>
          <a:prstGeom prst="rect">
            <a:avLst/>
          </a:prstGeom>
        </p:spPr>
      </p:pic>
    </p:spTree>
    <p:extLst>
      <p:ext uri="{BB962C8B-B14F-4D97-AF65-F5344CB8AC3E}">
        <p14:creationId xmlns:p14="http://schemas.microsoft.com/office/powerpoint/2010/main" val="2158467259"/>
      </p:ext>
    </p:extLst>
  </p:cSld>
  <p:clrMapOvr>
    <a:masterClrMapping/>
  </p:clrMapOvr>
  <p:transition>
    <p:randomBa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wa elementy zawartości">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Symbol zastępczy zawartości 2"/>
          <p:cNvSpPr>
            <a:spLocks noGrp="1"/>
          </p:cNvSpPr>
          <p:nvPr>
            <p:ph sz="half" idx="1"/>
          </p:nvPr>
        </p:nvSpPr>
        <p:spPr>
          <a:xfrm>
            <a:off x="1007434" y="1628801"/>
            <a:ext cx="5376599" cy="5112567"/>
          </a:xfrm>
        </p:spPr>
        <p:txBody>
          <a:bodyPr lIns="0" rIns="0"/>
          <a:lstStyle>
            <a:lvl1pPr>
              <a:defRPr sz="2800">
                <a:latin typeface="Calibri" panose="020F0502020204030204" pitchFamily="34" charset="0"/>
              </a:defRPr>
            </a:lvl1pPr>
            <a:lvl2pPr>
              <a:defRPr sz="2400">
                <a:latin typeface="Calibri" panose="020F0502020204030204" pitchFamily="34" charset="0"/>
              </a:defRPr>
            </a:lvl2pPr>
            <a:lvl3pPr>
              <a:defRPr sz="2000">
                <a:latin typeface="Calibri" panose="020F0502020204030204" pitchFamily="34" charset="0"/>
              </a:defRPr>
            </a:lvl3pPr>
            <a:lvl4pPr>
              <a:defRPr sz="1800">
                <a:latin typeface="Calibri" panose="020F0502020204030204" pitchFamily="34" charset="0"/>
              </a:defRPr>
            </a:lvl4pPr>
            <a:lvl5pPr>
              <a:defRPr sz="1800">
                <a:latin typeface="Calibri" panose="020F0502020204030204" pitchFamily="34" charset="0"/>
              </a:defRPr>
            </a:lvl5pPr>
            <a:lvl6pPr>
              <a:defRPr sz="1800"/>
            </a:lvl6pPr>
            <a:lvl7pPr>
              <a:defRPr sz="1800"/>
            </a:lvl7pPr>
            <a:lvl8pPr>
              <a:defRPr sz="1800"/>
            </a:lvl8pPr>
            <a:lvl9pPr>
              <a:defRPr sz="18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0" name="Symbol zastępczy zawartości 2"/>
          <p:cNvSpPr>
            <a:spLocks noGrp="1"/>
          </p:cNvSpPr>
          <p:nvPr>
            <p:ph sz="half" idx="11"/>
          </p:nvPr>
        </p:nvSpPr>
        <p:spPr>
          <a:xfrm>
            <a:off x="6576054" y="1628801"/>
            <a:ext cx="5477679" cy="5112566"/>
          </a:xfrm>
        </p:spPr>
        <p:txBody>
          <a:bodyPr lIns="0" rIns="0"/>
          <a:lstStyle>
            <a:lvl1pPr>
              <a:defRPr sz="2800">
                <a:latin typeface="Calibri" panose="020F0502020204030204" pitchFamily="34" charset="0"/>
              </a:defRPr>
            </a:lvl1pPr>
            <a:lvl2pPr>
              <a:defRPr sz="2400">
                <a:latin typeface="Calibri" panose="020F0502020204030204" pitchFamily="34" charset="0"/>
              </a:defRPr>
            </a:lvl2pPr>
            <a:lvl3pPr>
              <a:defRPr sz="2000">
                <a:latin typeface="Calibri" panose="020F0502020204030204" pitchFamily="34" charset="0"/>
              </a:defRPr>
            </a:lvl3pPr>
            <a:lvl4pPr>
              <a:defRPr sz="1800">
                <a:latin typeface="Calibri" panose="020F0502020204030204" pitchFamily="34" charset="0"/>
              </a:defRPr>
            </a:lvl4pPr>
            <a:lvl5pPr>
              <a:defRPr sz="1800">
                <a:latin typeface="Calibri" panose="020F0502020204030204" pitchFamily="34" charset="0"/>
              </a:defRPr>
            </a:lvl5pPr>
            <a:lvl6pPr>
              <a:defRPr sz="1800"/>
            </a:lvl6pPr>
            <a:lvl7pPr>
              <a:defRPr sz="1800"/>
            </a:lvl7pPr>
            <a:lvl8pPr>
              <a:defRPr sz="1800"/>
            </a:lvl8pPr>
            <a:lvl9pPr>
              <a:defRPr sz="18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2" name="Symbol zastępczy tekstu 2"/>
          <p:cNvSpPr>
            <a:spLocks noGrp="1"/>
          </p:cNvSpPr>
          <p:nvPr>
            <p:ph type="body" idx="10" hasCustomPrompt="1"/>
          </p:nvPr>
        </p:nvSpPr>
        <p:spPr>
          <a:xfrm>
            <a:off x="1007434" y="44624"/>
            <a:ext cx="11046297" cy="50405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r>
              <a:rPr lang="pl-PL" dirty="0" err="1"/>
              <a:t>tekstuKliknij</a:t>
            </a:r>
            <a:r>
              <a:rPr lang="pl-PL" dirty="0"/>
              <a:t>, aby edytować style wzorca </a:t>
            </a:r>
          </a:p>
        </p:txBody>
      </p:sp>
      <p:sp>
        <p:nvSpPr>
          <p:cNvPr id="13" name="Symbol zastępczy tekstu 2"/>
          <p:cNvSpPr>
            <a:spLocks noGrp="1"/>
          </p:cNvSpPr>
          <p:nvPr>
            <p:ph type="body" idx="12"/>
          </p:nvPr>
        </p:nvSpPr>
        <p:spPr>
          <a:xfrm>
            <a:off x="1007433" y="548680"/>
            <a:ext cx="11046299"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9" name="Prostokąt 8">
            <a:extLst>
              <a:ext uri="{FF2B5EF4-FFF2-40B4-BE49-F238E27FC236}">
                <a16:creationId xmlns:a16="http://schemas.microsoft.com/office/drawing/2014/main" id="{280645B5-E1A3-4F62-8214-256C3B7AAC69}"/>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4" name="Obraz 13">
            <a:extLst>
              <a:ext uri="{FF2B5EF4-FFF2-40B4-BE49-F238E27FC236}">
                <a16:creationId xmlns:a16="http://schemas.microsoft.com/office/drawing/2014/main" id="{554F77DB-EFFC-42BF-9D8B-7825CA6AAF7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9902" y="136681"/>
            <a:ext cx="537031" cy="927131"/>
          </a:xfrm>
          <a:prstGeom prst="rect">
            <a:avLst/>
          </a:prstGeom>
        </p:spPr>
      </p:pic>
    </p:spTree>
    <p:extLst>
      <p:ext uri="{BB962C8B-B14F-4D97-AF65-F5344CB8AC3E}">
        <p14:creationId xmlns:p14="http://schemas.microsoft.com/office/powerpoint/2010/main" val="3668959180"/>
      </p:ext>
    </p:extLst>
  </p:cSld>
  <p:clrMapOvr>
    <a:masterClrMapping/>
  </p:clrMapOvr>
  <p:transition>
    <p:randomBa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orównani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11" name="Symbol zastępczy zawartości 2"/>
          <p:cNvSpPr>
            <a:spLocks noGrp="1"/>
          </p:cNvSpPr>
          <p:nvPr>
            <p:ph sz="half" idx="1"/>
          </p:nvPr>
        </p:nvSpPr>
        <p:spPr>
          <a:xfrm>
            <a:off x="1007435" y="1628801"/>
            <a:ext cx="5400552" cy="5184575"/>
          </a:xfrm>
        </p:spPr>
        <p:txBody>
          <a:bodyPr lIns="0" rIns="0"/>
          <a:lstStyle>
            <a:lvl1pPr>
              <a:defRPr sz="2800">
                <a:latin typeface="Calibri" panose="020F0502020204030204" pitchFamily="34" charset="0"/>
              </a:defRPr>
            </a:lvl1pPr>
            <a:lvl2pPr>
              <a:defRPr sz="2400">
                <a:latin typeface="Calibri" panose="020F0502020204030204" pitchFamily="34" charset="0"/>
              </a:defRPr>
            </a:lvl2pPr>
            <a:lvl3pPr>
              <a:defRPr sz="2000">
                <a:latin typeface="Calibri" panose="020F0502020204030204" pitchFamily="34" charset="0"/>
              </a:defRPr>
            </a:lvl3pPr>
            <a:lvl4pPr>
              <a:defRPr sz="1800">
                <a:latin typeface="Calibri" panose="020F0502020204030204" pitchFamily="34" charset="0"/>
              </a:defRPr>
            </a:lvl4pPr>
            <a:lvl5pPr>
              <a:defRPr sz="1800">
                <a:latin typeface="Calibri" panose="020F0502020204030204" pitchFamily="34" charset="0"/>
              </a:defRPr>
            </a:lvl5pPr>
            <a:lvl6pPr>
              <a:defRPr sz="1800"/>
            </a:lvl6pPr>
            <a:lvl7pPr>
              <a:defRPr sz="1800"/>
            </a:lvl7pPr>
            <a:lvl8pPr>
              <a:defRPr sz="1800"/>
            </a:lvl8pPr>
            <a:lvl9pPr>
              <a:defRPr sz="18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2" name="Symbol zastępczy zawartości 2"/>
          <p:cNvSpPr>
            <a:spLocks noGrp="1"/>
          </p:cNvSpPr>
          <p:nvPr>
            <p:ph sz="half" idx="11"/>
          </p:nvPr>
        </p:nvSpPr>
        <p:spPr>
          <a:xfrm>
            <a:off x="6672064" y="1628801"/>
            <a:ext cx="5400552" cy="5184575"/>
          </a:xfrm>
        </p:spPr>
        <p:txBody>
          <a:bodyPr lIns="0" rIns="0"/>
          <a:lstStyle>
            <a:lvl1pPr>
              <a:defRPr sz="2800">
                <a:latin typeface="Calibri" panose="020F0502020204030204" pitchFamily="34" charset="0"/>
              </a:defRPr>
            </a:lvl1pPr>
            <a:lvl2pPr>
              <a:defRPr sz="2400">
                <a:latin typeface="Calibri" panose="020F0502020204030204" pitchFamily="34" charset="0"/>
              </a:defRPr>
            </a:lvl2pPr>
            <a:lvl3pPr>
              <a:defRPr sz="2000">
                <a:latin typeface="Calibri" panose="020F0502020204030204" pitchFamily="34" charset="0"/>
              </a:defRPr>
            </a:lvl3pPr>
            <a:lvl4pPr>
              <a:defRPr sz="1800">
                <a:latin typeface="Calibri" panose="020F0502020204030204" pitchFamily="34" charset="0"/>
              </a:defRPr>
            </a:lvl4pPr>
            <a:lvl5pPr>
              <a:defRPr sz="1800">
                <a:latin typeface="Calibri" panose="020F0502020204030204" pitchFamily="34" charset="0"/>
              </a:defRPr>
            </a:lvl5pPr>
            <a:lvl6pPr>
              <a:defRPr sz="1800"/>
            </a:lvl6pPr>
            <a:lvl7pPr>
              <a:defRPr sz="1800"/>
            </a:lvl7pPr>
            <a:lvl8pPr>
              <a:defRPr sz="1800"/>
            </a:lvl8pPr>
            <a:lvl9pPr>
              <a:defRPr sz="18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6" name="Symbol zastępczy tekstu 2"/>
          <p:cNvSpPr>
            <a:spLocks noGrp="1"/>
          </p:cNvSpPr>
          <p:nvPr>
            <p:ph type="body" idx="12"/>
          </p:nvPr>
        </p:nvSpPr>
        <p:spPr>
          <a:xfrm>
            <a:off x="1007434" y="116632"/>
            <a:ext cx="11016633"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17" name="Symbol zastępczy tekstu 2"/>
          <p:cNvSpPr>
            <a:spLocks noGrp="1"/>
          </p:cNvSpPr>
          <p:nvPr>
            <p:ph type="body" idx="10" hasCustomPrompt="1"/>
          </p:nvPr>
        </p:nvSpPr>
        <p:spPr>
          <a:xfrm>
            <a:off x="1007435" y="1120626"/>
            <a:ext cx="5400552"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12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r>
              <a:rPr lang="pl-PL" dirty="0" err="1"/>
              <a:t>tekstuKliknij</a:t>
            </a:r>
            <a:r>
              <a:rPr lang="pl-PL" dirty="0"/>
              <a:t>, aby edytować style wzorca Kliknij</a:t>
            </a:r>
          </a:p>
        </p:txBody>
      </p:sp>
      <p:sp>
        <p:nvSpPr>
          <p:cNvPr id="19" name="Symbol zastępczy tekstu 2"/>
          <p:cNvSpPr>
            <a:spLocks noGrp="1"/>
          </p:cNvSpPr>
          <p:nvPr>
            <p:ph type="body" idx="13" hasCustomPrompt="1"/>
          </p:nvPr>
        </p:nvSpPr>
        <p:spPr>
          <a:xfrm>
            <a:off x="6672064" y="1120626"/>
            <a:ext cx="5400552"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12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r>
              <a:rPr lang="pl-PL" dirty="0" err="1"/>
              <a:t>tekstuKliknij</a:t>
            </a:r>
            <a:r>
              <a:rPr lang="pl-PL" dirty="0"/>
              <a:t>, aby edytować style wzorca Kliknij</a:t>
            </a:r>
          </a:p>
        </p:txBody>
      </p:sp>
      <p:sp>
        <p:nvSpPr>
          <p:cNvPr id="10" name="Prostokąt 9">
            <a:extLst>
              <a:ext uri="{FF2B5EF4-FFF2-40B4-BE49-F238E27FC236}">
                <a16:creationId xmlns:a16="http://schemas.microsoft.com/office/drawing/2014/main" id="{9BBEC6BB-DC69-46ED-ACBC-D533224FB4C4}"/>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4" name="Obraz 13">
            <a:extLst>
              <a:ext uri="{FF2B5EF4-FFF2-40B4-BE49-F238E27FC236}">
                <a16:creationId xmlns:a16="http://schemas.microsoft.com/office/drawing/2014/main" id="{5AEF0916-A2BB-478E-8DA5-8731BE230B6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9902" y="136681"/>
            <a:ext cx="537031" cy="927131"/>
          </a:xfrm>
          <a:prstGeom prst="rect">
            <a:avLst/>
          </a:prstGeom>
        </p:spPr>
      </p:pic>
    </p:spTree>
    <p:extLst>
      <p:ext uri="{BB962C8B-B14F-4D97-AF65-F5344CB8AC3E}">
        <p14:creationId xmlns:p14="http://schemas.microsoft.com/office/powerpoint/2010/main" val="3479639312"/>
      </p:ext>
    </p:extLst>
  </p:cSld>
  <p:clrMapOvr>
    <a:masterClrMapping/>
  </p:clrMapOvr>
  <p:transition>
    <p:randomBa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Zawartość z podpisem">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ytuł 1"/>
          <p:cNvSpPr>
            <a:spLocks noGrp="1"/>
          </p:cNvSpPr>
          <p:nvPr>
            <p:ph type="title"/>
          </p:nvPr>
        </p:nvSpPr>
        <p:spPr>
          <a:xfrm>
            <a:off x="911424" y="116632"/>
            <a:ext cx="4416491" cy="1318468"/>
          </a:xfrm>
        </p:spPr>
        <p:txBody>
          <a:bodyPr anchor="b"/>
          <a:lstStyle>
            <a:lvl1pPr algn="l">
              <a:defRPr sz="2000" b="1"/>
            </a:lvl1pPr>
          </a:lstStyle>
          <a:p>
            <a:r>
              <a:rPr lang="pl-PL" dirty="0"/>
              <a:t>Kliknij, aby edytować styl</a:t>
            </a:r>
          </a:p>
        </p:txBody>
      </p:sp>
      <p:sp>
        <p:nvSpPr>
          <p:cNvPr id="3" name="Symbol zastępczy zawartości 2"/>
          <p:cNvSpPr>
            <a:spLocks noGrp="1"/>
          </p:cNvSpPr>
          <p:nvPr>
            <p:ph idx="1"/>
          </p:nvPr>
        </p:nvSpPr>
        <p:spPr>
          <a:xfrm>
            <a:off x="5519936" y="116632"/>
            <a:ext cx="6528725" cy="6624736"/>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4" name="Symbol zastępczy tekstu 3"/>
          <p:cNvSpPr>
            <a:spLocks noGrp="1"/>
          </p:cNvSpPr>
          <p:nvPr>
            <p:ph type="body" sz="half" idx="2"/>
          </p:nvPr>
        </p:nvSpPr>
        <p:spPr>
          <a:xfrm>
            <a:off x="911424" y="1435100"/>
            <a:ext cx="4416491" cy="530626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dirty="0"/>
              <a:t>Kliknij, aby edytować style wzorca tekstu</a:t>
            </a:r>
          </a:p>
        </p:txBody>
      </p:sp>
      <p:sp>
        <p:nvSpPr>
          <p:cNvPr id="8" name="Prostokąt 7">
            <a:extLst>
              <a:ext uri="{FF2B5EF4-FFF2-40B4-BE49-F238E27FC236}">
                <a16:creationId xmlns:a16="http://schemas.microsoft.com/office/drawing/2014/main" id="{FAFEE06C-70DD-46AA-AE62-48D3E81BC737}"/>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0" name="Obraz 9">
            <a:extLst>
              <a:ext uri="{FF2B5EF4-FFF2-40B4-BE49-F238E27FC236}">
                <a16:creationId xmlns:a16="http://schemas.microsoft.com/office/drawing/2014/main" id="{3C2464F6-66DF-4A46-8A86-0B3630C1D0E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9902" y="136681"/>
            <a:ext cx="537031" cy="927131"/>
          </a:xfrm>
          <a:prstGeom prst="rect">
            <a:avLst/>
          </a:prstGeom>
        </p:spPr>
      </p:pic>
    </p:spTree>
    <p:extLst>
      <p:ext uri="{BB962C8B-B14F-4D97-AF65-F5344CB8AC3E}">
        <p14:creationId xmlns:p14="http://schemas.microsoft.com/office/powerpoint/2010/main" val="472114310"/>
      </p:ext>
    </p:extLst>
  </p:cSld>
  <p:clrMapOvr>
    <a:masterClrMapping/>
  </p:clrMapOvr>
  <p:transition>
    <p:randomBa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Obraz z podpisem">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ytuł 1"/>
          <p:cNvSpPr>
            <a:spLocks noGrp="1"/>
          </p:cNvSpPr>
          <p:nvPr>
            <p:ph type="title"/>
          </p:nvPr>
        </p:nvSpPr>
        <p:spPr>
          <a:xfrm>
            <a:off x="3005269" y="4800600"/>
            <a:ext cx="7315200" cy="566738"/>
          </a:xfrm>
        </p:spPr>
        <p:txBody>
          <a:bodyPr anchor="b"/>
          <a:lstStyle>
            <a:lvl1pPr algn="l">
              <a:defRPr sz="2000" b="1"/>
            </a:lvl1pPr>
          </a:lstStyle>
          <a:p>
            <a:r>
              <a:rPr lang="pl-PL" dirty="0"/>
              <a:t>Kliknij, aby edytować styl</a:t>
            </a:r>
          </a:p>
        </p:txBody>
      </p:sp>
      <p:sp>
        <p:nvSpPr>
          <p:cNvPr id="3" name="Symbol zastępczy obrazu 2"/>
          <p:cNvSpPr>
            <a:spLocks noGrp="1"/>
          </p:cNvSpPr>
          <p:nvPr>
            <p:ph type="pic" idx="1"/>
          </p:nvPr>
        </p:nvSpPr>
        <p:spPr>
          <a:xfrm>
            <a:off x="1007435" y="283"/>
            <a:ext cx="11184061" cy="472729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dirty="0"/>
          </a:p>
        </p:txBody>
      </p:sp>
      <p:sp>
        <p:nvSpPr>
          <p:cNvPr id="4" name="Symbol zastępczy tekstu 3"/>
          <p:cNvSpPr>
            <a:spLocks noGrp="1"/>
          </p:cNvSpPr>
          <p:nvPr>
            <p:ph type="body" sz="half" idx="2"/>
          </p:nvPr>
        </p:nvSpPr>
        <p:spPr>
          <a:xfrm>
            <a:off x="3005269"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dirty="0"/>
              <a:t>Kliknij, aby edytować style wzorca tekstu</a:t>
            </a:r>
          </a:p>
        </p:txBody>
      </p:sp>
      <p:sp>
        <p:nvSpPr>
          <p:cNvPr id="8" name="Prostokąt 7">
            <a:extLst>
              <a:ext uri="{FF2B5EF4-FFF2-40B4-BE49-F238E27FC236}">
                <a16:creationId xmlns:a16="http://schemas.microsoft.com/office/drawing/2014/main" id="{029899A7-9DF2-4615-9957-8EA9C65E373E}"/>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0" name="Obraz 9">
            <a:extLst>
              <a:ext uri="{FF2B5EF4-FFF2-40B4-BE49-F238E27FC236}">
                <a16:creationId xmlns:a16="http://schemas.microsoft.com/office/drawing/2014/main" id="{8F03E46B-383B-4421-8915-8B79682C866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9902" y="136681"/>
            <a:ext cx="537031" cy="927131"/>
          </a:xfrm>
          <a:prstGeom prst="rect">
            <a:avLst/>
          </a:prstGeom>
        </p:spPr>
      </p:pic>
    </p:spTree>
    <p:extLst>
      <p:ext uri="{BB962C8B-B14F-4D97-AF65-F5344CB8AC3E}">
        <p14:creationId xmlns:p14="http://schemas.microsoft.com/office/powerpoint/2010/main" val="1663897851"/>
      </p:ext>
    </p:extLst>
  </p:cSld>
  <p:clrMapOvr>
    <a:masterClrMapping/>
  </p:clrMapOvr>
  <p:transition>
    <p:randomBa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ytuł i tekst pionowy">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ytuł 1"/>
          <p:cNvSpPr>
            <a:spLocks noGrp="1"/>
          </p:cNvSpPr>
          <p:nvPr>
            <p:ph type="title"/>
          </p:nvPr>
        </p:nvSpPr>
        <p:spPr>
          <a:xfrm>
            <a:off x="1007435" y="116632"/>
            <a:ext cx="11041227" cy="1548656"/>
          </a:xfrm>
        </p:spPr>
        <p:txBody>
          <a:bodyPr/>
          <a:lstStyle>
            <a:lvl1pPr>
              <a:defRPr b="0"/>
            </a:lvl1pPr>
          </a:lstStyle>
          <a:p>
            <a:r>
              <a:rPr lang="pl-PL" dirty="0"/>
              <a:t>Kliknij, aby edytować styl</a:t>
            </a:r>
          </a:p>
        </p:txBody>
      </p:sp>
      <p:sp>
        <p:nvSpPr>
          <p:cNvPr id="3" name="Symbol zastępczy tytułu pionowego 2"/>
          <p:cNvSpPr>
            <a:spLocks noGrp="1"/>
          </p:cNvSpPr>
          <p:nvPr>
            <p:ph type="body" orient="vert" idx="1"/>
          </p:nvPr>
        </p:nvSpPr>
        <p:spPr>
          <a:xfrm>
            <a:off x="1007435" y="1772817"/>
            <a:ext cx="11041227" cy="4968551"/>
          </a:xfrm>
        </p:spPr>
        <p:txBody>
          <a:bodyPr vert="eaVert"/>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7" name="Prostokąt 6">
            <a:extLst>
              <a:ext uri="{FF2B5EF4-FFF2-40B4-BE49-F238E27FC236}">
                <a16:creationId xmlns:a16="http://schemas.microsoft.com/office/drawing/2014/main" id="{5E10DC04-48FE-442B-BC7B-FE14E17E02B1}"/>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9" name="Obraz 8">
            <a:extLst>
              <a:ext uri="{FF2B5EF4-FFF2-40B4-BE49-F238E27FC236}">
                <a16:creationId xmlns:a16="http://schemas.microsoft.com/office/drawing/2014/main" id="{28F204A7-079D-49A7-8328-C671B8D94C6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9902" y="136681"/>
            <a:ext cx="537031" cy="927131"/>
          </a:xfrm>
          <a:prstGeom prst="rect">
            <a:avLst/>
          </a:prstGeom>
        </p:spPr>
      </p:pic>
    </p:spTree>
    <p:extLst>
      <p:ext uri="{BB962C8B-B14F-4D97-AF65-F5344CB8AC3E}">
        <p14:creationId xmlns:p14="http://schemas.microsoft.com/office/powerpoint/2010/main" val="1486849646"/>
      </p:ext>
    </p:extLst>
  </p:cSld>
  <p:clrMapOvr>
    <a:masterClrMapping/>
  </p:clrMapOvr>
  <p:transition>
    <p:randomBa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Tytuł pionowy i tekst">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8839200" y="116632"/>
            <a:ext cx="3209461" cy="6696744"/>
          </a:xfrm>
        </p:spPr>
        <p:txBody>
          <a:bodyPr vert="eaVert"/>
          <a:lstStyle>
            <a:lvl1pPr>
              <a:defRPr b="0"/>
            </a:lvl1pPr>
          </a:lstStyle>
          <a:p>
            <a:r>
              <a:rPr lang="pl-PL" dirty="0"/>
              <a:t>Kliknij, aby edytować styl</a:t>
            </a:r>
          </a:p>
        </p:txBody>
      </p:sp>
      <p:sp>
        <p:nvSpPr>
          <p:cNvPr id="3" name="Symbol zastępczy tytułu pionowego 2"/>
          <p:cNvSpPr>
            <a:spLocks noGrp="1"/>
          </p:cNvSpPr>
          <p:nvPr>
            <p:ph type="body" orient="vert" idx="1"/>
          </p:nvPr>
        </p:nvSpPr>
        <p:spPr>
          <a:xfrm>
            <a:off x="1007435" y="116632"/>
            <a:ext cx="7628565" cy="6696744"/>
          </a:xfrm>
        </p:spPr>
        <p:txBody>
          <a:bodyPr vert="eaVert"/>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7" name="Prostokąt 6">
            <a:extLst>
              <a:ext uri="{FF2B5EF4-FFF2-40B4-BE49-F238E27FC236}">
                <a16:creationId xmlns:a16="http://schemas.microsoft.com/office/drawing/2014/main" id="{57AEB442-FF0D-481E-AF40-2F51393F6298}"/>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9" name="Obraz 8">
            <a:extLst>
              <a:ext uri="{FF2B5EF4-FFF2-40B4-BE49-F238E27FC236}">
                <a16:creationId xmlns:a16="http://schemas.microsoft.com/office/drawing/2014/main" id="{9F250CA9-3DF1-4E2D-912F-909A5F91642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9902" y="136681"/>
            <a:ext cx="537031" cy="927131"/>
          </a:xfrm>
          <a:prstGeom prst="rect">
            <a:avLst/>
          </a:prstGeom>
        </p:spPr>
      </p:pic>
    </p:spTree>
    <p:extLst>
      <p:ext uri="{BB962C8B-B14F-4D97-AF65-F5344CB8AC3E}">
        <p14:creationId xmlns:p14="http://schemas.microsoft.com/office/powerpoint/2010/main" val="1242358533"/>
      </p:ext>
    </p:extLst>
  </p:cSld>
  <p:clrMapOvr>
    <a:masterClrMapping/>
  </p:clrMapOvr>
  <p:transition>
    <p:randomBa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Nagłówek sekcji">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8" name="Symbol zastępczy obrazu 2"/>
          <p:cNvSpPr>
            <a:spLocks noGrp="1"/>
          </p:cNvSpPr>
          <p:nvPr>
            <p:ph type="pic" idx="1"/>
          </p:nvPr>
        </p:nvSpPr>
        <p:spPr>
          <a:xfrm>
            <a:off x="1007434" y="1844824"/>
            <a:ext cx="4896545" cy="49685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a:t>Kliknij ikonę, aby dodać obraz</a:t>
            </a:r>
          </a:p>
        </p:txBody>
      </p:sp>
      <p:sp>
        <p:nvSpPr>
          <p:cNvPr id="9" name="Symbol zastępczy zawartości 2"/>
          <p:cNvSpPr>
            <a:spLocks noGrp="1"/>
          </p:cNvSpPr>
          <p:nvPr>
            <p:ph idx="11"/>
          </p:nvPr>
        </p:nvSpPr>
        <p:spPr>
          <a:xfrm>
            <a:off x="6095238" y="1844824"/>
            <a:ext cx="5953423" cy="4968553"/>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4" name="Symbol zastępczy tekstu 2"/>
          <p:cNvSpPr>
            <a:spLocks noGrp="1"/>
          </p:cNvSpPr>
          <p:nvPr>
            <p:ph type="body" idx="12"/>
          </p:nvPr>
        </p:nvSpPr>
        <p:spPr>
          <a:xfrm>
            <a:off x="1007434" y="116632"/>
            <a:ext cx="11016633"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15" name="Symbol zastępczy tekstu 2"/>
          <p:cNvSpPr>
            <a:spLocks noGrp="1"/>
          </p:cNvSpPr>
          <p:nvPr>
            <p:ph type="body" idx="10" hasCustomPrompt="1"/>
          </p:nvPr>
        </p:nvSpPr>
        <p:spPr>
          <a:xfrm>
            <a:off x="1007433" y="1120626"/>
            <a:ext cx="11041227"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t>
            </a:r>
            <a:r>
              <a:rPr lang="pl-PL" dirty="0" err="1"/>
              <a:t>abyować</a:t>
            </a:r>
            <a:r>
              <a:rPr lang="pl-PL" dirty="0"/>
              <a:t> style wzorca </a:t>
            </a:r>
            <a:r>
              <a:rPr lang="pl-PL" dirty="0" err="1"/>
              <a:t>tekstuKliknij</a:t>
            </a:r>
            <a:r>
              <a:rPr lang="pl-PL" dirty="0"/>
              <a:t>, aby edytować style wzorca Kliknij</a:t>
            </a:r>
          </a:p>
        </p:txBody>
      </p:sp>
      <p:sp>
        <p:nvSpPr>
          <p:cNvPr id="11" name="Prostokąt 10">
            <a:extLst>
              <a:ext uri="{FF2B5EF4-FFF2-40B4-BE49-F238E27FC236}">
                <a16:creationId xmlns:a16="http://schemas.microsoft.com/office/drawing/2014/main" id="{7F975590-437E-4878-96D9-7A550EE4CF56}"/>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3" name="Obraz 12">
            <a:extLst>
              <a:ext uri="{FF2B5EF4-FFF2-40B4-BE49-F238E27FC236}">
                <a16:creationId xmlns:a16="http://schemas.microsoft.com/office/drawing/2014/main" id="{7B7D74D7-3673-410E-9DBA-F88C1F04611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9902" y="136681"/>
            <a:ext cx="537031" cy="927131"/>
          </a:xfrm>
          <a:prstGeom prst="rect">
            <a:avLst/>
          </a:prstGeom>
        </p:spPr>
      </p:pic>
    </p:spTree>
    <p:extLst>
      <p:ext uri="{BB962C8B-B14F-4D97-AF65-F5344CB8AC3E}">
        <p14:creationId xmlns:p14="http://schemas.microsoft.com/office/powerpoint/2010/main" val="864294946"/>
      </p:ext>
    </p:extLst>
  </p:cSld>
  <p:clrMapOvr>
    <a:masterClrMapping/>
  </p:clrMapOvr>
  <p:transition>
    <p:randomBa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Nagłówek sekcji">
    <p:spTree>
      <p:nvGrpSpPr>
        <p:cNvPr id="1" name=""/>
        <p:cNvGrpSpPr/>
        <p:nvPr/>
      </p:nvGrpSpPr>
      <p:grpSpPr>
        <a:xfrm>
          <a:off x="0" y="0"/>
          <a:ext cx="0" cy="0"/>
          <a:chOff x="0" y="0"/>
          <a:chExt cx="0" cy="0"/>
        </a:xfrm>
      </p:grpSpPr>
      <p:sp>
        <p:nvSpPr>
          <p:cNvPr id="8" name="Symbol zastępczy obrazu 2"/>
          <p:cNvSpPr>
            <a:spLocks noGrp="1"/>
          </p:cNvSpPr>
          <p:nvPr>
            <p:ph type="pic" idx="1"/>
          </p:nvPr>
        </p:nvSpPr>
        <p:spPr>
          <a:xfrm>
            <a:off x="1007434" y="1844824"/>
            <a:ext cx="4896545" cy="49685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a:t>Kliknij ikonę, aby dodać obraz</a:t>
            </a:r>
          </a:p>
        </p:txBody>
      </p:sp>
      <p:sp>
        <p:nvSpPr>
          <p:cNvPr id="9" name="Symbol zastępczy zawartości 2"/>
          <p:cNvSpPr>
            <a:spLocks noGrp="1"/>
          </p:cNvSpPr>
          <p:nvPr>
            <p:ph idx="11"/>
          </p:nvPr>
        </p:nvSpPr>
        <p:spPr>
          <a:xfrm>
            <a:off x="6095238" y="1844824"/>
            <a:ext cx="5953423" cy="4968553"/>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4" name="Symbol zastępczy tekstu 2"/>
          <p:cNvSpPr>
            <a:spLocks noGrp="1"/>
          </p:cNvSpPr>
          <p:nvPr>
            <p:ph type="body" idx="12"/>
          </p:nvPr>
        </p:nvSpPr>
        <p:spPr>
          <a:xfrm>
            <a:off x="1007434" y="116632"/>
            <a:ext cx="11016633"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15" name="Symbol zastępczy tekstu 2"/>
          <p:cNvSpPr>
            <a:spLocks noGrp="1"/>
          </p:cNvSpPr>
          <p:nvPr>
            <p:ph type="body" idx="10" hasCustomPrompt="1"/>
          </p:nvPr>
        </p:nvSpPr>
        <p:spPr>
          <a:xfrm>
            <a:off x="1007433" y="1120626"/>
            <a:ext cx="11041227"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t>
            </a:r>
            <a:r>
              <a:rPr lang="pl-PL" dirty="0" err="1"/>
              <a:t>abyować</a:t>
            </a:r>
            <a:r>
              <a:rPr lang="pl-PL" dirty="0"/>
              <a:t> style wzorca </a:t>
            </a:r>
            <a:r>
              <a:rPr lang="pl-PL" dirty="0" err="1"/>
              <a:t>tekstuKliknij</a:t>
            </a:r>
            <a:r>
              <a:rPr lang="pl-PL" dirty="0"/>
              <a:t>, aby edytować style wzorca Kliknij</a:t>
            </a:r>
          </a:p>
        </p:txBody>
      </p:sp>
      <p:sp>
        <p:nvSpPr>
          <p:cNvPr id="11" name="Prostokąt 10">
            <a:extLst>
              <a:ext uri="{FF2B5EF4-FFF2-40B4-BE49-F238E27FC236}">
                <a16:creationId xmlns:a16="http://schemas.microsoft.com/office/drawing/2014/main" id="{90340DCA-22CA-420D-AD0F-6F789213334C}"/>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3" name="Obraz 12">
            <a:extLst>
              <a:ext uri="{FF2B5EF4-FFF2-40B4-BE49-F238E27FC236}">
                <a16:creationId xmlns:a16="http://schemas.microsoft.com/office/drawing/2014/main" id="{EC68A9A4-0AE2-4A32-9742-3F7382DE0E7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9902" y="136681"/>
            <a:ext cx="537031" cy="927131"/>
          </a:xfrm>
          <a:prstGeom prst="rect">
            <a:avLst/>
          </a:prstGeom>
        </p:spPr>
      </p:pic>
    </p:spTree>
    <p:extLst>
      <p:ext uri="{BB962C8B-B14F-4D97-AF65-F5344CB8AC3E}">
        <p14:creationId xmlns:p14="http://schemas.microsoft.com/office/powerpoint/2010/main" val="3230775954"/>
      </p:ext>
    </p:extLst>
  </p:cSld>
  <p:clrMapOvr>
    <a:masterClrMapping/>
  </p:clrMapOvr>
  <p:transition>
    <p:randomBa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6_Nagłówek sekcji">
    <p:spTree>
      <p:nvGrpSpPr>
        <p:cNvPr id="1" name=""/>
        <p:cNvGrpSpPr/>
        <p:nvPr/>
      </p:nvGrpSpPr>
      <p:grpSpPr>
        <a:xfrm>
          <a:off x="0" y="0"/>
          <a:ext cx="0" cy="0"/>
          <a:chOff x="0" y="0"/>
          <a:chExt cx="0" cy="0"/>
        </a:xfrm>
      </p:grpSpPr>
      <p:sp>
        <p:nvSpPr>
          <p:cNvPr id="8" name="Symbol zastępczy obrazu 2"/>
          <p:cNvSpPr>
            <a:spLocks noGrp="1"/>
          </p:cNvSpPr>
          <p:nvPr>
            <p:ph type="pic" idx="1"/>
          </p:nvPr>
        </p:nvSpPr>
        <p:spPr>
          <a:xfrm>
            <a:off x="1007434" y="1844824"/>
            <a:ext cx="4896545" cy="49685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a:t>Kliknij ikonę, aby dodać obraz</a:t>
            </a:r>
          </a:p>
        </p:txBody>
      </p:sp>
      <p:sp>
        <p:nvSpPr>
          <p:cNvPr id="9" name="Symbol zastępczy zawartości 2"/>
          <p:cNvSpPr>
            <a:spLocks noGrp="1"/>
          </p:cNvSpPr>
          <p:nvPr>
            <p:ph idx="11"/>
          </p:nvPr>
        </p:nvSpPr>
        <p:spPr>
          <a:xfrm>
            <a:off x="6095238" y="1844824"/>
            <a:ext cx="5953423" cy="4968553"/>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4" name="Symbol zastępczy tekstu 2"/>
          <p:cNvSpPr>
            <a:spLocks noGrp="1"/>
          </p:cNvSpPr>
          <p:nvPr>
            <p:ph type="body" idx="12"/>
          </p:nvPr>
        </p:nvSpPr>
        <p:spPr>
          <a:xfrm>
            <a:off x="1007434" y="116632"/>
            <a:ext cx="11016633"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15" name="Symbol zastępczy tekstu 2"/>
          <p:cNvSpPr>
            <a:spLocks noGrp="1"/>
          </p:cNvSpPr>
          <p:nvPr>
            <p:ph type="body" idx="10" hasCustomPrompt="1"/>
          </p:nvPr>
        </p:nvSpPr>
        <p:spPr>
          <a:xfrm>
            <a:off x="1007433" y="1120626"/>
            <a:ext cx="11041227"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t>
            </a:r>
            <a:r>
              <a:rPr lang="pl-PL" dirty="0" err="1"/>
              <a:t>abyować</a:t>
            </a:r>
            <a:r>
              <a:rPr lang="pl-PL" dirty="0"/>
              <a:t> style wzorca </a:t>
            </a:r>
            <a:r>
              <a:rPr lang="pl-PL" dirty="0" err="1"/>
              <a:t>tekstuKliknij</a:t>
            </a:r>
            <a:r>
              <a:rPr lang="pl-PL" dirty="0"/>
              <a:t>, aby edytować style wzorca Kliknij</a:t>
            </a:r>
          </a:p>
        </p:txBody>
      </p:sp>
      <p:sp>
        <p:nvSpPr>
          <p:cNvPr id="11" name="Prostokąt 10">
            <a:extLst>
              <a:ext uri="{FF2B5EF4-FFF2-40B4-BE49-F238E27FC236}">
                <a16:creationId xmlns:a16="http://schemas.microsoft.com/office/drawing/2014/main" id="{E607F343-3677-4DCB-90BD-C750F4FFE2E8}"/>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3" name="Obraz 12">
            <a:extLst>
              <a:ext uri="{FF2B5EF4-FFF2-40B4-BE49-F238E27FC236}">
                <a16:creationId xmlns:a16="http://schemas.microsoft.com/office/drawing/2014/main" id="{7E1B1A18-784F-4C85-AA5F-132FE6146F8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9902" y="136681"/>
            <a:ext cx="537031" cy="927131"/>
          </a:xfrm>
          <a:prstGeom prst="rect">
            <a:avLst/>
          </a:prstGeom>
        </p:spPr>
      </p:pic>
    </p:spTree>
    <p:extLst>
      <p:ext uri="{BB962C8B-B14F-4D97-AF65-F5344CB8AC3E}">
        <p14:creationId xmlns:p14="http://schemas.microsoft.com/office/powerpoint/2010/main" val="3941992432"/>
      </p:ext>
    </p:extLst>
  </p:cSld>
  <p:clrMapOvr>
    <a:masterClrMapping/>
  </p:clrMapOvr>
  <p:transition>
    <p:randomBa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_Nagłówek sekcji">
    <p:spTree>
      <p:nvGrpSpPr>
        <p:cNvPr id="1" name=""/>
        <p:cNvGrpSpPr/>
        <p:nvPr/>
      </p:nvGrpSpPr>
      <p:grpSpPr>
        <a:xfrm>
          <a:off x="0" y="0"/>
          <a:ext cx="0" cy="0"/>
          <a:chOff x="0" y="0"/>
          <a:chExt cx="0" cy="0"/>
        </a:xfrm>
      </p:grpSpPr>
      <p:sp>
        <p:nvSpPr>
          <p:cNvPr id="8" name="Symbol zastępczy obrazu 2"/>
          <p:cNvSpPr>
            <a:spLocks noGrp="1"/>
          </p:cNvSpPr>
          <p:nvPr>
            <p:ph type="pic" idx="1"/>
          </p:nvPr>
        </p:nvSpPr>
        <p:spPr>
          <a:xfrm>
            <a:off x="1007434" y="1844824"/>
            <a:ext cx="4896545" cy="49685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a:t>Kliknij ikonę, aby dodać obraz</a:t>
            </a:r>
          </a:p>
        </p:txBody>
      </p:sp>
      <p:sp>
        <p:nvSpPr>
          <p:cNvPr id="9" name="Symbol zastępczy zawartości 2"/>
          <p:cNvSpPr>
            <a:spLocks noGrp="1"/>
          </p:cNvSpPr>
          <p:nvPr>
            <p:ph idx="11"/>
          </p:nvPr>
        </p:nvSpPr>
        <p:spPr>
          <a:xfrm>
            <a:off x="6095238" y="1844824"/>
            <a:ext cx="5953423" cy="4968553"/>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4" name="Symbol zastępczy tekstu 2"/>
          <p:cNvSpPr>
            <a:spLocks noGrp="1"/>
          </p:cNvSpPr>
          <p:nvPr>
            <p:ph type="body" idx="12"/>
          </p:nvPr>
        </p:nvSpPr>
        <p:spPr>
          <a:xfrm>
            <a:off x="1007434" y="116632"/>
            <a:ext cx="11016633"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15" name="Symbol zastępczy tekstu 2"/>
          <p:cNvSpPr>
            <a:spLocks noGrp="1"/>
          </p:cNvSpPr>
          <p:nvPr>
            <p:ph type="body" idx="10" hasCustomPrompt="1"/>
          </p:nvPr>
        </p:nvSpPr>
        <p:spPr>
          <a:xfrm>
            <a:off x="1007433" y="1120626"/>
            <a:ext cx="11041227"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t>
            </a:r>
            <a:r>
              <a:rPr lang="pl-PL" dirty="0" err="1"/>
              <a:t>abyować</a:t>
            </a:r>
            <a:r>
              <a:rPr lang="pl-PL" dirty="0"/>
              <a:t> style wzorca </a:t>
            </a:r>
            <a:r>
              <a:rPr lang="pl-PL" dirty="0" err="1"/>
              <a:t>tekstuKliknij</a:t>
            </a:r>
            <a:r>
              <a:rPr lang="pl-PL" dirty="0"/>
              <a:t>, aby edytować style wzorca Kliknij</a:t>
            </a:r>
          </a:p>
        </p:txBody>
      </p:sp>
      <p:sp>
        <p:nvSpPr>
          <p:cNvPr id="11" name="Prostokąt 10">
            <a:extLst>
              <a:ext uri="{FF2B5EF4-FFF2-40B4-BE49-F238E27FC236}">
                <a16:creationId xmlns:a16="http://schemas.microsoft.com/office/drawing/2014/main" id="{16D57692-9BF9-45FD-B039-7F12F381E17B}"/>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3" name="Obraz 12">
            <a:extLst>
              <a:ext uri="{FF2B5EF4-FFF2-40B4-BE49-F238E27FC236}">
                <a16:creationId xmlns:a16="http://schemas.microsoft.com/office/drawing/2014/main" id="{151A0E94-7FC8-4367-80D7-5C2F45EB7DD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9902" y="136681"/>
            <a:ext cx="537031" cy="927131"/>
          </a:xfrm>
          <a:prstGeom prst="rect">
            <a:avLst/>
          </a:prstGeom>
        </p:spPr>
      </p:pic>
    </p:spTree>
    <p:extLst>
      <p:ext uri="{BB962C8B-B14F-4D97-AF65-F5344CB8AC3E}">
        <p14:creationId xmlns:p14="http://schemas.microsoft.com/office/powerpoint/2010/main" val="974314176"/>
      </p:ext>
    </p:extLst>
  </p:cSld>
  <p:clrMapOvr>
    <a:masterClrMapping/>
  </p:clrMapOvr>
  <p:transition>
    <p:randomBa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3_Nagłówek sekcji">
    <p:spTree>
      <p:nvGrpSpPr>
        <p:cNvPr id="1" name=""/>
        <p:cNvGrpSpPr/>
        <p:nvPr/>
      </p:nvGrpSpPr>
      <p:grpSpPr>
        <a:xfrm>
          <a:off x="0" y="0"/>
          <a:ext cx="0" cy="0"/>
          <a:chOff x="0" y="0"/>
          <a:chExt cx="0" cy="0"/>
        </a:xfrm>
      </p:grpSpPr>
      <p:sp>
        <p:nvSpPr>
          <p:cNvPr id="8" name="Symbol zastępczy obrazu 2"/>
          <p:cNvSpPr>
            <a:spLocks noGrp="1"/>
          </p:cNvSpPr>
          <p:nvPr>
            <p:ph type="pic" idx="1"/>
          </p:nvPr>
        </p:nvSpPr>
        <p:spPr>
          <a:xfrm>
            <a:off x="1007434" y="1844824"/>
            <a:ext cx="4896545" cy="49685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a:t>Kliknij ikonę, aby dodać obraz</a:t>
            </a:r>
          </a:p>
        </p:txBody>
      </p:sp>
      <p:sp>
        <p:nvSpPr>
          <p:cNvPr id="9" name="Symbol zastępczy zawartości 2"/>
          <p:cNvSpPr>
            <a:spLocks noGrp="1"/>
          </p:cNvSpPr>
          <p:nvPr>
            <p:ph idx="11"/>
          </p:nvPr>
        </p:nvSpPr>
        <p:spPr>
          <a:xfrm>
            <a:off x="6095238" y="1844824"/>
            <a:ext cx="5953423" cy="4968553"/>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4" name="Symbol zastępczy tekstu 2"/>
          <p:cNvSpPr>
            <a:spLocks noGrp="1"/>
          </p:cNvSpPr>
          <p:nvPr>
            <p:ph type="body" idx="12"/>
          </p:nvPr>
        </p:nvSpPr>
        <p:spPr>
          <a:xfrm>
            <a:off x="1007434" y="116632"/>
            <a:ext cx="11016633"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15" name="Symbol zastępczy tekstu 2"/>
          <p:cNvSpPr>
            <a:spLocks noGrp="1"/>
          </p:cNvSpPr>
          <p:nvPr>
            <p:ph type="body" idx="10" hasCustomPrompt="1"/>
          </p:nvPr>
        </p:nvSpPr>
        <p:spPr>
          <a:xfrm>
            <a:off x="1007433" y="1120626"/>
            <a:ext cx="11041227"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t>
            </a:r>
            <a:r>
              <a:rPr lang="pl-PL" dirty="0" err="1"/>
              <a:t>abyować</a:t>
            </a:r>
            <a:r>
              <a:rPr lang="pl-PL" dirty="0"/>
              <a:t> style wzorca </a:t>
            </a:r>
            <a:r>
              <a:rPr lang="pl-PL" dirty="0" err="1"/>
              <a:t>tekstuKliknij</a:t>
            </a:r>
            <a:r>
              <a:rPr lang="pl-PL" dirty="0"/>
              <a:t>, aby edytować style wzorca Kliknij</a:t>
            </a:r>
          </a:p>
        </p:txBody>
      </p:sp>
      <p:sp>
        <p:nvSpPr>
          <p:cNvPr id="11" name="Prostokąt 10">
            <a:extLst>
              <a:ext uri="{FF2B5EF4-FFF2-40B4-BE49-F238E27FC236}">
                <a16:creationId xmlns:a16="http://schemas.microsoft.com/office/drawing/2014/main" id="{5257862F-88F2-4730-9542-4848B0EEFBCF}"/>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3" name="Obraz 12">
            <a:extLst>
              <a:ext uri="{FF2B5EF4-FFF2-40B4-BE49-F238E27FC236}">
                <a16:creationId xmlns:a16="http://schemas.microsoft.com/office/drawing/2014/main" id="{B1623563-A01E-462F-9334-AA49FECC8E3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9902" y="136681"/>
            <a:ext cx="537031" cy="927131"/>
          </a:xfrm>
          <a:prstGeom prst="rect">
            <a:avLst/>
          </a:prstGeom>
        </p:spPr>
      </p:pic>
    </p:spTree>
    <p:extLst>
      <p:ext uri="{BB962C8B-B14F-4D97-AF65-F5344CB8AC3E}">
        <p14:creationId xmlns:p14="http://schemas.microsoft.com/office/powerpoint/2010/main" val="428596804"/>
      </p:ext>
    </p:extLst>
  </p:cSld>
  <p:clrMapOvr>
    <a:masterClrMapping/>
  </p:clrMapOvr>
  <p:transition>
    <p:randomBa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8_Nagłówek sekcji">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8" name="Symbol zastępczy obrazu 2"/>
          <p:cNvSpPr>
            <a:spLocks noGrp="1"/>
          </p:cNvSpPr>
          <p:nvPr>
            <p:ph type="pic" idx="1"/>
          </p:nvPr>
        </p:nvSpPr>
        <p:spPr>
          <a:xfrm>
            <a:off x="1007434" y="1844824"/>
            <a:ext cx="4896545" cy="49685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a:t>Kliknij ikonę, aby dodać obraz</a:t>
            </a:r>
          </a:p>
        </p:txBody>
      </p:sp>
      <p:sp>
        <p:nvSpPr>
          <p:cNvPr id="9" name="Symbol zastępczy zawartości 2"/>
          <p:cNvSpPr>
            <a:spLocks noGrp="1"/>
          </p:cNvSpPr>
          <p:nvPr>
            <p:ph idx="11"/>
          </p:nvPr>
        </p:nvSpPr>
        <p:spPr>
          <a:xfrm>
            <a:off x="6095238" y="1844824"/>
            <a:ext cx="5953423" cy="4968553"/>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4" name="Symbol zastępczy tekstu 2"/>
          <p:cNvSpPr>
            <a:spLocks noGrp="1"/>
          </p:cNvSpPr>
          <p:nvPr>
            <p:ph type="body" idx="12"/>
          </p:nvPr>
        </p:nvSpPr>
        <p:spPr>
          <a:xfrm>
            <a:off x="1007434" y="116632"/>
            <a:ext cx="11016633"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15" name="Symbol zastępczy tekstu 2"/>
          <p:cNvSpPr>
            <a:spLocks noGrp="1"/>
          </p:cNvSpPr>
          <p:nvPr>
            <p:ph type="body" idx="10" hasCustomPrompt="1"/>
          </p:nvPr>
        </p:nvSpPr>
        <p:spPr>
          <a:xfrm>
            <a:off x="1007433" y="1120626"/>
            <a:ext cx="11041227"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t>
            </a:r>
            <a:r>
              <a:rPr lang="pl-PL" dirty="0" err="1"/>
              <a:t>abyować</a:t>
            </a:r>
            <a:r>
              <a:rPr lang="pl-PL" dirty="0"/>
              <a:t> style wzorca </a:t>
            </a:r>
            <a:r>
              <a:rPr lang="pl-PL" dirty="0" err="1"/>
              <a:t>tekstuKliknij</a:t>
            </a:r>
            <a:r>
              <a:rPr lang="pl-PL" dirty="0"/>
              <a:t>, aby edytować style wzorca Kliknij</a:t>
            </a:r>
          </a:p>
        </p:txBody>
      </p:sp>
      <p:sp>
        <p:nvSpPr>
          <p:cNvPr id="11" name="Prostokąt 10">
            <a:extLst>
              <a:ext uri="{FF2B5EF4-FFF2-40B4-BE49-F238E27FC236}">
                <a16:creationId xmlns:a16="http://schemas.microsoft.com/office/drawing/2014/main" id="{F434D651-3378-43B3-873E-8664E17AEDD8}"/>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3" name="Obraz 12">
            <a:extLst>
              <a:ext uri="{FF2B5EF4-FFF2-40B4-BE49-F238E27FC236}">
                <a16:creationId xmlns:a16="http://schemas.microsoft.com/office/drawing/2014/main" id="{728384AC-C8C4-45D1-83A3-F15A8BAC4D2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9902" y="136681"/>
            <a:ext cx="537031" cy="927131"/>
          </a:xfrm>
          <a:prstGeom prst="rect">
            <a:avLst/>
          </a:prstGeom>
        </p:spPr>
      </p:pic>
    </p:spTree>
    <p:extLst>
      <p:ext uri="{BB962C8B-B14F-4D97-AF65-F5344CB8AC3E}">
        <p14:creationId xmlns:p14="http://schemas.microsoft.com/office/powerpoint/2010/main" val="1129479807"/>
      </p:ext>
    </p:extLst>
  </p:cSld>
  <p:clrMapOvr>
    <a:masterClrMapping/>
  </p:clrMapOvr>
  <p:transition>
    <p:randomBa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230" name="Rectangle 14"/>
          <p:cNvSpPr>
            <a:spLocks noGrp="1" noChangeArrowheads="1"/>
          </p:cNvSpPr>
          <p:nvPr>
            <p:ph type="title"/>
          </p:nvPr>
        </p:nvSpPr>
        <p:spPr bwMode="auto">
          <a:xfrm>
            <a:off x="143339" y="116632"/>
            <a:ext cx="11041227" cy="1548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pl-PL" altLang="pl-PL" dirty="0"/>
              <a:t>Kliknij, aby edytować styl wzorca tytułu</a:t>
            </a:r>
          </a:p>
        </p:txBody>
      </p:sp>
      <p:sp>
        <p:nvSpPr>
          <p:cNvPr id="9231" name="Rectangle 15"/>
          <p:cNvSpPr>
            <a:spLocks noGrp="1" noChangeArrowheads="1"/>
          </p:cNvSpPr>
          <p:nvPr>
            <p:ph type="body" idx="1"/>
          </p:nvPr>
        </p:nvSpPr>
        <p:spPr bwMode="auto">
          <a:xfrm>
            <a:off x="143339" y="1772817"/>
            <a:ext cx="11041227" cy="49692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pl-PL" altLang="pl-PL" dirty="0"/>
              <a:t>Kliknij, aby edytować style wzorca tekstu</a:t>
            </a:r>
          </a:p>
          <a:p>
            <a:pPr lvl="1"/>
            <a:r>
              <a:rPr lang="pl-PL" altLang="pl-PL" dirty="0"/>
              <a:t>Drugi poziom</a:t>
            </a:r>
          </a:p>
          <a:p>
            <a:pPr lvl="2"/>
            <a:r>
              <a:rPr lang="pl-PL" altLang="pl-PL" dirty="0"/>
              <a:t>Trzeci poziom</a:t>
            </a:r>
          </a:p>
          <a:p>
            <a:pPr lvl="3"/>
            <a:r>
              <a:rPr lang="pl-PL" altLang="pl-PL" dirty="0"/>
              <a:t>Czwarty poziom</a:t>
            </a:r>
          </a:p>
          <a:p>
            <a:pPr lvl="4"/>
            <a:r>
              <a:rPr lang="pl-PL" altLang="pl-PL" dirty="0"/>
              <a:t>Piąty poziom</a:t>
            </a:r>
          </a:p>
        </p:txBody>
      </p:sp>
    </p:spTree>
  </p:cSld>
  <p:clrMap bg1="lt1" tx1="dk1" bg2="lt2" tx2="dk2" accent1="accent1" accent2="accent2" accent3="accent3" accent4="accent4" accent5="accent5" accent6="accent6" hlink="hlink" folHlink="folHlink"/>
  <p:sldLayoutIdLst>
    <p:sldLayoutId id="2147483650" r:id="rId1"/>
    <p:sldLayoutId id="2147483662" r:id="rId2"/>
    <p:sldLayoutId id="2147483651" r:id="rId3"/>
    <p:sldLayoutId id="2147483652" r:id="rId4"/>
    <p:sldLayoutId id="2147483653" r:id="rId5"/>
    <p:sldLayoutId id="2147483654" r:id="rId6"/>
    <p:sldLayoutId id="2147483671" r:id="rId7"/>
    <p:sldLayoutId id="2147483672" r:id="rId8"/>
    <p:sldLayoutId id="2147483673" r:id="rId9"/>
    <p:sldLayoutId id="2147483674" r:id="rId10"/>
    <p:sldLayoutId id="2147483675" r:id="rId11"/>
    <p:sldLayoutId id="2147483676" r:id="rId12"/>
    <p:sldLayoutId id="2147483680" r:id="rId13"/>
    <p:sldLayoutId id="2147483684" r:id="rId14"/>
    <p:sldLayoutId id="2147483686" r:id="rId15"/>
    <p:sldLayoutId id="2147483688" r:id="rId16"/>
  </p:sldLayoutIdLst>
  <p:transition>
    <p:randomBar/>
  </p:transition>
  <p:txStyles>
    <p:title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p:titleStyle>
    <p:bodyStyle>
      <a:lvl1pPr marL="342900" indent="-342900" algn="l" rtl="0" eaLnBrk="1" fontAlgn="base" hangingPunct="1">
        <a:spcBef>
          <a:spcPct val="20000"/>
        </a:spcBef>
        <a:spcAft>
          <a:spcPct val="0"/>
        </a:spcAft>
        <a:buChar char="•"/>
        <a:defRPr sz="3200">
          <a:solidFill>
            <a:schemeClr val="tx1"/>
          </a:solidFill>
          <a:latin typeface="Calibri" panose="020F0502020204030204" pitchFamily="34" charset="0"/>
          <a:ea typeface="+mn-ea"/>
          <a:cs typeface="+mn-cs"/>
        </a:defRPr>
      </a:lvl1pPr>
      <a:lvl2pPr marL="742950" indent="-285750" algn="l" rtl="0" eaLnBrk="1" fontAlgn="base" hangingPunct="1">
        <a:spcBef>
          <a:spcPct val="20000"/>
        </a:spcBef>
        <a:spcAft>
          <a:spcPct val="0"/>
        </a:spcAft>
        <a:buChar char="–"/>
        <a:defRPr sz="2800">
          <a:solidFill>
            <a:schemeClr val="tx1"/>
          </a:solidFill>
          <a:latin typeface="Calibri" panose="020F0502020204030204" pitchFamily="34" charset="0"/>
        </a:defRPr>
      </a:lvl2pPr>
      <a:lvl3pPr marL="1143000" indent="-228600" algn="l" rtl="0" eaLnBrk="1" fontAlgn="base" hangingPunct="1">
        <a:spcBef>
          <a:spcPct val="20000"/>
        </a:spcBef>
        <a:spcAft>
          <a:spcPct val="0"/>
        </a:spcAft>
        <a:buChar char="•"/>
        <a:defRPr sz="2400">
          <a:solidFill>
            <a:schemeClr val="tx1"/>
          </a:solidFill>
          <a:latin typeface="Calibri" panose="020F0502020204030204" pitchFamily="34" charset="0"/>
        </a:defRPr>
      </a:lvl3pPr>
      <a:lvl4pPr marL="1600200" indent="-228600" algn="l" rtl="0" eaLnBrk="1" fontAlgn="base" hangingPunct="1">
        <a:spcBef>
          <a:spcPct val="20000"/>
        </a:spcBef>
        <a:spcAft>
          <a:spcPct val="0"/>
        </a:spcAft>
        <a:buChar char="–"/>
        <a:defRPr sz="2000">
          <a:solidFill>
            <a:schemeClr val="tx1"/>
          </a:solidFill>
          <a:latin typeface="Calibri" panose="020F0502020204030204" pitchFamily="34" charset="0"/>
        </a:defRPr>
      </a:lvl4pPr>
      <a:lvl5pPr marL="2057400" indent="-228600" algn="l" rtl="0" eaLnBrk="1" fontAlgn="base" hangingPunct="1">
        <a:spcBef>
          <a:spcPct val="20000"/>
        </a:spcBef>
        <a:spcAft>
          <a:spcPct val="0"/>
        </a:spcAft>
        <a:buChar char="»"/>
        <a:defRPr sz="2000">
          <a:solidFill>
            <a:schemeClr val="tx1"/>
          </a:solidFill>
          <a:latin typeface="Calibri" panose="020F0502020204030204" pitchFamily="34" charset="0"/>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tiff"/></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3.jpeg"/></Relationships>
</file>

<file path=ppt/slides/_rels/slide6.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sv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21.svg"/></Relationships>
</file>

<file path=ppt/slides/_rels/slide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microsoft.com/office/2007/relationships/hdphoto" Target="../media/hdphoto2.wdp"/></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4.png"/><Relationship Id="rId18" Type="http://schemas.microsoft.com/office/2007/relationships/hdphoto" Target="../media/hdphoto3.wdp"/><Relationship Id="rId3" Type="http://schemas.openxmlformats.org/officeDocument/2006/relationships/image" Target="../media/image24.png"/><Relationship Id="rId7" Type="http://schemas.openxmlformats.org/officeDocument/2006/relationships/image" Target="../media/image28.png"/><Relationship Id="rId12" Type="http://schemas.openxmlformats.org/officeDocument/2006/relationships/image" Target="../media/image33.png"/><Relationship Id="rId17" Type="http://schemas.openxmlformats.org/officeDocument/2006/relationships/image" Target="../media/image38.png"/><Relationship Id="rId2" Type="http://schemas.openxmlformats.org/officeDocument/2006/relationships/notesSlide" Target="../notesSlides/notesSlide11.xml"/><Relationship Id="rId16" Type="http://schemas.openxmlformats.org/officeDocument/2006/relationships/image" Target="../media/image37.png"/><Relationship Id="rId1" Type="http://schemas.openxmlformats.org/officeDocument/2006/relationships/slideLayout" Target="../slideLayouts/slideLayout4.xml"/><Relationship Id="rId6" Type="http://schemas.openxmlformats.org/officeDocument/2006/relationships/image" Target="../media/image27.png"/><Relationship Id="rId11" Type="http://schemas.openxmlformats.org/officeDocument/2006/relationships/image" Target="../media/image32.png"/><Relationship Id="rId5" Type="http://schemas.openxmlformats.org/officeDocument/2006/relationships/image" Target="../media/image26.png"/><Relationship Id="rId15" Type="http://schemas.openxmlformats.org/officeDocument/2006/relationships/image" Target="../media/image36.png"/><Relationship Id="rId10" Type="http://schemas.openxmlformats.org/officeDocument/2006/relationships/image" Target="../media/image31.png"/><Relationship Id="rId4" Type="http://schemas.openxmlformats.org/officeDocument/2006/relationships/image" Target="../media/image25.png"/><Relationship Id="rId9" Type="http://schemas.openxmlformats.org/officeDocument/2006/relationships/image" Target="../media/image30.png"/><Relationship Id="rId14" Type="http://schemas.openxmlformats.org/officeDocument/2006/relationships/image" Target="../media/image35.png"/></Relationships>
</file>

<file path=ppt/slides/_rels/slide1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42.jpeg"/></Relationships>
</file>

<file path=ppt/slides/_rels/slide1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44.jpg"/></Relationships>
</file>

<file path=ppt/slides/_rels/slide16.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7.xml"/><Relationship Id="rId1" Type="http://schemas.openxmlformats.org/officeDocument/2006/relationships/slideLayout" Target="../slideLayouts/slideLayout14.xml"/><Relationship Id="rId4" Type="http://schemas.openxmlformats.org/officeDocument/2006/relationships/image" Target="../media/image48.png"/></Relationships>
</file>

<file path=ppt/slides/_rels/slide1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18.xml"/><Relationship Id="rId1" Type="http://schemas.openxmlformats.org/officeDocument/2006/relationships/slideLayout" Target="../slideLayouts/slideLayout13.xml"/><Relationship Id="rId4" Type="http://schemas.openxmlformats.org/officeDocument/2006/relationships/image" Target="../media/image48.png"/></Relationships>
</file>

<file path=ppt/slides/_rels/slide2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microsoft.com/office/2007/relationships/hdphoto" Target="../media/hdphoto4.wdp"/></Relationships>
</file>

<file path=ppt/slides/_rels/slide21.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1.xml"/><Relationship Id="rId1" Type="http://schemas.openxmlformats.org/officeDocument/2006/relationships/slideLayout" Target="../slideLayouts/slideLayout11.xml"/><Relationship Id="rId4" Type="http://schemas.microsoft.com/office/2007/relationships/hdphoto" Target="../media/hdphoto5.wdp"/></Relationships>
</file>

<file path=ppt/slides/_rels/slide23.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5.xml"/><Relationship Id="rId1" Type="http://schemas.openxmlformats.org/officeDocument/2006/relationships/slideLayout" Target="../slideLayouts/slideLayout15.xml"/><Relationship Id="rId5" Type="http://schemas.openxmlformats.org/officeDocument/2006/relationships/image" Target="../media/image57.png"/><Relationship Id="rId4" Type="http://schemas.microsoft.com/office/2007/relationships/hdphoto" Target="../media/hdphoto6.wdp"/></Relationships>
</file>

<file path=ppt/slides/_rels/slide27.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26.xml"/><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27.xml"/><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28.xml"/><Relationship Id="rId1" Type="http://schemas.openxmlformats.org/officeDocument/2006/relationships/slideLayout" Target="../slideLayouts/slideLayout15.xml"/><Relationship Id="rId4" Type="http://schemas.openxmlformats.org/officeDocument/2006/relationships/image" Target="../media/image61.jpeg"/></Relationships>
</file>

<file path=ppt/slides/_rels/slide30.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36.xml"/><Relationship Id="rId1" Type="http://schemas.openxmlformats.org/officeDocument/2006/relationships/slideLayout" Target="../slideLayouts/slideLayout4.xml"/><Relationship Id="rId5" Type="http://schemas.openxmlformats.org/officeDocument/2006/relationships/image" Target="../media/image71.jpeg"/><Relationship Id="rId4" Type="http://schemas.openxmlformats.org/officeDocument/2006/relationships/image" Target="../media/image70.jpeg"/></Relationships>
</file>

<file path=ppt/slides/_rels/slide39.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37.xml"/><Relationship Id="rId1" Type="http://schemas.openxmlformats.org/officeDocument/2006/relationships/slideLayout" Target="../slideLayouts/slideLayout4.xml"/><Relationship Id="rId4" Type="http://schemas.openxmlformats.org/officeDocument/2006/relationships/image" Target="../media/image73.jpeg"/></Relationships>
</file>

<file path=ppt/slides/_rels/slide40.xml.rels><?xml version="1.0" encoding="UTF-8" standalone="yes"?>
<Relationships xmlns="http://schemas.openxmlformats.org/package/2006/relationships"><Relationship Id="rId8" Type="http://schemas.microsoft.com/office/2007/relationships/hdphoto" Target="../media/hdphoto9.wdp"/><Relationship Id="rId13" Type="http://schemas.openxmlformats.org/officeDocument/2006/relationships/image" Target="../media/image79.png"/><Relationship Id="rId3" Type="http://schemas.openxmlformats.org/officeDocument/2006/relationships/image" Target="../media/image74.png"/><Relationship Id="rId7" Type="http://schemas.openxmlformats.org/officeDocument/2006/relationships/image" Target="../media/image76.png"/><Relationship Id="rId12" Type="http://schemas.microsoft.com/office/2007/relationships/hdphoto" Target="../media/hdphoto11.wdp"/><Relationship Id="rId2" Type="http://schemas.openxmlformats.org/officeDocument/2006/relationships/notesSlide" Target="../notesSlides/notesSlide38.xml"/><Relationship Id="rId1" Type="http://schemas.openxmlformats.org/officeDocument/2006/relationships/slideLayout" Target="../slideLayouts/slideLayout1.xml"/><Relationship Id="rId6" Type="http://schemas.microsoft.com/office/2007/relationships/hdphoto" Target="../media/hdphoto8.wdp"/><Relationship Id="rId11" Type="http://schemas.openxmlformats.org/officeDocument/2006/relationships/image" Target="../media/image78.png"/><Relationship Id="rId5" Type="http://schemas.openxmlformats.org/officeDocument/2006/relationships/image" Target="../media/image75.png"/><Relationship Id="rId10" Type="http://schemas.microsoft.com/office/2007/relationships/hdphoto" Target="../media/hdphoto10.wdp"/><Relationship Id="rId4" Type="http://schemas.microsoft.com/office/2007/relationships/hdphoto" Target="../media/hdphoto7.wdp"/><Relationship Id="rId9" Type="http://schemas.openxmlformats.org/officeDocument/2006/relationships/image" Target="../media/image77.png"/><Relationship Id="rId14" Type="http://schemas.microsoft.com/office/2007/relationships/hdphoto" Target="../media/hdphoto12.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a:extLst>
              <a:ext uri="{FF2B5EF4-FFF2-40B4-BE49-F238E27FC236}">
                <a16:creationId xmlns:a16="http://schemas.microsoft.com/office/drawing/2014/main" id="{F12DD01B-32F0-BC6D-DA7D-8DE7A1C6264C}"/>
              </a:ext>
              <a:ext uri="{C183D7F6-B498-43B3-948B-1728B52AA6E4}">
                <adec:decorative xmlns:adec="http://schemas.microsoft.com/office/drawing/2017/decorative" val="1"/>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p:blipFill>
        <p:spPr bwMode="auto">
          <a:xfrm>
            <a:off x="1669182" y="0"/>
            <a:ext cx="10575105" cy="6858000"/>
          </a:xfrm>
          <a:prstGeom prst="round1Rect">
            <a:avLst>
              <a:gd name="adj" fmla="val 0"/>
            </a:avLst>
          </a:prstGeom>
          <a:solidFill>
            <a:srgbClr val="FFFFFF">
              <a:shade val="85000"/>
            </a:srgbClr>
          </a:solidFill>
          <a:ln>
            <a:noFill/>
          </a:ln>
          <a:effectLst/>
        </p:spPr>
      </p:pic>
      <p:sp>
        <p:nvSpPr>
          <p:cNvPr id="10" name="Prostokąt 9">
            <a:extLst>
              <a:ext uri="{FF2B5EF4-FFF2-40B4-BE49-F238E27FC236}">
                <a16:creationId xmlns:a16="http://schemas.microsoft.com/office/drawing/2014/main" id="{AB36AAAC-1D7C-4393-863E-33DDDD21B3DF}"/>
              </a:ext>
              <a:ext uri="{C183D7F6-B498-43B3-948B-1728B52AA6E4}">
                <adec:decorative xmlns:adec="http://schemas.microsoft.com/office/drawing/2017/decorative" val="1"/>
              </a:ext>
            </a:extLst>
          </p:cNvPr>
          <p:cNvSpPr/>
          <p:nvPr/>
        </p:nvSpPr>
        <p:spPr>
          <a:xfrm>
            <a:off x="1669182" y="3861048"/>
            <a:ext cx="10522818" cy="2736304"/>
          </a:xfrm>
          <a:prstGeom prst="rect">
            <a:avLst/>
          </a:prstGeom>
          <a:solidFill>
            <a:srgbClr val="B11D09">
              <a:alpha val="52000"/>
            </a:srgbClr>
          </a:solidFill>
          <a:ln>
            <a:no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solidFill>
                <a:srgbClr val="000081"/>
              </a:solidFill>
            </a:endParaRPr>
          </a:p>
        </p:txBody>
      </p:sp>
      <p:sp>
        <p:nvSpPr>
          <p:cNvPr id="11" name="Symbol zastępczy tekstu 2">
            <a:extLst>
              <a:ext uri="{FF2B5EF4-FFF2-40B4-BE49-F238E27FC236}">
                <a16:creationId xmlns:a16="http://schemas.microsoft.com/office/drawing/2014/main" id="{FA0B9CF3-5A5A-42D3-AB02-502EB5347275}"/>
              </a:ext>
            </a:extLst>
          </p:cNvPr>
          <p:cNvSpPr txBox="1">
            <a:spLocks noGrp="1"/>
          </p:cNvSpPr>
          <p:nvPr>
            <p:ph type="title" idx="4294967295"/>
          </p:nvPr>
        </p:nvSpPr>
        <p:spPr bwMode="auto">
          <a:xfrm>
            <a:off x="2567608" y="4437112"/>
            <a:ext cx="9281382" cy="1407716"/>
          </a:xfrm>
          <a:prstGeom prst="rect">
            <a:avLst/>
          </a:prstGeom>
          <a:noFill/>
          <a:ln>
            <a:noFill/>
            <a:prstDash/>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0" tIns="45720" rIns="91440" bIns="45720" numCol="1" spcCol="0" rtlCol="0" fromWordArt="0" anchor="ctr" anchorCtr="0" forceAA="0" compatLnSpc="1">
            <a:prstTxWarp prst="textNoShape">
              <a:avLst/>
            </a:prstTxWarp>
            <a:normAutofit fontScale="90000"/>
          </a:bodyPr>
          <a:lstStyle>
            <a:lvl1pPr marL="0" marR="0" indent="0" algn="l" defTabSz="914400" rtl="0" eaLnBrk="1" fontAlgn="base" latinLnBrk="0" hangingPunct="1">
              <a:lnSpc>
                <a:spcPct val="100000"/>
              </a:lnSpc>
              <a:spcBef>
                <a:spcPct val="20000"/>
              </a:spcBef>
              <a:spcAft>
                <a:spcPct val="0"/>
              </a:spcAft>
              <a:buClrTx/>
              <a:buSzTx/>
              <a:buFontTx/>
              <a:buNone/>
              <a:tabLst/>
              <a:defRPr sz="5400" b="1">
                <a:solidFill>
                  <a:schemeClr val="tx1"/>
                </a:solidFill>
                <a:latin typeface="Calibri" panose="020F0502020204030204" pitchFamily="34" charset="0"/>
                <a:ea typeface="+mn-ea"/>
                <a:cs typeface="+mn-cs"/>
              </a:defRPr>
            </a:lvl1pPr>
            <a:lvl2pPr marL="457200" indent="0" algn="l" rtl="0" eaLnBrk="1" fontAlgn="base" hangingPunct="1">
              <a:spcBef>
                <a:spcPct val="20000"/>
              </a:spcBef>
              <a:spcAft>
                <a:spcPct val="0"/>
              </a:spcAft>
              <a:buNone/>
              <a:defRPr sz="1800">
                <a:solidFill>
                  <a:schemeClr val="tx1"/>
                </a:solidFill>
                <a:latin typeface="Calibri" panose="020F0502020204030204" pitchFamily="34" charset="0"/>
              </a:defRPr>
            </a:lvl2pPr>
            <a:lvl3pPr marL="914400" indent="0" algn="l" rtl="0" eaLnBrk="1" fontAlgn="base" hangingPunct="1">
              <a:spcBef>
                <a:spcPct val="20000"/>
              </a:spcBef>
              <a:spcAft>
                <a:spcPct val="0"/>
              </a:spcAft>
              <a:buNone/>
              <a:defRPr sz="1600">
                <a:solidFill>
                  <a:schemeClr val="tx1"/>
                </a:solidFill>
                <a:latin typeface="Calibri" panose="020F0502020204030204" pitchFamily="34" charset="0"/>
              </a:defRPr>
            </a:lvl3pPr>
            <a:lvl4pPr marL="1371600" indent="0" algn="l" rtl="0" eaLnBrk="1" fontAlgn="base" hangingPunct="1">
              <a:spcBef>
                <a:spcPct val="20000"/>
              </a:spcBef>
              <a:spcAft>
                <a:spcPct val="0"/>
              </a:spcAft>
              <a:buNone/>
              <a:defRPr sz="1400">
                <a:solidFill>
                  <a:schemeClr val="tx1"/>
                </a:solidFill>
                <a:latin typeface="Calibri" panose="020F0502020204030204" pitchFamily="34" charset="0"/>
              </a:defRPr>
            </a:lvl4pPr>
            <a:lvl5pPr marL="1828800" indent="0" algn="l" rtl="0" eaLnBrk="1" fontAlgn="base" hangingPunct="1">
              <a:spcBef>
                <a:spcPct val="20000"/>
              </a:spcBef>
              <a:spcAft>
                <a:spcPct val="0"/>
              </a:spcAft>
              <a:buNone/>
              <a:defRPr sz="1400">
                <a:solidFill>
                  <a:schemeClr val="tx1"/>
                </a:solidFill>
                <a:latin typeface="Calibri" panose="020F0502020204030204" pitchFamily="34" charset="0"/>
              </a:defRPr>
            </a:lvl5pPr>
            <a:lvl6pPr marL="2286000" indent="0" algn="l" rtl="0" eaLnBrk="1" fontAlgn="base" hangingPunct="1">
              <a:spcBef>
                <a:spcPct val="20000"/>
              </a:spcBef>
              <a:spcAft>
                <a:spcPct val="0"/>
              </a:spcAft>
              <a:buNone/>
              <a:defRPr sz="1400">
                <a:solidFill>
                  <a:schemeClr val="tx1"/>
                </a:solidFill>
                <a:latin typeface="+mn-lt"/>
              </a:defRPr>
            </a:lvl6pPr>
            <a:lvl7pPr marL="2743200" indent="0" algn="l" rtl="0" eaLnBrk="1" fontAlgn="base" hangingPunct="1">
              <a:spcBef>
                <a:spcPct val="20000"/>
              </a:spcBef>
              <a:spcAft>
                <a:spcPct val="0"/>
              </a:spcAft>
              <a:buNone/>
              <a:defRPr sz="1400">
                <a:solidFill>
                  <a:schemeClr val="tx1"/>
                </a:solidFill>
                <a:latin typeface="+mn-lt"/>
              </a:defRPr>
            </a:lvl7pPr>
            <a:lvl8pPr marL="3200400" indent="0" algn="l" rtl="0" eaLnBrk="1" fontAlgn="base" hangingPunct="1">
              <a:spcBef>
                <a:spcPct val="20000"/>
              </a:spcBef>
              <a:spcAft>
                <a:spcPct val="0"/>
              </a:spcAft>
              <a:buNone/>
              <a:defRPr sz="1400">
                <a:solidFill>
                  <a:schemeClr val="tx1"/>
                </a:solidFill>
                <a:latin typeface="+mn-lt"/>
              </a:defRPr>
            </a:lvl8pPr>
            <a:lvl9pPr marL="3657600" indent="0" algn="l" rtl="0" eaLnBrk="1" fontAlgn="base" hangingPunct="1">
              <a:spcBef>
                <a:spcPct val="20000"/>
              </a:spcBef>
              <a:spcAft>
                <a:spcPct val="0"/>
              </a:spcAft>
              <a:buNone/>
              <a:defRPr sz="1400">
                <a:solidFill>
                  <a:schemeClr val="tx1"/>
                </a:solidFill>
                <a:latin typeface="+mn-lt"/>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pl-PL" sz="5400" b="1" i="0" u="none" strike="noStrike" kern="0" cap="all" spc="0" normalizeH="0" baseline="0" noProof="0" dirty="0" err="1">
                <a:ln>
                  <a:noFill/>
                </a:ln>
                <a:solidFill>
                  <a:schemeClr val="bg1"/>
                </a:solidFill>
                <a:effectLst/>
                <a:uLnTx/>
                <a:uFillTx/>
                <a:latin typeface="Calibri" panose="020F0502020204030204" pitchFamily="34" charset="0"/>
                <a:ea typeface="+mn-ea"/>
                <a:cs typeface="+mn-cs"/>
              </a:rPr>
              <a:t>Wroc</a:t>
            </a:r>
            <a:r>
              <a:rPr kumimoji="0" lang="pl-PL" altLang="pl-PL" sz="5400" b="1" i="0" u="none" strike="noStrike" kern="0" cap="all" spc="0" normalizeH="0" baseline="0" noProof="0" dirty="0">
                <a:ln>
                  <a:noFill/>
                </a:ln>
                <a:solidFill>
                  <a:schemeClr val="bg1"/>
                </a:solidFill>
                <a:effectLst/>
                <a:uLnTx/>
                <a:uFillTx/>
                <a:latin typeface="Calibri" panose="020F0502020204030204" pitchFamily="34" charset="0"/>
                <a:ea typeface="+mn-ea"/>
                <a:cs typeface="+mn-cs"/>
              </a:rPr>
              <a:t>Ł</a:t>
            </a:r>
            <a:r>
              <a:rPr kumimoji="0" lang="en-US" altLang="pl-PL" sz="5400" b="1" i="0" u="none" strike="noStrike" kern="0" cap="all" spc="0" normalizeH="0" baseline="0" noProof="0" dirty="0">
                <a:ln>
                  <a:noFill/>
                </a:ln>
                <a:solidFill>
                  <a:schemeClr val="bg1"/>
                </a:solidFill>
                <a:effectLst/>
                <a:uLnTx/>
                <a:uFillTx/>
                <a:latin typeface="Calibri" panose="020F0502020204030204" pitchFamily="34" charset="0"/>
                <a:ea typeface="+mn-ea"/>
                <a:cs typeface="+mn-cs"/>
              </a:rPr>
              <a:t>aw University </a:t>
            </a:r>
            <a:br>
              <a:rPr kumimoji="0" lang="pl-PL" altLang="pl-PL" sz="5400" b="1" i="0" u="none" strike="noStrike" kern="0" cap="all" spc="0" normalizeH="0" baseline="0" noProof="0" dirty="0">
                <a:ln>
                  <a:noFill/>
                </a:ln>
                <a:solidFill>
                  <a:schemeClr val="bg1"/>
                </a:solidFill>
                <a:effectLst/>
                <a:uLnTx/>
                <a:uFillTx/>
                <a:latin typeface="Calibri" panose="020F0502020204030204" pitchFamily="34" charset="0"/>
                <a:ea typeface="+mn-ea"/>
                <a:cs typeface="+mn-cs"/>
              </a:rPr>
            </a:br>
            <a:r>
              <a:rPr kumimoji="0" lang="en-US" altLang="pl-PL" sz="5400" b="1" i="0" u="none" strike="noStrike" kern="0" cap="all" spc="0" normalizeH="0" baseline="0" noProof="0" dirty="0">
                <a:ln>
                  <a:noFill/>
                </a:ln>
                <a:solidFill>
                  <a:schemeClr val="bg1"/>
                </a:solidFill>
                <a:effectLst/>
                <a:uLnTx/>
                <a:uFillTx/>
                <a:latin typeface="Calibri" panose="020F0502020204030204" pitchFamily="34" charset="0"/>
                <a:ea typeface="+mn-ea"/>
                <a:cs typeface="+mn-cs"/>
              </a:rPr>
              <a:t>of </a:t>
            </a:r>
            <a:r>
              <a:rPr kumimoji="0" lang="pl-PL" altLang="pl-PL" sz="5400" b="1" i="0" u="none" strike="noStrike" kern="0" cap="all" spc="0" normalizeH="0" baseline="0" noProof="0" dirty="0">
                <a:ln>
                  <a:noFill/>
                </a:ln>
                <a:solidFill>
                  <a:schemeClr val="bg1"/>
                </a:solidFill>
                <a:effectLst/>
                <a:uLnTx/>
                <a:uFillTx/>
                <a:latin typeface="Calibri" panose="020F0502020204030204" pitchFamily="34" charset="0"/>
                <a:ea typeface="+mn-ea"/>
                <a:cs typeface="+mn-cs"/>
              </a:rPr>
              <a:t>Science and </a:t>
            </a:r>
            <a:r>
              <a:rPr kumimoji="0" lang="en-US" altLang="pl-PL" sz="5400" b="1" i="0" u="none" strike="noStrike" kern="0" cap="all" spc="0" normalizeH="0" baseline="0" noProof="0" dirty="0">
                <a:ln>
                  <a:noFill/>
                </a:ln>
                <a:solidFill>
                  <a:schemeClr val="bg1"/>
                </a:solidFill>
                <a:effectLst/>
                <a:uLnTx/>
                <a:uFillTx/>
                <a:latin typeface="Calibri" panose="020F0502020204030204" pitchFamily="34" charset="0"/>
                <a:ea typeface="+mn-ea"/>
                <a:cs typeface="+mn-cs"/>
              </a:rPr>
              <a:t>Technology</a:t>
            </a:r>
            <a:endParaRPr kumimoji="0" lang="pl-PL" altLang="pl-PL" sz="5400" b="1" i="0" u="none" strike="noStrike" kern="0" cap="all" spc="0" normalizeH="0" baseline="0" noProof="0" dirty="0">
              <a:ln>
                <a:noFill/>
              </a:ln>
              <a:solidFill>
                <a:schemeClr val="bg1"/>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4059102485"/>
      </p:ext>
    </p:extLst>
  </p:cSld>
  <p:clrMapOvr>
    <a:masterClrMapping/>
  </p:clrMapOvr>
  <p:transition>
    <p:randomBa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Prostokąt 3" descr="logo">
            <a:extLst>
              <a:ext uri="{FF2B5EF4-FFF2-40B4-BE49-F238E27FC236}">
                <a16:creationId xmlns:a16="http://schemas.microsoft.com/office/drawing/2014/main" id="{D6F65D83-4E60-49E0-9886-CB66D36D1A2C}"/>
              </a:ext>
            </a:extLst>
          </p:cNvPr>
          <p:cNvSpPr/>
          <p:nvPr/>
        </p:nvSpPr>
        <p:spPr>
          <a:xfrm>
            <a:off x="8256240" y="0"/>
            <a:ext cx="3935759" cy="6858000"/>
          </a:xfrm>
          <a:prstGeom prst="rect">
            <a:avLst/>
          </a:prstGeom>
          <a:gradFill flip="none" rotWithShape="1">
            <a:gsLst>
              <a:gs pos="12000">
                <a:schemeClr val="bg1">
                  <a:lumMod val="85000"/>
                </a:schemeClr>
              </a:gs>
              <a:gs pos="46000">
                <a:schemeClr val="bg2"/>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5" name="Rectangle 2"/>
          <p:cNvSpPr txBox="1">
            <a:spLocks noGrp="1"/>
          </p:cNvSpPr>
          <p:nvPr>
            <p:ph type="title" idx="4294967295"/>
          </p:nvPr>
        </p:nvSpPr>
        <p:spPr>
          <a:xfrm>
            <a:off x="1271464" y="1"/>
            <a:ext cx="5688632" cy="1311564"/>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rgbClr val="B11D09"/>
                </a:solidFill>
                <a:effectLst/>
                <a:uLnTx/>
                <a:uFillTx/>
                <a:latin typeface="Calibri" panose="020F0502020204030204" pitchFamily="34" charset="0"/>
                <a:ea typeface="Microsoft YaHei" pitchFamily="34" charset="-122"/>
                <a:cs typeface="Calibri" pitchFamily="34" charset="0"/>
              </a:rPr>
              <a:t>History</a:t>
            </a:r>
            <a:endParaRPr kumimoji="0" lang="pl-PL" altLang="pl-PL" sz="3600" b="1" i="0" u="none" strike="noStrike" kern="1200" cap="none" spc="0" normalizeH="0" baseline="0" noProof="0" dirty="0">
              <a:ln>
                <a:noFill/>
              </a:ln>
              <a:solidFill>
                <a:srgbClr val="B11D09"/>
              </a:solidFill>
              <a:effectLst/>
              <a:uLnTx/>
              <a:uFillTx/>
              <a:latin typeface="Calibri" panose="020F0502020204030204" pitchFamily="34" charset="0"/>
              <a:ea typeface="Microsoft YaHei" pitchFamily="34" charset="-122"/>
              <a:cs typeface="Calibri" pitchFamily="34" charset="0"/>
            </a:endParaRPr>
          </a:p>
        </p:txBody>
      </p:sp>
      <p:sp>
        <p:nvSpPr>
          <p:cNvPr id="8" name="pole tekstowe 8"/>
          <p:cNvSpPr txBox="1">
            <a:spLocks noChangeArrowheads="1"/>
          </p:cNvSpPr>
          <p:nvPr/>
        </p:nvSpPr>
        <p:spPr bwMode="auto">
          <a:xfrm>
            <a:off x="1271463" y="1457489"/>
            <a:ext cx="6828491"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spcBef>
                <a:spcPts val="400"/>
              </a:spcBef>
              <a:defRPr sz="1600">
                <a:solidFill>
                  <a:srgbClr val="000000"/>
                </a:solidFill>
                <a:latin typeface="Trebuchet MS" pitchFamily="34" charset="0"/>
                <a:ea typeface="Microsoft YaHei" pitchFamily="34" charset="-122"/>
              </a:defRPr>
            </a:lvl1pPr>
            <a:lvl2pPr indent="358775" eaLnBrk="0" hangingPunct="0">
              <a:spcBef>
                <a:spcPts val="400"/>
              </a:spcBef>
              <a:defRPr sz="1600">
                <a:solidFill>
                  <a:srgbClr val="000000"/>
                </a:solidFill>
                <a:latin typeface="Trebuchet MS" pitchFamily="34" charset="0"/>
                <a:ea typeface="Microsoft YaHei" pitchFamily="34" charset="-122"/>
              </a:defRPr>
            </a:lvl2pPr>
            <a:lvl3pPr eaLnBrk="0" hangingPunct="0">
              <a:spcBef>
                <a:spcPts val="400"/>
              </a:spcBef>
              <a:defRPr sz="1600">
                <a:solidFill>
                  <a:srgbClr val="000000"/>
                </a:solidFill>
                <a:latin typeface="Trebuchet MS" pitchFamily="34" charset="0"/>
                <a:ea typeface="Microsoft YaHei" pitchFamily="34" charset="-122"/>
              </a:defRPr>
            </a:lvl3pPr>
            <a:lvl4pPr eaLnBrk="0" hangingPunct="0">
              <a:spcBef>
                <a:spcPts val="400"/>
              </a:spcBef>
              <a:defRPr sz="1600">
                <a:solidFill>
                  <a:srgbClr val="000000"/>
                </a:solidFill>
                <a:latin typeface="Trebuchet MS" pitchFamily="34" charset="0"/>
                <a:ea typeface="Microsoft YaHei" pitchFamily="34" charset="-122"/>
              </a:defRPr>
            </a:lvl4pPr>
            <a:lvl5pPr eaLnBrk="0" hangingPunct="0">
              <a:spcBef>
                <a:spcPts val="400"/>
              </a:spcBef>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9pPr>
          </a:lstStyle>
          <a:p>
            <a:pPr marL="0" lvl="1" indent="0" algn="just" eaLnBrk="1" hangingPunct="1">
              <a:spcBef>
                <a:spcPct val="0"/>
              </a:spcBef>
            </a:pPr>
            <a:r>
              <a:rPr lang="en-US" altLang="pl-PL" sz="2200" dirty="0">
                <a:latin typeface="Calibri" pitchFamily="34" charset="0"/>
                <a:cs typeface="Calibri" pitchFamily="34" charset="0"/>
              </a:rPr>
              <a:t>Today’s Wroc</a:t>
            </a:r>
            <a:r>
              <a:rPr lang="pl-PL" altLang="pl-PL" sz="2200" dirty="0">
                <a:latin typeface="Calibri" pitchFamily="34" charset="0"/>
                <a:cs typeface="Calibri" pitchFamily="34" charset="0"/>
              </a:rPr>
              <a:t>ł</a:t>
            </a:r>
            <a:r>
              <a:rPr lang="en-US" altLang="pl-PL" sz="2200" dirty="0">
                <a:latin typeface="Calibri" pitchFamily="34" charset="0"/>
                <a:cs typeface="Calibri" pitchFamily="34" charset="0"/>
              </a:rPr>
              <a:t>aw University of Science and Technology </a:t>
            </a:r>
            <a:br>
              <a:rPr lang="pl-PL" altLang="pl-PL" sz="2200" dirty="0">
                <a:latin typeface="Calibri" pitchFamily="34" charset="0"/>
                <a:cs typeface="Calibri" pitchFamily="34" charset="0"/>
              </a:rPr>
            </a:br>
            <a:r>
              <a:rPr lang="en-US" altLang="pl-PL" sz="2200" dirty="0">
                <a:latin typeface="Calibri" pitchFamily="34" charset="0"/>
                <a:cs typeface="Calibri" pitchFamily="34" charset="0"/>
              </a:rPr>
              <a:t>is the heir to the material legacy of the German Königliche Technische Hochschule Breslau and the intellectual and research traditions of the Lviv University of Technology. </a:t>
            </a:r>
            <a:endParaRPr lang="pl-PL" altLang="pl-PL" sz="2200" dirty="0">
              <a:latin typeface="Calibri" pitchFamily="34" charset="0"/>
              <a:cs typeface="Calibri" pitchFamily="34" charset="0"/>
            </a:endParaRPr>
          </a:p>
          <a:p>
            <a:pPr marL="0" lvl="1" indent="0" algn="just" eaLnBrk="1" hangingPunct="1">
              <a:spcBef>
                <a:spcPct val="0"/>
              </a:spcBef>
            </a:pPr>
            <a:endParaRPr lang="pl-PL" altLang="pl-PL" sz="2200" dirty="0">
              <a:latin typeface="Calibri" pitchFamily="34" charset="0"/>
              <a:cs typeface="Calibri" pitchFamily="34" charset="0"/>
            </a:endParaRPr>
          </a:p>
          <a:p>
            <a:pPr marL="0" lvl="1" indent="0" algn="just" eaLnBrk="1" hangingPunct="1">
              <a:spcBef>
                <a:spcPct val="0"/>
              </a:spcBef>
            </a:pPr>
            <a:r>
              <a:rPr lang="en-US" altLang="pl-PL" sz="2200" b="1" dirty="0">
                <a:latin typeface="Calibri" pitchFamily="34" charset="0"/>
                <a:cs typeface="Calibri" pitchFamily="34" charset="0"/>
              </a:rPr>
              <a:t>The university is using its current name since 1945.</a:t>
            </a:r>
            <a:r>
              <a:rPr lang="en-US" altLang="pl-PL" sz="2200" dirty="0">
                <a:latin typeface="Calibri" pitchFamily="34" charset="0"/>
                <a:cs typeface="Calibri" pitchFamily="34" charset="0"/>
              </a:rPr>
              <a:t> </a:t>
            </a:r>
            <a:br>
              <a:rPr lang="pl-PL" altLang="pl-PL" sz="2200" dirty="0">
                <a:latin typeface="Calibri" pitchFamily="34" charset="0"/>
                <a:cs typeface="Calibri" pitchFamily="34" charset="0"/>
              </a:rPr>
            </a:br>
            <a:r>
              <a:rPr lang="en-US" altLang="pl-PL" sz="2200" dirty="0">
                <a:latin typeface="Calibri" pitchFamily="34" charset="0"/>
                <a:cs typeface="Calibri" pitchFamily="34" charset="0"/>
              </a:rPr>
              <a:t>It was established and organized by scientists from Lviv and Warsaw. Since the very beginning of its existence, </a:t>
            </a:r>
            <a:br>
              <a:rPr lang="pl-PL" altLang="pl-PL" sz="2200" dirty="0">
                <a:latin typeface="Calibri" pitchFamily="34" charset="0"/>
                <a:cs typeface="Calibri" pitchFamily="34" charset="0"/>
              </a:rPr>
            </a:br>
            <a:r>
              <a:rPr lang="en-US" altLang="pl-PL" sz="2200" dirty="0">
                <a:latin typeface="Calibri" pitchFamily="34" charset="0"/>
                <a:cs typeface="Calibri" pitchFamily="34" charset="0"/>
              </a:rPr>
              <a:t>it has been an important centre of technical education.</a:t>
            </a:r>
          </a:p>
          <a:p>
            <a:pPr marL="0" lvl="1" indent="0" algn="just" eaLnBrk="1" hangingPunct="1">
              <a:spcBef>
                <a:spcPct val="0"/>
              </a:spcBef>
            </a:pPr>
            <a:br>
              <a:rPr lang="pl-PL" altLang="pl-PL" sz="2200" dirty="0">
                <a:latin typeface="Calibri" pitchFamily="34" charset="0"/>
                <a:cs typeface="Calibri" pitchFamily="34" charset="0"/>
              </a:rPr>
            </a:br>
            <a:r>
              <a:rPr lang="en-US" altLang="pl-PL" sz="2200" b="1" dirty="0">
                <a:latin typeface="Calibri" pitchFamily="34" charset="0"/>
                <a:cs typeface="Calibri" pitchFamily="34" charset="0"/>
              </a:rPr>
              <a:t>Today it is one the best technical universities in Poland</a:t>
            </a:r>
            <a:r>
              <a:rPr lang="pl-PL" altLang="pl-PL" sz="2200" b="1" dirty="0">
                <a:latin typeface="Calibri" pitchFamily="34" charset="0"/>
                <a:cs typeface="Calibri" pitchFamily="34" charset="0"/>
              </a:rPr>
              <a:t> </a:t>
            </a:r>
            <a:br>
              <a:rPr lang="pl-PL" altLang="pl-PL" sz="2200" b="1" dirty="0">
                <a:latin typeface="Calibri" pitchFamily="34" charset="0"/>
                <a:cs typeface="Calibri" pitchFamily="34" charset="0"/>
              </a:rPr>
            </a:br>
            <a:r>
              <a:rPr lang="pl-PL" altLang="pl-PL" sz="2200" b="1" dirty="0">
                <a:latin typeface="Calibri" pitchFamily="34" charset="0"/>
                <a:cs typeface="Calibri" pitchFamily="34" charset="0"/>
              </a:rPr>
              <a:t>– 21 000</a:t>
            </a:r>
            <a:r>
              <a:rPr lang="pl-PL" altLang="pl-PL" sz="2200" dirty="0">
                <a:latin typeface="Calibri" pitchFamily="34" charset="0"/>
                <a:cs typeface="Calibri" pitchFamily="34" charset="0"/>
              </a:rPr>
              <a:t> </a:t>
            </a:r>
            <a:r>
              <a:rPr lang="en-US" altLang="pl-PL" sz="2200" dirty="0">
                <a:latin typeface="Calibri" pitchFamily="34" charset="0"/>
                <a:cs typeface="Calibri" pitchFamily="34" charset="0"/>
              </a:rPr>
              <a:t>students study here under the guidance </a:t>
            </a:r>
            <a:r>
              <a:rPr lang="pl-PL" altLang="pl-PL" sz="2200" dirty="0">
                <a:latin typeface="Calibri" pitchFamily="34" charset="0"/>
                <a:cs typeface="Calibri" pitchFamily="34" charset="0"/>
              </a:rPr>
              <a:t>of </a:t>
            </a:r>
            <a:r>
              <a:rPr lang="pl-PL" altLang="pl-PL" sz="2200" b="1" dirty="0">
                <a:latin typeface="Calibri" pitchFamily="34" charset="0"/>
                <a:cs typeface="Calibri" pitchFamily="34" charset="0"/>
              </a:rPr>
              <a:t>2 399 </a:t>
            </a:r>
            <a:r>
              <a:rPr lang="en-US" altLang="pl-PL" sz="2200" dirty="0">
                <a:latin typeface="Calibri" pitchFamily="34" charset="0"/>
                <a:cs typeface="Calibri" pitchFamily="34" charset="0"/>
              </a:rPr>
              <a:t>academic teachers, at 1</a:t>
            </a:r>
            <a:r>
              <a:rPr lang="pl-PL" altLang="pl-PL" sz="2200" dirty="0">
                <a:latin typeface="Calibri" pitchFamily="34" charset="0"/>
                <a:cs typeface="Calibri" pitchFamily="34" charset="0"/>
              </a:rPr>
              <a:t>4</a:t>
            </a:r>
            <a:r>
              <a:rPr lang="en-US" altLang="pl-PL" sz="2200" dirty="0">
                <a:latin typeface="Calibri" pitchFamily="34" charset="0"/>
                <a:cs typeface="Calibri" pitchFamily="34" charset="0"/>
              </a:rPr>
              <a:t> Faculties in Wroc</a:t>
            </a:r>
            <a:r>
              <a:rPr lang="pl-PL" altLang="pl-PL" sz="2200" dirty="0">
                <a:latin typeface="Calibri" pitchFamily="34" charset="0"/>
                <a:cs typeface="Calibri" pitchFamily="34" charset="0"/>
              </a:rPr>
              <a:t>l</a:t>
            </a:r>
            <a:r>
              <a:rPr lang="en-US" altLang="pl-PL" sz="2200" dirty="0">
                <a:latin typeface="Calibri" pitchFamily="34" charset="0"/>
                <a:cs typeface="Calibri" pitchFamily="34" charset="0"/>
              </a:rPr>
              <a:t>aw</a:t>
            </a:r>
            <a:r>
              <a:rPr lang="pl-PL" altLang="pl-PL" sz="2200" dirty="0">
                <a:latin typeface="Calibri" pitchFamily="34" charset="0"/>
                <a:cs typeface="Calibri" pitchFamily="34" charset="0"/>
              </a:rPr>
              <a:t> and </a:t>
            </a:r>
            <a:br>
              <a:rPr lang="pl-PL" altLang="pl-PL" sz="2200" dirty="0">
                <a:latin typeface="Calibri" pitchFamily="34" charset="0"/>
                <a:cs typeface="Calibri" pitchFamily="34" charset="0"/>
              </a:rPr>
            </a:br>
            <a:r>
              <a:rPr lang="pl-PL" altLang="pl-PL" sz="2200" dirty="0">
                <a:latin typeface="Calibri" pitchFamily="34" charset="0"/>
                <a:cs typeface="Calibri" pitchFamily="34" charset="0"/>
              </a:rPr>
              <a:t>3 branches</a:t>
            </a:r>
            <a:r>
              <a:rPr lang="en-US" altLang="pl-PL" sz="2200" dirty="0">
                <a:latin typeface="Calibri" pitchFamily="34" charset="0"/>
                <a:cs typeface="Calibri" pitchFamily="34" charset="0"/>
              </a:rPr>
              <a:t> </a:t>
            </a:r>
            <a:r>
              <a:rPr lang="pl-PL" altLang="pl-PL" sz="2200" dirty="0">
                <a:latin typeface="Calibri" pitchFamily="34" charset="0"/>
                <a:cs typeface="Calibri" pitchFamily="34" charset="0"/>
              </a:rPr>
              <a:t>in </a:t>
            </a:r>
            <a:r>
              <a:rPr lang="en-US" altLang="pl-PL" sz="2200" dirty="0">
                <a:latin typeface="Calibri" pitchFamily="34" charset="0"/>
                <a:cs typeface="Calibri" pitchFamily="34" charset="0"/>
              </a:rPr>
              <a:t>Jelenia G</a:t>
            </a:r>
            <a:r>
              <a:rPr lang="pl-PL" altLang="pl-PL" sz="2200" dirty="0">
                <a:latin typeface="Calibri" pitchFamily="34" charset="0"/>
                <a:cs typeface="Calibri" pitchFamily="34" charset="0"/>
              </a:rPr>
              <a:t>o</a:t>
            </a:r>
            <a:r>
              <a:rPr lang="en-US" altLang="pl-PL" sz="2200" dirty="0">
                <a:latin typeface="Calibri" pitchFamily="34" charset="0"/>
                <a:cs typeface="Calibri" pitchFamily="34" charset="0"/>
              </a:rPr>
              <a:t>ra, Legnica, Wa</a:t>
            </a:r>
            <a:r>
              <a:rPr lang="pl-PL" altLang="pl-PL" sz="2200" dirty="0">
                <a:latin typeface="Calibri" pitchFamily="34" charset="0"/>
                <a:cs typeface="Calibri" pitchFamily="34" charset="0"/>
              </a:rPr>
              <a:t>l</a:t>
            </a:r>
            <a:r>
              <a:rPr lang="en-US" altLang="pl-PL" sz="2200" dirty="0">
                <a:latin typeface="Calibri" pitchFamily="34" charset="0"/>
                <a:cs typeface="Calibri" pitchFamily="34" charset="0"/>
              </a:rPr>
              <a:t>brzych.</a:t>
            </a:r>
          </a:p>
        </p:txBody>
      </p:sp>
      <p:pic>
        <p:nvPicPr>
          <p:cNvPr id="6" name="Picture 5">
            <a:extLst>
              <a:ext uri="{C183D7F6-B498-43B3-948B-1728B52AA6E4}">
                <adec:decorative xmlns:adec="http://schemas.microsoft.com/office/drawing/2017/decorative" val="1"/>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8435314" y="4289738"/>
            <a:ext cx="3600400" cy="2451630"/>
          </a:xfrm>
          <a:prstGeom prst="round1Rect">
            <a:avLst>
              <a:gd name="adj" fmla="val 0"/>
            </a:avLst>
          </a:prstGeom>
          <a:solidFill>
            <a:srgbClr val="FFFFFF">
              <a:shade val="85000"/>
            </a:srgbClr>
          </a:solidFill>
          <a:ln>
            <a:noFill/>
          </a:ln>
          <a:effectLst/>
        </p:spPr>
      </p:pic>
      <p:pic>
        <p:nvPicPr>
          <p:cNvPr id="10" name="Obraz 9">
            <a:extLst>
              <a:ext uri="{C183D7F6-B498-43B3-948B-1728B52AA6E4}">
                <adec:decorative xmlns:adec="http://schemas.microsoft.com/office/drawing/2017/decorative" val="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435313" y="1772816"/>
            <a:ext cx="3600401" cy="2360832"/>
          </a:xfrm>
          <a:prstGeom prst="rect">
            <a:avLst/>
          </a:prstGeom>
        </p:spPr>
      </p:pic>
      <p:pic>
        <p:nvPicPr>
          <p:cNvPr id="11" name="Obraz 10">
            <a:extLst>
              <a:ext uri="{C183D7F6-B498-43B3-948B-1728B52AA6E4}">
                <adec:decorative xmlns:adec="http://schemas.microsoft.com/office/drawing/2017/decorative" val="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455661" y="158020"/>
            <a:ext cx="1262039" cy="1458708"/>
          </a:xfrm>
          <a:prstGeom prst="rect">
            <a:avLst/>
          </a:prstGeom>
        </p:spPr>
      </p:pic>
      <p:pic>
        <p:nvPicPr>
          <p:cNvPr id="16" name="Obraz 15">
            <a:extLst>
              <a:ext uri="{FF2B5EF4-FFF2-40B4-BE49-F238E27FC236}">
                <a16:creationId xmlns:a16="http://schemas.microsoft.com/office/drawing/2014/main" id="{F770C161-CCD6-453F-83BE-369A0C8833AD}"/>
              </a:ext>
              <a:ext uri="{C183D7F6-B498-43B3-948B-1728B52AA6E4}">
                <adec:decorative xmlns:adec="http://schemas.microsoft.com/office/drawing/2017/decorative" val="1"/>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666171" y="147198"/>
            <a:ext cx="933047" cy="1526804"/>
          </a:xfrm>
          <a:prstGeom prst="rect">
            <a:avLst/>
          </a:prstGeom>
        </p:spPr>
      </p:pic>
    </p:spTree>
    <p:extLst>
      <p:ext uri="{BB962C8B-B14F-4D97-AF65-F5344CB8AC3E}">
        <p14:creationId xmlns:p14="http://schemas.microsoft.com/office/powerpoint/2010/main" val="28385082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1"/>
          <p:cNvSpPr txBox="1">
            <a:spLocks noGrp="1" noChangeArrowheads="1"/>
          </p:cNvSpPr>
          <p:nvPr>
            <p:ph type="title" idx="4294967295"/>
          </p:nvPr>
        </p:nvSpPr>
        <p:spPr bwMode="auto">
          <a:xfrm>
            <a:off x="1271464" y="1"/>
            <a:ext cx="10009112" cy="1080654"/>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marL="0" marR="0" lvl="0" indent="0" algn="l" defTabSz="914400" rtl="0" eaLnBrk="0" fontAlgn="base" latinLnBrk="0" hangingPunct="0">
              <a:lnSpc>
                <a:spcPct val="100000"/>
              </a:lnSpc>
              <a:spcBef>
                <a:spcPts val="400"/>
              </a:spcBef>
              <a:spcAft>
                <a:spcPct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US" sz="3200" b="1" i="0" u="none" strike="noStrike" kern="1200" cap="none" spc="0" normalizeH="0" baseline="0" noProof="0" dirty="0">
                <a:ln>
                  <a:noFill/>
                </a:ln>
                <a:solidFill>
                  <a:srgbClr val="C00000"/>
                </a:solidFill>
                <a:effectLst/>
                <a:uLnTx/>
                <a:uFillTx/>
                <a:latin typeface="Calibri  "/>
                <a:ea typeface="Microsoft YaHei" pitchFamily="34" charset="-122"/>
                <a:cs typeface="+mn-cs"/>
              </a:rPr>
              <a:t>Mission</a:t>
            </a:r>
          </a:p>
        </p:txBody>
      </p:sp>
      <p:sp>
        <p:nvSpPr>
          <p:cNvPr id="5" name="Symbol zastępczy zawartości 11">
            <a:extLst>
              <a:ext uri="{FF2B5EF4-FFF2-40B4-BE49-F238E27FC236}">
                <a16:creationId xmlns:a16="http://schemas.microsoft.com/office/drawing/2014/main" id="{9DF59966-FDCE-4CC6-8EB0-21DBF0FB556B}"/>
              </a:ext>
            </a:extLst>
          </p:cNvPr>
          <p:cNvSpPr txBox="1">
            <a:spLocks/>
          </p:cNvSpPr>
          <p:nvPr/>
        </p:nvSpPr>
        <p:spPr bwMode="auto">
          <a:xfrm>
            <a:off x="1152896" y="1080655"/>
            <a:ext cx="10559727" cy="53551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lvl1pPr marL="0" indent="0" algn="l" rtl="0" eaLnBrk="1" fontAlgn="base" hangingPunct="1">
              <a:spcBef>
                <a:spcPct val="20000"/>
              </a:spcBef>
              <a:spcAft>
                <a:spcPct val="0"/>
              </a:spcAft>
              <a:buNone/>
              <a:defRPr sz="3200">
                <a:solidFill>
                  <a:schemeClr val="tx1"/>
                </a:solidFill>
                <a:latin typeface="Calibri" panose="020F0502020204030204" pitchFamily="34" charset="0"/>
                <a:ea typeface="+mn-ea"/>
                <a:cs typeface="+mn-cs"/>
              </a:defRPr>
            </a:lvl1pPr>
            <a:lvl2pPr marL="457200" indent="0" algn="l" rtl="0" eaLnBrk="1" fontAlgn="base" hangingPunct="1">
              <a:spcBef>
                <a:spcPct val="20000"/>
              </a:spcBef>
              <a:spcAft>
                <a:spcPct val="0"/>
              </a:spcAft>
              <a:buNone/>
              <a:defRPr sz="2800">
                <a:solidFill>
                  <a:schemeClr val="tx1"/>
                </a:solidFill>
                <a:latin typeface="Calibri" panose="020F0502020204030204" pitchFamily="34" charset="0"/>
              </a:defRPr>
            </a:lvl2pPr>
            <a:lvl3pPr marL="914400" indent="0" algn="l" rtl="0" eaLnBrk="1" fontAlgn="base" hangingPunct="1">
              <a:spcBef>
                <a:spcPct val="20000"/>
              </a:spcBef>
              <a:spcAft>
                <a:spcPct val="0"/>
              </a:spcAft>
              <a:buNone/>
              <a:defRPr sz="2400">
                <a:solidFill>
                  <a:schemeClr val="tx1"/>
                </a:solidFill>
                <a:latin typeface="Calibri" panose="020F0502020204030204" pitchFamily="34" charset="0"/>
              </a:defRPr>
            </a:lvl3pPr>
            <a:lvl4pPr marL="1371600" indent="0" algn="l" rtl="0" eaLnBrk="1" fontAlgn="base" hangingPunct="1">
              <a:spcBef>
                <a:spcPct val="20000"/>
              </a:spcBef>
              <a:spcAft>
                <a:spcPct val="0"/>
              </a:spcAft>
              <a:buNone/>
              <a:defRPr sz="2000">
                <a:solidFill>
                  <a:schemeClr val="tx1"/>
                </a:solidFill>
                <a:latin typeface="Calibri" panose="020F0502020204030204" pitchFamily="34" charset="0"/>
              </a:defRPr>
            </a:lvl4pPr>
            <a:lvl5pPr marL="1828800" indent="0" algn="l" rtl="0" eaLnBrk="1" fontAlgn="base" hangingPunct="1">
              <a:spcBef>
                <a:spcPct val="20000"/>
              </a:spcBef>
              <a:spcAft>
                <a:spcPct val="0"/>
              </a:spcAft>
              <a:buNone/>
              <a:defRPr sz="2000">
                <a:solidFill>
                  <a:schemeClr val="tx1"/>
                </a:solidFill>
                <a:latin typeface="Calibri" panose="020F0502020204030204" pitchFamily="34" charset="0"/>
              </a:defRPr>
            </a:lvl5pPr>
            <a:lvl6pPr marL="2286000" indent="0" algn="l" rtl="0" eaLnBrk="1" fontAlgn="base" hangingPunct="1">
              <a:spcBef>
                <a:spcPct val="20000"/>
              </a:spcBef>
              <a:spcAft>
                <a:spcPct val="0"/>
              </a:spcAft>
              <a:buNone/>
              <a:defRPr sz="2000">
                <a:solidFill>
                  <a:schemeClr val="tx1"/>
                </a:solidFill>
                <a:latin typeface="+mn-lt"/>
              </a:defRPr>
            </a:lvl6pPr>
            <a:lvl7pPr marL="2743200" indent="0" algn="l" rtl="0" eaLnBrk="1" fontAlgn="base" hangingPunct="1">
              <a:spcBef>
                <a:spcPct val="20000"/>
              </a:spcBef>
              <a:spcAft>
                <a:spcPct val="0"/>
              </a:spcAft>
              <a:buNone/>
              <a:defRPr sz="2000">
                <a:solidFill>
                  <a:schemeClr val="tx1"/>
                </a:solidFill>
                <a:latin typeface="+mn-lt"/>
              </a:defRPr>
            </a:lvl7pPr>
            <a:lvl8pPr marL="3200400" indent="0" algn="l" rtl="0" eaLnBrk="1" fontAlgn="base" hangingPunct="1">
              <a:spcBef>
                <a:spcPct val="20000"/>
              </a:spcBef>
              <a:spcAft>
                <a:spcPct val="0"/>
              </a:spcAft>
              <a:buNone/>
              <a:defRPr sz="2000">
                <a:solidFill>
                  <a:schemeClr val="tx1"/>
                </a:solidFill>
                <a:latin typeface="+mn-lt"/>
              </a:defRPr>
            </a:lvl8pPr>
            <a:lvl9pPr marL="3657600" indent="0" algn="l" rtl="0" eaLnBrk="1" fontAlgn="base" hangingPunct="1">
              <a:spcBef>
                <a:spcPct val="20000"/>
              </a:spcBef>
              <a:spcAft>
                <a:spcPct val="0"/>
              </a:spcAft>
              <a:buNone/>
              <a:defRPr sz="2000">
                <a:solidFill>
                  <a:schemeClr val="tx1"/>
                </a:solidFill>
                <a:latin typeface="+mn-lt"/>
              </a:defRPr>
            </a:lvl9pPr>
          </a:lstStyle>
          <a:p>
            <a:pPr algn="just">
              <a:spcBef>
                <a:spcPts val="600"/>
              </a:spcBef>
              <a:spcAft>
                <a:spcPts val="0"/>
              </a:spcAft>
              <a:buClr>
                <a:schemeClr val="bg1">
                  <a:lumMod val="85000"/>
                </a:schemeClr>
              </a:buClr>
            </a:pPr>
            <a:r>
              <a:rPr lang="en-US" sz="2200" kern="0" dirty="0">
                <a:cs typeface="Calibri" panose="020F0502020204030204" pitchFamily="34" charset="0"/>
              </a:rPr>
              <a:t>Through research, teaching, and collaboration we inspire and support the development </a:t>
            </a:r>
            <a:br>
              <a:rPr lang="pl-PL" sz="2200" kern="0" dirty="0">
                <a:cs typeface="Calibri" panose="020F0502020204030204" pitchFamily="34" charset="0"/>
              </a:rPr>
            </a:br>
            <a:r>
              <a:rPr lang="en-US" sz="2200" kern="0" dirty="0">
                <a:cs typeface="Calibri" panose="020F0502020204030204" pitchFamily="34" charset="0"/>
              </a:rPr>
              <a:t>of individuals who, based on knowledge, ethical standards and displaying sensitivity to the needs of society and global challenges, shape the future with courage and responsibility.</a:t>
            </a:r>
          </a:p>
        </p:txBody>
      </p:sp>
      <p:pic>
        <p:nvPicPr>
          <p:cNvPr id="11" name="Obraz 10">
            <a:extLst>
              <a:ext uri="{FF2B5EF4-FFF2-40B4-BE49-F238E27FC236}">
                <a16:creationId xmlns:a16="http://schemas.microsoft.com/office/drawing/2014/main" id="{63E6B630-3C78-4D0D-A3FE-FF93344A19EC}"/>
              </a:ext>
              <a:ext uri="{C183D7F6-B498-43B3-948B-1728B52AA6E4}">
                <adec:decorative xmlns:adec="http://schemas.microsoft.com/office/drawing/2017/decorative" val="1"/>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saturation sat="132000"/>
                    </a14:imgEffect>
                  </a14:imgLayer>
                </a14:imgProps>
              </a:ext>
              <a:ext uri="{28A0092B-C50C-407E-A947-70E740481C1C}">
                <a14:useLocalDpi xmlns:a14="http://schemas.microsoft.com/office/drawing/2010/main"/>
              </a:ext>
            </a:extLst>
          </a:blip>
          <a:srcRect l="630" t="1387" b="13162"/>
          <a:stretch/>
        </p:blipFill>
        <p:spPr>
          <a:xfrm>
            <a:off x="839416" y="2439403"/>
            <a:ext cx="11352584" cy="4437111"/>
          </a:xfrm>
          <a:prstGeom prst="rect">
            <a:avLst/>
          </a:prstGeom>
        </p:spPr>
      </p:pic>
    </p:spTree>
    <p:extLst>
      <p:ext uri="{BB962C8B-B14F-4D97-AF65-F5344CB8AC3E}">
        <p14:creationId xmlns:p14="http://schemas.microsoft.com/office/powerpoint/2010/main" val="29950827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raz 5">
            <a:extLst>
              <a:ext uri="{FF2B5EF4-FFF2-40B4-BE49-F238E27FC236}">
                <a16:creationId xmlns:a16="http://schemas.microsoft.com/office/drawing/2014/main" id="{6CAFB43C-187F-4DC0-B30E-BC1A2C81EF80}"/>
              </a:ext>
              <a:ext uri="{C183D7F6-B498-43B3-948B-1728B52AA6E4}">
                <adec:decorative xmlns:adec="http://schemas.microsoft.com/office/drawing/2017/decorative" val="1"/>
              </a:ext>
            </a:extLst>
          </p:cNvPr>
          <p:cNvPicPr>
            <a:picLocks noChangeAspect="1"/>
          </p:cNvPicPr>
          <p:nvPr/>
        </p:nvPicPr>
        <p:blipFill rotWithShape="1">
          <a:blip r:embed="rId3" cstate="screen">
            <a:duotone>
              <a:schemeClr val="accent2">
                <a:shade val="45000"/>
                <a:satMod val="135000"/>
              </a:schemeClr>
              <a:prstClr val="white"/>
            </a:duotone>
            <a:extLst>
              <a:ext uri="{28A0092B-C50C-407E-A947-70E740481C1C}">
                <a14:useLocalDpi xmlns:a14="http://schemas.microsoft.com/office/drawing/2010/main"/>
              </a:ext>
            </a:extLst>
          </a:blip>
          <a:srcRect t="5999"/>
          <a:stretch/>
        </p:blipFill>
        <p:spPr>
          <a:xfrm>
            <a:off x="824252" y="0"/>
            <a:ext cx="11365640" cy="6884130"/>
          </a:xfrm>
          <a:prstGeom prst="rect">
            <a:avLst/>
          </a:prstGeom>
          <a:solidFill>
            <a:schemeClr val="bg1">
              <a:lumMod val="50000"/>
            </a:schemeClr>
          </a:solidFill>
        </p:spPr>
      </p:pic>
      <p:sp>
        <p:nvSpPr>
          <p:cNvPr id="8" name="pole tekstowe 7">
            <a:extLst>
              <a:ext uri="{FF2B5EF4-FFF2-40B4-BE49-F238E27FC236}">
                <a16:creationId xmlns:a16="http://schemas.microsoft.com/office/drawing/2014/main" id="{B5B14B07-B2C1-4721-BB48-CE90CA3D7AD0}"/>
              </a:ext>
            </a:extLst>
          </p:cNvPr>
          <p:cNvSpPr txBox="1"/>
          <p:nvPr/>
        </p:nvSpPr>
        <p:spPr>
          <a:xfrm>
            <a:off x="9351470" y="3746083"/>
            <a:ext cx="1838944" cy="1239057"/>
          </a:xfrm>
          <a:prstGeom prst="rect">
            <a:avLst/>
          </a:prstGeom>
          <a:noFill/>
        </p:spPr>
        <p:txBody>
          <a:bodyPr wrap="square" rtlCol="0">
            <a:spAutoFit/>
          </a:bodyPr>
          <a:lstStyle/>
          <a:p>
            <a:pPr algn="ctr">
              <a:lnSpc>
                <a:spcPct val="110000"/>
              </a:lnSpc>
              <a:spcAft>
                <a:spcPts val="600"/>
              </a:spcAft>
            </a:pPr>
            <a:r>
              <a:rPr lang="pl-PL"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33</a:t>
            </a:r>
            <a:r>
              <a:rPr lang="en-GB" sz="20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 </a:t>
            </a:r>
            <a:endParaRPr lang="pl-PL" sz="20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a:p>
            <a:pPr algn="ctr">
              <a:lnSpc>
                <a:spcPct val="110000"/>
              </a:lnSpc>
              <a:spcAft>
                <a:spcPts val="600"/>
              </a:spcAft>
            </a:pPr>
            <a:r>
              <a:rPr lang="en-US"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programmes </a:t>
            </a:r>
            <a:b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br>
            <a:r>
              <a:rPr lang="en-US"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in English</a:t>
            </a:r>
          </a:p>
        </p:txBody>
      </p:sp>
      <p:sp>
        <p:nvSpPr>
          <p:cNvPr id="10" name="pole tekstowe 9">
            <a:extLst>
              <a:ext uri="{FF2B5EF4-FFF2-40B4-BE49-F238E27FC236}">
                <a16:creationId xmlns:a16="http://schemas.microsoft.com/office/drawing/2014/main" id="{55B329DB-75AF-44BA-8EE4-E39D62F4EDF1}"/>
              </a:ext>
            </a:extLst>
          </p:cNvPr>
          <p:cNvSpPr txBox="1"/>
          <p:nvPr/>
        </p:nvSpPr>
        <p:spPr>
          <a:xfrm>
            <a:off x="3829205" y="3308397"/>
            <a:ext cx="3057318" cy="2187009"/>
          </a:xfrm>
          <a:prstGeom prst="rect">
            <a:avLst/>
          </a:prstGeom>
          <a:noFill/>
        </p:spPr>
        <p:txBody>
          <a:bodyPr wrap="square" rtlCol="0">
            <a:spAutoFit/>
          </a:bodyPr>
          <a:lstStyle/>
          <a:p>
            <a:pPr algn="ctr">
              <a:lnSpc>
                <a:spcPct val="110000"/>
              </a:lnSpc>
              <a:spcAft>
                <a:spcPts val="600"/>
              </a:spcAft>
            </a:pPr>
            <a:r>
              <a:rPr lang="pl-PL" sz="28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14</a:t>
            </a:r>
            <a:b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b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scientific disciplines in</a:t>
            </a:r>
            <a:endParaRPr lang="pl-PL"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a:p>
            <a:pPr algn="ctr">
              <a:lnSpc>
                <a:spcPct val="110000"/>
              </a:lnSpc>
              <a:spcAft>
                <a:spcPts val="600"/>
              </a:spcAft>
            </a:pPr>
            <a:r>
              <a:rPr lang="pl-PL" sz="28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4</a:t>
            </a:r>
            <a:br>
              <a:rPr lang="pl-PL" sz="28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br>
            <a:r>
              <a:rPr lang="en-US"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fields of science, including </a:t>
            </a:r>
            <a:br>
              <a:rPr lang="en-US"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br>
            <a:r>
              <a:rPr lang="en-US"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all from Engineering </a:t>
            </a:r>
            <a:br>
              <a:rPr lang="en-US"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br>
            <a:r>
              <a:rPr lang="en-US"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&amp; Technology</a:t>
            </a:r>
          </a:p>
        </p:txBody>
      </p:sp>
      <p:sp>
        <p:nvSpPr>
          <p:cNvPr id="11" name="pole tekstowe 10">
            <a:extLst>
              <a:ext uri="{FF2B5EF4-FFF2-40B4-BE49-F238E27FC236}">
                <a16:creationId xmlns:a16="http://schemas.microsoft.com/office/drawing/2014/main" id="{DA8C3586-E533-40C1-B13C-BE915CE8CB47}"/>
              </a:ext>
            </a:extLst>
          </p:cNvPr>
          <p:cNvSpPr txBox="1"/>
          <p:nvPr/>
        </p:nvSpPr>
        <p:spPr>
          <a:xfrm>
            <a:off x="4435297" y="1169019"/>
            <a:ext cx="1935774" cy="1306768"/>
          </a:xfrm>
          <a:prstGeom prst="rect">
            <a:avLst/>
          </a:prstGeom>
          <a:noFill/>
        </p:spPr>
        <p:txBody>
          <a:bodyPr wrap="square" rtlCol="0">
            <a:spAutoFit/>
          </a:bodyPr>
          <a:lstStyle/>
          <a:p>
            <a:pPr algn="ctr">
              <a:lnSpc>
                <a:spcPct val="110000"/>
              </a:lnSpc>
              <a:spcAft>
                <a:spcPts val="600"/>
              </a:spcAft>
            </a:pPr>
            <a:r>
              <a:rPr lang="en-GB"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2</a:t>
            </a:r>
            <a:r>
              <a:rPr lang="pl-PL"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 300</a:t>
            </a:r>
            <a:endParaRPr lang="en-GB"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a:p>
            <a:pPr algn="ctr">
              <a:lnSpc>
                <a:spcPct val="110000"/>
              </a:lnSpc>
              <a:spcAft>
                <a:spcPts val="600"/>
              </a:spcAft>
            </a:pPr>
            <a:r>
              <a:rPr lang="en-GB" sz="20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 </a:t>
            </a: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permanent  academic staff</a:t>
            </a:r>
            <a:endParaRPr lang="en-GB"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p:txBody>
      </p:sp>
      <p:sp>
        <p:nvSpPr>
          <p:cNvPr id="12" name="pole tekstowe 11">
            <a:extLst>
              <a:ext uri="{FF2B5EF4-FFF2-40B4-BE49-F238E27FC236}">
                <a16:creationId xmlns:a16="http://schemas.microsoft.com/office/drawing/2014/main" id="{1E0E2C06-6A76-4F64-A1EC-FA2646870C8D}"/>
              </a:ext>
            </a:extLst>
          </p:cNvPr>
          <p:cNvSpPr txBox="1"/>
          <p:nvPr/>
        </p:nvSpPr>
        <p:spPr>
          <a:xfrm>
            <a:off x="1827833" y="2081185"/>
            <a:ext cx="2095339" cy="1857688"/>
          </a:xfrm>
          <a:prstGeom prst="rect">
            <a:avLst/>
          </a:prstGeom>
          <a:noFill/>
        </p:spPr>
        <p:txBody>
          <a:bodyPr wrap="square" rtlCol="0">
            <a:spAutoFit/>
          </a:bodyPr>
          <a:lstStyle/>
          <a:p>
            <a:pPr algn="ctr">
              <a:lnSpc>
                <a:spcPct val="110000"/>
              </a:lnSpc>
              <a:spcAft>
                <a:spcPts val="600"/>
              </a:spcAft>
            </a:pPr>
            <a:r>
              <a:rPr lang="en-GB"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2</a:t>
            </a:r>
            <a:r>
              <a:rPr lang="pl-PL"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1 000</a:t>
            </a:r>
            <a:endParaRPr lang="en-GB"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a:p>
            <a:pPr algn="ctr">
              <a:lnSpc>
                <a:spcPct val="110000"/>
              </a:lnSpc>
              <a:spcAft>
                <a:spcPts val="600"/>
              </a:spcAft>
            </a:pP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students  </a:t>
            </a:r>
            <a:r>
              <a:rPr lang="pl-PL" sz="1600" dirty="0" err="1">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including</a:t>
            </a: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 </a:t>
            </a:r>
            <a:r>
              <a:rPr lang="pl-PL"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800</a:t>
            </a:r>
            <a:endParaRPr lang="en-GB"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a:p>
            <a:pPr algn="ctr">
              <a:lnSpc>
                <a:spcPct val="110000"/>
              </a:lnSpc>
              <a:spcAft>
                <a:spcPts val="600"/>
              </a:spcAft>
            </a:pP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Phd students </a:t>
            </a:r>
          </a:p>
        </p:txBody>
      </p:sp>
      <p:sp>
        <p:nvSpPr>
          <p:cNvPr id="14" name="Prostokąt 13">
            <a:extLst>
              <a:ext uri="{FF2B5EF4-FFF2-40B4-BE49-F238E27FC236}">
                <a16:creationId xmlns:a16="http://schemas.microsoft.com/office/drawing/2014/main" id="{892168E4-F623-4435-A22C-16B069A799E7}"/>
              </a:ext>
            </a:extLst>
          </p:cNvPr>
          <p:cNvSpPr/>
          <p:nvPr/>
        </p:nvSpPr>
        <p:spPr>
          <a:xfrm>
            <a:off x="1959317" y="4895313"/>
            <a:ext cx="1838944" cy="1239057"/>
          </a:xfrm>
          <a:prstGeom prst="rect">
            <a:avLst/>
          </a:prstGeom>
        </p:spPr>
        <p:txBody>
          <a:bodyPr wrap="square">
            <a:spAutoFit/>
          </a:bodyPr>
          <a:lstStyle/>
          <a:p>
            <a:pPr algn="ctr">
              <a:lnSpc>
                <a:spcPct val="110000"/>
              </a:lnSpc>
              <a:spcAft>
                <a:spcPts val="600"/>
              </a:spcAft>
            </a:pPr>
            <a:r>
              <a:rPr lang="pl-PL"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1 400</a:t>
            </a:r>
            <a:endParaRPr lang="en-GB" sz="3200" b="1" dirty="0">
              <a:solidFill>
                <a:schemeClr val="tx1">
                  <a:lumMod val="65000"/>
                  <a:lumOff val="35000"/>
                </a:schemeClr>
              </a:solidFill>
              <a:latin typeface="Calibri" panose="020F0502020204030204" pitchFamily="34" charset="0"/>
              <a:ea typeface="Lato" panose="020F0502020204030203" pitchFamily="34" charset="0"/>
              <a:cs typeface="Calibri" panose="020F0502020204030204" pitchFamily="34" charset="0"/>
            </a:endParaRPr>
          </a:p>
          <a:p>
            <a:pPr algn="ctr">
              <a:lnSpc>
                <a:spcPct val="110000"/>
              </a:lnSpc>
              <a:spcAft>
                <a:spcPts val="600"/>
              </a:spcAft>
            </a:pP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international</a:t>
            </a:r>
            <a:b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b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students </a:t>
            </a:r>
            <a:endParaRPr lang="en-US"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p:txBody>
      </p:sp>
      <p:sp>
        <p:nvSpPr>
          <p:cNvPr id="15" name="Text Box 47">
            <a:extLst>
              <a:ext uri="{FF2B5EF4-FFF2-40B4-BE49-F238E27FC236}">
                <a16:creationId xmlns:a16="http://schemas.microsoft.com/office/drawing/2014/main" id="{9551AA51-F1FD-48C9-BE49-0A3DDCB3084F}"/>
              </a:ext>
            </a:extLst>
          </p:cNvPr>
          <p:cNvSpPr txBox="1">
            <a:spLocks noGrp="1" noChangeArrowheads="1"/>
          </p:cNvSpPr>
          <p:nvPr>
            <p:ph type="title" idx="4294967295"/>
          </p:nvPr>
        </p:nvSpPr>
        <p:spPr bwMode="auto">
          <a:xfrm>
            <a:off x="1271464" y="1"/>
            <a:ext cx="5544617" cy="1124744"/>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marL="0" marR="0" lvl="0" indent="0" algn="l" defTabSz="358775" rtl="0" eaLnBrk="1" fontAlgn="base" latinLnBrk="0" hangingPunct="1">
              <a:lnSpc>
                <a:spcPct val="100000"/>
              </a:lnSpc>
              <a:spcBef>
                <a:spcPct val="0"/>
              </a:spcBef>
              <a:spcAft>
                <a:spcPct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pl-PL" altLang="pl-PL" sz="3200" b="1" i="0" u="none" strike="noStrike" kern="1200" cap="none" spc="0" normalizeH="0" baseline="0" noProof="0" dirty="0" err="1">
                <a:ln>
                  <a:noFill/>
                </a:ln>
                <a:solidFill>
                  <a:srgbClr val="B11D09"/>
                </a:solidFill>
                <a:effectLst/>
                <a:uLnTx/>
                <a:uFillTx/>
                <a:latin typeface="Calibri" pitchFamily="34" charset="0"/>
                <a:ea typeface="Microsoft YaHei" pitchFamily="34" charset="-122"/>
                <a:cs typeface="Calibri" pitchFamily="34" charset="0"/>
              </a:rPr>
              <a:t>Numbers</a:t>
            </a:r>
            <a:endParaRPr kumimoji="0" lang="en-GB" altLang="pl-PL" sz="3200" b="1" i="0" u="none" strike="noStrike" kern="1200" cap="none" spc="0" normalizeH="0" baseline="0" noProof="0" dirty="0">
              <a:ln>
                <a:noFill/>
              </a:ln>
              <a:solidFill>
                <a:srgbClr val="B11D09"/>
              </a:solidFill>
              <a:effectLst/>
              <a:uLnTx/>
              <a:uFillTx/>
              <a:latin typeface="Calibri" pitchFamily="34" charset="0"/>
              <a:ea typeface="Microsoft YaHei" pitchFamily="34" charset="-122"/>
              <a:cs typeface="Calibri" pitchFamily="34" charset="0"/>
            </a:endParaRPr>
          </a:p>
        </p:txBody>
      </p:sp>
      <p:sp>
        <p:nvSpPr>
          <p:cNvPr id="17" name="pole tekstowe 16">
            <a:extLst>
              <a:ext uri="{FF2B5EF4-FFF2-40B4-BE49-F238E27FC236}">
                <a16:creationId xmlns:a16="http://schemas.microsoft.com/office/drawing/2014/main" id="{DFFA6F62-6D96-4AF4-92EA-2DA261621999}"/>
              </a:ext>
            </a:extLst>
          </p:cNvPr>
          <p:cNvSpPr txBox="1"/>
          <p:nvPr/>
        </p:nvSpPr>
        <p:spPr>
          <a:xfrm>
            <a:off x="6658841" y="4748561"/>
            <a:ext cx="2380903" cy="1255728"/>
          </a:xfrm>
          <a:prstGeom prst="rect">
            <a:avLst/>
          </a:prstGeom>
          <a:noFill/>
        </p:spPr>
        <p:txBody>
          <a:bodyPr wrap="square" rtlCol="0">
            <a:spAutoFit/>
          </a:bodyPr>
          <a:lstStyle/>
          <a:p>
            <a:pPr algn="ctr">
              <a:lnSpc>
                <a:spcPct val="90000"/>
              </a:lnSpc>
              <a:spcBef>
                <a:spcPct val="0"/>
              </a:spcBef>
            </a:pPr>
            <a:r>
              <a:rPr lang="en-GB" sz="3200" b="1" dirty="0">
                <a:solidFill>
                  <a:schemeClr val="tx1">
                    <a:lumMod val="65000"/>
                    <a:lumOff val="35000"/>
                  </a:schemeClr>
                </a:solidFill>
                <a:latin typeface="Calibri" panose="020F0502020204030204" pitchFamily="34" charset="0"/>
                <a:ea typeface="Microsoft YaHei" pitchFamily="34" charset="-122"/>
                <a:cs typeface="Calibri" panose="020F0502020204030204" pitchFamily="34" charset="0"/>
              </a:rPr>
              <a:t>1</a:t>
            </a:r>
            <a:r>
              <a:rPr lang="pl-PL" sz="3200" b="1" dirty="0">
                <a:solidFill>
                  <a:schemeClr val="tx1">
                    <a:lumMod val="65000"/>
                    <a:lumOff val="35000"/>
                  </a:schemeClr>
                </a:solidFill>
                <a:latin typeface="Calibri" panose="020F0502020204030204" pitchFamily="34" charset="0"/>
                <a:ea typeface="Microsoft YaHei" pitchFamily="34" charset="-122"/>
                <a:cs typeface="Calibri" panose="020F0502020204030204" pitchFamily="34" charset="0"/>
              </a:rPr>
              <a:t>4</a:t>
            </a:r>
          </a:p>
          <a:p>
            <a:pPr algn="ctr">
              <a:lnSpc>
                <a:spcPct val="90000"/>
              </a:lnSpc>
            </a:pPr>
            <a:r>
              <a:rPr lang="pl-PL" sz="1600" dirty="0">
                <a:solidFill>
                  <a:schemeClr val="tx1">
                    <a:lumMod val="65000"/>
                    <a:lumOff val="35000"/>
                  </a:schemeClr>
                </a:solidFill>
                <a:latin typeface="Calibri" panose="020F0502020204030204" pitchFamily="34" charset="0"/>
                <a:ea typeface="Microsoft YaHei" pitchFamily="34" charset="-122"/>
                <a:cs typeface="Calibri" panose="020F0502020204030204" pitchFamily="34" charset="0"/>
              </a:rPr>
              <a:t>faculties </a:t>
            </a:r>
          </a:p>
          <a:p>
            <a:pPr algn="ctr">
              <a:lnSpc>
                <a:spcPct val="90000"/>
              </a:lnSpc>
            </a:pPr>
            <a:r>
              <a:rPr lang="pl-PL" sz="1600" dirty="0">
                <a:solidFill>
                  <a:schemeClr val="tx1">
                    <a:lumMod val="65000"/>
                    <a:lumOff val="35000"/>
                  </a:schemeClr>
                </a:solidFill>
                <a:latin typeface="Calibri" panose="020F0502020204030204" pitchFamily="34" charset="0"/>
                <a:ea typeface="Microsoft YaHei" pitchFamily="34" charset="-122"/>
                <a:cs typeface="Calibri" panose="020F0502020204030204" pitchFamily="34" charset="0"/>
              </a:rPr>
              <a:t>and</a:t>
            </a:r>
          </a:p>
          <a:p>
            <a:pPr algn="ctr"/>
            <a:endParaRPr lang="pl-PL" dirty="0">
              <a:solidFill>
                <a:schemeClr val="tx1">
                  <a:lumMod val="65000"/>
                  <a:lumOff val="35000"/>
                </a:schemeClr>
              </a:solidFill>
              <a:latin typeface="Calibri" panose="020F0502020204030204" pitchFamily="34" charset="0"/>
              <a:ea typeface="Microsoft YaHei" pitchFamily="34" charset="-122"/>
              <a:cs typeface="Calibri" panose="020F0502020204030204" pitchFamily="34" charset="0"/>
            </a:endParaRPr>
          </a:p>
        </p:txBody>
      </p:sp>
      <p:sp>
        <p:nvSpPr>
          <p:cNvPr id="18" name="Prostokąt 17">
            <a:extLst>
              <a:ext uri="{FF2B5EF4-FFF2-40B4-BE49-F238E27FC236}">
                <a16:creationId xmlns:a16="http://schemas.microsoft.com/office/drawing/2014/main" id="{8FC4C860-302E-4114-B24B-FFA3FF1ED7BA}"/>
              </a:ext>
            </a:extLst>
          </p:cNvPr>
          <p:cNvSpPr/>
          <p:nvPr/>
        </p:nvSpPr>
        <p:spPr>
          <a:xfrm>
            <a:off x="4829269" y="5760472"/>
            <a:ext cx="6096000" cy="812530"/>
          </a:xfrm>
          <a:prstGeom prst="rect">
            <a:avLst/>
          </a:prstGeom>
        </p:spPr>
        <p:txBody>
          <a:bodyPr>
            <a:spAutoFit/>
          </a:bodyPr>
          <a:lstStyle/>
          <a:p>
            <a:pPr algn="ctr">
              <a:lnSpc>
                <a:spcPct val="90000"/>
              </a:lnSpc>
            </a:pPr>
            <a:r>
              <a:rPr lang="pl-PL" sz="3200" b="1" dirty="0">
                <a:solidFill>
                  <a:schemeClr val="tx1">
                    <a:lumMod val="65000"/>
                    <a:lumOff val="35000"/>
                  </a:schemeClr>
                </a:solidFill>
                <a:latin typeface="Calibri" panose="020F0502020204030204" pitchFamily="34" charset="0"/>
                <a:ea typeface="Microsoft YaHei" pitchFamily="34" charset="-122"/>
                <a:cs typeface="Calibri" panose="020F0502020204030204" pitchFamily="34" charset="0"/>
              </a:rPr>
              <a:t>3</a:t>
            </a:r>
            <a:r>
              <a:rPr lang="en-GB" sz="3200" b="1" dirty="0">
                <a:solidFill>
                  <a:schemeClr val="tx1">
                    <a:lumMod val="65000"/>
                    <a:lumOff val="35000"/>
                  </a:schemeClr>
                </a:solidFill>
                <a:latin typeface="Calibri" panose="020F0502020204030204" pitchFamily="34" charset="0"/>
                <a:ea typeface="Microsoft YaHei" pitchFamily="34" charset="-122"/>
                <a:cs typeface="Calibri" panose="020F0502020204030204" pitchFamily="34" charset="0"/>
              </a:rPr>
              <a:t> </a:t>
            </a:r>
          </a:p>
          <a:p>
            <a:pPr algn="ctr"/>
            <a:r>
              <a:rPr lang="pl-PL" dirty="0">
                <a:solidFill>
                  <a:schemeClr val="tx1">
                    <a:lumMod val="65000"/>
                    <a:lumOff val="35000"/>
                  </a:schemeClr>
                </a:solidFill>
                <a:latin typeface="Calibri" panose="020F0502020204030204" pitchFamily="34" charset="0"/>
                <a:ea typeface="Microsoft YaHei" pitchFamily="34" charset="-122"/>
                <a:cs typeface="Calibri" panose="020F0502020204030204" pitchFamily="34" charset="0"/>
              </a:rPr>
              <a:t>regional branches</a:t>
            </a:r>
          </a:p>
        </p:txBody>
      </p:sp>
      <p:sp>
        <p:nvSpPr>
          <p:cNvPr id="19" name="pole tekstowe 18">
            <a:extLst>
              <a:ext uri="{FF2B5EF4-FFF2-40B4-BE49-F238E27FC236}">
                <a16:creationId xmlns:a16="http://schemas.microsoft.com/office/drawing/2014/main" id="{3FDB8F8F-21BB-4E54-91EB-CC778714EA99}"/>
              </a:ext>
              <a:ext uri="{C183D7F6-B498-43B3-948B-1728B52AA6E4}">
                <adec:decorative xmlns:adec="http://schemas.microsoft.com/office/drawing/2017/decorative" val="1"/>
              </a:ext>
            </a:extLst>
          </p:cNvPr>
          <p:cNvSpPr txBox="1"/>
          <p:nvPr/>
        </p:nvSpPr>
        <p:spPr>
          <a:xfrm>
            <a:off x="6742102" y="2151079"/>
            <a:ext cx="1903184" cy="584775"/>
          </a:xfrm>
          <a:prstGeom prst="rect">
            <a:avLst/>
          </a:prstGeom>
          <a:noFill/>
        </p:spPr>
        <p:txBody>
          <a:bodyPr wrap="square" rtlCol="0">
            <a:spAutoFit/>
          </a:bodyPr>
          <a:lstStyle/>
          <a:p>
            <a:pPr algn="ctr"/>
            <a:r>
              <a:rPr lang="pl-PL" sz="3200" b="1" dirty="0">
                <a:solidFill>
                  <a:srgbClr val="6B87A9"/>
                </a:solidFill>
                <a:latin typeface="Calibri  "/>
                <a:ea typeface="Microsoft YaHei" pitchFamily="34" charset="-122"/>
                <a:cs typeface="+mj-cs"/>
              </a:rPr>
              <a:t> </a:t>
            </a:r>
            <a:endParaRPr lang="en-GB" sz="3200" b="1" dirty="0">
              <a:solidFill>
                <a:srgbClr val="6B87A9"/>
              </a:solidFill>
              <a:latin typeface="Calibri  "/>
              <a:ea typeface="Microsoft YaHei" pitchFamily="34" charset="-122"/>
              <a:cs typeface="+mj-cs"/>
            </a:endParaRPr>
          </a:p>
        </p:txBody>
      </p:sp>
      <p:sp>
        <p:nvSpPr>
          <p:cNvPr id="20" name="Prostokąt 19">
            <a:extLst>
              <a:ext uri="{FF2B5EF4-FFF2-40B4-BE49-F238E27FC236}">
                <a16:creationId xmlns:a16="http://schemas.microsoft.com/office/drawing/2014/main" id="{8F4DF790-93E8-455C-B04E-861CA352ED6C}"/>
              </a:ext>
            </a:extLst>
          </p:cNvPr>
          <p:cNvSpPr/>
          <p:nvPr/>
        </p:nvSpPr>
        <p:spPr>
          <a:xfrm>
            <a:off x="6849557" y="2136656"/>
            <a:ext cx="2038337" cy="2062103"/>
          </a:xfrm>
          <a:prstGeom prst="rect">
            <a:avLst/>
          </a:prstGeom>
        </p:spPr>
        <p:txBody>
          <a:bodyPr wrap="square">
            <a:spAutoFit/>
          </a:bodyPr>
          <a:lstStyle/>
          <a:p>
            <a:pPr algn="ctr"/>
            <a:r>
              <a:rPr lang="pl-PL" sz="3600" b="1" dirty="0">
                <a:solidFill>
                  <a:schemeClr val="tx1">
                    <a:lumMod val="65000"/>
                    <a:lumOff val="35000"/>
                  </a:schemeClr>
                </a:solidFill>
                <a:latin typeface="Calibri  "/>
                <a:ea typeface="Microsoft YaHei" pitchFamily="34" charset="-122"/>
              </a:rPr>
              <a:t>53 </a:t>
            </a:r>
          </a:p>
          <a:p>
            <a:pPr algn="ctr"/>
            <a:r>
              <a:rPr lang="en-US"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scientists </a:t>
            </a:r>
            <a:b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br>
            <a:r>
              <a:rPr lang="en-US"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on Stanford TOP 2% list of world’s most influential </a:t>
            </a:r>
            <a:br>
              <a:rPr lang="en-US"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br>
            <a:r>
              <a:rPr lang="en-US"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researchers </a:t>
            </a:r>
          </a:p>
          <a:p>
            <a:pPr algn="ctr"/>
            <a:endParaRPr lang="pl-PL" baseline="30000" dirty="0">
              <a:latin typeface="Calibri Light" panose="020F0302020204030204" pitchFamily="34" charset="0"/>
              <a:ea typeface="Lato" panose="020F0502020204030203" pitchFamily="34" charset="0"/>
              <a:cs typeface="Calibri Light" panose="020F0302020204030204" pitchFamily="34" charset="0"/>
            </a:endParaRPr>
          </a:p>
        </p:txBody>
      </p:sp>
      <p:sp>
        <p:nvSpPr>
          <p:cNvPr id="2" name="pole tekstowe 1">
            <a:extLst>
              <a:ext uri="{FF2B5EF4-FFF2-40B4-BE49-F238E27FC236}">
                <a16:creationId xmlns:a16="http://schemas.microsoft.com/office/drawing/2014/main" id="{281AB355-0C50-5B3C-176C-540A133EEC86}"/>
              </a:ext>
            </a:extLst>
          </p:cNvPr>
          <p:cNvSpPr txBox="1"/>
          <p:nvPr/>
        </p:nvSpPr>
        <p:spPr>
          <a:xfrm>
            <a:off x="9351470" y="946300"/>
            <a:ext cx="1838944" cy="1239057"/>
          </a:xfrm>
          <a:prstGeom prst="rect">
            <a:avLst/>
          </a:prstGeom>
          <a:noFill/>
        </p:spPr>
        <p:txBody>
          <a:bodyPr wrap="square" rtlCol="0">
            <a:spAutoFit/>
          </a:bodyPr>
          <a:lstStyle/>
          <a:p>
            <a:pPr algn="ctr">
              <a:lnSpc>
                <a:spcPct val="110000"/>
              </a:lnSpc>
              <a:spcAft>
                <a:spcPts val="600"/>
              </a:spcAft>
            </a:pPr>
            <a:r>
              <a:rPr lang="pl-PL"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72</a:t>
            </a:r>
          </a:p>
          <a:p>
            <a:pPr algn="ctr">
              <a:lnSpc>
                <a:spcPct val="110000"/>
              </a:lnSpc>
              <a:spcAft>
                <a:spcPts val="600"/>
              </a:spcAft>
            </a:pPr>
            <a:r>
              <a:rPr lang="en-US"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BSc/</a:t>
            </a:r>
            <a:r>
              <a:rPr lang="pl-PL" sz="1600" dirty="0" err="1">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MSc</a:t>
            </a: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a:t>
            </a:r>
            <a:r>
              <a:rPr lang="en-US"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Eng</a:t>
            </a:r>
            <a:b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br>
            <a:r>
              <a:rPr lang="en-US"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 fields of studies</a:t>
            </a:r>
          </a:p>
        </p:txBody>
      </p:sp>
    </p:spTree>
    <p:extLst>
      <p:ext uri="{BB962C8B-B14F-4D97-AF65-F5344CB8AC3E}">
        <p14:creationId xmlns:p14="http://schemas.microsoft.com/office/powerpoint/2010/main" val="39850082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rostokąt 9">
            <a:extLst>
              <a:ext uri="{FF2B5EF4-FFF2-40B4-BE49-F238E27FC236}">
                <a16:creationId xmlns:a16="http://schemas.microsoft.com/office/drawing/2014/main" id="{2822C056-DA4E-4D8A-AABC-1431B0B5F44C}"/>
              </a:ext>
              <a:ext uri="{C183D7F6-B498-43B3-948B-1728B52AA6E4}">
                <adec:decorative xmlns:adec="http://schemas.microsoft.com/office/drawing/2017/decorative" val="1"/>
              </a:ext>
            </a:extLst>
          </p:cNvPr>
          <p:cNvSpPr/>
          <p:nvPr/>
        </p:nvSpPr>
        <p:spPr>
          <a:xfrm>
            <a:off x="8256240" y="0"/>
            <a:ext cx="3935759" cy="6858000"/>
          </a:xfrm>
          <a:prstGeom prst="rect">
            <a:avLst/>
          </a:prstGeom>
          <a:gradFill flip="none" rotWithShape="1">
            <a:gsLst>
              <a:gs pos="12000">
                <a:schemeClr val="bg1">
                  <a:lumMod val="85000"/>
                </a:schemeClr>
              </a:gs>
              <a:gs pos="46000">
                <a:schemeClr val="bg2"/>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4" name="Text Box 1"/>
          <p:cNvSpPr txBox="1">
            <a:spLocks noChangeArrowheads="1"/>
          </p:cNvSpPr>
          <p:nvPr/>
        </p:nvSpPr>
        <p:spPr bwMode="auto">
          <a:xfrm>
            <a:off x="1145704" y="908720"/>
            <a:ext cx="6822504" cy="55446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numCol="3" anchor="t"/>
          <a:lstStyle>
            <a:lvl1pPr marL="179388" indent="-177800" eaLnBrk="0" hangingPunc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1pPr>
            <a:lvl2pPr eaLnBrk="0" hangingPunc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2pPr>
            <a:lvl3pPr eaLnBrk="0" hangingPunc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3pPr>
            <a:lvl4pPr eaLnBrk="0" hangingPunc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4pPr>
            <a:lvl5pPr eaLnBrk="0" hangingPunc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9pPr>
          </a:lstStyle>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José Manuel Barroso</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Daniel Józef Bem</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pitchFamily="34" charset="0"/>
                <a:cs typeface="Calibri" pitchFamily="34" charset="0"/>
              </a:rPr>
              <a:t>Horst Berthold</a:t>
            </a:r>
            <a:endParaRPr lang="pl-PL" sz="1150" b="0" dirty="0">
              <a:solidFill>
                <a:srgbClr val="000000"/>
              </a:solidFill>
              <a:latin typeface="Calibri" pitchFamily="34" charset="0"/>
              <a:cs typeface="Calibri" pitchFamily="34" charset="0"/>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pl-PL" sz="1150" b="0" dirty="0" err="1">
                <a:solidFill>
                  <a:schemeClr val="tx1"/>
                </a:solidFill>
                <a:latin typeface="Calibri" pitchFamily="34" charset="0"/>
                <a:cs typeface="Calibri" pitchFamily="34" charset="0"/>
              </a:rPr>
              <a:t>Eckhard</a:t>
            </a:r>
            <a:r>
              <a:rPr lang="pl-PL" sz="1150" b="0" dirty="0">
                <a:solidFill>
                  <a:schemeClr val="tx1"/>
                </a:solidFill>
                <a:latin typeface="Calibri" pitchFamily="34" charset="0"/>
                <a:cs typeface="Calibri" pitchFamily="34" charset="0"/>
              </a:rPr>
              <a:t> </a:t>
            </a:r>
            <a:r>
              <a:rPr lang="pl-PL" sz="1150" b="0" dirty="0" err="1">
                <a:solidFill>
                  <a:schemeClr val="tx1"/>
                </a:solidFill>
                <a:latin typeface="Calibri" pitchFamily="34" charset="0"/>
                <a:cs typeface="Calibri" pitchFamily="34" charset="0"/>
              </a:rPr>
              <a:t>Beyer</a:t>
            </a:r>
            <a:endParaRPr lang="en-GB" sz="1150" b="0" dirty="0">
              <a:solidFill>
                <a:schemeClr val="tx1"/>
              </a:solidFill>
              <a:latin typeface="Calibri" pitchFamily="34" charset="0"/>
              <a:cs typeface="Calibri" pitchFamily="34" charset="0"/>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Georgij </a:t>
            </a:r>
            <a:r>
              <a:rPr lang="en-GB" sz="1150" b="0" dirty="0" err="1">
                <a:solidFill>
                  <a:srgbClr val="000000"/>
                </a:solidFill>
                <a:latin typeface="Calibri"/>
                <a:cs typeface="Calibri"/>
              </a:rPr>
              <a:t>Konstantynowicz</a:t>
            </a:r>
            <a:r>
              <a:rPr lang="en-GB" sz="1150" b="0" dirty="0">
                <a:solidFill>
                  <a:srgbClr val="000000"/>
                </a:solidFill>
                <a:latin typeface="Calibri"/>
                <a:cs typeface="Calibri"/>
              </a:rPr>
              <a:t> </a:t>
            </a:r>
            <a:br>
              <a:rPr lang="pl-PL" sz="1150" b="0" dirty="0">
                <a:solidFill>
                  <a:srgbClr val="000000"/>
                </a:solidFill>
                <a:latin typeface="Calibri"/>
                <a:cs typeface="Calibri"/>
              </a:rPr>
            </a:br>
            <a:r>
              <a:rPr lang="en-GB" sz="1150" b="0" dirty="0" err="1">
                <a:solidFill>
                  <a:srgbClr val="000000"/>
                </a:solidFill>
                <a:latin typeface="Calibri"/>
                <a:cs typeface="Calibri"/>
              </a:rPr>
              <a:t>Boreskow</a:t>
            </a:r>
            <a:endParaRPr lang="en-GB" sz="1150" b="0" dirty="0">
              <a:solidFill>
                <a:srgbClr val="000000"/>
              </a:solidFill>
              <a:latin typeface="Calibri"/>
              <a:cs typeface="Calibri"/>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Andrzej Burghardt</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pitchFamily="34" charset="0"/>
                <a:cs typeface="Calibri" pitchFamily="34" charset="0"/>
              </a:rPr>
              <a:t>Philippe </a:t>
            </a:r>
            <a:r>
              <a:rPr lang="en-GB" sz="1150" b="0" dirty="0" err="1">
                <a:solidFill>
                  <a:srgbClr val="000000"/>
                </a:solidFill>
                <a:latin typeface="Calibri" pitchFamily="34" charset="0"/>
                <a:cs typeface="Calibri" pitchFamily="34" charset="0"/>
              </a:rPr>
              <a:t>Busquin</a:t>
            </a:r>
            <a:endParaRPr lang="en-GB" sz="1150" b="0" dirty="0">
              <a:solidFill>
                <a:srgbClr val="000000"/>
              </a:solidFill>
              <a:latin typeface="Calibri" pitchFamily="34" charset="0"/>
              <a:cs typeface="Calibri" pitchFamily="34" charset="0"/>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Jerzy Buzek</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pl-PL" sz="1150" b="0" dirty="0">
                <a:solidFill>
                  <a:srgbClr val="000000"/>
                </a:solidFill>
                <a:latin typeface="Calibri" pitchFamily="34" charset="0"/>
                <a:cs typeface="Calibri" pitchFamily="34" charset="0"/>
              </a:rPr>
              <a:t>Gabriel </a:t>
            </a:r>
            <a:r>
              <a:rPr lang="pl-PL" sz="1150" b="0" dirty="0" err="1">
                <a:solidFill>
                  <a:srgbClr val="000000"/>
                </a:solidFill>
                <a:latin typeface="Calibri" pitchFamily="34" charset="0"/>
                <a:cs typeface="Calibri" pitchFamily="34" charset="0"/>
              </a:rPr>
              <a:t>Crean</a:t>
            </a:r>
            <a:endParaRPr lang="pl-PL" sz="1150" b="0" dirty="0">
              <a:solidFill>
                <a:srgbClr val="000000"/>
              </a:solidFill>
              <a:latin typeface="Calibri" pitchFamily="34" charset="0"/>
              <a:cs typeface="Calibri" pitchFamily="34" charset="0"/>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Eugeniusz Dembicki</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Georgij </a:t>
            </a:r>
            <a:r>
              <a:rPr lang="en-GB" sz="1150" b="0" dirty="0" err="1">
                <a:solidFill>
                  <a:srgbClr val="000000"/>
                </a:solidFill>
                <a:latin typeface="Calibri"/>
                <a:cs typeface="Calibri"/>
              </a:rPr>
              <a:t>Iwanowicz</a:t>
            </a:r>
            <a:r>
              <a:rPr lang="en-GB" sz="1150" b="0" dirty="0">
                <a:solidFill>
                  <a:srgbClr val="000000"/>
                </a:solidFill>
                <a:latin typeface="Calibri"/>
                <a:cs typeface="Calibri"/>
              </a:rPr>
              <a:t> </a:t>
            </a:r>
            <a:r>
              <a:rPr lang="en-GB" sz="1150" b="0" dirty="0" err="1">
                <a:solidFill>
                  <a:srgbClr val="000000"/>
                </a:solidFill>
                <a:latin typeface="Calibri"/>
                <a:cs typeface="Calibri"/>
              </a:rPr>
              <a:t>Denisenko</a:t>
            </a:r>
            <a:endParaRPr lang="en-GB" sz="1150" b="0" dirty="0">
              <a:solidFill>
                <a:srgbClr val="000000"/>
              </a:solidFill>
              <a:latin typeface="Calibri"/>
              <a:cs typeface="Calibri"/>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pitchFamily="34" charset="0"/>
                <a:cs typeface="Calibri" pitchFamily="34" charset="0"/>
              </a:rPr>
              <a:t>Karel </a:t>
            </a:r>
            <a:r>
              <a:rPr lang="en-GB" sz="1150" b="0" dirty="0" err="1">
                <a:solidFill>
                  <a:srgbClr val="000000"/>
                </a:solidFill>
                <a:latin typeface="Calibri" pitchFamily="34" charset="0"/>
                <a:cs typeface="Calibri" pitchFamily="34" charset="0"/>
              </a:rPr>
              <a:t>Duŝek</a:t>
            </a:r>
            <a:endParaRPr lang="en-GB" sz="1150" b="0" dirty="0">
              <a:solidFill>
                <a:srgbClr val="000000"/>
              </a:solidFill>
              <a:latin typeface="Calibri" pitchFamily="34" charset="0"/>
              <a:cs typeface="Calibri" pitchFamily="34" charset="0"/>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pl-PL" sz="1150" b="0" dirty="0">
                <a:solidFill>
                  <a:srgbClr val="000000"/>
                </a:solidFill>
                <a:latin typeface="Calibri" pitchFamily="34" charset="0"/>
                <a:cs typeface="Calibri" pitchFamily="34" charset="0"/>
              </a:rPr>
              <a:t>Rafał Dutkiewicz</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Kurt Feser</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pitchFamily="34" charset="0"/>
                <a:cs typeface="Calibri" pitchFamily="34" charset="0"/>
              </a:rPr>
              <a:t>Alfred </a:t>
            </a:r>
            <a:r>
              <a:rPr lang="en-GB" sz="1150" b="0" dirty="0" err="1">
                <a:solidFill>
                  <a:srgbClr val="000000"/>
                </a:solidFill>
                <a:latin typeface="Calibri" pitchFamily="34" charset="0"/>
                <a:cs typeface="Calibri" pitchFamily="34" charset="0"/>
              </a:rPr>
              <a:t>Forchel</a:t>
            </a:r>
            <a:endParaRPr lang="en-GB" sz="1150" b="0" dirty="0">
              <a:solidFill>
                <a:srgbClr val="000000"/>
              </a:solidFill>
              <a:latin typeface="Calibri" pitchFamily="34" charset="0"/>
              <a:cs typeface="Calibri" pitchFamily="34" charset="0"/>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Elbert Kirtley Fretwell</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pl-PL" sz="1150" b="0" dirty="0">
                <a:solidFill>
                  <a:srgbClr val="000000"/>
                </a:solidFill>
                <a:latin typeface="Calibri"/>
                <a:cs typeface="Calibri"/>
              </a:rPr>
              <a:t>Kardynał </a:t>
            </a:r>
            <a:r>
              <a:rPr lang="en-GB" sz="1150" b="0" dirty="0">
                <a:solidFill>
                  <a:srgbClr val="000000"/>
                </a:solidFill>
                <a:latin typeface="Calibri"/>
                <a:cs typeface="Calibri"/>
              </a:rPr>
              <a:t>Henryk </a:t>
            </a:r>
            <a:r>
              <a:rPr lang="en-GB" sz="1150" b="0" dirty="0" err="1">
                <a:solidFill>
                  <a:srgbClr val="000000"/>
                </a:solidFill>
                <a:latin typeface="Calibri"/>
                <a:cs typeface="Calibri"/>
              </a:rPr>
              <a:t>Gulbinowicz</a:t>
            </a:r>
            <a:endParaRPr lang="en-GB" sz="1150" b="0" dirty="0">
              <a:solidFill>
                <a:srgbClr val="000000"/>
              </a:solidFill>
              <a:latin typeface="Calibri"/>
              <a:cs typeface="Calibri"/>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Henryk Hawrylak</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Stanisław </a:t>
            </a:r>
            <a:r>
              <a:rPr lang="en-GB" sz="1150" b="0" dirty="0" err="1">
                <a:solidFill>
                  <a:srgbClr val="000000"/>
                </a:solidFill>
                <a:latin typeface="Calibri"/>
                <a:cs typeface="Calibri"/>
              </a:rPr>
              <a:t>Hückel</a:t>
            </a:r>
            <a:endParaRPr lang="en-GB" sz="1150" b="0" dirty="0">
              <a:solidFill>
                <a:srgbClr val="000000"/>
              </a:solidFill>
              <a:latin typeface="Calibri"/>
              <a:cs typeface="Calibri"/>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err="1">
                <a:solidFill>
                  <a:srgbClr val="000000"/>
                </a:solidFill>
                <a:latin typeface="Calibri" pitchFamily="34" charset="0"/>
                <a:cs typeface="Calibri" pitchFamily="34" charset="0"/>
              </a:rPr>
              <a:t>Giennadij</a:t>
            </a:r>
            <a:r>
              <a:rPr lang="en-GB" sz="1150" b="0" dirty="0">
                <a:solidFill>
                  <a:srgbClr val="000000"/>
                </a:solidFill>
                <a:latin typeface="Calibri" pitchFamily="34" charset="0"/>
                <a:cs typeface="Calibri" pitchFamily="34" charset="0"/>
              </a:rPr>
              <a:t> </a:t>
            </a:r>
            <a:r>
              <a:rPr lang="en-GB" sz="1150" b="0" dirty="0" err="1">
                <a:solidFill>
                  <a:srgbClr val="000000"/>
                </a:solidFill>
                <a:latin typeface="Calibri" pitchFamily="34" charset="0"/>
                <a:cs typeface="Calibri" pitchFamily="34" charset="0"/>
              </a:rPr>
              <a:t>Aleksiejewicz</a:t>
            </a:r>
            <a:r>
              <a:rPr lang="en-GB" sz="1150" b="0" dirty="0">
                <a:solidFill>
                  <a:srgbClr val="000000"/>
                </a:solidFill>
                <a:latin typeface="Calibri" pitchFamily="34" charset="0"/>
                <a:cs typeface="Calibri" pitchFamily="34" charset="0"/>
              </a:rPr>
              <a:t> </a:t>
            </a:r>
            <a:r>
              <a:rPr lang="en-GB" sz="1150" b="0" dirty="0" err="1">
                <a:solidFill>
                  <a:srgbClr val="000000"/>
                </a:solidFill>
                <a:latin typeface="Calibri" pitchFamily="34" charset="0"/>
                <a:cs typeface="Calibri" pitchFamily="34" charset="0"/>
              </a:rPr>
              <a:t>Jagodin</a:t>
            </a:r>
            <a:endParaRPr lang="en-GB" sz="1150" b="0" dirty="0">
              <a:solidFill>
                <a:srgbClr val="000000"/>
              </a:solidFill>
              <a:latin typeface="Calibri" pitchFamily="34" charset="0"/>
              <a:cs typeface="Calibri" pitchFamily="34" charset="0"/>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Andrzej </a:t>
            </a:r>
            <a:r>
              <a:rPr lang="en-GB" sz="1150" b="0" dirty="0" err="1">
                <a:solidFill>
                  <a:srgbClr val="000000"/>
                </a:solidFill>
                <a:latin typeface="Calibri"/>
                <a:cs typeface="Calibri"/>
              </a:rPr>
              <a:t>Jellonek</a:t>
            </a:r>
            <a:endParaRPr lang="pl-PL" sz="1150" b="0" dirty="0">
              <a:solidFill>
                <a:srgbClr val="000000"/>
              </a:solidFill>
              <a:latin typeface="Calibri"/>
              <a:cs typeface="Calibri"/>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err="1">
                <a:solidFill>
                  <a:srgbClr val="000000"/>
                </a:solidFill>
                <a:latin typeface="Calibri"/>
                <a:cs typeface="Calibri"/>
              </a:rPr>
              <a:t>Bogusława</a:t>
            </a:r>
            <a:r>
              <a:rPr lang="en-GB" sz="1150" b="0" dirty="0">
                <a:solidFill>
                  <a:srgbClr val="000000"/>
                </a:solidFill>
                <a:latin typeface="Calibri"/>
                <a:cs typeface="Calibri"/>
              </a:rPr>
              <a:t> </a:t>
            </a:r>
            <a:r>
              <a:rPr lang="en-GB" sz="1150" b="0" dirty="0" err="1">
                <a:solidFill>
                  <a:srgbClr val="000000"/>
                </a:solidFill>
                <a:latin typeface="Calibri"/>
                <a:cs typeface="Calibri"/>
              </a:rPr>
              <a:t>Jeżowska</a:t>
            </a:r>
            <a:r>
              <a:rPr lang="en-GB" sz="1150" b="0" dirty="0">
                <a:solidFill>
                  <a:srgbClr val="000000"/>
                </a:solidFill>
                <a:latin typeface="Calibri"/>
                <a:cs typeface="Calibri"/>
              </a:rPr>
              <a:t>-</a:t>
            </a:r>
            <a:br>
              <a:rPr lang="pl-PL" sz="1150" b="0" dirty="0">
                <a:latin typeface="Calibri" pitchFamily="34" charset="0"/>
                <a:cs typeface="Calibri" pitchFamily="34" charset="0"/>
              </a:rPr>
            </a:br>
            <a:r>
              <a:rPr lang="pl-PL" sz="1150" b="0" dirty="0">
                <a:solidFill>
                  <a:srgbClr val="000000"/>
                </a:solidFill>
                <a:latin typeface="Calibri"/>
                <a:cs typeface="Calibri"/>
              </a:rPr>
              <a:t>-</a:t>
            </a:r>
            <a:r>
              <a:rPr lang="en-GB" sz="1150" b="0" dirty="0">
                <a:solidFill>
                  <a:srgbClr val="000000"/>
                </a:solidFill>
                <a:latin typeface="Calibri"/>
                <a:cs typeface="Calibri"/>
              </a:rPr>
              <a:t>Trzebiatowska</a:t>
            </a:r>
          </a:p>
          <a:p>
            <a:pPr marL="180975" indent="0" eaLnBrk="1" hangingPunct="1">
              <a:spcBef>
                <a:spcPts val="500"/>
              </a:spcBef>
              <a:defRPr/>
            </a:pPr>
            <a:r>
              <a:rPr lang="en-GB" sz="1150" b="0" dirty="0">
                <a:solidFill>
                  <a:srgbClr val="000000"/>
                </a:solidFill>
                <a:latin typeface="Calibri"/>
                <a:cs typeface="Calibri"/>
              </a:rPr>
              <a:t>Moisey I. </a:t>
            </a:r>
            <a:r>
              <a:rPr lang="en-GB" sz="1150" b="0" dirty="0" err="1">
                <a:solidFill>
                  <a:srgbClr val="000000"/>
                </a:solidFill>
                <a:latin typeface="Calibri"/>
                <a:cs typeface="Calibri"/>
              </a:rPr>
              <a:t>Kaganov</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Alan R.</a:t>
            </a:r>
            <a:r>
              <a:rPr lang="pl-PL" sz="1150" b="0" dirty="0">
                <a:solidFill>
                  <a:srgbClr val="000000"/>
                </a:solidFill>
                <a:latin typeface="Calibri" pitchFamily="34" charset="0"/>
                <a:cs typeface="Calibri" pitchFamily="34" charset="0"/>
              </a:rPr>
              <a:t> </a:t>
            </a:r>
            <a:r>
              <a:rPr lang="en-GB" sz="1150" b="0" dirty="0" err="1">
                <a:solidFill>
                  <a:srgbClr val="000000"/>
                </a:solidFill>
                <a:latin typeface="Calibri" pitchFamily="34" charset="0"/>
                <a:cs typeface="Calibri" pitchFamily="34" charset="0"/>
              </a:rPr>
              <a:t>Katritzky</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a:cs typeface="Calibri"/>
              </a:rPr>
              <a:t>Igor Ignacy Kisiel</a:t>
            </a:r>
          </a:p>
          <a:p>
            <a:pPr marL="180975" indent="0" eaLnBrk="1" hangingPunct="1">
              <a:spcBef>
                <a:spcPts val="500"/>
              </a:spcBef>
              <a:defRPr/>
            </a:pPr>
            <a:r>
              <a:rPr lang="en-GB" sz="1150" b="0" dirty="0">
                <a:solidFill>
                  <a:srgbClr val="000000"/>
                </a:solidFill>
                <a:latin typeface="Calibri"/>
                <a:cs typeface="Calibri"/>
              </a:rPr>
              <a:t>Joseph Klafter</a:t>
            </a:r>
          </a:p>
          <a:p>
            <a:pPr marL="180975" indent="0" eaLnBrk="1" hangingPunct="1">
              <a:spcBef>
                <a:spcPts val="500"/>
              </a:spcBef>
              <a:defRPr/>
            </a:pPr>
            <a:r>
              <a:rPr lang="en-GB" sz="1150" b="0" dirty="0">
                <a:solidFill>
                  <a:srgbClr val="000000"/>
                </a:solidFill>
                <a:latin typeface="Calibri" pitchFamily="34" charset="0"/>
                <a:cs typeface="Calibri" pitchFamily="34" charset="0"/>
              </a:rPr>
              <a:t>Jan </a:t>
            </a:r>
            <a:r>
              <a:rPr lang="en-GB" sz="1150" b="0" dirty="0" err="1">
                <a:solidFill>
                  <a:srgbClr val="000000"/>
                </a:solidFill>
                <a:latin typeface="Calibri" pitchFamily="34" charset="0"/>
                <a:cs typeface="Calibri" pitchFamily="34" charset="0"/>
              </a:rPr>
              <a:t>Kmita</a:t>
            </a:r>
            <a:endParaRPr lang="pl-PL"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Ferenc </a:t>
            </a:r>
            <a:r>
              <a:rPr lang="en-GB" sz="1150" b="0" dirty="0" err="1">
                <a:solidFill>
                  <a:srgbClr val="000000"/>
                </a:solidFill>
                <a:latin typeface="Calibri" pitchFamily="34" charset="0"/>
                <a:cs typeface="Calibri" pitchFamily="34" charset="0"/>
              </a:rPr>
              <a:t>Krausz</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a:cs typeface="Calibri"/>
              </a:rPr>
              <a:t>Stanisław </a:t>
            </a:r>
            <a:r>
              <a:rPr lang="en-GB" sz="1150" b="0" dirty="0" err="1">
                <a:solidFill>
                  <a:srgbClr val="000000"/>
                </a:solidFill>
                <a:latin typeface="Calibri"/>
                <a:cs typeface="Calibri"/>
              </a:rPr>
              <a:t>Kulczyński</a:t>
            </a:r>
            <a:endParaRPr lang="en-GB" sz="1150" b="0" dirty="0">
              <a:solidFill>
                <a:srgbClr val="000000"/>
              </a:solidFill>
              <a:latin typeface="Calibri"/>
              <a:cs typeface="Calibri"/>
            </a:endParaRPr>
          </a:p>
          <a:p>
            <a:pPr marL="180975" indent="0" eaLnBrk="1" hangingPunct="1">
              <a:spcBef>
                <a:spcPts val="500"/>
              </a:spcBef>
              <a:defRPr/>
            </a:pPr>
            <a:r>
              <a:rPr lang="pl-PL" sz="1150" b="0" dirty="0">
                <a:solidFill>
                  <a:srgbClr val="000000"/>
                </a:solidFill>
                <a:latin typeface="Calibri" pitchFamily="34" charset="0"/>
                <a:cs typeface="Calibri" pitchFamily="34" charset="0"/>
              </a:rPr>
              <a:t>Krzysztof Kurzydłowski</a:t>
            </a:r>
          </a:p>
          <a:p>
            <a:pPr marL="180975" indent="0" eaLnBrk="1" hangingPunct="1">
              <a:spcBef>
                <a:spcPts val="500"/>
              </a:spcBef>
              <a:defRPr/>
            </a:pPr>
            <a:r>
              <a:rPr lang="en-GB" sz="1150" b="0" dirty="0">
                <a:solidFill>
                  <a:srgbClr val="000000"/>
                </a:solidFill>
                <a:latin typeface="Calibri" pitchFamily="34" charset="0"/>
                <a:cs typeface="Calibri" pitchFamily="34" charset="0"/>
              </a:rPr>
              <a:t>Philippe Lebrun</a:t>
            </a:r>
          </a:p>
          <a:p>
            <a:pPr marL="180975" indent="0" eaLnBrk="1" hangingPunct="1">
              <a:spcBef>
                <a:spcPts val="500"/>
              </a:spcBef>
              <a:defRPr/>
            </a:pPr>
            <a:r>
              <a:rPr lang="en-GB" sz="1150" b="0" dirty="0">
                <a:solidFill>
                  <a:srgbClr val="000000"/>
                </a:solidFill>
                <a:latin typeface="Calibri"/>
                <a:cs typeface="Calibri"/>
              </a:rPr>
              <a:t>Stanisław Lem</a:t>
            </a:r>
          </a:p>
          <a:p>
            <a:pPr marL="180975" indent="0" eaLnBrk="1" hangingPunct="1">
              <a:spcBef>
                <a:spcPts val="500"/>
              </a:spcBef>
              <a:defRPr/>
            </a:pPr>
            <a:r>
              <a:rPr lang="en-GB" sz="1150" b="0" dirty="0">
                <a:solidFill>
                  <a:srgbClr val="000000"/>
                </a:solidFill>
                <a:latin typeface="Calibri"/>
                <a:cs typeface="Calibri"/>
              </a:rPr>
              <a:t>Jerz</a:t>
            </a:r>
            <a:r>
              <a:rPr lang="pl-PL" sz="1150" b="0" dirty="0">
                <a:solidFill>
                  <a:srgbClr val="000000"/>
                </a:solidFill>
                <a:latin typeface="Calibri"/>
                <a:cs typeface="Calibri"/>
              </a:rPr>
              <a:t>y </a:t>
            </a:r>
            <a:r>
              <a:rPr lang="en-GB" sz="1150" b="0" dirty="0">
                <a:solidFill>
                  <a:srgbClr val="000000"/>
                </a:solidFill>
                <a:latin typeface="Calibri"/>
                <a:cs typeface="Calibri"/>
              </a:rPr>
              <a:t>Leszczyński</a:t>
            </a:r>
            <a:endParaRPr lang="pl-PL" sz="1150" b="0" dirty="0">
              <a:solidFill>
                <a:srgbClr val="000000"/>
              </a:solidFill>
              <a:latin typeface="Calibri"/>
              <a:cs typeface="Calibri"/>
            </a:endParaRPr>
          </a:p>
          <a:p>
            <a:pPr marL="180975" indent="0" eaLnBrk="1" hangingPunct="1">
              <a:spcBef>
                <a:spcPts val="500"/>
              </a:spcBef>
              <a:defRPr/>
            </a:pPr>
            <a:r>
              <a:rPr lang="en-GB" sz="1150" b="0" dirty="0" err="1">
                <a:solidFill>
                  <a:srgbClr val="000000"/>
                </a:solidFill>
                <a:latin typeface="Calibri"/>
                <a:cs typeface="Calibri"/>
              </a:rPr>
              <a:t>Nikołaj</a:t>
            </a:r>
            <a:r>
              <a:rPr lang="en-GB" sz="1150" b="0" dirty="0">
                <a:solidFill>
                  <a:srgbClr val="000000"/>
                </a:solidFill>
                <a:latin typeface="Calibri"/>
                <a:cs typeface="Calibri"/>
              </a:rPr>
              <a:t> </a:t>
            </a:r>
            <a:r>
              <a:rPr lang="en-GB" sz="1150" b="0" dirty="0" err="1">
                <a:solidFill>
                  <a:srgbClr val="000000"/>
                </a:solidFill>
                <a:latin typeface="Calibri"/>
                <a:cs typeface="Calibri"/>
              </a:rPr>
              <a:t>Nikołajewicz</a:t>
            </a:r>
            <a:r>
              <a:rPr lang="en-GB" sz="1150" b="0" dirty="0">
                <a:solidFill>
                  <a:srgbClr val="000000"/>
                </a:solidFill>
                <a:latin typeface="Calibri"/>
                <a:cs typeface="Calibri"/>
              </a:rPr>
              <a:t> </a:t>
            </a:r>
            <a:r>
              <a:rPr lang="en-GB" sz="1150" b="0" dirty="0" err="1">
                <a:solidFill>
                  <a:srgbClr val="000000"/>
                </a:solidFill>
                <a:latin typeface="Calibri"/>
                <a:cs typeface="Calibri"/>
              </a:rPr>
              <a:t>Malinin</a:t>
            </a:r>
            <a:endParaRPr lang="pl-PL" sz="1150" b="0" dirty="0">
              <a:solidFill>
                <a:srgbClr val="000000"/>
              </a:solidFill>
              <a:latin typeface="Calibri"/>
              <a:cs typeface="Calibri"/>
            </a:endParaRPr>
          </a:p>
          <a:p>
            <a:pPr marL="180975" indent="0" eaLnBrk="1" hangingPunct="1">
              <a:spcBef>
                <a:spcPts val="500"/>
              </a:spcBef>
              <a:defRPr/>
            </a:pPr>
            <a:r>
              <a:rPr lang="pl-PL" sz="1150" b="0" dirty="0" err="1">
                <a:solidFill>
                  <a:srgbClr val="000000"/>
                </a:solidFill>
                <a:latin typeface="Calibri"/>
                <a:cs typeface="Calibri"/>
              </a:rPr>
              <a:t>Marja</a:t>
            </a:r>
            <a:r>
              <a:rPr lang="pl-PL" sz="1150" b="0" dirty="0">
                <a:solidFill>
                  <a:srgbClr val="000000"/>
                </a:solidFill>
                <a:latin typeface="Calibri"/>
                <a:cs typeface="Calibri"/>
              </a:rPr>
              <a:t> Makarow</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Achim Mehlhorn</a:t>
            </a:r>
          </a:p>
          <a:p>
            <a:pPr marL="180975" indent="0" eaLnBrk="1" hangingPunct="1">
              <a:spcBef>
                <a:spcPts val="500"/>
              </a:spcBef>
              <a:defRPr/>
            </a:pPr>
            <a:r>
              <a:rPr lang="en-GB" sz="1150" b="0" dirty="0">
                <a:solidFill>
                  <a:srgbClr val="000000"/>
                </a:solidFill>
                <a:latin typeface="Calibri" pitchFamily="34" charset="0"/>
                <a:cs typeface="Calibri" pitchFamily="34" charset="0"/>
              </a:rPr>
              <a:t>Jean </a:t>
            </a:r>
            <a:r>
              <a:rPr lang="en-GB" sz="1150" b="0" dirty="0" err="1">
                <a:solidFill>
                  <a:srgbClr val="000000"/>
                </a:solidFill>
                <a:latin typeface="Calibri" pitchFamily="34" charset="0"/>
                <a:cs typeface="Calibri" pitchFamily="34" charset="0"/>
              </a:rPr>
              <a:t>Meinnel</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Angela Merkel</a:t>
            </a:r>
            <a:endParaRPr lang="pl-PL"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Gérard </a:t>
            </a:r>
            <a:r>
              <a:rPr lang="en-GB" sz="1150" b="0" dirty="0" err="1">
                <a:solidFill>
                  <a:srgbClr val="000000"/>
                </a:solidFill>
                <a:latin typeface="Calibri" pitchFamily="34" charset="0"/>
                <a:cs typeface="Calibri" pitchFamily="34" charset="0"/>
              </a:rPr>
              <a:t>Mourou</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a:cs typeface="Calibri"/>
              </a:rPr>
              <a:t>Anatolij </a:t>
            </a:r>
            <a:r>
              <a:rPr lang="en-GB" sz="1150" b="0" dirty="0" err="1">
                <a:solidFill>
                  <a:srgbClr val="000000"/>
                </a:solidFill>
                <a:latin typeface="Calibri"/>
                <a:cs typeface="Calibri"/>
              </a:rPr>
              <a:t>Nikołajewicz</a:t>
            </a:r>
            <a:r>
              <a:rPr lang="en-GB" sz="1150" b="0" dirty="0">
                <a:solidFill>
                  <a:srgbClr val="000000"/>
                </a:solidFill>
                <a:latin typeface="Calibri"/>
                <a:cs typeface="Calibri"/>
              </a:rPr>
              <a:t> </a:t>
            </a:r>
            <a:br>
              <a:rPr lang="pl-PL" sz="1150" b="0" dirty="0">
                <a:solidFill>
                  <a:srgbClr val="000000"/>
                </a:solidFill>
                <a:latin typeface="Calibri"/>
                <a:cs typeface="Calibri"/>
              </a:rPr>
            </a:br>
            <a:r>
              <a:rPr lang="en-GB" sz="1150" b="0" dirty="0" err="1">
                <a:solidFill>
                  <a:srgbClr val="000000"/>
                </a:solidFill>
                <a:latin typeface="Calibri"/>
                <a:cs typeface="Calibri"/>
              </a:rPr>
              <a:t>Minkiewicz</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Kazuo Nakamoto</a:t>
            </a:r>
          </a:p>
          <a:p>
            <a:pPr marL="180975" indent="0" eaLnBrk="1" hangingPunct="1">
              <a:spcBef>
                <a:spcPts val="500"/>
              </a:spcBef>
              <a:defRPr/>
            </a:pPr>
            <a:r>
              <a:rPr lang="pl-PL" sz="1150" b="0" dirty="0" err="1">
                <a:solidFill>
                  <a:srgbClr val="000000"/>
                </a:solidFill>
                <a:latin typeface="Calibri" pitchFamily="34" charset="0"/>
                <a:cs typeface="Calibri" pitchFamily="34" charset="0"/>
              </a:rPr>
              <a:t>Reimund</a:t>
            </a:r>
            <a:r>
              <a:rPr lang="pl-PL" sz="1150" b="0" dirty="0">
                <a:solidFill>
                  <a:srgbClr val="000000"/>
                </a:solidFill>
                <a:latin typeface="Calibri" pitchFamily="34" charset="0"/>
                <a:cs typeface="Calibri" pitchFamily="34" charset="0"/>
              </a:rPr>
              <a:t> Neugebauer </a:t>
            </a:r>
          </a:p>
          <a:p>
            <a:pPr marL="180975" indent="0" eaLnBrk="1" hangingPunct="1">
              <a:spcBef>
                <a:spcPts val="500"/>
              </a:spcBef>
              <a:defRPr/>
            </a:pPr>
            <a:r>
              <a:rPr lang="en-GB" sz="1150" b="0" dirty="0">
                <a:solidFill>
                  <a:srgbClr val="000000"/>
                </a:solidFill>
                <a:latin typeface="Calibri" pitchFamily="34" charset="0"/>
                <a:cs typeface="Calibri" pitchFamily="34" charset="0"/>
              </a:rPr>
              <a:t>Jean </a:t>
            </a:r>
            <a:r>
              <a:rPr lang="en-GB" sz="1150" b="0" dirty="0" err="1">
                <a:solidFill>
                  <a:srgbClr val="000000"/>
                </a:solidFill>
                <a:latin typeface="Calibri" pitchFamily="34" charset="0"/>
                <a:cs typeface="Calibri" pitchFamily="34" charset="0"/>
              </a:rPr>
              <a:t>Nougaro</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a:cs typeface="Calibri"/>
              </a:rPr>
              <a:t>Volodymir V. Panasyuk</a:t>
            </a:r>
          </a:p>
          <a:p>
            <a:pPr marL="180975" indent="0" eaLnBrk="1" hangingPunct="1">
              <a:spcBef>
                <a:spcPts val="500"/>
              </a:spcBef>
              <a:defRPr/>
            </a:pPr>
            <a:r>
              <a:rPr lang="en-GB" sz="1150" b="0" dirty="0">
                <a:solidFill>
                  <a:srgbClr val="000000"/>
                </a:solidFill>
                <a:latin typeface="Calibri"/>
                <a:cs typeface="Calibri"/>
              </a:rPr>
              <a:t>Zdzisław J. </a:t>
            </a:r>
            <a:r>
              <a:rPr lang="en-GB" sz="1150" b="0" dirty="0" err="1">
                <a:solidFill>
                  <a:srgbClr val="000000"/>
                </a:solidFill>
                <a:latin typeface="Calibri"/>
                <a:cs typeface="Calibri"/>
              </a:rPr>
              <a:t>Pręgowski</a:t>
            </a:r>
            <a:endParaRPr lang="pl-PL"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Ilya Prigogine</a:t>
            </a:r>
            <a:endParaRPr lang="pl-PL"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Günter </a:t>
            </a:r>
            <a:r>
              <a:rPr lang="en-GB" sz="1150" b="0" dirty="0" err="1">
                <a:solidFill>
                  <a:srgbClr val="000000"/>
                </a:solidFill>
                <a:latin typeface="Calibri" pitchFamily="34" charset="0"/>
                <a:cs typeface="Calibri" pitchFamily="34" charset="0"/>
              </a:rPr>
              <a:t>Pritschow</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Bengt </a:t>
            </a:r>
            <a:r>
              <a:rPr lang="en-GB" sz="1150" b="0" dirty="0" err="1">
                <a:solidFill>
                  <a:srgbClr val="000000"/>
                </a:solidFill>
                <a:latin typeface="Calibri" pitchFamily="34" charset="0"/>
                <a:cs typeface="Calibri" pitchFamily="34" charset="0"/>
              </a:rPr>
              <a:t>Ranby</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a:cs typeface="Calibri"/>
              </a:rPr>
              <a:t>Błażej </a:t>
            </a:r>
            <a:r>
              <a:rPr lang="en-GB" sz="1150" b="0" dirty="0" err="1">
                <a:solidFill>
                  <a:srgbClr val="000000"/>
                </a:solidFill>
                <a:latin typeface="Calibri"/>
                <a:cs typeface="Calibri"/>
              </a:rPr>
              <a:t>Roga</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Jurij Rudawski</a:t>
            </a:r>
          </a:p>
          <a:p>
            <a:pPr marL="180975" indent="0" eaLnBrk="1" hangingPunct="1">
              <a:spcBef>
                <a:spcPts val="500"/>
              </a:spcBef>
              <a:defRPr/>
            </a:pPr>
            <a:r>
              <a:rPr lang="en-GB" sz="1150" b="0" dirty="0">
                <a:solidFill>
                  <a:srgbClr val="000000"/>
                </a:solidFill>
                <a:latin typeface="Calibri"/>
                <a:cs typeface="Calibri"/>
              </a:rPr>
              <a:t>Wacław Franciszek </a:t>
            </a:r>
            <a:r>
              <a:rPr lang="en-GB" sz="1150" b="0" dirty="0" err="1">
                <a:solidFill>
                  <a:srgbClr val="000000"/>
                </a:solidFill>
                <a:latin typeface="Calibri"/>
                <a:cs typeface="Calibri"/>
              </a:rPr>
              <a:t>Sierpiński</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Jerzy Ignacy </a:t>
            </a:r>
            <a:r>
              <a:rPr lang="en-GB" sz="1150" b="0" dirty="0" err="1">
                <a:solidFill>
                  <a:srgbClr val="000000"/>
                </a:solidFill>
                <a:latin typeface="Calibri"/>
                <a:cs typeface="Calibri"/>
              </a:rPr>
              <a:t>Skowroński</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Dionizy </a:t>
            </a:r>
            <a:r>
              <a:rPr lang="en-GB" sz="1150" b="0" dirty="0" err="1">
                <a:solidFill>
                  <a:srgbClr val="000000"/>
                </a:solidFill>
                <a:latin typeface="Calibri"/>
                <a:cs typeface="Calibri"/>
              </a:rPr>
              <a:t>Smoleński</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Joachim Klaus </a:t>
            </a:r>
            <a:r>
              <a:rPr lang="en-GB" sz="1150" b="0" dirty="0" err="1">
                <a:solidFill>
                  <a:srgbClr val="000000"/>
                </a:solidFill>
                <a:latin typeface="Calibri" pitchFamily="34" charset="0"/>
                <a:cs typeface="Calibri" pitchFamily="34" charset="0"/>
              </a:rPr>
              <a:t>Strzodka</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a:cs typeface="Calibri"/>
              </a:rPr>
              <a:t>Frans Louis </a:t>
            </a:r>
            <a:r>
              <a:rPr lang="pl-PL" sz="1150" b="0" dirty="0">
                <a:solidFill>
                  <a:srgbClr val="000000"/>
                </a:solidFill>
                <a:latin typeface="Calibri"/>
                <a:cs typeface="Calibri"/>
              </a:rPr>
              <a:t> </a:t>
            </a:r>
            <a:r>
              <a:rPr lang="en-GB" sz="1150" b="0" dirty="0">
                <a:solidFill>
                  <a:srgbClr val="000000"/>
                </a:solidFill>
                <a:latin typeface="Calibri"/>
                <a:cs typeface="Calibri"/>
              </a:rPr>
              <a:t>H. M. Stumpers</a:t>
            </a:r>
          </a:p>
          <a:p>
            <a:pPr marL="180975" indent="0" eaLnBrk="1" hangingPunct="1">
              <a:spcBef>
                <a:spcPts val="500"/>
              </a:spcBef>
              <a:defRPr/>
            </a:pPr>
            <a:r>
              <a:rPr lang="en-GB" sz="1150" b="0" dirty="0">
                <a:solidFill>
                  <a:srgbClr val="000000"/>
                </a:solidFill>
                <a:latin typeface="Calibri"/>
                <a:cs typeface="Calibri"/>
              </a:rPr>
              <a:t>Karol Széchy</a:t>
            </a:r>
          </a:p>
          <a:p>
            <a:pPr marL="180975" indent="0" eaLnBrk="1" hangingPunct="1">
              <a:spcBef>
                <a:spcPts val="500"/>
              </a:spcBef>
              <a:defRPr/>
            </a:pPr>
            <a:r>
              <a:rPr lang="en-GB" sz="1150" b="0" dirty="0">
                <a:solidFill>
                  <a:srgbClr val="000000"/>
                </a:solidFill>
                <a:latin typeface="Calibri"/>
                <a:cs typeface="Calibri"/>
              </a:rPr>
              <a:t>Zygmunt </a:t>
            </a:r>
            <a:r>
              <a:rPr lang="en-GB" sz="1150" b="0" dirty="0" err="1">
                <a:solidFill>
                  <a:srgbClr val="000000"/>
                </a:solidFill>
                <a:latin typeface="Calibri"/>
                <a:cs typeface="Calibri"/>
              </a:rPr>
              <a:t>Szparkowski</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Władysław </a:t>
            </a:r>
            <a:r>
              <a:rPr lang="en-GB" sz="1150" b="0" dirty="0" err="1">
                <a:solidFill>
                  <a:srgbClr val="000000"/>
                </a:solidFill>
                <a:latin typeface="Calibri"/>
                <a:cs typeface="Calibri"/>
              </a:rPr>
              <a:t>Ślebodziński</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Ryszard </a:t>
            </a:r>
            <a:r>
              <a:rPr lang="en-GB" sz="1150" b="0" dirty="0" err="1">
                <a:solidFill>
                  <a:srgbClr val="000000"/>
                </a:solidFill>
                <a:latin typeface="Calibri"/>
                <a:cs typeface="Calibri"/>
              </a:rPr>
              <a:t>Tadeusiewicz</a:t>
            </a:r>
            <a:endParaRPr lang="en-GB" sz="1150" b="0" dirty="0">
              <a:solidFill>
                <a:srgbClr val="000000"/>
              </a:solidFill>
              <a:latin typeface="Calibri"/>
              <a:cs typeface="Calibri"/>
            </a:endParaRPr>
          </a:p>
          <a:p>
            <a:pPr marL="180975" indent="0" eaLnBrk="1" hangingPunct="1">
              <a:spcBef>
                <a:spcPts val="500"/>
              </a:spcBef>
              <a:defRPr/>
            </a:pPr>
            <a:r>
              <a:rPr lang="en-GB" sz="1150" b="0" dirty="0" err="1">
                <a:solidFill>
                  <a:srgbClr val="000000"/>
                </a:solidFill>
                <a:latin typeface="Calibri"/>
                <a:cs typeface="Calibri"/>
              </a:rPr>
              <a:t>Hamadoun</a:t>
            </a:r>
            <a:r>
              <a:rPr lang="en-GB" sz="1150" b="0" dirty="0">
                <a:solidFill>
                  <a:srgbClr val="000000"/>
                </a:solidFill>
                <a:latin typeface="Calibri"/>
                <a:cs typeface="Calibri"/>
              </a:rPr>
              <a:t> I. Touré</a:t>
            </a:r>
          </a:p>
          <a:p>
            <a:pPr marL="180975" indent="0" eaLnBrk="1" hangingPunct="1">
              <a:spcBef>
                <a:spcPts val="500"/>
              </a:spcBef>
              <a:defRPr/>
            </a:pPr>
            <a:r>
              <a:rPr lang="en-GB" sz="1150" b="0" dirty="0">
                <a:solidFill>
                  <a:srgbClr val="000000"/>
                </a:solidFill>
                <a:latin typeface="Calibri"/>
                <a:cs typeface="Calibri"/>
              </a:rPr>
              <a:t>Jan Trojak</a:t>
            </a:r>
          </a:p>
          <a:p>
            <a:pPr marL="180975" indent="0" eaLnBrk="1" hangingPunct="1">
              <a:spcBef>
                <a:spcPts val="500"/>
              </a:spcBef>
              <a:defRPr/>
            </a:pPr>
            <a:r>
              <a:rPr lang="en-GB" sz="1150" b="0" dirty="0">
                <a:solidFill>
                  <a:srgbClr val="000000"/>
                </a:solidFill>
                <a:latin typeface="Calibri"/>
                <a:cs typeface="Calibri"/>
              </a:rPr>
              <a:t>Włodzimierz Trzebiatowski</a:t>
            </a:r>
          </a:p>
          <a:p>
            <a:pPr marL="180975" indent="0" eaLnBrk="1" hangingPunct="1">
              <a:spcBef>
                <a:spcPts val="500"/>
              </a:spcBef>
              <a:defRPr/>
            </a:pPr>
            <a:r>
              <a:rPr lang="en-GB" sz="1150" b="0" dirty="0">
                <a:solidFill>
                  <a:srgbClr val="000000"/>
                </a:solidFill>
                <a:latin typeface="Calibri"/>
                <a:cs typeface="Calibri"/>
              </a:rPr>
              <a:t>Kazimierz Urbanik</a:t>
            </a:r>
          </a:p>
          <a:p>
            <a:pPr marL="180975" indent="0" eaLnBrk="1" hangingPunct="1">
              <a:spcBef>
                <a:spcPts val="500"/>
              </a:spcBef>
              <a:defRPr/>
            </a:pPr>
            <a:r>
              <a:rPr lang="en-GB" sz="1150" b="0" dirty="0">
                <a:solidFill>
                  <a:srgbClr val="000000"/>
                </a:solidFill>
                <a:latin typeface="Calibri"/>
                <a:cs typeface="Calibri"/>
              </a:rPr>
              <a:t>Zenon </a:t>
            </a:r>
            <a:r>
              <a:rPr lang="en-GB" sz="1150" b="0" dirty="0" err="1">
                <a:solidFill>
                  <a:srgbClr val="000000"/>
                </a:solidFill>
                <a:latin typeface="Calibri"/>
                <a:cs typeface="Calibri"/>
              </a:rPr>
              <a:t>Wiłun</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Andrzej Wiszniewski</a:t>
            </a:r>
          </a:p>
          <a:p>
            <a:pPr marL="180975" indent="0" eaLnBrk="1" hangingPunct="1">
              <a:spcBef>
                <a:spcPts val="500"/>
              </a:spcBef>
              <a:defRPr/>
            </a:pPr>
            <a:r>
              <a:rPr lang="en-GB" sz="1150" b="0" dirty="0">
                <a:solidFill>
                  <a:srgbClr val="000000"/>
                </a:solidFill>
                <a:latin typeface="Calibri"/>
                <a:cs typeface="Calibri"/>
              </a:rPr>
              <a:t>Wojciech Witkiewicz</a:t>
            </a:r>
            <a:endParaRPr lang="pl-PL"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Władysław Karol </a:t>
            </a:r>
            <a:r>
              <a:rPr lang="en-GB" sz="1150" b="0" dirty="0" err="1">
                <a:solidFill>
                  <a:srgbClr val="000000"/>
                </a:solidFill>
                <a:latin typeface="Calibri"/>
                <a:cs typeface="Calibri"/>
              </a:rPr>
              <a:t>Włosiński</a:t>
            </a:r>
            <a:endParaRPr lang="pl-PL" sz="1150" b="0" dirty="0" err="1">
              <a:solidFill>
                <a:srgbClr val="000000"/>
              </a:solidFill>
              <a:latin typeface="Calibri"/>
              <a:cs typeface="Calibri"/>
            </a:endParaRPr>
          </a:p>
          <a:p>
            <a:pPr marL="180975" indent="0">
              <a:spcBef>
                <a:spcPts val="500"/>
              </a:spcBef>
              <a:defRPr/>
            </a:pPr>
            <a:r>
              <a:rPr lang="pl-PL" sz="1150" b="0" dirty="0">
                <a:solidFill>
                  <a:srgbClr val="000000"/>
                </a:solidFill>
                <a:latin typeface="Calibri"/>
                <a:cs typeface="Calibri"/>
              </a:rPr>
              <a:t>Michel </a:t>
            </a:r>
            <a:r>
              <a:rPr lang="pl-PL" sz="1150" b="0" dirty="0" err="1">
                <a:solidFill>
                  <a:srgbClr val="000000"/>
                </a:solidFill>
                <a:latin typeface="Calibri"/>
                <a:cs typeface="Calibri"/>
              </a:rPr>
              <a:t>Virlogeux</a:t>
            </a:r>
            <a:endParaRPr lang="pl-PL" sz="1150" b="0" dirty="0" err="1">
              <a:solidFill>
                <a:srgbClr val="000000"/>
              </a:solidFill>
              <a:latin typeface="Calibri" pitchFamily="34" charset="0"/>
              <a:cs typeface="Calibri" pitchFamily="34" charset="0"/>
            </a:endParaRPr>
          </a:p>
          <a:p>
            <a:pPr marL="180975" indent="0">
              <a:spcBef>
                <a:spcPts val="500"/>
              </a:spcBef>
              <a:defRPr/>
            </a:pPr>
            <a:endParaRPr lang="pl-PL" sz="1150" b="0" dirty="0">
              <a:solidFill>
                <a:srgbClr val="000000"/>
              </a:solidFill>
              <a:latin typeface="Calibri" pitchFamily="34" charset="0"/>
              <a:cs typeface="Calibri" pitchFamily="34" charset="0"/>
            </a:endParaRPr>
          </a:p>
        </p:txBody>
      </p:sp>
      <p:sp>
        <p:nvSpPr>
          <p:cNvPr id="5" name="Text Box 4"/>
          <p:cNvSpPr txBox="1">
            <a:spLocks noGrp="1" noChangeArrowheads="1"/>
          </p:cNvSpPr>
          <p:nvPr>
            <p:ph type="title" idx="4294967295"/>
          </p:nvPr>
        </p:nvSpPr>
        <p:spPr bwMode="auto">
          <a:xfrm>
            <a:off x="1271464" y="0"/>
            <a:ext cx="5832649" cy="1052736"/>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GB" altLang="pl-PL" sz="3200" b="1" i="0" u="none" strike="noStrike" kern="1200" cap="none" spc="0" normalizeH="0" baseline="0" noProof="0" dirty="0">
                <a:ln>
                  <a:noFill/>
                </a:ln>
                <a:solidFill>
                  <a:srgbClr val="B11D09"/>
                </a:solidFill>
                <a:effectLst/>
                <a:uLnTx/>
                <a:uFillTx/>
                <a:latin typeface="Calibri" pitchFamily="34" charset="0"/>
                <a:ea typeface="Microsoft YaHei" pitchFamily="34" charset="-122"/>
                <a:cs typeface="Calibri" pitchFamily="34" charset="0"/>
              </a:rPr>
              <a:t>Doctors Honoris Causa</a:t>
            </a:r>
          </a:p>
        </p:txBody>
      </p:sp>
      <p:sp>
        <p:nvSpPr>
          <p:cNvPr id="11" name="Prostokąt 9" descr="2024, prof. Ferenc Krausz "/>
          <p:cNvSpPr>
            <a:spLocks noChangeArrowheads="1"/>
          </p:cNvSpPr>
          <p:nvPr/>
        </p:nvSpPr>
        <p:spPr bwMode="auto">
          <a:xfrm>
            <a:off x="8377289" y="5818584"/>
            <a:ext cx="360158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pl-PL" sz="1170" dirty="0">
                <a:latin typeface="Calibri" panose="020F0502020204030204" pitchFamily="34" charset="0"/>
                <a:cs typeface="Calibri" panose="020F0502020204030204" pitchFamily="34" charset="0"/>
              </a:rPr>
              <a:t>2024,</a:t>
            </a:r>
            <a:r>
              <a:rPr lang="pl-PL" sz="1170" b="1" dirty="0">
                <a:latin typeface="Calibri" panose="020F0502020204030204" pitchFamily="34" charset="0"/>
                <a:cs typeface="Calibri" panose="020F0502020204030204" pitchFamily="34" charset="0"/>
              </a:rPr>
              <a:t> prof. Ferenc </a:t>
            </a:r>
            <a:r>
              <a:rPr lang="pl-PL" sz="1170" b="1" dirty="0" err="1">
                <a:latin typeface="Calibri" panose="020F0502020204030204" pitchFamily="34" charset="0"/>
                <a:cs typeface="Calibri" panose="020F0502020204030204" pitchFamily="34" charset="0"/>
              </a:rPr>
              <a:t>Krausz</a:t>
            </a:r>
            <a:r>
              <a:rPr lang="pl-PL" sz="1170" b="1" dirty="0">
                <a:latin typeface="Calibri" panose="020F0502020204030204" pitchFamily="34" charset="0"/>
                <a:cs typeface="Calibri" panose="020F0502020204030204" pitchFamily="34" charset="0"/>
              </a:rPr>
              <a:t> </a:t>
            </a:r>
            <a:r>
              <a:rPr lang="pl-PL" sz="1170" dirty="0">
                <a:latin typeface="Calibri" panose="020F0502020204030204" pitchFamily="34" charset="0"/>
                <a:cs typeface="Calibri" panose="020F0502020204030204" pitchFamily="34" charset="0"/>
              </a:rPr>
              <a:t>(Max Planck </a:t>
            </a:r>
            <a:r>
              <a:rPr lang="pl-PL" sz="1170" dirty="0" err="1">
                <a:latin typeface="Calibri" panose="020F0502020204030204" pitchFamily="34" charset="0"/>
                <a:cs typeface="Calibri" panose="020F0502020204030204" pitchFamily="34" charset="0"/>
              </a:rPr>
              <a:t>Institute</a:t>
            </a:r>
            <a:r>
              <a:rPr lang="pl-PL" sz="1170" dirty="0">
                <a:latin typeface="Calibri" panose="020F0502020204030204" pitchFamily="34" charset="0"/>
                <a:cs typeface="Calibri" panose="020F0502020204030204" pitchFamily="34" charset="0"/>
              </a:rPr>
              <a:t> </a:t>
            </a:r>
            <a:br>
              <a:rPr lang="pl-PL" sz="1170" dirty="0">
                <a:latin typeface="Calibri" panose="020F0502020204030204" pitchFamily="34" charset="0"/>
                <a:cs typeface="Calibri" panose="020F0502020204030204" pitchFamily="34" charset="0"/>
              </a:rPr>
            </a:br>
            <a:r>
              <a:rPr lang="pl-PL" sz="1170" dirty="0">
                <a:latin typeface="Calibri" panose="020F0502020204030204" pitchFamily="34" charset="0"/>
                <a:cs typeface="Calibri" panose="020F0502020204030204" pitchFamily="34" charset="0"/>
              </a:rPr>
              <a:t>of Quantum </a:t>
            </a:r>
            <a:r>
              <a:rPr lang="pl-PL" sz="1170" dirty="0" err="1">
                <a:latin typeface="Calibri" panose="020F0502020204030204" pitchFamily="34" charset="0"/>
                <a:cs typeface="Calibri" panose="020F0502020204030204" pitchFamily="34" charset="0"/>
              </a:rPr>
              <a:t>Optics</a:t>
            </a:r>
            <a:r>
              <a:rPr lang="pl-PL" sz="1170" dirty="0">
                <a:latin typeface="Calibri" panose="020F0502020204030204" pitchFamily="34" charset="0"/>
                <a:cs typeface="Calibri" panose="020F0502020204030204" pitchFamily="34" charset="0"/>
              </a:rPr>
              <a:t>, Germany) </a:t>
            </a:r>
            <a:r>
              <a:rPr lang="pl-PL" sz="1170" dirty="0" err="1">
                <a:latin typeface="Calibri" panose="020F0502020204030204" pitchFamily="34" charset="0"/>
                <a:cs typeface="Calibri" panose="020F0502020204030204" pitchFamily="34" charset="0"/>
              </a:rPr>
              <a:t>Hungarian</a:t>
            </a:r>
            <a:r>
              <a:rPr lang="pl-PL" sz="1170" dirty="0">
                <a:latin typeface="Calibri" panose="020F0502020204030204" pitchFamily="34" charset="0"/>
                <a:cs typeface="Calibri" panose="020F0502020204030204" pitchFamily="34" charset="0"/>
              </a:rPr>
              <a:t> </a:t>
            </a:r>
            <a:r>
              <a:rPr lang="pl-PL" sz="1170" dirty="0" err="1">
                <a:latin typeface="Calibri" panose="020F0502020204030204" pitchFamily="34" charset="0"/>
                <a:cs typeface="Calibri" panose="020F0502020204030204" pitchFamily="34" charset="0"/>
              </a:rPr>
              <a:t>scientist</a:t>
            </a:r>
            <a:r>
              <a:rPr lang="pl-PL" sz="1170" dirty="0">
                <a:latin typeface="Calibri" panose="020F0502020204030204" pitchFamily="34" charset="0"/>
                <a:cs typeface="Calibri" panose="020F0502020204030204" pitchFamily="34" charset="0"/>
              </a:rPr>
              <a:t>; Nobel </a:t>
            </a:r>
            <a:r>
              <a:rPr lang="pl-PL" sz="1170" dirty="0" err="1">
                <a:latin typeface="Calibri" panose="020F0502020204030204" pitchFamily="34" charset="0"/>
                <a:cs typeface="Calibri" panose="020F0502020204030204" pitchFamily="34" charset="0"/>
              </a:rPr>
              <a:t>Prize</a:t>
            </a:r>
            <a:r>
              <a:rPr lang="pl-PL" sz="1170" dirty="0">
                <a:latin typeface="Calibri" panose="020F0502020204030204" pitchFamily="34" charset="0"/>
                <a:cs typeface="Calibri" panose="020F0502020204030204" pitchFamily="34" charset="0"/>
              </a:rPr>
              <a:t> 2023 in </a:t>
            </a:r>
            <a:r>
              <a:rPr lang="pl-PL" sz="1170" dirty="0" err="1">
                <a:latin typeface="Calibri" panose="020F0502020204030204" pitchFamily="34" charset="0"/>
                <a:cs typeface="Calibri" panose="020F0502020204030204" pitchFamily="34" charset="0"/>
              </a:rPr>
              <a:t>physics</a:t>
            </a:r>
            <a:r>
              <a:rPr lang="pl-PL" sz="1170" dirty="0">
                <a:latin typeface="Calibri" panose="020F0502020204030204" pitchFamily="34" charset="0"/>
                <a:cs typeface="Calibri" panose="020F0502020204030204" pitchFamily="34" charset="0"/>
              </a:rPr>
              <a:t> for: </a:t>
            </a:r>
            <a:r>
              <a:rPr lang="pl-PL" sz="1170" dirty="0" err="1">
                <a:latin typeface="Calibri" panose="020F0502020204030204" pitchFamily="34" charset="0"/>
                <a:cs typeface="Calibri" panose="020F0502020204030204" pitchFamily="34" charset="0"/>
              </a:rPr>
              <a:t>attosecond</a:t>
            </a:r>
            <a:r>
              <a:rPr lang="pl-PL" sz="1170" dirty="0">
                <a:latin typeface="Calibri" panose="020F0502020204030204" pitchFamily="34" charset="0"/>
                <a:cs typeface="Calibri" panose="020F0502020204030204" pitchFamily="34" charset="0"/>
              </a:rPr>
              <a:t> </a:t>
            </a:r>
            <a:r>
              <a:rPr lang="pl-PL" sz="1170" dirty="0" err="1">
                <a:latin typeface="Calibri" panose="020F0502020204030204" pitchFamily="34" charset="0"/>
                <a:cs typeface="Calibri" panose="020F0502020204030204" pitchFamily="34" charset="0"/>
              </a:rPr>
              <a:t>pulses</a:t>
            </a:r>
            <a:r>
              <a:rPr lang="pl-PL" sz="1170" dirty="0">
                <a:latin typeface="Calibri" panose="020F0502020204030204" pitchFamily="34" charset="0"/>
                <a:cs typeface="Calibri" panose="020F0502020204030204" pitchFamily="34" charset="0"/>
              </a:rPr>
              <a:t> </a:t>
            </a:r>
            <a:br>
              <a:rPr lang="pl-PL" sz="1170" dirty="0">
                <a:latin typeface="Calibri" panose="020F0502020204030204" pitchFamily="34" charset="0"/>
                <a:cs typeface="Calibri" panose="020F0502020204030204" pitchFamily="34" charset="0"/>
              </a:rPr>
            </a:br>
            <a:r>
              <a:rPr lang="pl-PL" sz="1170" dirty="0">
                <a:latin typeface="Calibri" panose="020F0502020204030204" pitchFamily="34" charset="0"/>
                <a:cs typeface="Calibri" panose="020F0502020204030204" pitchFamily="34" charset="0"/>
              </a:rPr>
              <a:t>of </a:t>
            </a:r>
            <a:r>
              <a:rPr lang="pl-PL" sz="1170" dirty="0" err="1">
                <a:latin typeface="Calibri" panose="020F0502020204030204" pitchFamily="34" charset="0"/>
                <a:cs typeface="Calibri" panose="020F0502020204030204" pitchFamily="34" charset="0"/>
              </a:rPr>
              <a:t>light</a:t>
            </a:r>
            <a:endParaRPr lang="pl-PL" sz="1170" dirty="0">
              <a:latin typeface="Calibri" panose="020F0502020204030204" pitchFamily="34" charset="0"/>
              <a:cs typeface="Calibri" panose="020F0502020204030204" pitchFamily="34" charset="0"/>
            </a:endParaRPr>
          </a:p>
        </p:txBody>
      </p:sp>
      <p:pic>
        <p:nvPicPr>
          <p:cNvPr id="13" name="Picture 2" descr="2022, prof. Michel Virlogeux "/>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8430366" y="469544"/>
            <a:ext cx="3471270" cy="2315310"/>
          </a:xfrm>
          <a:prstGeom prst="rect">
            <a:avLst/>
          </a:prstGeom>
          <a:noFill/>
          <a:extLst>
            <a:ext uri="{909E8E84-426E-40DD-AFC4-6F175D3DCCD1}">
              <a14:hiddenFill xmlns:a14="http://schemas.microsoft.com/office/drawing/2010/main">
                <a:solidFill>
                  <a:srgbClr val="FFFFFF"/>
                </a:solidFill>
              </a14:hiddenFill>
            </a:ext>
          </a:extLst>
        </p:spPr>
      </p:pic>
      <p:pic>
        <p:nvPicPr>
          <p:cNvPr id="2" name="Obraz 1" descr="2024, prof. Ferenc Krausz "/>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00984" y="3828972"/>
            <a:ext cx="3527664" cy="1817675"/>
          </a:xfrm>
          <a:prstGeom prst="rect">
            <a:avLst/>
          </a:prstGeom>
        </p:spPr>
      </p:pic>
      <p:sp>
        <p:nvSpPr>
          <p:cNvPr id="14" name="Prostokąt 9" descr="prof. Michel Virlogeux "/>
          <p:cNvSpPr>
            <a:spLocks noChangeArrowheads="1"/>
          </p:cNvSpPr>
          <p:nvPr/>
        </p:nvSpPr>
        <p:spPr bwMode="auto">
          <a:xfrm>
            <a:off x="8355261" y="2830292"/>
            <a:ext cx="3573387" cy="632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pl-PL" altLang="pl-PL" sz="1170" dirty="0">
                <a:latin typeface="Calibri" pitchFamily="34" charset="0"/>
                <a:cs typeface="Calibri" pitchFamily="34" charset="0"/>
              </a:rPr>
              <a:t>2022, </a:t>
            </a:r>
            <a:r>
              <a:rPr lang="pl-PL" altLang="pl-PL" sz="1170" b="1" dirty="0">
                <a:latin typeface="Calibri" pitchFamily="34" charset="0"/>
                <a:cs typeface="Calibri" pitchFamily="34" charset="0"/>
              </a:rPr>
              <a:t>prof. </a:t>
            </a:r>
            <a:r>
              <a:rPr lang="fr-FR" altLang="pl-PL" sz="1170" b="1" dirty="0">
                <a:latin typeface="Calibri" pitchFamily="34" charset="0"/>
                <a:cs typeface="Calibri" pitchFamily="34" charset="0"/>
              </a:rPr>
              <a:t>Michel Virlogeux</a:t>
            </a:r>
            <a:r>
              <a:rPr lang="pl-PL" altLang="pl-PL" sz="1170" b="1" dirty="0">
                <a:latin typeface="Calibri" pitchFamily="34" charset="0"/>
                <a:cs typeface="Calibri" pitchFamily="34" charset="0"/>
              </a:rPr>
              <a:t> </a:t>
            </a:r>
            <a:r>
              <a:rPr lang="fr-FR" altLang="pl-PL" sz="1170" dirty="0">
                <a:latin typeface="Calibri" pitchFamily="34" charset="0"/>
                <a:cs typeface="Calibri" pitchFamily="34" charset="0"/>
              </a:rPr>
              <a:t>(École Nationale des Ponts et Chaussées, France)</a:t>
            </a:r>
            <a:r>
              <a:rPr lang="pl-PL" altLang="pl-PL" sz="1170" dirty="0">
                <a:latin typeface="Calibri" pitchFamily="34" charset="0"/>
                <a:cs typeface="Calibri" pitchFamily="34" charset="0"/>
              </a:rPr>
              <a:t> </a:t>
            </a:r>
            <a:r>
              <a:rPr lang="fr-FR" altLang="pl-PL" sz="1170" dirty="0">
                <a:latin typeface="Calibri" pitchFamily="34" charset="0"/>
                <a:cs typeface="Calibri" pitchFamily="34" charset="0"/>
              </a:rPr>
              <a:t>French structural engineer and bridge specialist; designer of Millau Viaduct</a:t>
            </a:r>
            <a:r>
              <a:rPr lang="fr-FR" altLang="pl-PL" sz="1170" b="1" dirty="0">
                <a:latin typeface="Calibri" pitchFamily="34" charset="0"/>
                <a:cs typeface="Calibri" pitchFamily="34" charset="0"/>
              </a:rPr>
              <a:t> </a:t>
            </a:r>
            <a:endParaRPr lang="fr-FR" altLang="pl-PL" sz="1170" dirty="0">
              <a:latin typeface="Calibri" pitchFamily="34" charset="0"/>
              <a:cs typeface="Calibri" pitchFamily="34" charset="0"/>
            </a:endParaRPr>
          </a:p>
        </p:txBody>
      </p:sp>
      <p:cxnSp>
        <p:nvCxnSpPr>
          <p:cNvPr id="6" name="Łącznik prosty 5">
            <a:extLst>
              <a:ext uri="{C183D7F6-B498-43B3-948B-1728B52AA6E4}">
                <adec:decorative xmlns:adec="http://schemas.microsoft.com/office/drawing/2017/decorative" val="1"/>
              </a:ext>
            </a:extLst>
          </p:cNvPr>
          <p:cNvCxnSpPr>
            <a:cxnSpLocks/>
          </p:cNvCxnSpPr>
          <p:nvPr/>
        </p:nvCxnSpPr>
        <p:spPr>
          <a:xfrm>
            <a:off x="3431704" y="980728"/>
            <a:ext cx="0" cy="5688632"/>
          </a:xfrm>
          <a:prstGeom prst="line">
            <a:avLst/>
          </a:prstGeom>
          <a:ln/>
        </p:spPr>
        <p:style>
          <a:lnRef idx="1">
            <a:schemeClr val="accent1"/>
          </a:lnRef>
          <a:fillRef idx="0">
            <a:schemeClr val="accent1"/>
          </a:fillRef>
          <a:effectRef idx="0">
            <a:schemeClr val="accent1"/>
          </a:effectRef>
          <a:fontRef idx="minor">
            <a:schemeClr val="tx1"/>
          </a:fontRef>
        </p:style>
      </p:cxnSp>
      <p:cxnSp>
        <p:nvCxnSpPr>
          <p:cNvPr id="12" name="Łącznik prosty 11">
            <a:extLst>
              <a:ext uri="{C183D7F6-B498-43B3-948B-1728B52AA6E4}">
                <adec:decorative xmlns:adec="http://schemas.microsoft.com/office/drawing/2017/decorative" val="1"/>
              </a:ext>
            </a:extLst>
          </p:cNvPr>
          <p:cNvCxnSpPr>
            <a:cxnSpLocks/>
          </p:cNvCxnSpPr>
          <p:nvPr/>
        </p:nvCxnSpPr>
        <p:spPr>
          <a:xfrm>
            <a:off x="5663952" y="980728"/>
            <a:ext cx="0" cy="5688632"/>
          </a:xfrm>
          <a:prstGeom prst="line">
            <a:avLst/>
          </a:prstGeom>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731944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Grp="1" noChangeArrowheads="1"/>
          </p:cNvSpPr>
          <p:nvPr>
            <p:ph type="title" idx="4294967295"/>
          </p:nvPr>
        </p:nvSpPr>
        <p:spPr bwMode="auto">
          <a:xfrm>
            <a:off x="1246481" y="-1"/>
            <a:ext cx="10485169" cy="1080656"/>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lvl1pPr defTabSz="358775" eaLnBrk="0" hangingPunct="0">
              <a:spcBef>
                <a:spcPts val="400"/>
              </a:spcBef>
              <a:defRPr sz="1600">
                <a:solidFill>
                  <a:srgbClr val="000000"/>
                </a:solidFill>
                <a:latin typeface="Trebuchet MS" pitchFamily="34" charset="0"/>
                <a:ea typeface="Microsoft YaHei" pitchFamily="34" charset="-122"/>
              </a:defRPr>
            </a:lvl1pPr>
            <a:lvl2pPr defTabSz="358775" eaLnBrk="0" hangingPunct="0">
              <a:spcBef>
                <a:spcPts val="400"/>
              </a:spcBef>
              <a:defRPr sz="1600">
                <a:solidFill>
                  <a:srgbClr val="000000"/>
                </a:solidFill>
                <a:latin typeface="Trebuchet MS" pitchFamily="34" charset="0"/>
                <a:ea typeface="Microsoft YaHei" pitchFamily="34" charset="-122"/>
              </a:defRPr>
            </a:lvl2pPr>
            <a:lvl3pPr defTabSz="358775" eaLnBrk="0" hangingPunct="0">
              <a:spcBef>
                <a:spcPts val="400"/>
              </a:spcBef>
              <a:defRPr sz="1600">
                <a:solidFill>
                  <a:srgbClr val="000000"/>
                </a:solidFill>
                <a:latin typeface="Trebuchet MS" pitchFamily="34" charset="0"/>
                <a:ea typeface="Microsoft YaHei" pitchFamily="34" charset="-122"/>
              </a:defRPr>
            </a:lvl3pPr>
            <a:lvl4pPr defTabSz="358775" eaLnBrk="0" hangingPunct="0">
              <a:spcBef>
                <a:spcPts val="400"/>
              </a:spcBef>
              <a:defRPr sz="1600">
                <a:solidFill>
                  <a:srgbClr val="000000"/>
                </a:solidFill>
                <a:latin typeface="Trebuchet MS" pitchFamily="34" charset="0"/>
                <a:ea typeface="Microsoft YaHei" pitchFamily="34" charset="-122"/>
              </a:defRPr>
            </a:lvl4pPr>
            <a:lvl5pPr defTabSz="358775" eaLnBrk="0" hangingPunct="0">
              <a:spcBef>
                <a:spcPts val="400"/>
              </a:spcBef>
              <a:defRPr sz="1600">
                <a:solidFill>
                  <a:srgbClr val="000000"/>
                </a:solidFill>
                <a:latin typeface="Trebuchet MS" pitchFamily="34" charset="0"/>
                <a:ea typeface="Microsoft YaHei" pitchFamily="34" charset="-122"/>
              </a:defRPr>
            </a:lvl5pPr>
            <a:lvl6pPr marL="25146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6pPr>
            <a:lvl7pPr marL="29718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7pPr>
            <a:lvl8pPr marL="34290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8pPr>
            <a:lvl9pPr marL="38862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9pPr>
          </a:lstStyle>
          <a:p>
            <a:pPr marL="0" marR="0" lvl="0" indent="0" algn="l" defTabSz="358775" rtl="0" eaLnBrk="1" fontAlgn="base" latinLnBrk="0" hangingPunct="1">
              <a:lnSpc>
                <a:spcPct val="100000"/>
              </a:lnSpc>
              <a:spcBef>
                <a:spcPct val="0"/>
              </a:spcBef>
              <a:spcAft>
                <a:spcPct val="0"/>
              </a:spcAft>
              <a:buClrTx/>
              <a:buSzTx/>
              <a:buFontTx/>
              <a:buNone/>
              <a:tabLst/>
              <a:defRPr/>
            </a:pPr>
            <a:r>
              <a:rPr kumimoji="0" lang="pl-PL" altLang="pl-PL" sz="3200" b="1" i="0" u="none" strike="noStrike" kern="1200" cap="none" spc="0" normalizeH="0" baseline="0" noProof="0" dirty="0">
                <a:ln>
                  <a:noFill/>
                </a:ln>
                <a:solidFill>
                  <a:srgbClr val="B11D09"/>
                </a:solidFill>
                <a:effectLst/>
                <a:uLnTx/>
                <a:uFillTx/>
                <a:latin typeface="Calibri" pitchFamily="34" charset="0"/>
                <a:ea typeface="Microsoft YaHei" pitchFamily="34" charset="-122"/>
                <a:cs typeface="Calibri" pitchFamily="34" charset="0"/>
              </a:rPr>
              <a:t>Wrocław Tech in the </a:t>
            </a:r>
            <a:r>
              <a:rPr kumimoji="0" lang="pl-PL" altLang="pl-PL" sz="3200" b="1" i="0" u="none" strike="noStrike" kern="1200" cap="none" spc="0" normalizeH="0" baseline="0" noProof="0" dirty="0" err="1">
                <a:ln>
                  <a:noFill/>
                </a:ln>
                <a:solidFill>
                  <a:srgbClr val="B11D09"/>
                </a:solidFill>
                <a:effectLst/>
                <a:uLnTx/>
                <a:uFillTx/>
                <a:latin typeface="Calibri" pitchFamily="34" charset="0"/>
                <a:ea typeface="Microsoft YaHei" pitchFamily="34" charset="-122"/>
                <a:cs typeface="Calibri" pitchFamily="34" charset="0"/>
              </a:rPr>
              <a:t>rankings</a:t>
            </a:r>
            <a:endParaRPr kumimoji="0" lang="pl-PL" altLang="pl-PL" sz="3200" b="1" i="0" u="none" strike="noStrike" kern="1200" cap="none" spc="0" normalizeH="0" baseline="0" noProof="0" dirty="0">
              <a:ln>
                <a:noFill/>
              </a:ln>
              <a:solidFill>
                <a:srgbClr val="B11D09"/>
              </a:solidFill>
              <a:effectLst/>
              <a:uLnTx/>
              <a:uFillTx/>
              <a:latin typeface="Calibri" pitchFamily="34" charset="0"/>
              <a:ea typeface="Microsoft YaHei" pitchFamily="34" charset="-122"/>
              <a:cs typeface="Calibri" pitchFamily="34" charset="0"/>
            </a:endParaRPr>
          </a:p>
        </p:txBody>
      </p:sp>
      <p:sp>
        <p:nvSpPr>
          <p:cNvPr id="7" name="Text Box 32"/>
          <p:cNvSpPr txBox="1">
            <a:spLocks noChangeArrowheads="1"/>
          </p:cNvSpPr>
          <p:nvPr/>
        </p:nvSpPr>
        <p:spPr bwMode="auto">
          <a:xfrm>
            <a:off x="1343472" y="1193193"/>
            <a:ext cx="6408711"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pl-PL" altLang="pl-PL" sz="2200" b="1" dirty="0">
                <a:latin typeface="Calibri" pitchFamily="34" charset="0"/>
                <a:cs typeface="Calibri" pitchFamily="34" charset="0"/>
              </a:rPr>
              <a:t>Perspektywy University Ranking 2025</a:t>
            </a:r>
            <a:endParaRPr lang="pl-PL" altLang="pl-PL" sz="1400" b="1" dirty="0">
              <a:latin typeface="Calibri" pitchFamily="34" charset="0"/>
              <a:cs typeface="Calibri" pitchFamily="34" charset="0"/>
            </a:endParaRPr>
          </a:p>
          <a:p>
            <a:pPr marL="285750" indent="-285750">
              <a:spcBef>
                <a:spcPts val="600"/>
              </a:spcBef>
              <a:buClr>
                <a:schemeClr val="bg1">
                  <a:lumMod val="75000"/>
                </a:schemeClr>
              </a:buClr>
              <a:buFont typeface="Wingdings" panose="05000000000000000000" pitchFamily="2" charset="2"/>
              <a:buChar char="§"/>
            </a:pPr>
            <a:r>
              <a:rPr lang="pl-PL" altLang="pl-PL" sz="1600" dirty="0">
                <a:latin typeface="Calibri" pitchFamily="34" charset="0"/>
                <a:cs typeface="Calibri" pitchFamily="34" charset="0"/>
              </a:rPr>
              <a:t>7</a:t>
            </a:r>
            <a:r>
              <a:rPr lang="pl-PL" sz="1600" baseline="30000" dirty="0"/>
              <a:t>th </a:t>
            </a:r>
            <a:r>
              <a:rPr lang="en-US" altLang="pl-PL" sz="1600" dirty="0">
                <a:latin typeface="Calibri" pitchFamily="34" charset="0"/>
                <a:cs typeface="Calibri" pitchFamily="34" charset="0"/>
              </a:rPr>
              <a:t>place in the general ranking of universities</a:t>
            </a:r>
            <a:endParaRPr lang="pl-PL" altLang="pl-PL" sz="1600" dirty="0">
              <a:latin typeface="Calibri" pitchFamily="34" charset="0"/>
              <a:cs typeface="Calibri" pitchFamily="34" charset="0"/>
            </a:endParaRPr>
          </a:p>
          <a:p>
            <a:pPr marL="285750" indent="-285750">
              <a:spcBef>
                <a:spcPts val="600"/>
              </a:spcBef>
              <a:buClr>
                <a:schemeClr val="bg1">
                  <a:lumMod val="75000"/>
                </a:schemeClr>
              </a:buClr>
              <a:buFont typeface="Wingdings" panose="05000000000000000000" pitchFamily="2" charset="2"/>
              <a:buChar char="§"/>
            </a:pPr>
            <a:r>
              <a:rPr lang="pl-PL" altLang="pl-PL" sz="1600" dirty="0">
                <a:latin typeface="Calibri" pitchFamily="34" charset="0"/>
                <a:cs typeface="Calibri" pitchFamily="34" charset="0"/>
              </a:rPr>
              <a:t>4</a:t>
            </a:r>
            <a:r>
              <a:rPr lang="pl-PL" sz="1600" baseline="30000" dirty="0"/>
              <a:t>th</a:t>
            </a:r>
            <a:r>
              <a:rPr lang="en-US" altLang="pl-PL" sz="1600" dirty="0">
                <a:latin typeface="Calibri" pitchFamily="34" charset="0"/>
                <a:cs typeface="Calibri" pitchFamily="34" charset="0"/>
              </a:rPr>
              <a:t> place </a:t>
            </a:r>
            <a:r>
              <a:rPr lang="pl-PL" altLang="pl-PL" sz="1600" dirty="0" err="1">
                <a:latin typeface="Calibri" pitchFamily="34" charset="0"/>
                <a:cs typeface="Calibri" pitchFamily="34" charset="0"/>
              </a:rPr>
              <a:t>amo</a:t>
            </a:r>
            <a:r>
              <a:rPr lang="en-US" altLang="pl-PL" sz="1600" dirty="0">
                <a:latin typeface="Calibri" pitchFamily="34" charset="0"/>
                <a:cs typeface="Calibri" pitchFamily="34" charset="0"/>
              </a:rPr>
              <a:t>ng Polish technical universities</a:t>
            </a:r>
          </a:p>
        </p:txBody>
      </p:sp>
      <p:sp>
        <p:nvSpPr>
          <p:cNvPr id="15" name="Rectangle 17"/>
          <p:cNvSpPr>
            <a:spLocks noChangeArrowheads="1"/>
          </p:cNvSpPr>
          <p:nvPr/>
        </p:nvSpPr>
        <p:spPr bwMode="auto">
          <a:xfrm>
            <a:off x="1251086" y="3669741"/>
            <a:ext cx="7056783" cy="1123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spcBef>
                <a:spcPts val="600"/>
              </a:spcBef>
            </a:pPr>
            <a:r>
              <a:rPr lang="en-US" altLang="pl-PL" sz="2200" b="1" dirty="0">
                <a:latin typeface="Calibri" pitchFamily="34" charset="0"/>
                <a:cs typeface="Calibri" pitchFamily="34" charset="0"/>
              </a:rPr>
              <a:t>Center for World University Ranking 202</a:t>
            </a:r>
            <a:r>
              <a:rPr lang="pl-PL" altLang="pl-PL" sz="2200" b="1" dirty="0">
                <a:latin typeface="Calibri" pitchFamily="34" charset="0"/>
                <a:cs typeface="Calibri" pitchFamily="34" charset="0"/>
              </a:rPr>
              <a:t>5-20</a:t>
            </a:r>
            <a:r>
              <a:rPr lang="en-US" altLang="pl-PL" sz="2200" b="1" dirty="0">
                <a:latin typeface="Calibri" pitchFamily="34" charset="0"/>
                <a:cs typeface="Calibri" pitchFamily="34" charset="0"/>
              </a:rPr>
              <a:t>2</a:t>
            </a:r>
            <a:r>
              <a:rPr lang="pl-PL" altLang="pl-PL" sz="2200" b="1" dirty="0">
                <a:latin typeface="Calibri" pitchFamily="34" charset="0"/>
                <a:cs typeface="Calibri" pitchFamily="34" charset="0"/>
              </a:rPr>
              <a:t>6</a:t>
            </a:r>
            <a:endParaRPr lang="en-US" altLang="pl-PL" sz="2400" b="1" dirty="0">
              <a:latin typeface="Calibri" pitchFamily="34" charset="0"/>
              <a:cs typeface="Calibri" pitchFamily="34" charset="0"/>
            </a:endParaRPr>
          </a:p>
          <a:p>
            <a:pPr marL="285750" indent="-285750">
              <a:spcBef>
                <a:spcPts val="600"/>
              </a:spcBef>
              <a:buClr>
                <a:schemeClr val="bg1">
                  <a:lumMod val="75000"/>
                </a:schemeClr>
              </a:buClr>
              <a:buFont typeface="Wingdings" panose="05000000000000000000" pitchFamily="2" charset="2"/>
              <a:buChar char="§"/>
            </a:pPr>
            <a:r>
              <a:rPr lang="pl-PL" altLang="pl-PL" sz="1600" dirty="0">
                <a:latin typeface="Calibri" pitchFamily="34" charset="0"/>
                <a:cs typeface="Calibri" pitchFamily="34" charset="0"/>
              </a:rPr>
              <a:t>13</a:t>
            </a:r>
            <a:r>
              <a:rPr lang="pl-PL" sz="1600" baseline="30000" dirty="0"/>
              <a:t>th</a:t>
            </a:r>
            <a:r>
              <a:rPr lang="en-US" altLang="pl-PL" sz="1600" dirty="0">
                <a:latin typeface="Calibri" pitchFamily="34" charset="0"/>
                <a:cs typeface="Calibri" pitchFamily="34" charset="0"/>
              </a:rPr>
              <a:t> place </a:t>
            </a:r>
            <a:r>
              <a:rPr lang="pl-PL" altLang="pl-PL" sz="1600" dirty="0" err="1">
                <a:latin typeface="Calibri" pitchFamily="34" charset="0"/>
                <a:cs typeface="Calibri" pitchFamily="34" charset="0"/>
              </a:rPr>
              <a:t>amo</a:t>
            </a:r>
            <a:r>
              <a:rPr lang="en-US" altLang="pl-PL" sz="1600" dirty="0">
                <a:latin typeface="Calibri" pitchFamily="34" charset="0"/>
                <a:cs typeface="Calibri" pitchFamily="34" charset="0"/>
              </a:rPr>
              <a:t>ng Polish universities and scientific institutions</a:t>
            </a:r>
            <a:r>
              <a:rPr lang="pl-PL" altLang="pl-PL" sz="1600" dirty="0">
                <a:latin typeface="Calibri" pitchFamily="34" charset="0"/>
                <a:cs typeface="Calibri" pitchFamily="34" charset="0"/>
              </a:rPr>
              <a:t> </a:t>
            </a:r>
            <a:r>
              <a:rPr lang="en-US" altLang="pl-PL" sz="1600" dirty="0">
                <a:latin typeface="Calibri" pitchFamily="34" charset="0"/>
                <a:cs typeface="Calibri" pitchFamily="34" charset="0"/>
              </a:rPr>
              <a:t>included </a:t>
            </a:r>
            <a:br>
              <a:rPr lang="pl-PL" altLang="pl-PL" sz="1600" dirty="0">
                <a:latin typeface="Calibri" pitchFamily="34" charset="0"/>
                <a:cs typeface="Calibri" pitchFamily="34" charset="0"/>
              </a:rPr>
            </a:br>
            <a:r>
              <a:rPr lang="en-US" altLang="pl-PL" sz="1600" dirty="0">
                <a:latin typeface="Calibri" pitchFamily="34" charset="0"/>
                <a:cs typeface="Calibri" pitchFamily="34" charset="0"/>
              </a:rPr>
              <a:t>in the ranking</a:t>
            </a:r>
            <a:br>
              <a:rPr lang="pl-PL" altLang="pl-PL" sz="1400" dirty="0">
                <a:latin typeface="Calibri" pitchFamily="34" charset="0"/>
                <a:cs typeface="Calibri" pitchFamily="34" charset="0"/>
              </a:rPr>
            </a:br>
            <a:endParaRPr lang="pl-PL" altLang="pl-PL" sz="1400" dirty="0">
              <a:latin typeface="Calibri" pitchFamily="34" charset="0"/>
              <a:cs typeface="Calibri" pitchFamily="34" charset="0"/>
            </a:endParaRPr>
          </a:p>
        </p:txBody>
      </p:sp>
      <p:sp>
        <p:nvSpPr>
          <p:cNvPr id="17" name="Rectangle 17">
            <a:extLst>
              <a:ext uri="{FF2B5EF4-FFF2-40B4-BE49-F238E27FC236}">
                <a16:creationId xmlns:a16="http://schemas.microsoft.com/office/drawing/2014/main" id="{37A969FA-E6A6-4486-B85B-97FA1BBB54C4}"/>
              </a:ext>
            </a:extLst>
          </p:cNvPr>
          <p:cNvSpPr>
            <a:spLocks noChangeArrowheads="1"/>
          </p:cNvSpPr>
          <p:nvPr/>
        </p:nvSpPr>
        <p:spPr bwMode="auto">
          <a:xfrm>
            <a:off x="1257060" y="5002180"/>
            <a:ext cx="7044833"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spcBef>
                <a:spcPts val="600"/>
              </a:spcBef>
            </a:pPr>
            <a:r>
              <a:rPr lang="pl-PL" altLang="pl-PL" sz="2200" b="1" dirty="0">
                <a:latin typeface="Calibri" pitchFamily="34" charset="0"/>
                <a:cs typeface="Calibri" pitchFamily="34" charset="0"/>
              </a:rPr>
              <a:t>THE </a:t>
            </a:r>
            <a:r>
              <a:rPr lang="en-US" altLang="pl-PL" sz="2200" b="1" dirty="0">
                <a:latin typeface="Calibri" pitchFamily="34" charset="0"/>
                <a:cs typeface="Calibri" pitchFamily="34" charset="0"/>
              </a:rPr>
              <a:t>Interdisciplinary Science Rankings 2025</a:t>
            </a:r>
            <a:br>
              <a:rPr lang="pl-PL" altLang="pl-PL" sz="1400" b="1" dirty="0">
                <a:latin typeface="Calibri" pitchFamily="34" charset="0"/>
                <a:cs typeface="Calibri" pitchFamily="34" charset="0"/>
              </a:rPr>
            </a:br>
            <a:endParaRPr lang="pl-PL" altLang="pl-PL" sz="800" b="1" dirty="0">
              <a:latin typeface="Calibri" pitchFamily="34" charset="0"/>
              <a:cs typeface="Calibri" pitchFamily="34" charset="0"/>
            </a:endParaRPr>
          </a:p>
          <a:p>
            <a:pPr marL="285750" indent="-285750">
              <a:spcBef>
                <a:spcPts val="600"/>
              </a:spcBef>
              <a:buClr>
                <a:schemeClr val="bg1">
                  <a:lumMod val="75000"/>
                </a:schemeClr>
              </a:buClr>
              <a:buFont typeface="Wingdings" panose="05000000000000000000" pitchFamily="2" charset="2"/>
              <a:buChar char="§"/>
            </a:pPr>
            <a:r>
              <a:rPr lang="pl-PL" sz="1600" i="0" dirty="0">
                <a:effectLst/>
                <a:latin typeface="Calibri "/>
              </a:rPr>
              <a:t>2</a:t>
            </a:r>
            <a:r>
              <a:rPr lang="pl-PL" sz="1600" i="0" baseline="30000" dirty="0">
                <a:effectLst/>
                <a:latin typeface="Calibri "/>
              </a:rPr>
              <a:t>nd</a:t>
            </a:r>
            <a:r>
              <a:rPr lang="en-US" altLang="pl-PL" sz="1600" dirty="0">
                <a:latin typeface="Calibri "/>
                <a:cs typeface="Calibri" pitchFamily="34" charset="0"/>
              </a:rPr>
              <a:t> place among Polish universities</a:t>
            </a:r>
          </a:p>
          <a:p>
            <a:pPr marL="285750" indent="-285750">
              <a:spcBef>
                <a:spcPts val="600"/>
              </a:spcBef>
              <a:buClr>
                <a:schemeClr val="bg1">
                  <a:lumMod val="75000"/>
                </a:schemeClr>
              </a:buClr>
              <a:buFont typeface="Wingdings" panose="05000000000000000000" pitchFamily="2" charset="2"/>
              <a:buChar char="§"/>
            </a:pPr>
            <a:r>
              <a:rPr lang="en-US" altLang="pl-PL" sz="1600" dirty="0">
                <a:latin typeface="Calibri "/>
                <a:cs typeface="Calibri" pitchFamily="34" charset="0"/>
              </a:rPr>
              <a:t>in group 201-250 in the general ranking of universities</a:t>
            </a:r>
          </a:p>
        </p:txBody>
      </p:sp>
      <p:pic>
        <p:nvPicPr>
          <p:cNvPr id="28" name="Obraz 17" descr="logo">
            <a:extLst>
              <a:ext uri="{FF2B5EF4-FFF2-40B4-BE49-F238E27FC236}">
                <a16:creationId xmlns:a16="http://schemas.microsoft.com/office/drawing/2014/main" id="{7D43F43A-1008-4B1E-9D45-A054332AA8C4}"/>
              </a:ext>
              <a:ext uri="{C183D7F6-B498-43B3-948B-1728B52AA6E4}">
                <adec:decorative xmlns:adec="http://schemas.microsoft.com/office/drawing/2017/decorative" val="0"/>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271284" y="3704981"/>
            <a:ext cx="2064189" cy="874656"/>
          </a:xfrm>
          <a:prstGeom prst="rect">
            <a:avLst/>
          </a:prstGeom>
        </p:spPr>
      </p:pic>
      <p:sp>
        <p:nvSpPr>
          <p:cNvPr id="29" name="Prostokąt 28">
            <a:extLst>
              <a:ext uri="{FF2B5EF4-FFF2-40B4-BE49-F238E27FC236}">
                <a16:creationId xmlns:a16="http://schemas.microsoft.com/office/drawing/2014/main" id="{3BADB8F5-B278-49E0-8148-905ABDC1CDF3}"/>
              </a:ext>
            </a:extLst>
          </p:cNvPr>
          <p:cNvSpPr/>
          <p:nvPr/>
        </p:nvSpPr>
        <p:spPr>
          <a:xfrm>
            <a:off x="1201089" y="2588540"/>
            <a:ext cx="7213134" cy="754053"/>
          </a:xfrm>
          <a:prstGeom prst="rect">
            <a:avLst/>
          </a:prstGeom>
        </p:spPr>
        <p:txBody>
          <a:bodyPr wrap="square">
            <a:spAutoFit/>
          </a:bodyPr>
          <a:lstStyle/>
          <a:p>
            <a:pPr>
              <a:spcBef>
                <a:spcPts val="600"/>
              </a:spcBef>
            </a:pPr>
            <a:r>
              <a:rPr lang="en-US" altLang="pl-PL" sz="2200" b="1" dirty="0">
                <a:latin typeface="Calibri" pitchFamily="34" charset="0"/>
                <a:cs typeface="Calibri" pitchFamily="34" charset="0"/>
              </a:rPr>
              <a:t>Shanghai Global Ranking of Academic Subjects 2024</a:t>
            </a:r>
            <a:endParaRPr lang="en-US" altLang="pl-PL" sz="2000" b="1" dirty="0">
              <a:latin typeface="Calibri" pitchFamily="34" charset="0"/>
              <a:cs typeface="Calibri" pitchFamily="34" charset="0"/>
            </a:endParaRPr>
          </a:p>
          <a:p>
            <a:pPr marL="285750" lvl="0" indent="-285750">
              <a:spcBef>
                <a:spcPts val="600"/>
              </a:spcBef>
              <a:buClr>
                <a:prstClr val="white">
                  <a:lumMod val="75000"/>
                </a:prstClr>
              </a:buClr>
              <a:buFont typeface="Wingdings" panose="05000000000000000000" pitchFamily="2" charset="2"/>
              <a:buChar char="§"/>
            </a:pPr>
            <a:r>
              <a:rPr lang="pl-PL" altLang="pl-PL" sz="1600" dirty="0">
                <a:latin typeface="Calibri" pitchFamily="34" charset="0"/>
                <a:cs typeface="Calibri" pitchFamily="34" charset="0"/>
              </a:rPr>
              <a:t>M</a:t>
            </a:r>
            <a:r>
              <a:rPr lang="en-US" altLang="pl-PL" sz="1600" dirty="0" err="1">
                <a:latin typeface="Calibri" pitchFamily="34" charset="0"/>
                <a:cs typeface="Calibri" pitchFamily="34" charset="0"/>
              </a:rPr>
              <a:t>echanical</a:t>
            </a:r>
            <a:r>
              <a:rPr lang="en-US" altLang="pl-PL" sz="1600" dirty="0">
                <a:latin typeface="Calibri" pitchFamily="34" charset="0"/>
                <a:cs typeface="Calibri" pitchFamily="34" charset="0"/>
              </a:rPr>
              <a:t> </a:t>
            </a:r>
            <a:r>
              <a:rPr lang="pl-PL" altLang="pl-PL" sz="1600" dirty="0">
                <a:latin typeface="Calibri" pitchFamily="34" charset="0"/>
                <a:cs typeface="Calibri" pitchFamily="34" charset="0"/>
              </a:rPr>
              <a:t>E</a:t>
            </a:r>
            <a:r>
              <a:rPr lang="en-US" altLang="pl-PL" sz="1600" dirty="0" err="1">
                <a:latin typeface="Calibri" pitchFamily="34" charset="0"/>
                <a:cs typeface="Calibri" pitchFamily="34" charset="0"/>
              </a:rPr>
              <a:t>ngineering</a:t>
            </a:r>
            <a:r>
              <a:rPr lang="pl-PL" altLang="pl-PL" sz="1600" dirty="0">
                <a:latin typeface="Calibri" pitchFamily="34" charset="0"/>
                <a:cs typeface="Calibri" pitchFamily="34" charset="0"/>
              </a:rPr>
              <a:t> </a:t>
            </a:r>
            <a:r>
              <a:rPr lang="pl-PL" altLang="pl-PL" sz="1600" dirty="0" err="1">
                <a:latin typeface="Calibri" pitchFamily="34" charset="0"/>
                <a:cs typeface="Calibri" pitchFamily="34" charset="0"/>
              </a:rPr>
              <a:t>ranked</a:t>
            </a:r>
            <a:r>
              <a:rPr lang="pl-PL" altLang="pl-PL" sz="1600" dirty="0">
                <a:latin typeface="Calibri" pitchFamily="34" charset="0"/>
                <a:cs typeface="Calibri" pitchFamily="34" charset="0"/>
              </a:rPr>
              <a:t> </a:t>
            </a:r>
            <a:r>
              <a:rPr lang="en-US" altLang="pl-PL" sz="1600" dirty="0">
                <a:latin typeface="Calibri" pitchFamily="34" charset="0"/>
                <a:cs typeface="Calibri" pitchFamily="34" charset="0"/>
              </a:rPr>
              <a:t>101-150</a:t>
            </a:r>
          </a:p>
        </p:txBody>
      </p:sp>
      <p:pic>
        <p:nvPicPr>
          <p:cNvPr id="30" name="Obraz 29" descr="logo">
            <a:extLst>
              <a:ext uri="{FF2B5EF4-FFF2-40B4-BE49-F238E27FC236}">
                <a16:creationId xmlns:a16="http://schemas.microsoft.com/office/drawing/2014/main" id="{3E2B942A-14ED-4100-8BF9-85ED1F7E9A77}"/>
              </a:ext>
              <a:ext uri="{C183D7F6-B498-43B3-948B-1728B52AA6E4}">
                <adec:decorative xmlns:adec="http://schemas.microsoft.com/office/drawing/2017/decorative" val="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61070" y="2524788"/>
            <a:ext cx="2284619" cy="956063"/>
          </a:xfrm>
          <a:prstGeom prst="rect">
            <a:avLst/>
          </a:prstGeom>
        </p:spPr>
      </p:pic>
      <p:pic>
        <p:nvPicPr>
          <p:cNvPr id="5" name="Obraz 4" descr="logo ">
            <a:extLst>
              <a:ext uri="{FF2B5EF4-FFF2-40B4-BE49-F238E27FC236}">
                <a16:creationId xmlns:a16="http://schemas.microsoft.com/office/drawing/2014/main" id="{5EE424C8-7D02-7331-D16C-4C0C7D473C3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145939" y="5220807"/>
            <a:ext cx="2284620" cy="761540"/>
          </a:xfrm>
          <a:prstGeom prst="rect">
            <a:avLst/>
          </a:prstGeom>
        </p:spPr>
      </p:pic>
      <p:pic>
        <p:nvPicPr>
          <p:cNvPr id="2" name="Obraz 1">
            <a:extLst>
              <a:ext uri="{FF2B5EF4-FFF2-40B4-BE49-F238E27FC236}">
                <a16:creationId xmlns:a16="http://schemas.microsoft.com/office/drawing/2014/main" id="{24C86FD7-AD83-F675-6A22-14E681A8C78F}"/>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8518106" y="584744"/>
            <a:ext cx="5026593" cy="1940044"/>
          </a:xfrm>
          <a:prstGeom prst="rect">
            <a:avLst/>
          </a:prstGeom>
        </p:spPr>
      </p:pic>
      <p:pic>
        <p:nvPicPr>
          <p:cNvPr id="8" name="Obraz 7" descr="Obraz zawierający tekst, Czcionka, plakat, projekt graficzny&#10;&#10;Zawartość wygenerowana przez sztuczną inteligencję może być niepoprawna.">
            <a:extLst>
              <a:ext uri="{FF2B5EF4-FFF2-40B4-BE49-F238E27FC236}">
                <a16:creationId xmlns:a16="http://schemas.microsoft.com/office/drawing/2014/main" id="{8BB1531C-C872-1903-26DF-83291C1BAAC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593266" y="712638"/>
            <a:ext cx="1547692" cy="1358821"/>
          </a:xfrm>
          <a:prstGeom prst="rect">
            <a:avLst/>
          </a:prstGeom>
        </p:spPr>
      </p:pic>
    </p:spTree>
    <p:extLst>
      <p:ext uri="{BB962C8B-B14F-4D97-AF65-F5344CB8AC3E}">
        <p14:creationId xmlns:p14="http://schemas.microsoft.com/office/powerpoint/2010/main" val="1395506286"/>
      </p:ext>
    </p:extLst>
  </p:cSld>
  <p:clrMapOvr>
    <a:masterClrMapping/>
  </p:clrMapOvr>
  <p:transition>
    <p:randomBa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a:extLst>
              <a:ext uri="{FF2B5EF4-FFF2-40B4-BE49-F238E27FC236}">
                <a16:creationId xmlns:a16="http://schemas.microsoft.com/office/drawing/2014/main" id="{C0C49D7F-7FBE-3132-4E80-B71125FAC9B4}"/>
              </a:ext>
              <a:ext uri="{C183D7F6-B498-43B3-948B-1728B52AA6E4}">
                <adec:decorative xmlns:adec="http://schemas.microsoft.com/office/drawing/2017/decorative" val="1"/>
              </a:ext>
            </a:extLst>
          </p:cNvPr>
          <p:cNvSpPr/>
          <p:nvPr/>
        </p:nvSpPr>
        <p:spPr>
          <a:xfrm rot="16200000">
            <a:off x="3614765" y="-1706696"/>
            <a:ext cx="5801888" cy="11352586"/>
          </a:xfrm>
          <a:prstGeom prst="rect">
            <a:avLst/>
          </a:prstGeom>
          <a:gradFill flip="none" rotWithShape="1">
            <a:gsLst>
              <a:gs pos="12000">
                <a:schemeClr val="bg1">
                  <a:lumMod val="85000"/>
                </a:schemeClr>
              </a:gs>
              <a:gs pos="46000">
                <a:schemeClr val="bg2"/>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0"/>
              </a:spcBef>
            </a:pPr>
            <a:endParaRPr lang="pl-PL" sz="2000">
              <a:solidFill>
                <a:schemeClr val="tx1"/>
              </a:solidFill>
              <a:latin typeface="Calibri  "/>
            </a:endParaRPr>
          </a:p>
        </p:txBody>
      </p:sp>
      <p:sp>
        <p:nvSpPr>
          <p:cNvPr id="6" name="Rectangle 2"/>
          <p:cNvSpPr txBox="1">
            <a:spLocks noGrp="1" noChangeArrowheads="1"/>
          </p:cNvSpPr>
          <p:nvPr>
            <p:ph type="title" idx="4294967295"/>
          </p:nvPr>
        </p:nvSpPr>
        <p:spPr bwMode="auto">
          <a:xfrm>
            <a:off x="1246481" y="-1"/>
            <a:ext cx="10485169" cy="1080656"/>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lvl1pPr defTabSz="358775" eaLnBrk="0" hangingPunct="0">
              <a:spcBef>
                <a:spcPts val="400"/>
              </a:spcBef>
              <a:defRPr sz="1600">
                <a:solidFill>
                  <a:srgbClr val="000000"/>
                </a:solidFill>
                <a:latin typeface="Trebuchet MS" pitchFamily="34" charset="0"/>
                <a:ea typeface="Microsoft YaHei" pitchFamily="34" charset="-122"/>
              </a:defRPr>
            </a:lvl1pPr>
            <a:lvl2pPr defTabSz="358775" eaLnBrk="0" hangingPunct="0">
              <a:spcBef>
                <a:spcPts val="400"/>
              </a:spcBef>
              <a:defRPr sz="1600">
                <a:solidFill>
                  <a:srgbClr val="000000"/>
                </a:solidFill>
                <a:latin typeface="Trebuchet MS" pitchFamily="34" charset="0"/>
                <a:ea typeface="Microsoft YaHei" pitchFamily="34" charset="-122"/>
              </a:defRPr>
            </a:lvl2pPr>
            <a:lvl3pPr defTabSz="358775" eaLnBrk="0" hangingPunct="0">
              <a:spcBef>
                <a:spcPts val="400"/>
              </a:spcBef>
              <a:defRPr sz="1600">
                <a:solidFill>
                  <a:srgbClr val="000000"/>
                </a:solidFill>
                <a:latin typeface="Trebuchet MS" pitchFamily="34" charset="0"/>
                <a:ea typeface="Microsoft YaHei" pitchFamily="34" charset="-122"/>
              </a:defRPr>
            </a:lvl3pPr>
            <a:lvl4pPr defTabSz="358775" eaLnBrk="0" hangingPunct="0">
              <a:spcBef>
                <a:spcPts val="400"/>
              </a:spcBef>
              <a:defRPr sz="1600">
                <a:solidFill>
                  <a:srgbClr val="000000"/>
                </a:solidFill>
                <a:latin typeface="Trebuchet MS" pitchFamily="34" charset="0"/>
                <a:ea typeface="Microsoft YaHei" pitchFamily="34" charset="-122"/>
              </a:defRPr>
            </a:lvl4pPr>
            <a:lvl5pPr defTabSz="358775" eaLnBrk="0" hangingPunct="0">
              <a:spcBef>
                <a:spcPts val="400"/>
              </a:spcBef>
              <a:defRPr sz="1600">
                <a:solidFill>
                  <a:srgbClr val="000000"/>
                </a:solidFill>
                <a:latin typeface="Trebuchet MS" pitchFamily="34" charset="0"/>
                <a:ea typeface="Microsoft YaHei" pitchFamily="34" charset="-122"/>
              </a:defRPr>
            </a:lvl5pPr>
            <a:lvl6pPr marL="25146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6pPr>
            <a:lvl7pPr marL="29718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7pPr>
            <a:lvl8pPr marL="34290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8pPr>
            <a:lvl9pPr marL="38862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9pPr>
          </a:lstStyle>
          <a:p>
            <a:pPr marL="0" marR="0" lvl="0" indent="0" algn="l" defTabSz="358775" rtl="0" eaLnBrk="1" fontAlgn="base" latinLnBrk="0" hangingPunct="1">
              <a:lnSpc>
                <a:spcPct val="100000"/>
              </a:lnSpc>
              <a:spcBef>
                <a:spcPct val="0"/>
              </a:spcBef>
              <a:spcAft>
                <a:spcPct val="0"/>
              </a:spcAft>
              <a:buClrTx/>
              <a:buSzTx/>
              <a:buFontTx/>
              <a:buNone/>
              <a:tabLst/>
              <a:defRPr/>
            </a:pPr>
            <a:r>
              <a:rPr kumimoji="0" lang="pl-PL" altLang="pl-PL" sz="3200" b="1" i="0" u="none" strike="noStrike" kern="1200" cap="none" spc="0" normalizeH="0" baseline="0" noProof="0" dirty="0">
                <a:ln>
                  <a:noFill/>
                </a:ln>
                <a:solidFill>
                  <a:srgbClr val="B11D09"/>
                </a:solidFill>
                <a:effectLst/>
                <a:uLnTx/>
                <a:uFillTx/>
                <a:latin typeface="Calibri" pitchFamily="34" charset="0"/>
                <a:ea typeface="Microsoft YaHei" pitchFamily="34" charset="-122"/>
                <a:cs typeface="Calibri" pitchFamily="34" charset="0"/>
              </a:rPr>
              <a:t>Wrocław Tech in the </a:t>
            </a:r>
            <a:r>
              <a:rPr kumimoji="0" lang="pl-PL" altLang="pl-PL" sz="3200" b="1" i="0" u="none" strike="noStrike" kern="1200" cap="none" spc="0" normalizeH="0" baseline="0" noProof="0" dirty="0" err="1">
                <a:ln>
                  <a:noFill/>
                </a:ln>
                <a:solidFill>
                  <a:srgbClr val="B11D09"/>
                </a:solidFill>
                <a:effectLst/>
                <a:uLnTx/>
                <a:uFillTx/>
                <a:latin typeface="Calibri" pitchFamily="34" charset="0"/>
                <a:ea typeface="Microsoft YaHei" pitchFamily="34" charset="-122"/>
                <a:cs typeface="Calibri" pitchFamily="34" charset="0"/>
              </a:rPr>
              <a:t>rankings</a:t>
            </a:r>
            <a:endParaRPr kumimoji="0" lang="pl-PL" altLang="pl-PL" sz="3200" b="1" i="0" u="none" strike="noStrike" kern="1200" cap="none" spc="0" normalizeH="0" baseline="0" noProof="0" dirty="0">
              <a:ln>
                <a:noFill/>
              </a:ln>
              <a:solidFill>
                <a:srgbClr val="B11D09"/>
              </a:solidFill>
              <a:effectLst/>
              <a:uLnTx/>
              <a:uFillTx/>
              <a:latin typeface="Calibri" pitchFamily="34" charset="0"/>
              <a:ea typeface="Microsoft YaHei" pitchFamily="34" charset="-122"/>
              <a:cs typeface="Calibri" pitchFamily="34" charset="0"/>
            </a:endParaRPr>
          </a:p>
        </p:txBody>
      </p:sp>
      <p:sp>
        <p:nvSpPr>
          <p:cNvPr id="17" name="Rectangle 17">
            <a:extLst>
              <a:ext uri="{FF2B5EF4-FFF2-40B4-BE49-F238E27FC236}">
                <a16:creationId xmlns:a16="http://schemas.microsoft.com/office/drawing/2014/main" id="{37A969FA-E6A6-4486-B85B-97FA1BBB54C4}"/>
              </a:ext>
            </a:extLst>
          </p:cNvPr>
          <p:cNvSpPr>
            <a:spLocks noChangeArrowheads="1"/>
          </p:cNvSpPr>
          <p:nvPr/>
        </p:nvSpPr>
        <p:spPr bwMode="auto">
          <a:xfrm>
            <a:off x="1270624" y="1041483"/>
            <a:ext cx="8128927" cy="5401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spcBef>
                <a:spcPts val="600"/>
              </a:spcBef>
            </a:pPr>
            <a:r>
              <a:rPr lang="en-US" altLang="pl-PL" sz="2200" b="1" dirty="0">
                <a:latin typeface="Calibri" pitchFamily="34" charset="0"/>
                <a:cs typeface="Calibri" pitchFamily="34" charset="0"/>
              </a:rPr>
              <a:t>QS World University Rankings 202</a:t>
            </a:r>
            <a:r>
              <a:rPr lang="pl-PL" altLang="pl-PL" sz="2200" b="1" dirty="0">
                <a:latin typeface="Calibri" pitchFamily="34" charset="0"/>
                <a:cs typeface="Calibri" pitchFamily="34" charset="0"/>
              </a:rPr>
              <a:t>6</a:t>
            </a:r>
            <a:br>
              <a:rPr lang="pl-PL" altLang="pl-PL" sz="1400" b="1" dirty="0">
                <a:latin typeface="Calibri" pitchFamily="34" charset="0"/>
                <a:cs typeface="Calibri" pitchFamily="34" charset="0"/>
              </a:rPr>
            </a:br>
            <a:endParaRPr lang="pl-PL" altLang="pl-PL" sz="800" b="1" dirty="0">
              <a:latin typeface="Calibri" pitchFamily="34" charset="0"/>
              <a:cs typeface="Calibri" pitchFamily="34" charset="0"/>
            </a:endParaRPr>
          </a:p>
          <a:p>
            <a:pPr marL="285750" indent="-285750">
              <a:spcBef>
                <a:spcPts val="600"/>
              </a:spcBef>
              <a:buClr>
                <a:schemeClr val="bg1">
                  <a:lumMod val="75000"/>
                </a:schemeClr>
              </a:buClr>
              <a:buFont typeface="Wingdings" panose="05000000000000000000" pitchFamily="2" charset="2"/>
              <a:buChar char="§"/>
            </a:pPr>
            <a:r>
              <a:rPr lang="pl-PL" altLang="pl-PL" sz="1600" dirty="0">
                <a:latin typeface="Calibri "/>
                <a:cs typeface="Calibri" pitchFamily="34" charset="0"/>
              </a:rPr>
              <a:t>10</a:t>
            </a:r>
            <a:r>
              <a:rPr lang="pl-PL" sz="1600" baseline="30000" dirty="0">
                <a:latin typeface="Calibri "/>
                <a:cs typeface="Calibri" panose="020F0502020204030204" pitchFamily="34" charset="0"/>
              </a:rPr>
              <a:t>th</a:t>
            </a:r>
            <a:r>
              <a:rPr lang="en-US" altLang="pl-PL" sz="1600" dirty="0">
                <a:latin typeface="Calibri "/>
                <a:cs typeface="Calibri" pitchFamily="34" charset="0"/>
              </a:rPr>
              <a:t> place among Polish universities</a:t>
            </a:r>
            <a:endParaRPr lang="pl-PL" altLang="pl-PL" sz="1600" dirty="0">
              <a:latin typeface="Calibri "/>
              <a:cs typeface="Calibri" pitchFamily="34" charset="0"/>
            </a:endParaRPr>
          </a:p>
          <a:p>
            <a:pPr marL="285750" indent="-285750">
              <a:spcBef>
                <a:spcPts val="600"/>
              </a:spcBef>
              <a:buClr>
                <a:schemeClr val="bg1">
                  <a:lumMod val="75000"/>
                </a:schemeClr>
              </a:buClr>
              <a:buFont typeface="Wingdings" panose="05000000000000000000" pitchFamily="2" charset="2"/>
              <a:buChar char="§"/>
            </a:pPr>
            <a:r>
              <a:rPr lang="pl-PL" sz="1600" dirty="0">
                <a:latin typeface="Calibri "/>
                <a:cs typeface="Calibri" panose="020F0502020204030204" pitchFamily="34" charset="0"/>
              </a:rPr>
              <a:t>28</a:t>
            </a:r>
            <a:r>
              <a:rPr lang="pl-PL" sz="1600" baseline="30000" dirty="0">
                <a:latin typeface="Calibri "/>
                <a:cs typeface="Calibri" panose="020F0502020204030204" pitchFamily="34" charset="0"/>
              </a:rPr>
              <a:t>th</a:t>
            </a:r>
            <a:r>
              <a:rPr lang="pl-PL" altLang="pl-PL" sz="1600" dirty="0">
                <a:latin typeface="Calibri "/>
                <a:cs typeface="Calibri" pitchFamily="34" charset="0"/>
              </a:rPr>
              <a:t> place in QS </a:t>
            </a:r>
            <a:r>
              <a:rPr lang="en-US" altLang="pl-PL" sz="1600" dirty="0">
                <a:latin typeface="Calibri "/>
                <a:cs typeface="Calibri" pitchFamily="34" charset="0"/>
              </a:rPr>
              <a:t>Europe University Rankings – Eastern Europe</a:t>
            </a:r>
            <a:endParaRPr lang="pl-PL" altLang="pl-PL" sz="1600" dirty="0">
              <a:latin typeface="Calibri "/>
              <a:cs typeface="Calibri" pitchFamily="34" charset="0"/>
            </a:endParaRPr>
          </a:p>
          <a:p>
            <a:pPr marL="285750" indent="-285750">
              <a:spcBef>
                <a:spcPts val="600"/>
              </a:spcBef>
              <a:buClr>
                <a:schemeClr val="bg1">
                  <a:lumMod val="75000"/>
                </a:schemeClr>
              </a:buClr>
              <a:buFont typeface="Wingdings" panose="05000000000000000000" pitchFamily="2" charset="2"/>
              <a:buChar char="§"/>
            </a:pPr>
            <a:endParaRPr lang="pl-PL" altLang="pl-PL" sz="1600" dirty="0">
              <a:latin typeface="Calibri "/>
              <a:cs typeface="Calibri" pitchFamily="34" charset="0"/>
            </a:endParaRPr>
          </a:p>
          <a:p>
            <a:pPr>
              <a:spcBef>
                <a:spcPts val="600"/>
              </a:spcBef>
            </a:pPr>
            <a:r>
              <a:rPr lang="en-US" altLang="pl-PL" sz="2200" b="1" dirty="0">
                <a:latin typeface="Calibri "/>
                <a:cs typeface="Calibri" pitchFamily="34" charset="0"/>
              </a:rPr>
              <a:t>QS World University Rankings by Subject</a:t>
            </a:r>
            <a:r>
              <a:rPr lang="pl-PL" altLang="pl-PL" sz="2200" b="1" dirty="0">
                <a:latin typeface="Calibri "/>
                <a:cs typeface="Calibri" pitchFamily="34" charset="0"/>
              </a:rPr>
              <a:t> 2025</a:t>
            </a:r>
          </a:p>
          <a:p>
            <a:pPr marL="342900" indent="-342900">
              <a:spcBef>
                <a:spcPts val="600"/>
              </a:spcBef>
              <a:buClr>
                <a:schemeClr val="bg1">
                  <a:lumMod val="75000"/>
                </a:schemeClr>
              </a:buClr>
              <a:buFont typeface="Wingdings" panose="05000000000000000000" pitchFamily="2" charset="2"/>
              <a:buChar char="§"/>
            </a:pPr>
            <a:r>
              <a:rPr lang="pl-PL" altLang="pl-PL" sz="1600" b="1" dirty="0">
                <a:latin typeface="Calibri "/>
                <a:cs typeface="Calibri" pitchFamily="34" charset="0"/>
              </a:rPr>
              <a:t>Engineering and Technology </a:t>
            </a:r>
            <a:r>
              <a:rPr lang="pl-PL" altLang="pl-PL" sz="1600" dirty="0">
                <a:latin typeface="Calibri "/>
                <a:cs typeface="Calibri" panose="020F0502020204030204" pitchFamily="34" charset="0"/>
              </a:rPr>
              <a:t>– 30</a:t>
            </a:r>
            <a:r>
              <a:rPr lang="pl-PL" altLang="pl-PL" sz="1600" dirty="0">
                <a:latin typeface="Calibri" pitchFamily="34" charset="0"/>
                <a:cs typeface="Calibri" pitchFamily="34" charset="0"/>
              </a:rPr>
              <a:t>4</a:t>
            </a:r>
            <a:r>
              <a:rPr lang="pl-PL" sz="1600" baseline="30000" dirty="0"/>
              <a:t>th</a:t>
            </a:r>
            <a:r>
              <a:rPr lang="pl-PL" altLang="pl-PL" sz="1600" dirty="0">
                <a:latin typeface="Calibri "/>
                <a:cs typeface="Calibri" panose="020F0502020204030204" pitchFamily="34" charset="0"/>
              </a:rPr>
              <a:t> </a:t>
            </a:r>
            <a:r>
              <a:rPr lang="pl-PL" altLang="pl-PL" sz="1600" dirty="0" err="1">
                <a:latin typeface="Calibri "/>
                <a:cs typeface="Calibri" panose="020F0502020204030204" pitchFamily="34" charset="0"/>
              </a:rPr>
              <a:t>position</a:t>
            </a:r>
            <a:r>
              <a:rPr lang="pl-PL" altLang="pl-PL" sz="1600" dirty="0">
                <a:latin typeface="Calibri "/>
                <a:cs typeface="Calibri" panose="020F0502020204030204" pitchFamily="34" charset="0"/>
              </a:rPr>
              <a:t> </a:t>
            </a:r>
            <a:r>
              <a:rPr lang="pl-PL" altLang="pl-PL" sz="1600" dirty="0" err="1">
                <a:latin typeface="Calibri "/>
                <a:cs typeface="Calibri" panose="020F0502020204030204" pitchFamily="34" charset="0"/>
              </a:rPr>
              <a:t>worldwide</a:t>
            </a:r>
            <a:r>
              <a:rPr lang="pl-PL" altLang="pl-PL" sz="1600" dirty="0">
                <a:latin typeface="Calibri "/>
                <a:cs typeface="Calibri" panose="020F0502020204030204" pitchFamily="34" charset="0"/>
              </a:rPr>
              <a:t>, </a:t>
            </a:r>
            <a:r>
              <a:rPr lang="pl-PL" sz="1600" i="0" dirty="0">
                <a:effectLst/>
                <a:latin typeface="Calibri "/>
              </a:rPr>
              <a:t>2</a:t>
            </a:r>
            <a:r>
              <a:rPr lang="pl-PL" sz="1600" i="0" baseline="30000" dirty="0">
                <a:effectLst/>
                <a:latin typeface="Calibri "/>
              </a:rPr>
              <a:t>nd </a:t>
            </a:r>
            <a:r>
              <a:rPr lang="en-US" altLang="pl-PL" sz="1600" dirty="0">
                <a:latin typeface="Calibri "/>
                <a:cs typeface="Calibri" panose="020F0502020204030204" pitchFamily="34" charset="0"/>
              </a:rPr>
              <a:t>place among Polish universities</a:t>
            </a:r>
            <a:endParaRPr lang="pl-PL" altLang="pl-PL" sz="1600" dirty="0">
              <a:latin typeface="Calibri "/>
              <a:cs typeface="Calibri" panose="020F0502020204030204" pitchFamily="34" charset="0"/>
            </a:endParaRPr>
          </a:p>
          <a:p>
            <a:pPr marL="342900" indent="-342900">
              <a:spcBef>
                <a:spcPts val="600"/>
              </a:spcBef>
              <a:buClr>
                <a:schemeClr val="bg1">
                  <a:lumMod val="75000"/>
                </a:schemeClr>
              </a:buClr>
              <a:buFont typeface="Wingdings" panose="05000000000000000000" pitchFamily="2" charset="2"/>
              <a:buChar char="§"/>
            </a:pPr>
            <a:r>
              <a:rPr lang="pl-PL" altLang="pl-PL" sz="1600" b="1" dirty="0">
                <a:latin typeface="Calibri "/>
                <a:cs typeface="Calibri" panose="020F0502020204030204" pitchFamily="34" charset="0"/>
              </a:rPr>
              <a:t>Natural </a:t>
            </a:r>
            <a:r>
              <a:rPr lang="pl-PL" altLang="pl-PL" sz="1600" b="1" dirty="0" err="1">
                <a:latin typeface="Calibri "/>
                <a:cs typeface="Calibri" panose="020F0502020204030204" pitchFamily="34" charset="0"/>
              </a:rPr>
              <a:t>Sciences</a:t>
            </a:r>
            <a:r>
              <a:rPr lang="pl-PL" altLang="pl-PL" sz="1600" dirty="0">
                <a:latin typeface="Calibri "/>
                <a:cs typeface="Calibri" panose="020F0502020204030204" pitchFamily="34" charset="0"/>
              </a:rPr>
              <a:t> – 39</a:t>
            </a:r>
            <a:r>
              <a:rPr lang="pl-PL" altLang="pl-PL" sz="1600" dirty="0">
                <a:latin typeface="Calibri" pitchFamily="34" charset="0"/>
                <a:cs typeface="Calibri" pitchFamily="34" charset="0"/>
              </a:rPr>
              <a:t>3</a:t>
            </a:r>
            <a:r>
              <a:rPr lang="pl-PL" sz="1600" baseline="30000" dirty="0"/>
              <a:t>th</a:t>
            </a:r>
            <a:r>
              <a:rPr lang="pl-PL" altLang="pl-PL" sz="1600" dirty="0">
                <a:latin typeface="Calibri "/>
                <a:cs typeface="Calibri" panose="020F0502020204030204" pitchFamily="34" charset="0"/>
              </a:rPr>
              <a:t> </a:t>
            </a:r>
            <a:r>
              <a:rPr lang="pl-PL" altLang="pl-PL" sz="1600" dirty="0" err="1">
                <a:latin typeface="Calibri "/>
                <a:cs typeface="Calibri" panose="020F0502020204030204" pitchFamily="34" charset="0"/>
              </a:rPr>
              <a:t>position</a:t>
            </a:r>
            <a:r>
              <a:rPr lang="pl-PL" altLang="pl-PL" sz="1600" dirty="0">
                <a:latin typeface="Calibri "/>
                <a:cs typeface="Calibri" panose="020F0502020204030204" pitchFamily="34" charset="0"/>
              </a:rPr>
              <a:t> </a:t>
            </a:r>
            <a:r>
              <a:rPr lang="pl-PL" altLang="pl-PL" sz="1600" dirty="0" err="1">
                <a:latin typeface="Calibri "/>
                <a:cs typeface="Calibri" panose="020F0502020204030204" pitchFamily="34" charset="0"/>
              </a:rPr>
              <a:t>worldwide</a:t>
            </a:r>
            <a:r>
              <a:rPr lang="pl-PL" altLang="pl-PL" sz="1600" dirty="0">
                <a:latin typeface="Calibri "/>
                <a:cs typeface="Calibri" panose="020F0502020204030204" pitchFamily="34" charset="0"/>
              </a:rPr>
              <a:t>, 4</a:t>
            </a:r>
            <a:r>
              <a:rPr lang="pl-PL" sz="1600" baseline="30000" dirty="0">
                <a:latin typeface="Calibri "/>
                <a:cs typeface="Calibri" panose="020F0502020204030204" pitchFamily="34" charset="0"/>
              </a:rPr>
              <a:t>th</a:t>
            </a:r>
            <a:r>
              <a:rPr lang="en-US" altLang="pl-PL" sz="1600" dirty="0">
                <a:latin typeface="Calibri "/>
                <a:cs typeface="Calibri" pitchFamily="34" charset="0"/>
              </a:rPr>
              <a:t> place among Polish universities</a:t>
            </a:r>
            <a:endParaRPr lang="pl-PL" altLang="pl-PL" sz="1600" dirty="0">
              <a:latin typeface="Calibri "/>
              <a:cs typeface="Calibri" pitchFamily="34" charset="0"/>
            </a:endParaRPr>
          </a:p>
          <a:p>
            <a:pPr>
              <a:spcBef>
                <a:spcPts val="600"/>
              </a:spcBef>
              <a:buClr>
                <a:schemeClr val="bg1">
                  <a:lumMod val="75000"/>
                </a:schemeClr>
              </a:buClr>
            </a:pPr>
            <a:r>
              <a:rPr lang="pl-PL" altLang="pl-PL" sz="1600" dirty="0" err="1">
                <a:latin typeface="Calibri "/>
                <a:cs typeface="Calibri" pitchFamily="34" charset="0"/>
              </a:rPr>
              <a:t>Subjects</a:t>
            </a:r>
            <a:r>
              <a:rPr lang="pl-PL" altLang="pl-PL" sz="1600" dirty="0">
                <a:latin typeface="Calibri "/>
                <a:cs typeface="Calibri" panose="020F0502020204030204" pitchFamily="34" charset="0"/>
              </a:rPr>
              <a:t>:</a:t>
            </a:r>
          </a:p>
          <a:p>
            <a:pPr marL="342900" indent="-342900">
              <a:spcBef>
                <a:spcPts val="600"/>
              </a:spcBef>
              <a:buClr>
                <a:schemeClr val="bg1">
                  <a:lumMod val="75000"/>
                </a:schemeClr>
              </a:buClr>
              <a:buFont typeface="Wingdings" panose="05000000000000000000" pitchFamily="2" charset="2"/>
              <a:buChar char="§"/>
            </a:pPr>
            <a:r>
              <a:rPr lang="pl-PL" altLang="pl-PL" sz="1600" b="1" dirty="0" err="1">
                <a:latin typeface="Calibri "/>
                <a:cs typeface="Calibri" panose="020F0502020204030204" pitchFamily="34" charset="0"/>
              </a:rPr>
              <a:t>Mechanical</a:t>
            </a:r>
            <a:r>
              <a:rPr lang="pl-PL" altLang="pl-PL" sz="1600" b="1" dirty="0">
                <a:latin typeface="Calibri "/>
                <a:cs typeface="Calibri" panose="020F0502020204030204" pitchFamily="34" charset="0"/>
              </a:rPr>
              <a:t> Engineering </a:t>
            </a:r>
            <a:r>
              <a:rPr lang="pl-PL" altLang="pl-PL" sz="1600" dirty="0">
                <a:latin typeface="Calibri "/>
                <a:cs typeface="Calibri" panose="020F0502020204030204" pitchFamily="34" charset="0"/>
              </a:rPr>
              <a:t>– </a:t>
            </a:r>
            <a:r>
              <a:rPr lang="pl-PL" altLang="pl-PL" sz="1600" dirty="0" err="1">
                <a:latin typeface="Calibri "/>
                <a:cs typeface="Calibri" panose="020F0502020204030204" pitchFamily="34" charset="0"/>
              </a:rPr>
              <a:t>ranked</a:t>
            </a:r>
            <a:r>
              <a:rPr lang="pl-PL" altLang="pl-PL" sz="1600" dirty="0">
                <a:latin typeface="Calibri "/>
                <a:cs typeface="Calibri" panose="020F0502020204030204" pitchFamily="34" charset="0"/>
              </a:rPr>
              <a:t> 251-300</a:t>
            </a:r>
          </a:p>
          <a:p>
            <a:pPr marL="342900" indent="-342900">
              <a:spcBef>
                <a:spcPts val="600"/>
              </a:spcBef>
              <a:buClr>
                <a:schemeClr val="bg1">
                  <a:lumMod val="75000"/>
                </a:schemeClr>
              </a:buClr>
              <a:buFont typeface="Wingdings" panose="05000000000000000000" pitchFamily="2" charset="2"/>
              <a:buChar char="§"/>
            </a:pPr>
            <a:r>
              <a:rPr lang="pl-PL" altLang="pl-PL" sz="1600" b="1" dirty="0" err="1">
                <a:latin typeface="Calibri "/>
                <a:cs typeface="Calibri" panose="020F0502020204030204" pitchFamily="34" charset="0"/>
              </a:rPr>
              <a:t>Electrical</a:t>
            </a:r>
            <a:r>
              <a:rPr lang="pl-PL" altLang="pl-PL" sz="1600" b="1" dirty="0">
                <a:latin typeface="Calibri "/>
                <a:cs typeface="Calibri" panose="020F0502020204030204" pitchFamily="34" charset="0"/>
              </a:rPr>
              <a:t> and </a:t>
            </a:r>
            <a:r>
              <a:rPr lang="pl-PL" altLang="pl-PL" sz="1600" b="1" dirty="0" err="1">
                <a:latin typeface="Calibri "/>
                <a:cs typeface="Calibri" panose="020F0502020204030204" pitchFamily="34" charset="0"/>
              </a:rPr>
              <a:t>Electronic</a:t>
            </a:r>
            <a:r>
              <a:rPr lang="pl-PL" altLang="pl-PL" sz="1600" b="1" dirty="0">
                <a:latin typeface="Calibri "/>
                <a:cs typeface="Calibri" panose="020F0502020204030204" pitchFamily="34" charset="0"/>
              </a:rPr>
              <a:t> Engineering</a:t>
            </a:r>
            <a:r>
              <a:rPr lang="pl-PL" altLang="pl-PL" sz="1600" dirty="0">
                <a:latin typeface="Calibri "/>
                <a:cs typeface="Calibri" panose="020F0502020204030204" pitchFamily="34" charset="0"/>
              </a:rPr>
              <a:t> – </a:t>
            </a:r>
            <a:r>
              <a:rPr lang="pl-PL" altLang="pl-PL" sz="1600" dirty="0" err="1">
                <a:latin typeface="Calibri "/>
                <a:cs typeface="Calibri" panose="020F0502020204030204" pitchFamily="34" charset="0"/>
              </a:rPr>
              <a:t>ranked</a:t>
            </a:r>
            <a:r>
              <a:rPr lang="pl-PL" altLang="pl-PL" sz="1600" dirty="0">
                <a:latin typeface="Calibri "/>
                <a:cs typeface="Calibri" panose="020F0502020204030204" pitchFamily="34" charset="0"/>
              </a:rPr>
              <a:t> 251-300</a:t>
            </a:r>
          </a:p>
          <a:p>
            <a:pPr marL="342900" indent="-342900">
              <a:spcBef>
                <a:spcPts val="600"/>
              </a:spcBef>
              <a:buClr>
                <a:schemeClr val="bg1">
                  <a:lumMod val="75000"/>
                </a:schemeClr>
              </a:buClr>
              <a:buFont typeface="Wingdings" panose="05000000000000000000" pitchFamily="2" charset="2"/>
              <a:buChar char="§"/>
            </a:pPr>
            <a:r>
              <a:rPr lang="pl-PL" altLang="pl-PL" sz="1600" b="1" dirty="0" err="1">
                <a:latin typeface="Calibri "/>
                <a:cs typeface="Calibri" panose="020F0502020204030204" pitchFamily="34" charset="0"/>
              </a:rPr>
              <a:t>Chemical</a:t>
            </a:r>
            <a:r>
              <a:rPr lang="pl-PL" altLang="pl-PL" sz="1600" b="1" dirty="0">
                <a:latin typeface="Calibri "/>
                <a:cs typeface="Calibri" panose="020F0502020204030204" pitchFamily="34" charset="0"/>
              </a:rPr>
              <a:t> Engineering </a:t>
            </a:r>
            <a:r>
              <a:rPr lang="pl-PL" altLang="pl-PL" sz="1600" dirty="0">
                <a:latin typeface="Calibri "/>
                <a:cs typeface="Calibri" panose="020F0502020204030204" pitchFamily="34" charset="0"/>
              </a:rPr>
              <a:t>– </a:t>
            </a:r>
            <a:r>
              <a:rPr lang="pl-PL" altLang="pl-PL" sz="1600" dirty="0" err="1">
                <a:latin typeface="Calibri "/>
                <a:cs typeface="Calibri" panose="020F0502020204030204" pitchFamily="34" charset="0"/>
              </a:rPr>
              <a:t>ranked</a:t>
            </a:r>
            <a:r>
              <a:rPr lang="pl-PL" altLang="pl-PL" sz="1600" dirty="0">
                <a:latin typeface="Calibri "/>
                <a:cs typeface="Calibri" panose="020F0502020204030204" pitchFamily="34" charset="0"/>
              </a:rPr>
              <a:t> 351-400</a:t>
            </a:r>
          </a:p>
          <a:p>
            <a:pPr marL="342900" indent="-342900">
              <a:spcBef>
                <a:spcPts val="600"/>
              </a:spcBef>
              <a:buClr>
                <a:schemeClr val="bg1">
                  <a:lumMod val="75000"/>
                </a:schemeClr>
              </a:buClr>
              <a:buFont typeface="Wingdings" panose="05000000000000000000" pitchFamily="2" charset="2"/>
              <a:buChar char="§"/>
            </a:pPr>
            <a:r>
              <a:rPr lang="pl-PL" altLang="pl-PL" sz="1600" b="1" dirty="0" err="1">
                <a:latin typeface="Calibri "/>
                <a:cs typeface="Calibri" panose="020F0502020204030204" pitchFamily="34" charset="0"/>
              </a:rPr>
              <a:t>Computer</a:t>
            </a:r>
            <a:r>
              <a:rPr lang="pl-PL" altLang="pl-PL" sz="1600" b="1" dirty="0">
                <a:latin typeface="Calibri "/>
                <a:cs typeface="Calibri" panose="020F0502020204030204" pitchFamily="34" charset="0"/>
              </a:rPr>
              <a:t> </a:t>
            </a:r>
            <a:r>
              <a:rPr lang="pl-PL" altLang="pl-PL" sz="1600" b="1" dirty="0" err="1">
                <a:latin typeface="Calibri "/>
                <a:cs typeface="Calibri" panose="020F0502020204030204" pitchFamily="34" charset="0"/>
              </a:rPr>
              <a:t>Sciences</a:t>
            </a:r>
            <a:r>
              <a:rPr lang="pl-PL" altLang="pl-PL" sz="1600" b="1" dirty="0">
                <a:latin typeface="Calibri "/>
                <a:cs typeface="Calibri" panose="020F0502020204030204" pitchFamily="34" charset="0"/>
              </a:rPr>
              <a:t> and Information Systems </a:t>
            </a:r>
            <a:r>
              <a:rPr lang="pl-PL" altLang="pl-PL" sz="1600" dirty="0">
                <a:latin typeface="Calibri "/>
                <a:cs typeface="Calibri" panose="020F0502020204030204" pitchFamily="34" charset="0"/>
              </a:rPr>
              <a:t>– </a:t>
            </a:r>
            <a:r>
              <a:rPr lang="pl-PL" altLang="pl-PL" sz="1600" dirty="0" err="1">
                <a:latin typeface="Calibri "/>
                <a:cs typeface="Calibri" panose="020F0502020204030204" pitchFamily="34" charset="0"/>
              </a:rPr>
              <a:t>ranked</a:t>
            </a:r>
            <a:r>
              <a:rPr lang="pl-PL" altLang="pl-PL" sz="1600" dirty="0">
                <a:latin typeface="Calibri "/>
                <a:cs typeface="Calibri" panose="020F0502020204030204" pitchFamily="34" charset="0"/>
              </a:rPr>
              <a:t> 451-500</a:t>
            </a:r>
          </a:p>
          <a:p>
            <a:pPr marL="342900" indent="-342900">
              <a:spcBef>
                <a:spcPts val="600"/>
              </a:spcBef>
              <a:buClr>
                <a:schemeClr val="bg1">
                  <a:lumMod val="75000"/>
                </a:schemeClr>
              </a:buClr>
              <a:buFont typeface="Wingdings" panose="05000000000000000000" pitchFamily="2" charset="2"/>
              <a:buChar char="§"/>
            </a:pPr>
            <a:r>
              <a:rPr lang="pl-PL" altLang="pl-PL" sz="1600" b="1" dirty="0" err="1">
                <a:latin typeface="Calibri "/>
                <a:cs typeface="Calibri" panose="020F0502020204030204" pitchFamily="34" charset="0"/>
              </a:rPr>
              <a:t>Material</a:t>
            </a:r>
            <a:r>
              <a:rPr lang="pl-PL" altLang="pl-PL" sz="1600" b="1" dirty="0">
                <a:latin typeface="Calibri "/>
                <a:cs typeface="Calibri" panose="020F0502020204030204" pitchFamily="34" charset="0"/>
              </a:rPr>
              <a:t> </a:t>
            </a:r>
            <a:r>
              <a:rPr lang="pl-PL" altLang="pl-PL" sz="1600" b="1" dirty="0" err="1">
                <a:latin typeface="Calibri "/>
                <a:cs typeface="Calibri" panose="020F0502020204030204" pitchFamily="34" charset="0"/>
              </a:rPr>
              <a:t>Sciences</a:t>
            </a:r>
            <a:r>
              <a:rPr lang="pl-PL" altLang="pl-PL" sz="1600" b="1" dirty="0">
                <a:latin typeface="Calibri "/>
                <a:cs typeface="Calibri" panose="020F0502020204030204" pitchFamily="34" charset="0"/>
              </a:rPr>
              <a:t> </a:t>
            </a:r>
            <a:r>
              <a:rPr lang="pl-PL" altLang="pl-PL" sz="1600" dirty="0">
                <a:latin typeface="Calibri "/>
                <a:cs typeface="Calibri" panose="020F0502020204030204" pitchFamily="34" charset="0"/>
              </a:rPr>
              <a:t>– </a:t>
            </a:r>
            <a:r>
              <a:rPr lang="pl-PL" altLang="pl-PL" sz="1600" dirty="0" err="1">
                <a:latin typeface="Calibri "/>
                <a:cs typeface="Calibri" panose="020F0502020204030204" pitchFamily="34" charset="0"/>
              </a:rPr>
              <a:t>ranked</a:t>
            </a:r>
            <a:r>
              <a:rPr lang="pl-PL" altLang="pl-PL" sz="1600" dirty="0">
                <a:latin typeface="Calibri "/>
                <a:cs typeface="Calibri" panose="020F0502020204030204" pitchFamily="34" charset="0"/>
              </a:rPr>
              <a:t> 251-300</a:t>
            </a:r>
          </a:p>
          <a:p>
            <a:pPr marL="342900" indent="-342900">
              <a:spcBef>
                <a:spcPts val="600"/>
              </a:spcBef>
              <a:buClr>
                <a:schemeClr val="bg1">
                  <a:lumMod val="75000"/>
                </a:schemeClr>
              </a:buClr>
              <a:buFont typeface="Wingdings" panose="05000000000000000000" pitchFamily="2" charset="2"/>
              <a:buChar char="§"/>
            </a:pPr>
            <a:r>
              <a:rPr lang="en-US" altLang="pl-PL" sz="1600" b="1" dirty="0">
                <a:latin typeface="Calibri "/>
                <a:cs typeface="Calibri" panose="020F0502020204030204" pitchFamily="34" charset="0"/>
              </a:rPr>
              <a:t>Mathematics</a:t>
            </a:r>
            <a:r>
              <a:rPr lang="pl-PL" altLang="pl-PL" sz="1600" dirty="0">
                <a:latin typeface="Calibri "/>
                <a:cs typeface="Calibri" panose="020F0502020204030204" pitchFamily="34" charset="0"/>
              </a:rPr>
              <a:t> – </a:t>
            </a:r>
            <a:r>
              <a:rPr lang="pl-PL" altLang="pl-PL" sz="1600" dirty="0" err="1">
                <a:latin typeface="Calibri "/>
                <a:cs typeface="Calibri" panose="020F0502020204030204" pitchFamily="34" charset="0"/>
              </a:rPr>
              <a:t>ranked</a:t>
            </a:r>
            <a:r>
              <a:rPr lang="pl-PL" altLang="pl-PL" sz="1600" dirty="0">
                <a:latin typeface="Calibri "/>
                <a:cs typeface="Calibri" panose="020F0502020204030204" pitchFamily="34" charset="0"/>
              </a:rPr>
              <a:t> </a:t>
            </a:r>
            <a:r>
              <a:rPr lang="en-US" altLang="pl-PL" sz="1600" dirty="0">
                <a:latin typeface="Calibri "/>
                <a:cs typeface="Calibri" panose="020F0502020204030204" pitchFamily="34" charset="0"/>
              </a:rPr>
              <a:t>351-400</a:t>
            </a:r>
            <a:endParaRPr lang="pl-PL" altLang="pl-PL" sz="1600" dirty="0">
              <a:latin typeface="Calibri "/>
              <a:cs typeface="Calibri" panose="020F0502020204030204" pitchFamily="34" charset="0"/>
            </a:endParaRPr>
          </a:p>
          <a:p>
            <a:pPr marL="342900" indent="-342900">
              <a:spcBef>
                <a:spcPts val="600"/>
              </a:spcBef>
              <a:buClr>
                <a:schemeClr val="bg1">
                  <a:lumMod val="75000"/>
                </a:schemeClr>
              </a:buClr>
              <a:buFont typeface="Wingdings" panose="05000000000000000000" pitchFamily="2" charset="2"/>
              <a:buChar char="§"/>
            </a:pPr>
            <a:r>
              <a:rPr lang="en-US" altLang="pl-PL" sz="1600" b="1" dirty="0">
                <a:latin typeface="Calibri "/>
                <a:cs typeface="Calibri" panose="020F0502020204030204" pitchFamily="34" charset="0"/>
              </a:rPr>
              <a:t>Chemistry</a:t>
            </a:r>
            <a:r>
              <a:rPr lang="pl-PL" altLang="pl-PL" sz="1600" b="1" dirty="0">
                <a:latin typeface="Calibri "/>
                <a:cs typeface="Calibri" panose="020F0502020204030204" pitchFamily="34" charset="0"/>
              </a:rPr>
              <a:t> </a:t>
            </a:r>
            <a:r>
              <a:rPr lang="pl-PL" altLang="pl-PL" sz="1600" dirty="0">
                <a:latin typeface="Calibri "/>
                <a:cs typeface="Calibri" panose="020F0502020204030204" pitchFamily="34" charset="0"/>
              </a:rPr>
              <a:t>– </a:t>
            </a:r>
            <a:r>
              <a:rPr lang="pl-PL" altLang="pl-PL" sz="1600" dirty="0" err="1">
                <a:latin typeface="Calibri "/>
                <a:cs typeface="Calibri" panose="020F0502020204030204" pitchFamily="34" charset="0"/>
              </a:rPr>
              <a:t>ranked</a:t>
            </a:r>
            <a:r>
              <a:rPr lang="pl-PL" altLang="pl-PL" sz="1600" dirty="0">
                <a:latin typeface="Calibri "/>
                <a:cs typeface="Calibri" panose="020F0502020204030204" pitchFamily="34" charset="0"/>
              </a:rPr>
              <a:t> </a:t>
            </a:r>
            <a:r>
              <a:rPr lang="en-US" altLang="pl-PL" sz="1600" dirty="0">
                <a:latin typeface="Calibri "/>
                <a:cs typeface="Calibri" panose="020F0502020204030204" pitchFamily="34" charset="0"/>
              </a:rPr>
              <a:t>501-550</a:t>
            </a:r>
            <a:endParaRPr lang="pl-PL" altLang="pl-PL" sz="1600" dirty="0">
              <a:latin typeface="Calibri "/>
              <a:cs typeface="Calibri" panose="020F0502020204030204" pitchFamily="34" charset="0"/>
            </a:endParaRPr>
          </a:p>
          <a:p>
            <a:pPr marL="342900" indent="-342900">
              <a:spcBef>
                <a:spcPts val="600"/>
              </a:spcBef>
              <a:buClr>
                <a:schemeClr val="bg1">
                  <a:lumMod val="75000"/>
                </a:schemeClr>
              </a:buClr>
              <a:buFont typeface="Wingdings" panose="05000000000000000000" pitchFamily="2" charset="2"/>
              <a:buChar char="§"/>
            </a:pPr>
            <a:r>
              <a:rPr lang="en-US" altLang="pl-PL" sz="1600" b="1" dirty="0">
                <a:latin typeface="Calibri "/>
                <a:cs typeface="Calibri" panose="020F0502020204030204" pitchFamily="34" charset="0"/>
              </a:rPr>
              <a:t>Physics </a:t>
            </a:r>
            <a:r>
              <a:rPr lang="pl-PL" altLang="pl-PL" sz="1600" b="1" dirty="0">
                <a:latin typeface="Calibri "/>
                <a:cs typeface="Calibri" panose="020F0502020204030204" pitchFamily="34" charset="0"/>
              </a:rPr>
              <a:t>and</a:t>
            </a:r>
            <a:r>
              <a:rPr lang="en-US" altLang="pl-PL" sz="1600" b="1" dirty="0">
                <a:latin typeface="Calibri "/>
                <a:cs typeface="Calibri" panose="020F0502020204030204" pitchFamily="34" charset="0"/>
              </a:rPr>
              <a:t> Astronomy</a:t>
            </a:r>
            <a:r>
              <a:rPr lang="pl-PL" altLang="pl-PL" sz="1600" b="1" dirty="0">
                <a:latin typeface="Calibri "/>
                <a:cs typeface="Calibri" panose="020F0502020204030204" pitchFamily="34" charset="0"/>
              </a:rPr>
              <a:t> </a:t>
            </a:r>
            <a:r>
              <a:rPr lang="pl-PL" altLang="pl-PL" sz="1600" dirty="0">
                <a:latin typeface="Calibri "/>
                <a:cs typeface="Calibri" panose="020F0502020204030204" pitchFamily="34" charset="0"/>
              </a:rPr>
              <a:t>– </a:t>
            </a:r>
            <a:r>
              <a:rPr lang="pl-PL" altLang="pl-PL" sz="1600" dirty="0" err="1">
                <a:latin typeface="Calibri "/>
                <a:cs typeface="Calibri" panose="020F0502020204030204" pitchFamily="34" charset="0"/>
              </a:rPr>
              <a:t>ranked</a:t>
            </a:r>
            <a:r>
              <a:rPr lang="pl-PL" altLang="pl-PL" sz="1600" dirty="0">
                <a:latin typeface="Calibri "/>
                <a:cs typeface="Calibri" panose="020F0502020204030204" pitchFamily="34" charset="0"/>
              </a:rPr>
              <a:t> </a:t>
            </a:r>
            <a:r>
              <a:rPr lang="pl-PL" sz="1600" dirty="0">
                <a:latin typeface="Calibri "/>
                <a:cs typeface="Calibri" panose="020F0502020204030204" pitchFamily="34" charset="0"/>
              </a:rPr>
              <a:t>401-450</a:t>
            </a:r>
            <a:endParaRPr lang="en-US" altLang="pl-PL" sz="1600" dirty="0">
              <a:latin typeface="Calibri" pitchFamily="34" charset="0"/>
              <a:cs typeface="Calibri" pitchFamily="34" charset="0"/>
            </a:endParaRPr>
          </a:p>
        </p:txBody>
      </p:sp>
      <p:pic>
        <p:nvPicPr>
          <p:cNvPr id="24" name="Picture 2">
            <a:extLst>
              <a:ext uri="{FF2B5EF4-FFF2-40B4-BE49-F238E27FC236}">
                <a16:creationId xmlns:a16="http://schemas.microsoft.com/office/drawing/2014/main" id="{4D2C8EFC-DA36-4868-A263-FD573631F3A2}"/>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bwMode="auto">
          <a:xfrm>
            <a:off x="9399551" y="1080655"/>
            <a:ext cx="2332099" cy="621893"/>
          </a:xfrm>
          <a:prstGeom prst="rect">
            <a:avLst/>
          </a:prstGeom>
          <a:solidFill>
            <a:schemeClr val="bg1"/>
          </a:solidFill>
        </p:spPr>
      </p:pic>
    </p:spTree>
    <p:extLst>
      <p:ext uri="{BB962C8B-B14F-4D97-AF65-F5344CB8AC3E}">
        <p14:creationId xmlns:p14="http://schemas.microsoft.com/office/powerpoint/2010/main" val="2778038382"/>
      </p:ext>
    </p:extLst>
  </p:cSld>
  <p:clrMapOvr>
    <a:masterClrMapping/>
  </p:clrMapOvr>
  <p:transition>
    <p:randomBa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1"/>
          <p:cNvSpPr txBox="1">
            <a:spLocks noGrp="1" noChangeArrowheads="1"/>
          </p:cNvSpPr>
          <p:nvPr>
            <p:ph type="title" idx="4294967295"/>
          </p:nvPr>
        </p:nvSpPr>
        <p:spPr bwMode="auto">
          <a:xfrm>
            <a:off x="1271464" y="1"/>
            <a:ext cx="10081120" cy="1052735"/>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pl-PL" altLang="pl-PL" sz="3200" b="1" i="0" u="none" strike="noStrike" kern="1200" cap="none" spc="0" normalizeH="0" baseline="0" noProof="0" dirty="0" err="1">
                <a:ln>
                  <a:noFill/>
                </a:ln>
                <a:solidFill>
                  <a:srgbClr val="B11D09"/>
                </a:solidFill>
                <a:effectLst/>
                <a:uLnTx/>
                <a:uFillTx/>
                <a:latin typeface="Calibri" pitchFamily="34" charset="0"/>
                <a:ea typeface="Microsoft YaHei" pitchFamily="34" charset="-122"/>
                <a:cs typeface="Calibri" pitchFamily="34" charset="0"/>
              </a:rPr>
              <a:t>Key</a:t>
            </a:r>
            <a:r>
              <a:rPr kumimoji="0" lang="pl-PL" altLang="pl-PL" sz="3200" b="1" i="0" u="none" strike="noStrike" kern="1200" cap="none" spc="0" normalizeH="0" baseline="0" noProof="0" dirty="0">
                <a:ln>
                  <a:noFill/>
                </a:ln>
                <a:solidFill>
                  <a:srgbClr val="B11D09"/>
                </a:solidFill>
                <a:effectLst/>
                <a:uLnTx/>
                <a:uFillTx/>
                <a:latin typeface="Calibri" pitchFamily="34" charset="0"/>
                <a:ea typeface="Microsoft YaHei" pitchFamily="34" charset="-122"/>
                <a:cs typeface="Calibri" pitchFamily="34" charset="0"/>
              </a:rPr>
              <a:t> Strategic </a:t>
            </a:r>
            <a:r>
              <a:rPr kumimoji="0" lang="pl-PL" altLang="pl-PL" sz="3200" b="1" i="0" u="none" strike="noStrike" kern="1200" cap="none" spc="0" normalizeH="0" baseline="0" noProof="0" dirty="0" err="1">
                <a:ln>
                  <a:noFill/>
                </a:ln>
                <a:solidFill>
                  <a:srgbClr val="B11D09"/>
                </a:solidFill>
                <a:effectLst/>
                <a:uLnTx/>
                <a:uFillTx/>
                <a:latin typeface="Calibri" pitchFamily="34" charset="0"/>
                <a:ea typeface="Microsoft YaHei" pitchFamily="34" charset="-122"/>
                <a:cs typeface="Calibri" pitchFamily="34" charset="0"/>
              </a:rPr>
              <a:t>Areas</a:t>
            </a:r>
            <a:endParaRPr kumimoji="0" lang="pl-PL" altLang="pl-PL" sz="3200" b="1" i="0" u="none" strike="noStrike" kern="1200" cap="none" spc="0" normalizeH="0" baseline="0" noProof="0" dirty="0">
              <a:ln>
                <a:noFill/>
              </a:ln>
              <a:solidFill>
                <a:srgbClr val="B11D09"/>
              </a:solidFill>
              <a:effectLst/>
              <a:uLnTx/>
              <a:uFillTx/>
              <a:latin typeface="Calibri" pitchFamily="34" charset="0"/>
              <a:ea typeface="Microsoft YaHei" pitchFamily="34" charset="-122"/>
              <a:cs typeface="Calibri" pitchFamily="34" charset="0"/>
            </a:endParaRPr>
          </a:p>
        </p:txBody>
      </p:sp>
      <p:sp>
        <p:nvSpPr>
          <p:cNvPr id="7" name="Text Box 2"/>
          <p:cNvSpPr txBox="1">
            <a:spLocks noChangeArrowheads="1"/>
          </p:cNvSpPr>
          <p:nvPr/>
        </p:nvSpPr>
        <p:spPr bwMode="auto">
          <a:xfrm>
            <a:off x="1286868" y="1047056"/>
            <a:ext cx="6681340" cy="30614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numCol="1"/>
          <a:lstStyle>
            <a:lvl1pPr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1pPr>
            <a:lvl2pPr marL="825500"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2pPr>
            <a:lvl3pPr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3pPr>
            <a:lvl4pPr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4pPr>
            <a:lvl5pPr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9pPr>
          </a:lstStyle>
          <a:p>
            <a:pPr algn="just" defTabSz="358775">
              <a:spcBef>
                <a:spcPts val="600"/>
              </a:spcBef>
              <a:spcAft>
                <a:spcPts val="600"/>
              </a:spcAft>
            </a:pPr>
            <a:r>
              <a:rPr lang="en-US" altLang="pl-PL" sz="2400" b="0" dirty="0">
                <a:solidFill>
                  <a:schemeClr val="tx1"/>
                </a:solidFill>
                <a:latin typeface="Calibri  "/>
                <a:cs typeface="Calibri" pitchFamily="34" charset="0"/>
              </a:rPr>
              <a:t>To implement the University’s mission and vision and to support and promote its values, this Strategy defines</a:t>
            </a:r>
            <a:r>
              <a:rPr lang="pl-PL" altLang="pl-PL" sz="2400" b="0" dirty="0">
                <a:solidFill>
                  <a:schemeClr val="tx1"/>
                </a:solidFill>
                <a:latin typeface="Calibri  "/>
                <a:cs typeface="Calibri" pitchFamily="34" charset="0"/>
              </a:rPr>
              <a:t> </a:t>
            </a:r>
            <a:r>
              <a:rPr lang="en-US" altLang="pl-PL" sz="2400" b="0" dirty="0">
                <a:solidFill>
                  <a:schemeClr val="tx1"/>
                </a:solidFill>
                <a:latin typeface="Calibri  "/>
                <a:cs typeface="Calibri" pitchFamily="34" charset="0"/>
              </a:rPr>
              <a:t>five key strategic areas</a:t>
            </a:r>
            <a:r>
              <a:rPr lang="pl-PL" altLang="pl-PL" sz="2400" b="0" dirty="0">
                <a:solidFill>
                  <a:schemeClr val="tx1"/>
                </a:solidFill>
                <a:latin typeface="Calibri  "/>
                <a:cs typeface="Calibri" pitchFamily="34" charset="0"/>
              </a:rPr>
              <a:t>:</a:t>
            </a:r>
          </a:p>
          <a:p>
            <a:pPr marL="342900" indent="-342900" algn="just" defTabSz="358775">
              <a:spcBef>
                <a:spcPts val="600"/>
              </a:spcBef>
              <a:spcAft>
                <a:spcPts val="600"/>
              </a:spcAft>
              <a:buClr>
                <a:schemeClr val="bg1">
                  <a:lumMod val="75000"/>
                </a:schemeClr>
              </a:buClr>
              <a:buFont typeface="Wingdings" panose="05000000000000000000" pitchFamily="2" charset="2"/>
              <a:buChar char="§"/>
            </a:pPr>
            <a:r>
              <a:rPr lang="en-US" altLang="pl-PL" sz="2400" dirty="0">
                <a:solidFill>
                  <a:schemeClr val="tx1"/>
                </a:solidFill>
                <a:latin typeface="Calibri  "/>
                <a:cs typeface="Calibri" pitchFamily="34" charset="0"/>
              </a:rPr>
              <a:t>Education</a:t>
            </a:r>
          </a:p>
          <a:p>
            <a:pPr marL="342900" indent="-342900" algn="just" defTabSz="358775">
              <a:spcBef>
                <a:spcPts val="600"/>
              </a:spcBef>
              <a:spcAft>
                <a:spcPts val="600"/>
              </a:spcAft>
              <a:buClr>
                <a:schemeClr val="bg1">
                  <a:lumMod val="75000"/>
                </a:schemeClr>
              </a:buClr>
              <a:buFont typeface="Wingdings" panose="05000000000000000000" pitchFamily="2" charset="2"/>
              <a:buChar char="§"/>
            </a:pPr>
            <a:r>
              <a:rPr lang="en-US" altLang="pl-PL" sz="2400" dirty="0">
                <a:solidFill>
                  <a:schemeClr val="tx1"/>
                </a:solidFill>
                <a:latin typeface="Calibri  "/>
                <a:cs typeface="Calibri" pitchFamily="34" charset="0"/>
              </a:rPr>
              <a:t>Research and Innovation</a:t>
            </a:r>
          </a:p>
          <a:p>
            <a:pPr marL="342900" indent="-342900" algn="just" defTabSz="358775">
              <a:spcBef>
                <a:spcPts val="600"/>
              </a:spcBef>
              <a:spcAft>
                <a:spcPts val="600"/>
              </a:spcAft>
              <a:buClr>
                <a:schemeClr val="bg1">
                  <a:lumMod val="75000"/>
                </a:schemeClr>
              </a:buClr>
              <a:buFont typeface="Wingdings" panose="05000000000000000000" pitchFamily="2" charset="2"/>
              <a:buChar char="§"/>
            </a:pPr>
            <a:r>
              <a:rPr lang="en-US" altLang="pl-PL" sz="2400" dirty="0">
                <a:solidFill>
                  <a:schemeClr val="tx1"/>
                </a:solidFill>
                <a:latin typeface="Calibri  "/>
                <a:cs typeface="Calibri" pitchFamily="34" charset="0"/>
              </a:rPr>
              <a:t>Cooperation with the Environment</a:t>
            </a:r>
            <a:endParaRPr lang="pl-PL" altLang="pl-PL" sz="2400" dirty="0">
              <a:solidFill>
                <a:schemeClr val="tx1"/>
              </a:solidFill>
              <a:latin typeface="Calibri  "/>
              <a:cs typeface="Calibri" pitchFamily="34" charset="0"/>
            </a:endParaRPr>
          </a:p>
          <a:p>
            <a:pPr marL="342900" indent="-342900" algn="just" defTabSz="358775">
              <a:spcBef>
                <a:spcPts val="600"/>
              </a:spcBef>
              <a:spcAft>
                <a:spcPts val="600"/>
              </a:spcAft>
              <a:buClr>
                <a:schemeClr val="bg1">
                  <a:lumMod val="75000"/>
                </a:schemeClr>
              </a:buClr>
              <a:buFont typeface="Wingdings" panose="05000000000000000000" pitchFamily="2" charset="2"/>
              <a:buChar char="§"/>
            </a:pPr>
            <a:r>
              <a:rPr lang="pl-PL" sz="2400" dirty="0" err="1">
                <a:solidFill>
                  <a:schemeClr val="tx1"/>
                </a:solidFill>
                <a:latin typeface="Calibri  "/>
              </a:rPr>
              <a:t>Community</a:t>
            </a:r>
            <a:endParaRPr lang="pl-PL" sz="2400" dirty="0">
              <a:solidFill>
                <a:schemeClr val="tx1"/>
              </a:solidFill>
              <a:latin typeface="Calibri  "/>
            </a:endParaRPr>
          </a:p>
          <a:p>
            <a:pPr marL="342900" indent="-342900" algn="just" defTabSz="358775">
              <a:spcBef>
                <a:spcPts val="600"/>
              </a:spcBef>
              <a:spcAft>
                <a:spcPts val="600"/>
              </a:spcAft>
              <a:buClr>
                <a:schemeClr val="bg1">
                  <a:lumMod val="75000"/>
                </a:schemeClr>
              </a:buClr>
              <a:buFont typeface="Wingdings" panose="05000000000000000000" pitchFamily="2" charset="2"/>
              <a:buChar char="§"/>
            </a:pPr>
            <a:r>
              <a:rPr lang="pl-PL" sz="2400" dirty="0" err="1">
                <a:solidFill>
                  <a:schemeClr val="tx1"/>
                </a:solidFill>
                <a:latin typeface="Calibri  "/>
              </a:rPr>
              <a:t>Infrastructure</a:t>
            </a:r>
            <a:r>
              <a:rPr lang="pl-PL" sz="2400" dirty="0">
                <a:solidFill>
                  <a:schemeClr val="tx1"/>
                </a:solidFill>
                <a:latin typeface="Calibri  "/>
              </a:rPr>
              <a:t>.</a:t>
            </a:r>
            <a:endParaRPr lang="en-GB" sz="2400" dirty="0">
              <a:solidFill>
                <a:schemeClr val="tx1"/>
              </a:solidFill>
              <a:latin typeface="Calibri  "/>
              <a:cs typeface="Calibri" pitchFamily="34" charset="0"/>
            </a:endParaRPr>
          </a:p>
        </p:txBody>
      </p:sp>
      <p:sp>
        <p:nvSpPr>
          <p:cNvPr id="5" name="Prostokąt 4">
            <a:extLst>
              <a:ext uri="{FF2B5EF4-FFF2-40B4-BE49-F238E27FC236}">
                <a16:creationId xmlns:a16="http://schemas.microsoft.com/office/drawing/2014/main" id="{06B3F13C-CAF7-4399-9F48-DBF03ABF9047}"/>
              </a:ext>
              <a:ext uri="{C183D7F6-B498-43B3-948B-1728B52AA6E4}">
                <adec:decorative xmlns:adec="http://schemas.microsoft.com/office/drawing/2017/decorative" val="1"/>
              </a:ext>
            </a:extLst>
          </p:cNvPr>
          <p:cNvSpPr/>
          <p:nvPr/>
        </p:nvSpPr>
        <p:spPr>
          <a:xfrm>
            <a:off x="8256240" y="0"/>
            <a:ext cx="3935759" cy="6858000"/>
          </a:xfrm>
          <a:prstGeom prst="rect">
            <a:avLst/>
          </a:prstGeom>
          <a:gradFill flip="none" rotWithShape="1">
            <a:gsLst>
              <a:gs pos="12000">
                <a:schemeClr val="bg1">
                  <a:lumMod val="85000"/>
                </a:schemeClr>
              </a:gs>
              <a:gs pos="46000">
                <a:schemeClr val="bg2"/>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2" name="Obraz 1">
            <a:extLst>
              <a:ext uri="{FF2B5EF4-FFF2-40B4-BE49-F238E27FC236}">
                <a16:creationId xmlns:a16="http://schemas.microsoft.com/office/drawing/2014/main" id="{5BCD9A61-B98F-3755-5169-4B69635CEA2D}"/>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a:stretch/>
        </p:blipFill>
        <p:spPr>
          <a:xfrm>
            <a:off x="8256240" y="0"/>
            <a:ext cx="3935760" cy="6858000"/>
          </a:xfrm>
          <a:prstGeom prst="rect">
            <a:avLst/>
          </a:prstGeom>
        </p:spPr>
      </p:pic>
    </p:spTree>
    <p:extLst>
      <p:ext uri="{BB962C8B-B14F-4D97-AF65-F5344CB8AC3E}">
        <p14:creationId xmlns:p14="http://schemas.microsoft.com/office/powerpoint/2010/main" val="19596996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az 1">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colorTemperature colorTemp="6504"/>
                    </a14:imgEffect>
                    <a14:imgEffect>
                      <a14:brightnessContrast bright="5000"/>
                    </a14:imgEffect>
                  </a14:imgLayer>
                </a14:imgProps>
              </a:ext>
              <a:ext uri="{28A0092B-C50C-407E-A947-70E740481C1C}">
                <a14:useLocalDpi xmlns:a14="http://schemas.microsoft.com/office/drawing/2010/main"/>
              </a:ext>
            </a:extLst>
          </a:blip>
          <a:srcRect/>
          <a:stretch/>
        </p:blipFill>
        <p:spPr>
          <a:xfrm>
            <a:off x="828210" y="-1"/>
            <a:ext cx="11363789" cy="6858001"/>
          </a:xfrm>
          <a:prstGeom prst="rect">
            <a:avLst/>
          </a:prstGeom>
        </p:spPr>
      </p:pic>
      <p:grpSp>
        <p:nvGrpSpPr>
          <p:cNvPr id="7" name="Grupa 6">
            <a:extLst>
              <a:ext uri="{FF2B5EF4-FFF2-40B4-BE49-F238E27FC236}">
                <a16:creationId xmlns:a16="http://schemas.microsoft.com/office/drawing/2014/main" id="{A9D05CB4-1946-4C12-BF6F-771F05808E1C}"/>
              </a:ext>
              <a:ext uri="{C183D7F6-B498-43B3-948B-1728B52AA6E4}">
                <adec:decorative xmlns:adec="http://schemas.microsoft.com/office/drawing/2017/decorative" val="1"/>
              </a:ext>
            </a:extLst>
          </p:cNvPr>
          <p:cNvGrpSpPr/>
          <p:nvPr/>
        </p:nvGrpSpPr>
        <p:grpSpPr>
          <a:xfrm>
            <a:off x="843272" y="403517"/>
            <a:ext cx="11363789" cy="864096"/>
            <a:chOff x="828211" y="204452"/>
            <a:chExt cx="11363789" cy="864096"/>
          </a:xfrm>
        </p:grpSpPr>
        <p:sp>
          <p:nvSpPr>
            <p:cNvPr id="9" name="Prostokąt 8">
              <a:extLst>
                <a:ext uri="{FF2B5EF4-FFF2-40B4-BE49-F238E27FC236}">
                  <a16:creationId xmlns:a16="http://schemas.microsoft.com/office/drawing/2014/main" id="{3E52D65A-63CF-45C7-9D70-C3E99EFA398C}"/>
                </a:ext>
              </a:extLst>
            </p:cNvPr>
            <p:cNvSpPr/>
            <p:nvPr/>
          </p:nvSpPr>
          <p:spPr>
            <a:xfrm>
              <a:off x="828211" y="216754"/>
              <a:ext cx="11363789" cy="720080"/>
            </a:xfrm>
            <a:prstGeom prst="rect">
              <a:avLst/>
            </a:prstGeom>
            <a:gradFill>
              <a:gsLst>
                <a:gs pos="92000">
                  <a:schemeClr val="accent1">
                    <a:lumMod val="5000"/>
                    <a:lumOff val="95000"/>
                    <a:alpha val="0"/>
                  </a:schemeClr>
                </a:gs>
                <a:gs pos="10000">
                  <a:schemeClr val="accent1">
                    <a:lumMod val="5000"/>
                    <a:lumOff val="95000"/>
                    <a:alpha val="0"/>
                  </a:schemeClr>
                </a:gs>
                <a:gs pos="49000">
                  <a:schemeClr val="bg1">
                    <a:lumMod val="7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10" name="Text Box 1">
              <a:extLst>
                <a:ext uri="{FF2B5EF4-FFF2-40B4-BE49-F238E27FC236}">
                  <a16:creationId xmlns:a16="http://schemas.microsoft.com/office/drawing/2014/main" id="{A7522E7B-3B67-4978-9865-CCEC6BD3CE7C}"/>
                </a:ext>
              </a:extLst>
            </p:cNvPr>
            <p:cNvSpPr txBox="1">
              <a:spLocks noChangeArrowheads="1"/>
            </p:cNvSpPr>
            <p:nvPr/>
          </p:nvSpPr>
          <p:spPr bwMode="auto">
            <a:xfrm>
              <a:off x="3215680" y="204452"/>
              <a:ext cx="6480720" cy="8640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t"/>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algn="ctr" eaLnBrk="1" hangingPunct="1">
                <a:spcBef>
                  <a:spcPct val="0"/>
                </a:spcBef>
              </a:pPr>
              <a:r>
                <a:rPr lang="pl-PL" sz="4000" b="1" cap="all" dirty="0">
                  <a:solidFill>
                    <a:schemeClr val="bg1"/>
                  </a:solidFill>
                  <a:latin typeface="Calibri" pitchFamily="34" charset="0"/>
                  <a:cs typeface="Calibri" pitchFamily="34" charset="0"/>
                </a:rPr>
                <a:t>EDUCATION</a:t>
              </a:r>
              <a:endParaRPr lang="pl-PL" altLang="pl-PL" sz="4000" b="1" cap="all" dirty="0">
                <a:solidFill>
                  <a:schemeClr val="bg1"/>
                </a:solidFill>
              </a:endParaRPr>
            </a:p>
            <a:p>
              <a:pPr algn="ctr" eaLnBrk="1" hangingPunct="1">
                <a:spcBef>
                  <a:spcPct val="0"/>
                </a:spcBef>
                <a:buFontTx/>
                <a:buNone/>
              </a:pPr>
              <a:endParaRPr lang="pl-PL" altLang="pl-PL" sz="4000" b="1" cap="all" dirty="0"/>
            </a:p>
          </p:txBody>
        </p:sp>
      </p:grpSp>
      <p:sp>
        <p:nvSpPr>
          <p:cNvPr id="3" name="Tytuł 2">
            <a:extLst>
              <a:ext uri="{FF2B5EF4-FFF2-40B4-BE49-F238E27FC236}">
                <a16:creationId xmlns:a16="http://schemas.microsoft.com/office/drawing/2014/main" id="{EC0C3D92-1190-4586-4A45-81F139B5B4AE}"/>
              </a:ext>
            </a:extLst>
          </p:cNvPr>
          <p:cNvSpPr>
            <a:spLocks noGrp="1"/>
          </p:cNvSpPr>
          <p:nvPr>
            <p:ph type="title" idx="4294967295"/>
          </p:nvPr>
        </p:nvSpPr>
        <p:spPr>
          <a:xfrm>
            <a:off x="143339" y="-1548656"/>
            <a:ext cx="11041227" cy="1548656"/>
          </a:xfrm>
        </p:spPr>
        <p:txBody>
          <a:bodyPr vert="horz" wrap="square" lIns="91440" tIns="45720" rIns="91440" bIns="45720" numCol="1" anchor="b" anchorCtr="0" compatLnSpc="1">
            <a:prstTxWarp prst="textNoShape">
              <a:avLst/>
            </a:prstTxWarp>
          </a:bodyPr>
          <a:lstStyle/>
          <a:p>
            <a:r>
              <a:rPr lang="pl-PL" dirty="0" err="1"/>
              <a:t>Education</a:t>
            </a:r>
            <a:endParaRPr lang="pl-PL" dirty="0"/>
          </a:p>
        </p:txBody>
      </p:sp>
    </p:spTree>
    <p:extLst>
      <p:ext uri="{BB962C8B-B14F-4D97-AF65-F5344CB8AC3E}">
        <p14:creationId xmlns:p14="http://schemas.microsoft.com/office/powerpoint/2010/main" val="39110113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1"/>
          <p:cNvSpPr txBox="1">
            <a:spLocks noGrp="1" noChangeArrowheads="1"/>
          </p:cNvSpPr>
          <p:nvPr>
            <p:ph type="title" idx="4294967295"/>
          </p:nvPr>
        </p:nvSpPr>
        <p:spPr bwMode="auto">
          <a:xfrm>
            <a:off x="1271461" y="-81451"/>
            <a:ext cx="8065595" cy="1062179"/>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0" spcFirstLastPara="0" vertOverflow="overflow" horzOverflow="overflow" vert="horz" wrap="square" lIns="91440" tIns="45720" rIns="91440" bIns="0" numCol="1" spcCol="0" rtlCol="0" fromWordArt="0" anchor="ctr" anchorCtr="0" forceAA="0" compatLnSpc="1">
            <a:prstTxWarp prst="textNoShape">
              <a:avLst/>
            </a:prstTxWarp>
            <a:noAutofit/>
          </a:bodyP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US" altLang="pl-PL" sz="3200" b="1" i="0" u="none" strike="noStrike" kern="1200" cap="none" spc="0" normalizeH="0" baseline="0" noProof="0" dirty="0">
                <a:ln>
                  <a:noFill/>
                </a:ln>
                <a:solidFill>
                  <a:srgbClr val="B11D09"/>
                </a:solidFill>
                <a:effectLst/>
                <a:uLnTx/>
                <a:uFillTx/>
                <a:latin typeface="Calibri" pitchFamily="34" charset="0"/>
                <a:ea typeface="Microsoft YaHei" pitchFamily="34" charset="-122"/>
                <a:cs typeface="Calibri" pitchFamily="34" charset="0"/>
              </a:rPr>
              <a:t>Fields</a:t>
            </a:r>
          </a:p>
        </p:txBody>
      </p:sp>
      <p:sp>
        <p:nvSpPr>
          <p:cNvPr id="7" name="Google Shape;401;p5">
            <a:extLst>
              <a:ext uri="{FF2B5EF4-FFF2-40B4-BE49-F238E27FC236}">
                <a16:creationId xmlns:a16="http://schemas.microsoft.com/office/drawing/2014/main" id="{0C9F95CC-8DEF-49C9-B69A-43B50986AC1B}"/>
              </a:ext>
            </a:extLst>
          </p:cNvPr>
          <p:cNvSpPr txBox="1"/>
          <p:nvPr/>
        </p:nvSpPr>
        <p:spPr>
          <a:xfrm>
            <a:off x="1487488" y="982078"/>
            <a:ext cx="5544616" cy="5251270"/>
          </a:xfrm>
          <a:prstGeom prst="rect">
            <a:avLst/>
          </a:prstGeom>
          <a:noFill/>
          <a:ln>
            <a:noFill/>
          </a:ln>
        </p:spPr>
        <p:txBody>
          <a:bodyPr spcFirstLastPara="1" wrap="square" lIns="0" tIns="0" rIns="0" bIns="0" anchor="t" anchorCtr="0">
            <a:noAutofit/>
          </a:bodyPr>
          <a:lstStyle/>
          <a:p>
            <a:pPr marL="0" marR="0" lvl="0" indent="0" algn="l" rtl="0">
              <a:spcBef>
                <a:spcPts val="600"/>
              </a:spcBef>
              <a:buClr>
                <a:srgbClr val="595959"/>
              </a:buClr>
              <a:buSzPts val="1600"/>
              <a:buFont typeface="Noto Sans Symbols"/>
              <a:buNone/>
            </a:pPr>
            <a:r>
              <a:rPr lang="en-US" sz="2100" b="1" dirty="0">
                <a:latin typeface="Calibri  "/>
                <a:ea typeface="Verdana"/>
                <a:cs typeface="Calibri" panose="020F0502020204030204" pitchFamily="34" charset="0"/>
                <a:sym typeface="Verdana"/>
              </a:rPr>
              <a:t>Engineering and technology:</a:t>
            </a:r>
          </a:p>
          <a:p>
            <a:pPr marL="285750" marR="0" lvl="0" indent="-285750" algn="l" rtl="0">
              <a:spcBef>
                <a:spcPts val="600"/>
              </a:spcBef>
              <a:buClr>
                <a:schemeClr val="bg1">
                  <a:lumMod val="75000"/>
                </a:schemeClr>
              </a:buClr>
              <a:buSzPts val="1600"/>
              <a:buFont typeface="Wingdings" panose="05000000000000000000" pitchFamily="2" charset="2"/>
              <a:buChar char="§"/>
            </a:pPr>
            <a:r>
              <a:rPr lang="en-US" sz="2100" dirty="0">
                <a:latin typeface="Calibri  "/>
                <a:ea typeface="Verdana"/>
                <a:cs typeface="Calibri" panose="020F0502020204030204" pitchFamily="34" charset="0"/>
                <a:sym typeface="Verdana"/>
              </a:rPr>
              <a:t>Architecture and urban planning</a:t>
            </a:r>
            <a:endParaRPr sz="2100" dirty="0">
              <a:latin typeface="Calibri  "/>
              <a:cs typeface="Calibri" panose="020F0502020204030204" pitchFamily="34" charset="0"/>
            </a:endParaRPr>
          </a:p>
          <a:p>
            <a:pPr marL="285750" lvl="0" indent="-285750">
              <a:spcBef>
                <a:spcPts val="600"/>
              </a:spcBef>
              <a:buClr>
                <a:schemeClr val="bg1">
                  <a:lumMod val="75000"/>
                </a:schemeClr>
              </a:buClr>
              <a:buSzPts val="1600"/>
              <a:buFont typeface="Wingdings" panose="05000000000000000000" pitchFamily="2" charset="2"/>
              <a:buChar char="§"/>
            </a:pPr>
            <a:r>
              <a:rPr lang="en-US" sz="2100" dirty="0">
                <a:latin typeface="Calibri  "/>
                <a:ea typeface="Verdana"/>
                <a:cs typeface="Calibri" panose="020F0502020204030204" pitchFamily="34" charset="0"/>
                <a:sym typeface="Verdana"/>
              </a:rPr>
              <a:t>Automation, </a:t>
            </a:r>
            <a:r>
              <a:rPr lang="pl-PL" sz="2100" dirty="0">
                <a:latin typeface="Calibri  "/>
                <a:ea typeface="Verdana"/>
                <a:cs typeface="Calibri" panose="020F0502020204030204" pitchFamily="34" charset="0"/>
                <a:sym typeface="Verdana"/>
              </a:rPr>
              <a:t>e</a:t>
            </a:r>
            <a:r>
              <a:rPr lang="en-US" sz="2100" dirty="0" err="1">
                <a:latin typeface="Calibri  "/>
                <a:ea typeface="Verdana"/>
                <a:cs typeface="Calibri" panose="020F0502020204030204" pitchFamily="34" charset="0"/>
                <a:sym typeface="Verdana"/>
              </a:rPr>
              <a:t>lectronics</a:t>
            </a:r>
            <a:r>
              <a:rPr lang="en-US" sz="2100" dirty="0">
                <a:latin typeface="Calibri  "/>
                <a:ea typeface="Verdana"/>
                <a:cs typeface="Calibri" panose="020F0502020204030204" pitchFamily="34" charset="0"/>
                <a:sym typeface="Verdana"/>
              </a:rPr>
              <a:t>, </a:t>
            </a:r>
            <a:r>
              <a:rPr lang="pl-PL" sz="2100" dirty="0">
                <a:latin typeface="Calibri  "/>
                <a:ea typeface="Verdana"/>
                <a:cs typeface="Calibri" panose="020F0502020204030204" pitchFamily="34" charset="0"/>
                <a:sym typeface="Verdana"/>
              </a:rPr>
              <a:t>e</a:t>
            </a:r>
            <a:r>
              <a:rPr lang="en-US" sz="2100" dirty="0" err="1">
                <a:latin typeface="Calibri  "/>
                <a:ea typeface="Verdana"/>
                <a:cs typeface="Calibri" panose="020F0502020204030204" pitchFamily="34" charset="0"/>
                <a:sym typeface="Verdana"/>
              </a:rPr>
              <a:t>lectrical</a:t>
            </a:r>
            <a:r>
              <a:rPr lang="en-US" sz="2100" dirty="0">
                <a:latin typeface="Calibri  "/>
                <a:ea typeface="Verdana"/>
                <a:cs typeface="Calibri" panose="020F0502020204030204" pitchFamily="34" charset="0"/>
                <a:sym typeface="Verdana"/>
              </a:rPr>
              <a:t> </a:t>
            </a:r>
            <a:r>
              <a:rPr lang="pl-PL" sz="2100" dirty="0">
                <a:latin typeface="Calibri  "/>
                <a:ea typeface="Verdana"/>
                <a:cs typeface="Calibri" panose="020F0502020204030204" pitchFamily="34" charset="0"/>
                <a:sym typeface="Verdana"/>
              </a:rPr>
              <a:t>e</a:t>
            </a:r>
            <a:r>
              <a:rPr lang="en-US" sz="2100" dirty="0" err="1">
                <a:latin typeface="Calibri  "/>
                <a:ea typeface="Verdana"/>
                <a:cs typeface="Calibri" panose="020F0502020204030204" pitchFamily="34" charset="0"/>
                <a:sym typeface="Verdana"/>
              </a:rPr>
              <a:t>ngineering</a:t>
            </a:r>
            <a:r>
              <a:rPr lang="en-US" sz="2100" dirty="0">
                <a:latin typeface="Calibri  "/>
                <a:ea typeface="Verdana"/>
                <a:cs typeface="Calibri" panose="020F0502020204030204" pitchFamily="34" charset="0"/>
                <a:sym typeface="Verdana"/>
              </a:rPr>
              <a:t> </a:t>
            </a:r>
            <a:br>
              <a:rPr lang="pl-PL" sz="2100" dirty="0">
                <a:latin typeface="Calibri  "/>
                <a:ea typeface="Verdana"/>
                <a:cs typeface="Calibri" panose="020F0502020204030204" pitchFamily="34" charset="0"/>
                <a:sym typeface="Verdana"/>
              </a:rPr>
            </a:br>
            <a:r>
              <a:rPr lang="en-US" sz="2100" dirty="0">
                <a:latin typeface="Calibri  "/>
                <a:ea typeface="Verdana"/>
                <a:cs typeface="Calibri" panose="020F0502020204030204" pitchFamily="34" charset="0"/>
                <a:sym typeface="Verdana"/>
              </a:rPr>
              <a:t>and </a:t>
            </a:r>
            <a:r>
              <a:rPr lang="pl-PL" sz="2100" dirty="0">
                <a:latin typeface="Calibri  "/>
                <a:ea typeface="Verdana"/>
                <a:cs typeface="Calibri" panose="020F0502020204030204" pitchFamily="34" charset="0"/>
                <a:sym typeface="Verdana"/>
              </a:rPr>
              <a:t>s</a:t>
            </a:r>
            <a:r>
              <a:rPr lang="en-US" sz="2100" dirty="0">
                <a:latin typeface="Calibri  "/>
                <a:ea typeface="Verdana"/>
                <a:cs typeface="Calibri" panose="020F0502020204030204" pitchFamily="34" charset="0"/>
                <a:sym typeface="Verdana"/>
              </a:rPr>
              <a:t>pace </a:t>
            </a:r>
            <a:r>
              <a:rPr lang="pl-PL" sz="2100" dirty="0">
                <a:latin typeface="Calibri  "/>
                <a:ea typeface="Verdana"/>
                <a:cs typeface="Calibri" panose="020F0502020204030204" pitchFamily="34" charset="0"/>
                <a:sym typeface="Verdana"/>
              </a:rPr>
              <a:t>t</a:t>
            </a:r>
            <a:r>
              <a:rPr lang="en-US" sz="2100" dirty="0" err="1">
                <a:latin typeface="Calibri  "/>
                <a:ea typeface="Verdana"/>
                <a:cs typeface="Calibri" panose="020F0502020204030204" pitchFamily="34" charset="0"/>
                <a:sym typeface="Verdana"/>
              </a:rPr>
              <a:t>echnologies</a:t>
            </a:r>
            <a:endParaRPr lang="en-US" sz="2100" dirty="0">
              <a:latin typeface="Calibri  "/>
              <a:ea typeface="Verdana"/>
              <a:cs typeface="Calibri" panose="020F0502020204030204" pitchFamily="34" charset="0"/>
              <a:sym typeface="Verdana"/>
            </a:endParaRPr>
          </a:p>
          <a:p>
            <a:pPr marL="285750" marR="0" lvl="0" indent="-285750" algn="l" rtl="0">
              <a:spcBef>
                <a:spcPts val="600"/>
              </a:spcBef>
              <a:buClr>
                <a:schemeClr val="bg1">
                  <a:lumMod val="75000"/>
                </a:schemeClr>
              </a:buClr>
              <a:buSzPts val="1600"/>
              <a:buFont typeface="Wingdings" panose="05000000000000000000" pitchFamily="2" charset="2"/>
              <a:buChar char="§"/>
            </a:pPr>
            <a:r>
              <a:rPr lang="en-US" sz="2100" dirty="0">
                <a:latin typeface="Calibri  "/>
                <a:ea typeface="Verdana"/>
                <a:cs typeface="Calibri" panose="020F0502020204030204" pitchFamily="34" charset="0"/>
                <a:sym typeface="Verdana"/>
              </a:rPr>
              <a:t>Biomedical engineering</a:t>
            </a:r>
            <a:endParaRPr sz="2100" dirty="0">
              <a:latin typeface="Calibri  "/>
              <a:cs typeface="Calibri" panose="020F0502020204030204" pitchFamily="34" charset="0"/>
            </a:endParaRPr>
          </a:p>
          <a:p>
            <a:pPr marL="285750" marR="0" lvl="0" indent="-285750" algn="l" rtl="0">
              <a:spcBef>
                <a:spcPts val="600"/>
              </a:spcBef>
              <a:buClr>
                <a:schemeClr val="bg1">
                  <a:lumMod val="75000"/>
                </a:schemeClr>
              </a:buClr>
              <a:buSzPts val="1600"/>
              <a:buFont typeface="Wingdings" panose="05000000000000000000" pitchFamily="2" charset="2"/>
              <a:buChar char="§"/>
            </a:pPr>
            <a:r>
              <a:rPr lang="en-US" sz="2100" dirty="0">
                <a:latin typeface="Calibri  "/>
                <a:ea typeface="Verdana"/>
                <a:cs typeface="Calibri" panose="020F0502020204030204" pitchFamily="34" charset="0"/>
                <a:sym typeface="Verdana"/>
              </a:rPr>
              <a:t>Chemical engineering</a:t>
            </a:r>
            <a:endParaRPr sz="2100" dirty="0">
              <a:latin typeface="Calibri  "/>
              <a:ea typeface="Verdana"/>
              <a:cs typeface="Calibri" panose="020F0502020204030204" pitchFamily="34" charset="0"/>
              <a:sym typeface="Verdana"/>
            </a:endParaRPr>
          </a:p>
          <a:p>
            <a:pPr marL="285750" lvl="0" indent="-285750">
              <a:spcBef>
                <a:spcPts val="600"/>
              </a:spcBef>
              <a:buClr>
                <a:schemeClr val="bg1">
                  <a:lumMod val="75000"/>
                </a:schemeClr>
              </a:buClr>
              <a:buSzPts val="1600"/>
              <a:buFont typeface="Wingdings" panose="05000000000000000000" pitchFamily="2" charset="2"/>
              <a:buChar char="§"/>
            </a:pPr>
            <a:r>
              <a:rPr lang="en-US" sz="2100" dirty="0">
                <a:latin typeface="Calibri  "/>
                <a:ea typeface="Verdana"/>
                <a:cs typeface="Calibri" panose="020F0502020204030204" pitchFamily="34" charset="0"/>
                <a:sym typeface="Verdana"/>
              </a:rPr>
              <a:t>Civil </a:t>
            </a:r>
            <a:r>
              <a:rPr lang="pl-PL" sz="2100" dirty="0">
                <a:latin typeface="Calibri  "/>
                <a:ea typeface="Verdana"/>
                <a:cs typeface="Calibri" panose="020F0502020204030204" pitchFamily="34" charset="0"/>
                <a:sym typeface="Verdana"/>
              </a:rPr>
              <a:t>e</a:t>
            </a:r>
            <a:r>
              <a:rPr lang="en-US" sz="2100" dirty="0" err="1">
                <a:latin typeface="Calibri  "/>
                <a:ea typeface="Verdana"/>
                <a:cs typeface="Calibri" panose="020F0502020204030204" pitchFamily="34" charset="0"/>
                <a:sym typeface="Verdana"/>
              </a:rPr>
              <a:t>ngineering</a:t>
            </a:r>
            <a:r>
              <a:rPr lang="en-US" sz="2100" dirty="0">
                <a:latin typeface="Calibri  "/>
                <a:ea typeface="Verdana"/>
                <a:cs typeface="Calibri" panose="020F0502020204030204" pitchFamily="34" charset="0"/>
                <a:sym typeface="Verdana"/>
              </a:rPr>
              <a:t>, </a:t>
            </a:r>
            <a:r>
              <a:rPr lang="pl-PL" sz="2100" dirty="0">
                <a:latin typeface="Calibri  "/>
                <a:ea typeface="Verdana"/>
                <a:cs typeface="Calibri" panose="020F0502020204030204" pitchFamily="34" charset="0"/>
                <a:sym typeface="Verdana"/>
              </a:rPr>
              <a:t>g</a:t>
            </a:r>
            <a:r>
              <a:rPr lang="en-US" sz="2100" dirty="0" err="1">
                <a:latin typeface="Calibri  "/>
                <a:ea typeface="Verdana"/>
                <a:cs typeface="Calibri" panose="020F0502020204030204" pitchFamily="34" charset="0"/>
                <a:sym typeface="Verdana"/>
              </a:rPr>
              <a:t>eodesy</a:t>
            </a:r>
            <a:r>
              <a:rPr lang="en-US" sz="2100" dirty="0">
                <a:latin typeface="Calibri  "/>
                <a:ea typeface="Verdana"/>
                <a:cs typeface="Calibri" panose="020F0502020204030204" pitchFamily="34" charset="0"/>
                <a:sym typeface="Verdana"/>
              </a:rPr>
              <a:t> and </a:t>
            </a:r>
            <a:r>
              <a:rPr lang="pl-PL" sz="2100" dirty="0">
                <a:latin typeface="Calibri  "/>
                <a:ea typeface="Verdana"/>
                <a:cs typeface="Calibri" panose="020F0502020204030204" pitchFamily="34" charset="0"/>
                <a:sym typeface="Verdana"/>
              </a:rPr>
              <a:t>t</a:t>
            </a:r>
            <a:r>
              <a:rPr lang="en-US" sz="2100" dirty="0" err="1">
                <a:latin typeface="Calibri  "/>
                <a:ea typeface="Verdana"/>
                <a:cs typeface="Calibri" panose="020F0502020204030204" pitchFamily="34" charset="0"/>
                <a:sym typeface="Verdana"/>
              </a:rPr>
              <a:t>ransport</a:t>
            </a:r>
            <a:r>
              <a:rPr lang="en-US" sz="2100" dirty="0">
                <a:latin typeface="Calibri  "/>
                <a:ea typeface="Verdana"/>
                <a:cs typeface="Calibri" panose="020F0502020204030204" pitchFamily="34" charset="0"/>
                <a:sym typeface="Verdana"/>
              </a:rPr>
              <a:t> </a:t>
            </a:r>
          </a:p>
          <a:p>
            <a:pPr marL="285750" marR="0" lvl="0" indent="-285750" algn="l" rtl="0">
              <a:spcBef>
                <a:spcPts val="600"/>
              </a:spcBef>
              <a:buClr>
                <a:schemeClr val="bg1">
                  <a:lumMod val="75000"/>
                </a:schemeClr>
              </a:buClr>
              <a:buSzPts val="1600"/>
              <a:buFont typeface="Wingdings" panose="05000000000000000000" pitchFamily="2" charset="2"/>
              <a:buChar char="§"/>
            </a:pPr>
            <a:r>
              <a:rPr lang="en-US" sz="2100" dirty="0">
                <a:latin typeface="Calibri  "/>
                <a:ea typeface="Verdana"/>
                <a:cs typeface="Calibri" panose="020F0502020204030204" pitchFamily="34" charset="0"/>
                <a:sym typeface="Verdana"/>
              </a:rPr>
              <a:t>Environmental engineering, mining, and energy</a:t>
            </a:r>
            <a:endParaRPr sz="2100" dirty="0">
              <a:latin typeface="Calibri  "/>
              <a:ea typeface="Verdana"/>
              <a:cs typeface="Calibri" panose="020F0502020204030204" pitchFamily="34" charset="0"/>
              <a:sym typeface="Verdana"/>
            </a:endParaRPr>
          </a:p>
          <a:p>
            <a:pPr marL="285750" marR="0" lvl="0" indent="-285750" algn="l" rtl="0">
              <a:spcBef>
                <a:spcPts val="600"/>
              </a:spcBef>
              <a:buClr>
                <a:schemeClr val="bg1">
                  <a:lumMod val="75000"/>
                </a:schemeClr>
              </a:buClr>
              <a:buSzPts val="1600"/>
              <a:buFont typeface="Wingdings" panose="05000000000000000000" pitchFamily="2" charset="2"/>
              <a:buChar char="§"/>
            </a:pPr>
            <a:r>
              <a:rPr lang="en-US" sz="2100" dirty="0">
                <a:latin typeface="Calibri  "/>
                <a:ea typeface="Verdana"/>
                <a:cs typeface="Calibri" panose="020F0502020204030204" pitchFamily="34" charset="0"/>
                <a:sym typeface="Verdana"/>
              </a:rPr>
              <a:t>Information and communication technology</a:t>
            </a:r>
            <a:endParaRPr sz="2100" dirty="0">
              <a:latin typeface="Calibri  "/>
              <a:cs typeface="Calibri" panose="020F0502020204030204" pitchFamily="34" charset="0"/>
            </a:endParaRPr>
          </a:p>
          <a:p>
            <a:pPr marL="285750" marR="0" lvl="0" indent="-285750" algn="l" rtl="0">
              <a:spcBef>
                <a:spcPts val="600"/>
              </a:spcBef>
              <a:buClr>
                <a:schemeClr val="bg1">
                  <a:lumMod val="75000"/>
                </a:schemeClr>
              </a:buClr>
              <a:buSzPts val="1600"/>
              <a:buFont typeface="Wingdings" panose="05000000000000000000" pitchFamily="2" charset="2"/>
              <a:buChar char="§"/>
            </a:pPr>
            <a:r>
              <a:rPr lang="en-US" sz="2100" dirty="0">
                <a:latin typeface="Calibri  "/>
                <a:ea typeface="Verdana"/>
                <a:cs typeface="Calibri" panose="020F0502020204030204" pitchFamily="34" charset="0"/>
                <a:sym typeface="Verdana"/>
              </a:rPr>
              <a:t>Materials engineering </a:t>
            </a:r>
            <a:endParaRPr sz="2100" dirty="0">
              <a:latin typeface="Calibri  "/>
              <a:cs typeface="Calibri" panose="020F0502020204030204" pitchFamily="34" charset="0"/>
            </a:endParaRPr>
          </a:p>
          <a:p>
            <a:pPr marL="285750" marR="0" lvl="0" indent="-285750" algn="l" rtl="0">
              <a:spcBef>
                <a:spcPts val="600"/>
              </a:spcBef>
              <a:buClr>
                <a:schemeClr val="bg1">
                  <a:lumMod val="75000"/>
                </a:schemeClr>
              </a:buClr>
              <a:buSzPts val="1600"/>
              <a:buFont typeface="Wingdings" panose="05000000000000000000" pitchFamily="2" charset="2"/>
              <a:buChar char="§"/>
            </a:pPr>
            <a:r>
              <a:rPr lang="en-US" sz="2100" dirty="0">
                <a:latin typeface="Calibri  "/>
                <a:ea typeface="Verdana"/>
                <a:cs typeface="Calibri" panose="020F0502020204030204" pitchFamily="34" charset="0"/>
                <a:sym typeface="Verdana"/>
              </a:rPr>
              <a:t>Mechanical engineering</a:t>
            </a:r>
            <a:endParaRPr sz="2100" dirty="0">
              <a:latin typeface="Calibri  "/>
              <a:cs typeface="Calibri" panose="020F0502020204030204" pitchFamily="34" charset="0"/>
            </a:endParaRPr>
          </a:p>
        </p:txBody>
      </p:sp>
      <p:sp>
        <p:nvSpPr>
          <p:cNvPr id="8" name="Tytuł 1">
            <a:extLst>
              <a:ext uri="{FF2B5EF4-FFF2-40B4-BE49-F238E27FC236}">
                <a16:creationId xmlns:a16="http://schemas.microsoft.com/office/drawing/2014/main" id="{C09AC172-C91D-417B-B64C-14A69382661E}"/>
              </a:ext>
              <a:ext uri="{C183D7F6-B498-43B3-948B-1728B52AA6E4}">
                <adec:decorative xmlns:adec="http://schemas.microsoft.com/office/drawing/2017/decorative" val="1"/>
              </a:ext>
            </a:extLst>
          </p:cNvPr>
          <p:cNvSpPr txBox="1">
            <a:spLocks/>
          </p:cNvSpPr>
          <p:nvPr/>
        </p:nvSpPr>
        <p:spPr>
          <a:xfrm>
            <a:off x="1055440" y="3"/>
            <a:ext cx="9514703" cy="10199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000" kern="1200" cap="all" baseline="0">
                <a:solidFill>
                  <a:srgbClr val="BCC9D8"/>
                </a:solidFill>
                <a:latin typeface="Audiowide" panose="02000503000000020004" pitchFamily="2" charset="0"/>
                <a:ea typeface="+mj-ea"/>
                <a:cs typeface="+mj-cs"/>
              </a:defRPr>
            </a:lvl1pPr>
          </a:lstStyle>
          <a:p>
            <a:pPr lvl="0"/>
            <a:endParaRPr lang="en-US" sz="4400" b="1" dirty="0">
              <a:solidFill>
                <a:schemeClr val="bg1"/>
              </a:solidFill>
              <a:latin typeface="Calibri  "/>
              <a:ea typeface="Microsoft YaHei" pitchFamily="34" charset="-122"/>
              <a:sym typeface="Audiowide"/>
            </a:endParaRPr>
          </a:p>
        </p:txBody>
      </p:sp>
      <p:sp>
        <p:nvSpPr>
          <p:cNvPr id="9" name="Google Shape;401;p5">
            <a:extLst>
              <a:ext uri="{FF2B5EF4-FFF2-40B4-BE49-F238E27FC236}">
                <a16:creationId xmlns:a16="http://schemas.microsoft.com/office/drawing/2014/main" id="{A9877885-3FC2-43D4-8FA5-E52A16EA1BCB}"/>
              </a:ext>
            </a:extLst>
          </p:cNvPr>
          <p:cNvSpPr txBox="1"/>
          <p:nvPr/>
        </p:nvSpPr>
        <p:spPr>
          <a:xfrm>
            <a:off x="7896200" y="1032167"/>
            <a:ext cx="3968481" cy="4924698"/>
          </a:xfrm>
          <a:prstGeom prst="rect">
            <a:avLst/>
          </a:prstGeom>
          <a:noFill/>
          <a:ln>
            <a:noFill/>
          </a:ln>
        </p:spPr>
        <p:txBody>
          <a:bodyPr spcFirstLastPara="1" wrap="square" lIns="0" tIns="0" rIns="0" bIns="0" anchor="t" anchorCtr="0">
            <a:noAutofit/>
          </a:bodyPr>
          <a:lstStyle/>
          <a:p>
            <a:pPr lvl="0">
              <a:spcBef>
                <a:spcPts val="600"/>
              </a:spcBef>
            </a:pPr>
            <a:r>
              <a:rPr lang="en-US" sz="2100" b="1" dirty="0">
                <a:latin typeface="Calibri  "/>
                <a:ea typeface="Verdana"/>
                <a:cs typeface="Calibri" panose="020F0502020204030204" pitchFamily="34" charset="0"/>
                <a:sym typeface="Verdana"/>
              </a:rPr>
              <a:t>Natural sciences:</a:t>
            </a:r>
          </a:p>
          <a:p>
            <a:pPr marL="285750" lvl="0" indent="-285750">
              <a:spcBef>
                <a:spcPts val="600"/>
              </a:spcBef>
              <a:buClr>
                <a:schemeClr val="bg1">
                  <a:lumMod val="75000"/>
                </a:schemeClr>
              </a:buClr>
              <a:buSzPts val="1600"/>
              <a:buFont typeface="Wingdings" panose="05000000000000000000" pitchFamily="2" charset="2"/>
              <a:buChar char="§"/>
            </a:pPr>
            <a:r>
              <a:rPr lang="en-US" sz="2100" dirty="0">
                <a:latin typeface="Calibri  "/>
                <a:ea typeface="Verdana"/>
                <a:cs typeface="Calibri" panose="020F0502020204030204" pitchFamily="34" charset="0"/>
                <a:sym typeface="Verdana"/>
              </a:rPr>
              <a:t>Chemical sciences </a:t>
            </a:r>
          </a:p>
          <a:p>
            <a:pPr marL="285750" lvl="0" indent="-285750">
              <a:spcBef>
                <a:spcPts val="600"/>
              </a:spcBef>
              <a:buClr>
                <a:schemeClr val="bg1">
                  <a:lumMod val="75000"/>
                </a:schemeClr>
              </a:buClr>
              <a:buSzPts val="1600"/>
              <a:buFont typeface="Wingdings" panose="05000000000000000000" pitchFamily="2" charset="2"/>
              <a:buChar char="§"/>
            </a:pPr>
            <a:r>
              <a:rPr lang="en-US" sz="2100" dirty="0">
                <a:latin typeface="Calibri  "/>
                <a:ea typeface="Verdana"/>
                <a:cs typeface="Calibri" panose="020F0502020204030204" pitchFamily="34" charset="0"/>
                <a:sym typeface="Verdana"/>
              </a:rPr>
              <a:t>Mathematics</a:t>
            </a:r>
          </a:p>
          <a:p>
            <a:pPr marL="285750" lvl="0" indent="-285750">
              <a:spcBef>
                <a:spcPts val="600"/>
              </a:spcBef>
              <a:buClr>
                <a:schemeClr val="bg1">
                  <a:lumMod val="75000"/>
                </a:schemeClr>
              </a:buClr>
              <a:buSzPts val="1600"/>
              <a:buFont typeface="Wingdings" panose="05000000000000000000" pitchFamily="2" charset="2"/>
              <a:buChar char="§"/>
            </a:pPr>
            <a:r>
              <a:rPr lang="en-US" sz="2100" dirty="0">
                <a:latin typeface="Calibri  "/>
                <a:ea typeface="Verdana"/>
                <a:cs typeface="Calibri" panose="020F0502020204030204" pitchFamily="34" charset="0"/>
                <a:sym typeface="Verdana"/>
              </a:rPr>
              <a:t>Physical sciences </a:t>
            </a:r>
            <a:endParaRPr lang="pl-PL" sz="2100" dirty="0">
              <a:latin typeface="Calibri  "/>
              <a:ea typeface="Verdana"/>
              <a:cs typeface="Calibri" panose="020F0502020204030204" pitchFamily="34" charset="0"/>
              <a:sym typeface="Verdana"/>
            </a:endParaRPr>
          </a:p>
          <a:p>
            <a:pPr marL="285750" lvl="0" indent="-285750">
              <a:spcBef>
                <a:spcPts val="600"/>
              </a:spcBef>
              <a:buClr>
                <a:srgbClr val="595959"/>
              </a:buClr>
              <a:buSzPts val="1600"/>
              <a:buFont typeface="Noto Sans Symbols"/>
              <a:buChar char="▪"/>
            </a:pPr>
            <a:endParaRPr lang="pl-PL" sz="2100" dirty="0">
              <a:latin typeface="Calibri  "/>
              <a:ea typeface="Verdana"/>
              <a:cs typeface="Calibri" panose="020F0502020204030204" pitchFamily="34" charset="0"/>
              <a:sym typeface="Verdana"/>
            </a:endParaRPr>
          </a:p>
          <a:p>
            <a:pPr>
              <a:spcBef>
                <a:spcPts val="600"/>
              </a:spcBef>
            </a:pPr>
            <a:r>
              <a:rPr lang="en-US" sz="2100" b="1" dirty="0">
                <a:latin typeface="Calibri  "/>
                <a:ea typeface="Verdana"/>
                <a:cs typeface="Calibri" panose="020F0502020204030204" pitchFamily="34" charset="0"/>
                <a:sym typeface="Verdana"/>
              </a:rPr>
              <a:t>Social sciences:</a:t>
            </a:r>
            <a:endParaRPr lang="en-US" sz="2100" b="1" dirty="0">
              <a:latin typeface="Calibri  "/>
              <a:ea typeface="Verdana"/>
              <a:cs typeface="Calibri" panose="020F0502020204030204" pitchFamily="34" charset="0"/>
            </a:endParaRPr>
          </a:p>
          <a:p>
            <a:pPr marL="285750" lvl="0" indent="-285750">
              <a:spcBef>
                <a:spcPts val="600"/>
              </a:spcBef>
              <a:buClr>
                <a:schemeClr val="bg1">
                  <a:lumMod val="75000"/>
                </a:schemeClr>
              </a:buClr>
              <a:buSzPts val="1600"/>
              <a:buFont typeface="Wingdings" panose="05000000000000000000" pitchFamily="2" charset="2"/>
              <a:buChar char="§"/>
            </a:pPr>
            <a:r>
              <a:rPr lang="en-US" sz="2100" dirty="0">
                <a:latin typeface="Calibri  "/>
                <a:ea typeface="Verdana"/>
                <a:cs typeface="Calibri" panose="020F0502020204030204" pitchFamily="34" charset="0"/>
                <a:sym typeface="Verdana"/>
              </a:rPr>
              <a:t>Management </a:t>
            </a:r>
            <a:br>
              <a:rPr lang="pl-PL" sz="2100" dirty="0">
                <a:latin typeface="Calibri  "/>
                <a:ea typeface="Verdana"/>
                <a:cs typeface="Calibri" panose="020F0502020204030204" pitchFamily="34" charset="0"/>
                <a:sym typeface="Verdana"/>
              </a:rPr>
            </a:br>
            <a:r>
              <a:rPr lang="en-US" sz="2100" dirty="0">
                <a:latin typeface="Calibri  "/>
                <a:ea typeface="Verdana"/>
                <a:cs typeface="Calibri" panose="020F0502020204030204" pitchFamily="34" charset="0"/>
                <a:sym typeface="Verdana"/>
              </a:rPr>
              <a:t>and quality studies</a:t>
            </a:r>
            <a:endParaRPr lang="pl-PL" sz="2100" dirty="0">
              <a:latin typeface="Calibri  "/>
              <a:ea typeface="Verdana"/>
              <a:cs typeface="Calibri" panose="020F0502020204030204" pitchFamily="34" charset="0"/>
              <a:sym typeface="Verdana"/>
            </a:endParaRPr>
          </a:p>
          <a:p>
            <a:pPr lvl="0">
              <a:spcBef>
                <a:spcPts val="600"/>
              </a:spcBef>
            </a:pPr>
            <a:endParaRPr lang="pl-PL" sz="2100" dirty="0">
              <a:latin typeface="Calibri  "/>
              <a:ea typeface="Verdana"/>
              <a:cs typeface="Calibri" panose="020F0502020204030204" pitchFamily="34" charset="0"/>
              <a:sym typeface="Verdana"/>
            </a:endParaRPr>
          </a:p>
          <a:p>
            <a:pPr lvl="0">
              <a:spcBef>
                <a:spcPts val="600"/>
              </a:spcBef>
            </a:pPr>
            <a:r>
              <a:rPr lang="en-US" sz="2100" b="1" dirty="0">
                <a:latin typeface="Calibri  "/>
                <a:ea typeface="Verdana"/>
                <a:cs typeface="Calibri" panose="020F0502020204030204" pitchFamily="34" charset="0"/>
                <a:sym typeface="Verdana"/>
              </a:rPr>
              <a:t>Medical and health sciences:</a:t>
            </a:r>
            <a:endParaRPr lang="en-US" sz="2100" b="1" dirty="0">
              <a:latin typeface="Calibri  "/>
              <a:ea typeface="Verdana"/>
              <a:cs typeface="Calibri" panose="020F0502020204030204" pitchFamily="34" charset="0"/>
            </a:endParaRPr>
          </a:p>
          <a:p>
            <a:pPr marL="285750" lvl="0" indent="-285750">
              <a:spcBef>
                <a:spcPts val="600"/>
              </a:spcBef>
              <a:buClr>
                <a:schemeClr val="bg1">
                  <a:lumMod val="75000"/>
                </a:schemeClr>
              </a:buClr>
              <a:buSzPts val="1600"/>
              <a:buFont typeface="Wingdings" panose="05000000000000000000" pitchFamily="2" charset="2"/>
              <a:buChar char="§"/>
            </a:pPr>
            <a:r>
              <a:rPr lang="en-US" sz="2100" dirty="0">
                <a:latin typeface="Calibri  "/>
                <a:ea typeface="Verdana"/>
                <a:cs typeface="Calibri" panose="020F0502020204030204" pitchFamily="34" charset="0"/>
                <a:sym typeface="Verdana"/>
              </a:rPr>
              <a:t>Medical </a:t>
            </a:r>
            <a:r>
              <a:rPr lang="pl-PL" sz="2100" dirty="0">
                <a:latin typeface="Calibri  "/>
                <a:ea typeface="Verdana"/>
                <a:cs typeface="Calibri" panose="020F0502020204030204" pitchFamily="34" charset="0"/>
                <a:sym typeface="Verdana"/>
              </a:rPr>
              <a:t>s</a:t>
            </a:r>
            <a:r>
              <a:rPr lang="en-US" sz="2100" dirty="0" err="1">
                <a:latin typeface="Calibri  "/>
                <a:ea typeface="Verdana"/>
                <a:cs typeface="Calibri" panose="020F0502020204030204" pitchFamily="34" charset="0"/>
                <a:sym typeface="Verdana"/>
              </a:rPr>
              <a:t>ciences</a:t>
            </a:r>
            <a:endParaRPr lang="en-US" sz="2100" dirty="0">
              <a:latin typeface="Calibri  "/>
              <a:ea typeface="Lato"/>
              <a:cs typeface="Calibri" panose="020F0502020204030204" pitchFamily="34" charset="0"/>
              <a:sym typeface="Lato"/>
            </a:endParaRPr>
          </a:p>
          <a:p>
            <a:pPr lvl="0">
              <a:lnSpc>
                <a:spcPct val="110000"/>
              </a:lnSpc>
              <a:spcAft>
                <a:spcPts val="600"/>
              </a:spcAft>
              <a:buClr>
                <a:srgbClr val="595959"/>
              </a:buClr>
              <a:buSzPts val="1600"/>
            </a:pPr>
            <a:endParaRPr lang="en-US" sz="2100" dirty="0">
              <a:latin typeface="Calibri  "/>
              <a:cs typeface="Calibri" panose="020F0502020204030204" pitchFamily="34" charset="0"/>
            </a:endParaRPr>
          </a:p>
          <a:p>
            <a:pPr lvl="0">
              <a:lnSpc>
                <a:spcPct val="110000"/>
              </a:lnSpc>
              <a:spcAft>
                <a:spcPts val="600"/>
              </a:spcAft>
            </a:pPr>
            <a:endParaRPr lang="en-US" sz="2100" dirty="0">
              <a:latin typeface="Calibri  "/>
              <a:ea typeface="Lato"/>
              <a:cs typeface="Lato"/>
              <a:sym typeface="Lato"/>
            </a:endParaRPr>
          </a:p>
          <a:p>
            <a:pPr marL="285750" lvl="0" indent="-285750">
              <a:lnSpc>
                <a:spcPct val="110000"/>
              </a:lnSpc>
              <a:spcAft>
                <a:spcPts val="600"/>
              </a:spcAft>
              <a:buClr>
                <a:srgbClr val="595959"/>
              </a:buClr>
              <a:buSzPts val="1600"/>
              <a:buFont typeface="Noto Sans Symbols"/>
              <a:buChar char="▪"/>
            </a:pPr>
            <a:endParaRPr lang="en-US" sz="2100" dirty="0">
              <a:latin typeface="Calibri  "/>
            </a:endParaRPr>
          </a:p>
        </p:txBody>
      </p:sp>
    </p:spTree>
    <p:extLst>
      <p:ext uri="{BB962C8B-B14F-4D97-AF65-F5344CB8AC3E}">
        <p14:creationId xmlns:p14="http://schemas.microsoft.com/office/powerpoint/2010/main" val="1547005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Prostokąt 26">
            <a:extLst>
              <a:ext uri="{FF2B5EF4-FFF2-40B4-BE49-F238E27FC236}">
                <a16:creationId xmlns:a16="http://schemas.microsoft.com/office/drawing/2014/main" id="{B0D006E1-D0C0-451C-8694-C2637E3255E5}"/>
              </a:ext>
              <a:ext uri="{C183D7F6-B498-43B3-948B-1728B52AA6E4}">
                <adec:decorative xmlns:adec="http://schemas.microsoft.com/office/drawing/2017/decorative" val="1"/>
              </a:ext>
            </a:extLst>
          </p:cNvPr>
          <p:cNvSpPr/>
          <p:nvPr/>
        </p:nvSpPr>
        <p:spPr>
          <a:xfrm flipV="1">
            <a:off x="839416" y="0"/>
            <a:ext cx="11352584" cy="4600538"/>
          </a:xfrm>
          <a:prstGeom prst="rect">
            <a:avLst/>
          </a:prstGeom>
          <a:solidFill>
            <a:schemeClr val="bg1">
              <a:lumMod val="85000"/>
            </a:schemeClr>
          </a:solidFill>
          <a:ln>
            <a:no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solidFill>
                <a:srgbClr val="BCC9D8"/>
              </a:solidFill>
            </a:endParaRPr>
          </a:p>
        </p:txBody>
      </p:sp>
      <p:sp>
        <p:nvSpPr>
          <p:cNvPr id="63" name="Prostokąt 62">
            <a:extLst>
              <a:ext uri="{FF2B5EF4-FFF2-40B4-BE49-F238E27FC236}">
                <a16:creationId xmlns:a16="http://schemas.microsoft.com/office/drawing/2014/main" id="{100534FA-1B1E-49CC-A5AC-5D17C3D014A8}"/>
              </a:ext>
              <a:ext uri="{C183D7F6-B498-43B3-948B-1728B52AA6E4}">
                <adec:decorative xmlns:adec="http://schemas.microsoft.com/office/drawing/2017/decorative" val="1"/>
              </a:ext>
            </a:extLst>
          </p:cNvPr>
          <p:cNvSpPr/>
          <p:nvPr/>
        </p:nvSpPr>
        <p:spPr>
          <a:xfrm flipV="1">
            <a:off x="852004" y="4617761"/>
            <a:ext cx="11352584" cy="2245554"/>
          </a:xfrm>
          <a:prstGeom prst="rect">
            <a:avLst/>
          </a:prstGeom>
          <a:solidFill>
            <a:schemeClr val="bg1"/>
          </a:solidFill>
          <a:ln>
            <a:no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solidFill>
                <a:srgbClr val="BCC9D8"/>
              </a:solidFill>
            </a:endParaRPr>
          </a:p>
        </p:txBody>
      </p:sp>
      <p:sp>
        <p:nvSpPr>
          <p:cNvPr id="3" name="Text Box 1"/>
          <p:cNvSpPr txBox="1">
            <a:spLocks noGrp="1" noChangeArrowheads="1"/>
          </p:cNvSpPr>
          <p:nvPr>
            <p:ph type="title" idx="4294967295"/>
          </p:nvPr>
        </p:nvSpPr>
        <p:spPr bwMode="auto">
          <a:xfrm>
            <a:off x="1059010" y="0"/>
            <a:ext cx="8065595" cy="1062179"/>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0" spcFirstLastPara="0" vertOverflow="overflow" horzOverflow="overflow" vert="horz" wrap="square" lIns="91440" tIns="45720" rIns="91440" bIns="0" numCol="1" spcCol="0" rtlCol="0" fromWordArt="0" anchor="ctr" anchorCtr="0" forceAA="0" compatLnSpc="1">
            <a:prstTxWarp prst="textNoShape">
              <a:avLst/>
            </a:prstTxWarp>
            <a:noAutofit/>
          </a:bodyP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pl-PL" altLang="pl-PL" sz="3200" b="1" i="0" u="none" strike="noStrike" kern="1200" cap="none" spc="0" normalizeH="0" baseline="0" noProof="0" dirty="0">
                <a:ln>
                  <a:noFill/>
                </a:ln>
                <a:solidFill>
                  <a:srgbClr val="B11D09"/>
                </a:solidFill>
                <a:effectLst/>
                <a:uLnTx/>
                <a:uFillTx/>
                <a:latin typeface="Calibri" pitchFamily="34" charset="0"/>
                <a:ea typeface="Microsoft YaHei" pitchFamily="34" charset="-122"/>
                <a:cs typeface="Calibri" pitchFamily="34" charset="0"/>
              </a:rPr>
              <a:t>14 </a:t>
            </a:r>
            <a:r>
              <a:rPr kumimoji="0" lang="en-US" altLang="pl-PL" sz="3200" b="1" i="0" u="none" strike="noStrike" kern="1200" cap="none" spc="0" normalizeH="0" baseline="0" noProof="0" dirty="0">
                <a:ln>
                  <a:noFill/>
                </a:ln>
                <a:solidFill>
                  <a:srgbClr val="B11D09"/>
                </a:solidFill>
                <a:effectLst/>
                <a:uLnTx/>
                <a:uFillTx/>
                <a:latin typeface="Calibri" pitchFamily="34" charset="0"/>
                <a:ea typeface="Microsoft YaHei" pitchFamily="34" charset="-122"/>
                <a:cs typeface="Calibri" pitchFamily="34" charset="0"/>
              </a:rPr>
              <a:t>Faculties</a:t>
            </a:r>
          </a:p>
        </p:txBody>
      </p:sp>
      <p:sp>
        <p:nvSpPr>
          <p:cNvPr id="29" name="Google Shape;569;p7">
            <a:extLst>
              <a:ext uri="{FF2B5EF4-FFF2-40B4-BE49-F238E27FC236}">
                <a16:creationId xmlns:a16="http://schemas.microsoft.com/office/drawing/2014/main" id="{27297264-D6AF-49D0-8005-CEA7EE8E3395}"/>
              </a:ext>
            </a:extLst>
          </p:cNvPr>
          <p:cNvSpPr/>
          <p:nvPr/>
        </p:nvSpPr>
        <p:spPr>
          <a:xfrm>
            <a:off x="1182244" y="4631182"/>
            <a:ext cx="8121862" cy="2169784"/>
          </a:xfrm>
          <a:prstGeom prst="rect">
            <a:avLst/>
          </a:prstGeom>
          <a:noFill/>
          <a:ln>
            <a:noFill/>
          </a:ln>
        </p:spPr>
        <p:txBody>
          <a:bodyPr spcFirstLastPara="1" wrap="square" lIns="91425" tIns="45700" rIns="91425" bIns="45700" anchor="t" anchorCtr="0">
            <a:spAutoFit/>
          </a:bodyPr>
          <a:lstStyle/>
          <a:p>
            <a:pPr marL="285750" indent="-285750">
              <a:lnSpc>
                <a:spcPct val="150000"/>
              </a:lnSpc>
              <a:buClr>
                <a:schemeClr val="bg1">
                  <a:lumMod val="75000"/>
                </a:schemeClr>
              </a:buClr>
              <a:buFont typeface="Wingdings" panose="05000000000000000000" pitchFamily="2" charset="2"/>
              <a:buChar char="§"/>
            </a:pPr>
            <a:r>
              <a:rPr lang="en-US" dirty="0">
                <a:latin typeface="Calibri "/>
                <a:ea typeface="Calibri"/>
                <a:cs typeface="Calibri"/>
                <a:sym typeface="Calibri"/>
              </a:rPr>
              <a:t>Doctoral School</a:t>
            </a:r>
            <a:endParaRPr lang="en-US" dirty="0">
              <a:latin typeface="Calibri "/>
            </a:endParaRPr>
          </a:p>
          <a:p>
            <a:pPr marL="285750" lvl="0" indent="-285750">
              <a:lnSpc>
                <a:spcPct val="150000"/>
              </a:lnSpc>
              <a:buClr>
                <a:schemeClr val="bg1">
                  <a:lumMod val="75000"/>
                </a:schemeClr>
              </a:buClr>
              <a:buFont typeface="Wingdings" panose="05000000000000000000" pitchFamily="2" charset="2"/>
              <a:buChar char="§"/>
            </a:pPr>
            <a:r>
              <a:rPr lang="en-US" dirty="0">
                <a:latin typeface="Calibri "/>
                <a:ea typeface="Calibri"/>
                <a:cs typeface="Calibri"/>
                <a:sym typeface="Calibri"/>
              </a:rPr>
              <a:t>Academic High School</a:t>
            </a:r>
            <a:endParaRPr lang="pl-PL" dirty="0">
              <a:latin typeface="Calibri "/>
              <a:ea typeface="Calibri"/>
              <a:cs typeface="Calibri"/>
              <a:sym typeface="Calibri"/>
            </a:endParaRPr>
          </a:p>
          <a:p>
            <a:pPr marL="285750" lvl="0" indent="-285750">
              <a:lnSpc>
                <a:spcPct val="150000"/>
              </a:lnSpc>
              <a:buClr>
                <a:schemeClr val="bg1">
                  <a:lumMod val="75000"/>
                </a:schemeClr>
              </a:buClr>
              <a:buFont typeface="Wingdings" panose="05000000000000000000" pitchFamily="2" charset="2"/>
              <a:buChar char="§"/>
            </a:pPr>
            <a:r>
              <a:rPr lang="pl-PL" dirty="0">
                <a:latin typeface="Calibri "/>
                <a:ea typeface="Calibri"/>
                <a:cs typeface="Calibri"/>
                <a:sym typeface="Calibri"/>
              </a:rPr>
              <a:t>&gt; 10 </a:t>
            </a:r>
            <a:r>
              <a:rPr lang="pl-PL" dirty="0" err="1">
                <a:latin typeface="Calibri "/>
                <a:ea typeface="Calibri"/>
                <a:cs typeface="Calibri"/>
                <a:sym typeface="Calibri"/>
              </a:rPr>
              <a:t>Interdisciplinary</a:t>
            </a:r>
            <a:r>
              <a:rPr lang="pl-PL" dirty="0">
                <a:latin typeface="Calibri "/>
                <a:ea typeface="Calibri"/>
                <a:cs typeface="Calibri"/>
                <a:sym typeface="Calibri"/>
              </a:rPr>
              <a:t> Research </a:t>
            </a:r>
            <a:r>
              <a:rPr lang="pl-PL" dirty="0" err="1">
                <a:latin typeface="Calibri "/>
                <a:ea typeface="Calibri"/>
                <a:cs typeface="Calibri"/>
                <a:sym typeface="Calibri"/>
              </a:rPr>
              <a:t>Centers</a:t>
            </a:r>
            <a:endParaRPr lang="pl-PL" dirty="0">
              <a:latin typeface="Calibri "/>
              <a:ea typeface="Calibri"/>
              <a:cs typeface="Calibri"/>
              <a:sym typeface="Calibri"/>
            </a:endParaRPr>
          </a:p>
          <a:p>
            <a:pPr marL="285750" indent="-285750">
              <a:lnSpc>
                <a:spcPct val="150000"/>
              </a:lnSpc>
              <a:buClr>
                <a:schemeClr val="bg1">
                  <a:lumMod val="75000"/>
                </a:schemeClr>
              </a:buClr>
              <a:buFont typeface="Wingdings" panose="05000000000000000000" pitchFamily="2" charset="2"/>
              <a:buChar char="§"/>
            </a:pPr>
            <a:r>
              <a:rPr lang="pl-PL" dirty="0">
                <a:latin typeface="Calibri "/>
                <a:ea typeface="Calibri"/>
                <a:cs typeface="Calibri"/>
                <a:sym typeface="Calibri"/>
              </a:rPr>
              <a:t>Networking and </a:t>
            </a:r>
            <a:r>
              <a:rPr lang="pl-PL" dirty="0" err="1">
                <a:latin typeface="Calibri "/>
                <a:ea typeface="Calibri"/>
                <a:cs typeface="Calibri"/>
                <a:sym typeface="Calibri"/>
              </a:rPr>
              <a:t>Supercomputing</a:t>
            </a:r>
            <a:r>
              <a:rPr lang="pl-PL" dirty="0">
                <a:latin typeface="Calibri "/>
                <a:ea typeface="Calibri"/>
                <a:cs typeface="Calibri"/>
                <a:sym typeface="Calibri"/>
              </a:rPr>
              <a:t> Center</a:t>
            </a:r>
          </a:p>
          <a:p>
            <a:pPr marL="285750" lvl="0" indent="-285750">
              <a:lnSpc>
                <a:spcPct val="150000"/>
              </a:lnSpc>
              <a:buClr>
                <a:schemeClr val="bg1">
                  <a:lumMod val="75000"/>
                </a:schemeClr>
              </a:buClr>
              <a:buFont typeface="Wingdings" panose="05000000000000000000" pitchFamily="2" charset="2"/>
              <a:buChar char="§"/>
            </a:pPr>
            <a:r>
              <a:rPr lang="pl-PL" dirty="0" err="1">
                <a:latin typeface="Calibri "/>
                <a:ea typeface="Calibri"/>
                <a:cs typeface="Calibri"/>
                <a:sym typeface="Calibri"/>
              </a:rPr>
              <a:t>Entrepreneurship</a:t>
            </a:r>
            <a:r>
              <a:rPr lang="pl-PL" dirty="0">
                <a:latin typeface="Calibri "/>
                <a:ea typeface="Calibri"/>
                <a:cs typeface="Calibri"/>
                <a:sym typeface="Calibri"/>
              </a:rPr>
              <a:t> </a:t>
            </a:r>
            <a:r>
              <a:rPr lang="pl-PL" dirty="0" err="1">
                <a:latin typeface="Calibri "/>
                <a:ea typeface="Calibri"/>
                <a:cs typeface="Calibri"/>
                <a:sym typeface="Calibri"/>
              </a:rPr>
              <a:t>Incubator</a:t>
            </a:r>
            <a:r>
              <a:rPr lang="pl-PL" dirty="0">
                <a:latin typeface="Calibri "/>
                <a:ea typeface="Calibri"/>
                <a:cs typeface="Calibri"/>
                <a:sym typeface="Calibri"/>
              </a:rPr>
              <a:t>, Tech Transfer Centre, Business &amp; </a:t>
            </a:r>
            <a:r>
              <a:rPr lang="pl-PL" dirty="0" err="1">
                <a:latin typeface="Calibri "/>
                <a:ea typeface="Calibri"/>
                <a:cs typeface="Calibri"/>
                <a:sym typeface="Calibri"/>
              </a:rPr>
              <a:t>Innovation</a:t>
            </a:r>
            <a:r>
              <a:rPr lang="pl-PL" dirty="0">
                <a:latin typeface="Calibri "/>
                <a:ea typeface="Calibri"/>
                <a:cs typeface="Calibri"/>
                <a:sym typeface="Calibri"/>
              </a:rPr>
              <a:t> Centre</a:t>
            </a:r>
            <a:endParaRPr lang="en-US" dirty="0">
              <a:latin typeface="Calibri "/>
              <a:ea typeface="Calibri"/>
              <a:cs typeface="Calibri"/>
              <a:sym typeface="Calibri"/>
            </a:endParaRPr>
          </a:p>
        </p:txBody>
      </p:sp>
      <p:sp>
        <p:nvSpPr>
          <p:cNvPr id="31" name="Google Shape;549;p7">
            <a:extLst>
              <a:ext uri="{FF2B5EF4-FFF2-40B4-BE49-F238E27FC236}">
                <a16:creationId xmlns:a16="http://schemas.microsoft.com/office/drawing/2014/main" id="{230CB132-825E-43FD-AC24-A5FFC8006DFE}"/>
              </a:ext>
            </a:extLst>
          </p:cNvPr>
          <p:cNvSpPr txBox="1"/>
          <p:nvPr/>
        </p:nvSpPr>
        <p:spPr>
          <a:xfrm>
            <a:off x="1885927" y="921727"/>
            <a:ext cx="4201536" cy="3618006"/>
          </a:xfrm>
          <a:prstGeom prst="rect">
            <a:avLst/>
          </a:prstGeom>
          <a:noFill/>
          <a:ln>
            <a:noFill/>
          </a:ln>
        </p:spPr>
        <p:txBody>
          <a:bodyPr spcFirstLastPara="1" wrap="square" lIns="0" tIns="0" rIns="0" bIns="0" anchor="t" anchorCtr="0">
            <a:noAutofit/>
          </a:bodyPr>
          <a:lstStyle/>
          <a:p>
            <a:pPr marL="0" marR="0" lvl="0" indent="0" rtl="0">
              <a:lnSpc>
                <a:spcPct val="200000"/>
              </a:lnSpc>
              <a:spcAft>
                <a:spcPts val="0"/>
              </a:spcAft>
              <a:buClr>
                <a:srgbClr val="595959"/>
              </a:buClr>
              <a:buSzPts val="1500"/>
              <a:buFont typeface="Noto Sans Symbols"/>
              <a:buNone/>
            </a:pPr>
            <a:r>
              <a:rPr lang="en-US" sz="1700" i="0" u="none" strike="noStrike" cap="none" dirty="0">
                <a:latin typeface="Calibri "/>
                <a:ea typeface="Calibri"/>
                <a:cs typeface="Calibri"/>
                <a:sym typeface="Calibri"/>
              </a:rPr>
              <a:t>Architecture</a:t>
            </a:r>
            <a:endParaRPr sz="1700" i="0" u="none" strike="noStrike" cap="none" dirty="0">
              <a:latin typeface="Calibri "/>
              <a:ea typeface="Calibri"/>
              <a:cs typeface="Calibri"/>
              <a:sym typeface="Calibri"/>
            </a:endParaRPr>
          </a:p>
          <a:p>
            <a:pPr marL="0" marR="0" lvl="0" indent="0" rtl="0">
              <a:lnSpc>
                <a:spcPct val="200000"/>
              </a:lnSpc>
              <a:spcAft>
                <a:spcPts val="0"/>
              </a:spcAft>
              <a:buNone/>
            </a:pPr>
            <a:r>
              <a:rPr lang="en-US" sz="1700" i="0" u="none" strike="noStrike" cap="none" dirty="0">
                <a:latin typeface="Calibri "/>
                <a:ea typeface="Calibri"/>
                <a:cs typeface="Calibri"/>
                <a:sym typeface="Calibri"/>
              </a:rPr>
              <a:t>Civil Engineering </a:t>
            </a:r>
            <a:endParaRPr dirty="0">
              <a:latin typeface="Calibri "/>
            </a:endParaRPr>
          </a:p>
          <a:p>
            <a:pPr marL="0" marR="0" lvl="0" indent="0" rtl="0">
              <a:lnSpc>
                <a:spcPct val="200000"/>
              </a:lnSpc>
              <a:spcAft>
                <a:spcPts val="0"/>
              </a:spcAft>
              <a:buClr>
                <a:srgbClr val="595959"/>
              </a:buClr>
              <a:buSzPts val="1500"/>
              <a:buFont typeface="Noto Sans Symbols"/>
              <a:buNone/>
            </a:pPr>
            <a:r>
              <a:rPr lang="en-US" sz="1700" i="0" u="none" strike="noStrike" cap="none" dirty="0">
                <a:latin typeface="Calibri "/>
                <a:ea typeface="Calibri"/>
                <a:cs typeface="Calibri"/>
                <a:sym typeface="Calibri"/>
              </a:rPr>
              <a:t>Chemistry</a:t>
            </a:r>
            <a:endParaRPr sz="1700" i="0" u="none" strike="noStrike" cap="none" dirty="0">
              <a:latin typeface="Calibri "/>
              <a:ea typeface="Calibri"/>
              <a:cs typeface="Calibri"/>
              <a:sym typeface="Calibri"/>
            </a:endParaRPr>
          </a:p>
          <a:p>
            <a:pPr marL="0" marR="0" lvl="0" indent="0" rtl="0">
              <a:lnSpc>
                <a:spcPct val="200000"/>
              </a:lnSpc>
              <a:spcAft>
                <a:spcPts val="0"/>
              </a:spcAft>
              <a:buNone/>
            </a:pPr>
            <a:r>
              <a:rPr lang="en-US" sz="1700" i="0" u="none" strike="noStrike" cap="none" dirty="0">
                <a:latin typeface="Calibri "/>
                <a:ea typeface="Calibri"/>
                <a:cs typeface="Calibri"/>
                <a:sym typeface="Calibri"/>
              </a:rPr>
              <a:t>Information and Communication Technology</a:t>
            </a:r>
            <a:endParaRPr dirty="0">
              <a:latin typeface="Calibri "/>
            </a:endParaRPr>
          </a:p>
          <a:p>
            <a:pPr marL="0" marR="0" lvl="0" indent="0" rtl="0">
              <a:lnSpc>
                <a:spcPct val="200000"/>
              </a:lnSpc>
              <a:spcAft>
                <a:spcPts val="0"/>
              </a:spcAft>
              <a:buNone/>
            </a:pPr>
            <a:r>
              <a:rPr lang="en-US" sz="1700" i="0" u="none" strike="noStrike" cap="none" dirty="0">
                <a:latin typeface="Calibri "/>
                <a:ea typeface="Calibri"/>
                <a:cs typeface="Calibri"/>
                <a:sym typeface="Calibri"/>
              </a:rPr>
              <a:t>Electrical Engineering</a:t>
            </a:r>
            <a:endParaRPr dirty="0">
              <a:latin typeface="Calibri "/>
            </a:endParaRPr>
          </a:p>
          <a:p>
            <a:pPr marL="0" marR="0" lvl="0" indent="0" rtl="0">
              <a:lnSpc>
                <a:spcPct val="200000"/>
              </a:lnSpc>
              <a:spcAft>
                <a:spcPts val="0"/>
              </a:spcAft>
              <a:buNone/>
            </a:pPr>
            <a:r>
              <a:rPr lang="en-US" sz="1700" i="0" u="none" strike="noStrike" cap="none" dirty="0">
                <a:latin typeface="Calibri "/>
                <a:ea typeface="Calibri"/>
                <a:cs typeface="Calibri"/>
                <a:sym typeface="Calibri"/>
              </a:rPr>
              <a:t>Geoengineering, Mining and Geology</a:t>
            </a:r>
            <a:endParaRPr sz="1700" i="0" u="none" strike="noStrike" cap="none" dirty="0">
              <a:latin typeface="Calibri "/>
              <a:ea typeface="Calibri"/>
              <a:cs typeface="Calibri"/>
              <a:sym typeface="Calibri"/>
            </a:endParaRPr>
          </a:p>
          <a:p>
            <a:pPr marL="0" marR="0" lvl="0" indent="0" rtl="0">
              <a:lnSpc>
                <a:spcPct val="200000"/>
              </a:lnSpc>
              <a:spcAft>
                <a:spcPts val="0"/>
              </a:spcAft>
              <a:buNone/>
            </a:pPr>
            <a:r>
              <a:rPr lang="en-US" sz="1700" i="0" u="none" strike="noStrike" cap="none" dirty="0">
                <a:latin typeface="Calibri "/>
                <a:ea typeface="Calibri"/>
                <a:cs typeface="Calibri"/>
                <a:sym typeface="Calibri"/>
              </a:rPr>
              <a:t>Environmental Engineering</a:t>
            </a:r>
            <a:endParaRPr sz="1700" i="0" u="none" strike="noStrike" cap="none" dirty="0">
              <a:latin typeface="Calibri "/>
              <a:ea typeface="Calibri"/>
              <a:cs typeface="Calibri"/>
              <a:sym typeface="Calibri"/>
            </a:endParaRPr>
          </a:p>
          <a:p>
            <a:pPr marL="0" marR="0" lvl="0" indent="0" algn="just" rtl="0">
              <a:lnSpc>
                <a:spcPct val="100000"/>
              </a:lnSpc>
              <a:spcBef>
                <a:spcPts val="1900"/>
              </a:spcBef>
              <a:spcAft>
                <a:spcPts val="0"/>
              </a:spcAft>
              <a:buNone/>
            </a:pPr>
            <a:endParaRPr sz="1700" b="0" i="0" u="none" strike="noStrike" cap="none" dirty="0">
              <a:solidFill>
                <a:srgbClr val="3F3F3F"/>
              </a:solidFill>
              <a:latin typeface="Calibri"/>
              <a:ea typeface="Calibri"/>
              <a:cs typeface="Calibri"/>
              <a:sym typeface="Calibri"/>
            </a:endParaRPr>
          </a:p>
          <a:p>
            <a:pPr marL="0" marR="0" lvl="0" indent="0" algn="just" rtl="0">
              <a:lnSpc>
                <a:spcPct val="100000"/>
              </a:lnSpc>
              <a:spcBef>
                <a:spcPts val="1900"/>
              </a:spcBef>
              <a:spcAft>
                <a:spcPts val="0"/>
              </a:spcAft>
              <a:buClr>
                <a:srgbClr val="595959"/>
              </a:buClr>
              <a:buSzPts val="1500"/>
              <a:buFont typeface="Noto Sans Symbols"/>
              <a:buNone/>
            </a:pPr>
            <a:endParaRPr sz="1700" b="0" i="0" u="none" strike="noStrike" cap="none" dirty="0">
              <a:solidFill>
                <a:srgbClr val="3F3F3F"/>
              </a:solidFill>
              <a:latin typeface="Calibri"/>
              <a:ea typeface="Calibri"/>
              <a:cs typeface="Calibri"/>
              <a:sym typeface="Calibri"/>
            </a:endParaRPr>
          </a:p>
          <a:p>
            <a:pPr marL="0" marR="0" lvl="0" indent="0" algn="just" rtl="0">
              <a:lnSpc>
                <a:spcPct val="100000"/>
              </a:lnSpc>
              <a:spcBef>
                <a:spcPts val="1900"/>
              </a:spcBef>
              <a:spcAft>
                <a:spcPts val="0"/>
              </a:spcAft>
              <a:buClr>
                <a:srgbClr val="595959"/>
              </a:buClr>
              <a:buSzPts val="1500"/>
              <a:buFont typeface="Noto Sans Symbols"/>
              <a:buNone/>
            </a:pPr>
            <a:endParaRPr sz="1700" b="0" i="0" u="none" strike="noStrike" cap="none" dirty="0">
              <a:solidFill>
                <a:srgbClr val="3F3F3F"/>
              </a:solidFill>
              <a:latin typeface="Calibri"/>
              <a:ea typeface="Calibri"/>
              <a:cs typeface="Calibri"/>
              <a:sym typeface="Calibri"/>
            </a:endParaRPr>
          </a:p>
        </p:txBody>
      </p:sp>
      <p:grpSp>
        <p:nvGrpSpPr>
          <p:cNvPr id="32" name="Google Shape;558;p7">
            <a:extLst>
              <a:ext uri="{FF2B5EF4-FFF2-40B4-BE49-F238E27FC236}">
                <a16:creationId xmlns:a16="http://schemas.microsoft.com/office/drawing/2014/main" id="{87D0B2F3-4450-42E0-BDA7-C8C2BA780CBD}"/>
              </a:ext>
              <a:ext uri="{C183D7F6-B498-43B3-948B-1728B52AA6E4}">
                <adec:decorative xmlns:adec="http://schemas.microsoft.com/office/drawing/2017/decorative" val="1"/>
              </a:ext>
            </a:extLst>
          </p:cNvPr>
          <p:cNvGrpSpPr/>
          <p:nvPr/>
        </p:nvGrpSpPr>
        <p:grpSpPr>
          <a:xfrm>
            <a:off x="6360643" y="930684"/>
            <a:ext cx="4424270" cy="3586948"/>
            <a:chOff x="7332196" y="1021010"/>
            <a:chExt cx="5290290" cy="3586948"/>
          </a:xfrm>
        </p:grpSpPr>
        <p:sp>
          <p:nvSpPr>
            <p:cNvPr id="33" name="Google Shape;559;p7">
              <a:extLst>
                <a:ext uri="{FF2B5EF4-FFF2-40B4-BE49-F238E27FC236}">
                  <a16:creationId xmlns:a16="http://schemas.microsoft.com/office/drawing/2014/main" id="{9FD52016-FD80-469A-AAFC-42DE04566B3A}"/>
                </a:ext>
              </a:extLst>
            </p:cNvPr>
            <p:cNvSpPr txBox="1"/>
            <p:nvPr/>
          </p:nvSpPr>
          <p:spPr>
            <a:xfrm>
              <a:off x="8210114" y="1021010"/>
              <a:ext cx="4412372" cy="3388981"/>
            </a:xfrm>
            <a:prstGeom prst="rect">
              <a:avLst/>
            </a:prstGeom>
            <a:noFill/>
            <a:ln>
              <a:noFill/>
            </a:ln>
          </p:spPr>
          <p:txBody>
            <a:bodyPr spcFirstLastPara="1" wrap="square" lIns="0" tIns="0" rIns="0" bIns="0" anchor="t" anchorCtr="0">
              <a:noAutofit/>
            </a:bodyPr>
            <a:lstStyle/>
            <a:p>
              <a:pPr marL="0" marR="0" lvl="0" indent="0" algn="just" rtl="0">
                <a:lnSpc>
                  <a:spcPct val="100000"/>
                </a:lnSpc>
                <a:spcBef>
                  <a:spcPts val="1900"/>
                </a:spcBef>
                <a:spcAft>
                  <a:spcPts val="0"/>
                </a:spcAft>
                <a:buNone/>
              </a:pPr>
              <a:r>
                <a:rPr lang="en-US" sz="1700" i="0" u="none" strike="noStrike" cap="none" dirty="0">
                  <a:latin typeface="Calibri "/>
                  <a:ea typeface="Calibri"/>
                  <a:cs typeface="Calibri"/>
                  <a:sym typeface="Calibri"/>
                </a:rPr>
                <a:t>Management</a:t>
              </a:r>
              <a:endParaRPr sz="1700" i="0" u="none" strike="noStrike" cap="none" dirty="0">
                <a:latin typeface="Calibri "/>
                <a:ea typeface="Calibri"/>
                <a:cs typeface="Calibri"/>
                <a:sym typeface="Calibri"/>
              </a:endParaRPr>
            </a:p>
            <a:p>
              <a:pPr marL="0" marR="0" lvl="0" indent="0" algn="just" rtl="0">
                <a:lnSpc>
                  <a:spcPct val="100000"/>
                </a:lnSpc>
                <a:spcBef>
                  <a:spcPts val="1900"/>
                </a:spcBef>
                <a:spcAft>
                  <a:spcPts val="0"/>
                </a:spcAft>
                <a:buNone/>
              </a:pPr>
              <a:r>
                <a:rPr lang="en-US" sz="1700" i="0" u="none" strike="noStrike" cap="none" dirty="0">
                  <a:latin typeface="Calibri "/>
                  <a:ea typeface="Calibri"/>
                  <a:cs typeface="Calibri"/>
                  <a:sym typeface="Calibri"/>
                </a:rPr>
                <a:t>Mechanical and Power Engineering</a:t>
              </a:r>
              <a:endParaRPr sz="1700" i="0" u="none" strike="noStrike" cap="none" dirty="0">
                <a:latin typeface="Calibri "/>
                <a:ea typeface="Calibri"/>
                <a:cs typeface="Calibri"/>
                <a:sym typeface="Calibri"/>
              </a:endParaRPr>
            </a:p>
            <a:p>
              <a:pPr marL="0" marR="0" lvl="0" indent="0" algn="just" rtl="0">
                <a:lnSpc>
                  <a:spcPct val="100000"/>
                </a:lnSpc>
                <a:spcBef>
                  <a:spcPts val="1900"/>
                </a:spcBef>
                <a:spcAft>
                  <a:spcPts val="0"/>
                </a:spcAft>
                <a:buNone/>
              </a:pPr>
              <a:r>
                <a:rPr lang="en-US" sz="1700" i="0" u="none" strike="noStrike" cap="none" dirty="0">
                  <a:latin typeface="Calibri "/>
                  <a:ea typeface="Calibri"/>
                  <a:cs typeface="Calibri"/>
                  <a:sym typeface="Calibri"/>
                </a:rPr>
                <a:t>Mechanical Engineering</a:t>
              </a:r>
              <a:endParaRPr sz="1700" i="0" u="none" strike="noStrike" cap="none" dirty="0">
                <a:latin typeface="Calibri "/>
                <a:ea typeface="Calibri"/>
                <a:cs typeface="Calibri"/>
                <a:sym typeface="Calibri"/>
              </a:endParaRPr>
            </a:p>
            <a:p>
              <a:pPr marL="0" marR="0" lvl="0" indent="0" algn="just" rtl="0">
                <a:lnSpc>
                  <a:spcPct val="100000"/>
                </a:lnSpc>
                <a:spcBef>
                  <a:spcPts val="1900"/>
                </a:spcBef>
                <a:spcAft>
                  <a:spcPts val="0"/>
                </a:spcAft>
                <a:buNone/>
              </a:pPr>
              <a:r>
                <a:rPr lang="en-US" sz="1700" i="0" u="none" strike="noStrike" cap="none" dirty="0">
                  <a:latin typeface="Calibri "/>
                  <a:ea typeface="Calibri"/>
                  <a:cs typeface="Calibri"/>
                  <a:sym typeface="Calibri"/>
                </a:rPr>
                <a:t>Fundamental Problems of Technology</a:t>
              </a:r>
              <a:endParaRPr dirty="0">
                <a:latin typeface="Calibri "/>
              </a:endParaRPr>
            </a:p>
            <a:p>
              <a:pPr marL="0" marR="0" lvl="0" indent="0" algn="just" rtl="0">
                <a:lnSpc>
                  <a:spcPct val="100000"/>
                </a:lnSpc>
                <a:spcBef>
                  <a:spcPts val="1900"/>
                </a:spcBef>
                <a:spcAft>
                  <a:spcPts val="0"/>
                </a:spcAft>
                <a:buNone/>
              </a:pPr>
              <a:r>
                <a:rPr lang="en-US" sz="1700" i="0" u="none" strike="noStrike" cap="none" dirty="0">
                  <a:latin typeface="Calibri "/>
                  <a:ea typeface="Calibri"/>
                  <a:cs typeface="Calibri"/>
                  <a:sym typeface="Calibri"/>
                </a:rPr>
                <a:t>Electronics, Photonics and Microsystems </a:t>
              </a:r>
              <a:endParaRPr sz="1700" i="0" u="none" strike="noStrike" cap="none" dirty="0">
                <a:latin typeface="Calibri "/>
                <a:ea typeface="Calibri"/>
                <a:cs typeface="Calibri"/>
                <a:sym typeface="Calibri"/>
              </a:endParaRPr>
            </a:p>
            <a:p>
              <a:pPr marL="0" marR="0" lvl="0" indent="0" algn="just" rtl="0">
                <a:lnSpc>
                  <a:spcPct val="100000"/>
                </a:lnSpc>
                <a:spcBef>
                  <a:spcPts val="1900"/>
                </a:spcBef>
                <a:spcAft>
                  <a:spcPts val="0"/>
                </a:spcAft>
                <a:buNone/>
              </a:pPr>
              <a:r>
                <a:rPr lang="en-US" sz="1700" i="0" u="none" strike="noStrike" cap="none" dirty="0">
                  <a:latin typeface="Calibri "/>
                  <a:ea typeface="Calibri"/>
                  <a:cs typeface="Calibri"/>
                  <a:sym typeface="Calibri"/>
                </a:rPr>
                <a:t>Pure and Applied Mathematics</a:t>
              </a:r>
              <a:endParaRPr sz="1700" i="0" u="none" strike="noStrike" cap="none" dirty="0">
                <a:latin typeface="Calibri "/>
                <a:ea typeface="Calibri"/>
                <a:cs typeface="Calibri"/>
                <a:sym typeface="Calibri"/>
              </a:endParaRPr>
            </a:p>
            <a:p>
              <a:pPr marL="0" marR="0" lvl="0" indent="0" algn="l" rtl="0">
                <a:lnSpc>
                  <a:spcPct val="100000"/>
                </a:lnSpc>
                <a:spcBef>
                  <a:spcPts val="1900"/>
                </a:spcBef>
                <a:spcAft>
                  <a:spcPts val="0"/>
                </a:spcAft>
                <a:buNone/>
              </a:pPr>
              <a:r>
                <a:rPr lang="en-US" sz="1700" i="0" u="none" strike="noStrike" cap="none" dirty="0">
                  <a:latin typeface="Calibri "/>
                  <a:ea typeface="Calibri"/>
                  <a:cs typeface="Calibri"/>
                  <a:sym typeface="Calibri"/>
                </a:rPr>
                <a:t>Medicine</a:t>
              </a:r>
              <a:br>
                <a:rPr lang="en-US" sz="1700" b="1" i="0" u="none" strike="noStrike" cap="none" dirty="0">
                  <a:latin typeface="Calibri"/>
                  <a:ea typeface="Calibri"/>
                  <a:cs typeface="Calibri"/>
                  <a:sym typeface="Calibri"/>
                </a:rPr>
              </a:br>
              <a:endParaRPr sz="1700" b="1" i="0" u="none" strike="noStrike" cap="none" dirty="0">
                <a:latin typeface="Calibri"/>
                <a:ea typeface="Calibri"/>
                <a:cs typeface="Calibri"/>
                <a:sym typeface="Calibri"/>
              </a:endParaRPr>
            </a:p>
          </p:txBody>
        </p:sp>
        <p:grpSp>
          <p:nvGrpSpPr>
            <p:cNvPr id="34" name="Google Shape;560;p7">
              <a:extLst>
                <a:ext uri="{FF2B5EF4-FFF2-40B4-BE49-F238E27FC236}">
                  <a16:creationId xmlns:a16="http://schemas.microsoft.com/office/drawing/2014/main" id="{F1B5AD0F-9E33-4AE6-B46D-E8ECC6CBD0AE}"/>
                </a:ext>
              </a:extLst>
            </p:cNvPr>
            <p:cNvGrpSpPr/>
            <p:nvPr/>
          </p:nvGrpSpPr>
          <p:grpSpPr>
            <a:xfrm>
              <a:off x="7332196" y="1136035"/>
              <a:ext cx="677699" cy="3471923"/>
              <a:chOff x="7332196" y="1136035"/>
              <a:chExt cx="677699" cy="3471923"/>
            </a:xfrm>
          </p:grpSpPr>
          <p:pic>
            <p:nvPicPr>
              <p:cNvPr id="35" name="Google Shape;562;p7">
                <a:extLst>
                  <a:ext uri="{FF2B5EF4-FFF2-40B4-BE49-F238E27FC236}">
                    <a16:creationId xmlns:a16="http://schemas.microsoft.com/office/drawing/2014/main" id="{F71C943A-05A0-4BAC-937D-A4F6971A12E4}"/>
                  </a:ext>
                </a:extLst>
              </p:cNvPr>
              <p:cNvPicPr preferRelativeResize="0"/>
              <p:nvPr/>
            </p:nvPicPr>
            <p:blipFill rotWithShape="1">
              <a:blip r:embed="rId3" cstate="email">
                <a:alphaModFix/>
                <a:biLevel thresh="25000"/>
                <a:extLst>
                  <a:ext uri="{28A0092B-C50C-407E-A947-70E740481C1C}">
                    <a14:useLocalDpi xmlns:a14="http://schemas.microsoft.com/office/drawing/2010/main"/>
                  </a:ext>
                </a:extLst>
              </a:blip>
              <a:srcRect/>
              <a:stretch/>
            </p:blipFill>
            <p:spPr>
              <a:xfrm>
                <a:off x="7332196" y="1136035"/>
                <a:ext cx="634046" cy="302160"/>
              </a:xfrm>
              <a:prstGeom prst="rect">
                <a:avLst/>
              </a:prstGeom>
              <a:noFill/>
              <a:ln>
                <a:noFill/>
              </a:ln>
            </p:spPr>
          </p:pic>
          <p:pic>
            <p:nvPicPr>
              <p:cNvPr id="36" name="Google Shape;563;p7">
                <a:extLst>
                  <a:ext uri="{FF2B5EF4-FFF2-40B4-BE49-F238E27FC236}">
                    <a16:creationId xmlns:a16="http://schemas.microsoft.com/office/drawing/2014/main" id="{8AAFC440-D6F5-4AD1-85DB-326DFB07551A}"/>
                  </a:ext>
                </a:extLst>
              </p:cNvPr>
              <p:cNvPicPr preferRelativeResize="0"/>
              <p:nvPr/>
            </p:nvPicPr>
            <p:blipFill rotWithShape="1">
              <a:blip r:embed="rId4" cstate="email">
                <a:alphaModFix/>
                <a:biLevel thresh="25000"/>
                <a:extLst>
                  <a:ext uri="{28A0092B-C50C-407E-A947-70E740481C1C}">
                    <a14:useLocalDpi xmlns:a14="http://schemas.microsoft.com/office/drawing/2010/main"/>
                  </a:ext>
                </a:extLst>
              </a:blip>
              <a:srcRect/>
              <a:stretch/>
            </p:blipFill>
            <p:spPr>
              <a:xfrm>
                <a:off x="7365641" y="1537575"/>
                <a:ext cx="549458" cy="396936"/>
              </a:xfrm>
              <a:prstGeom prst="rect">
                <a:avLst/>
              </a:prstGeom>
              <a:noFill/>
              <a:ln>
                <a:noFill/>
              </a:ln>
            </p:spPr>
          </p:pic>
          <p:pic>
            <p:nvPicPr>
              <p:cNvPr id="37" name="Google Shape;564;p7">
                <a:extLst>
                  <a:ext uri="{FF2B5EF4-FFF2-40B4-BE49-F238E27FC236}">
                    <a16:creationId xmlns:a16="http://schemas.microsoft.com/office/drawing/2014/main" id="{B8FFD677-C495-456E-B233-23D39DEF00CC}"/>
                  </a:ext>
                </a:extLst>
              </p:cNvPr>
              <p:cNvPicPr preferRelativeResize="0"/>
              <p:nvPr/>
            </p:nvPicPr>
            <p:blipFill rotWithShape="1">
              <a:blip r:embed="rId5" cstate="email">
                <a:alphaModFix/>
                <a:biLevel thresh="25000"/>
                <a:extLst>
                  <a:ext uri="{28A0092B-C50C-407E-A947-70E740481C1C}">
                    <a14:useLocalDpi xmlns:a14="http://schemas.microsoft.com/office/drawing/2010/main"/>
                  </a:ext>
                </a:extLst>
              </a:blip>
              <a:srcRect/>
              <a:stretch/>
            </p:blipFill>
            <p:spPr>
              <a:xfrm>
                <a:off x="7455387" y="2080770"/>
                <a:ext cx="457707" cy="391984"/>
              </a:xfrm>
              <a:prstGeom prst="rect">
                <a:avLst/>
              </a:prstGeom>
              <a:noFill/>
              <a:ln>
                <a:noFill/>
              </a:ln>
            </p:spPr>
          </p:pic>
          <p:pic>
            <p:nvPicPr>
              <p:cNvPr id="38" name="Google Shape;565;p7">
                <a:extLst>
                  <a:ext uri="{FF2B5EF4-FFF2-40B4-BE49-F238E27FC236}">
                    <a16:creationId xmlns:a16="http://schemas.microsoft.com/office/drawing/2014/main" id="{5884AB5D-5625-4934-A968-45612B09373C}"/>
                  </a:ext>
                </a:extLst>
              </p:cNvPr>
              <p:cNvPicPr preferRelativeResize="0"/>
              <p:nvPr/>
            </p:nvPicPr>
            <p:blipFill rotWithShape="1">
              <a:blip r:embed="rId6" cstate="email">
                <a:alphaModFix/>
                <a:biLevel thresh="25000"/>
                <a:extLst>
                  <a:ext uri="{28A0092B-C50C-407E-A947-70E740481C1C}">
                    <a14:useLocalDpi xmlns:a14="http://schemas.microsoft.com/office/drawing/2010/main"/>
                  </a:ext>
                </a:extLst>
              </a:blip>
              <a:srcRect/>
              <a:stretch/>
            </p:blipFill>
            <p:spPr>
              <a:xfrm>
                <a:off x="7443178" y="2618969"/>
                <a:ext cx="482126" cy="382194"/>
              </a:xfrm>
              <a:prstGeom prst="rect">
                <a:avLst/>
              </a:prstGeom>
              <a:noFill/>
              <a:ln>
                <a:noFill/>
              </a:ln>
            </p:spPr>
          </p:pic>
          <p:pic>
            <p:nvPicPr>
              <p:cNvPr id="39" name="Google Shape;566;p7">
                <a:extLst>
                  <a:ext uri="{FF2B5EF4-FFF2-40B4-BE49-F238E27FC236}">
                    <a16:creationId xmlns:a16="http://schemas.microsoft.com/office/drawing/2014/main" id="{6C85CC0C-8909-437D-A080-FB94667AB752}"/>
                  </a:ext>
                </a:extLst>
              </p:cNvPr>
              <p:cNvPicPr preferRelativeResize="0"/>
              <p:nvPr/>
            </p:nvPicPr>
            <p:blipFill rotWithShape="1">
              <a:blip r:embed="rId7" cstate="email">
                <a:alphaModFix/>
                <a:biLevel thresh="25000"/>
                <a:extLst>
                  <a:ext uri="{28A0092B-C50C-407E-A947-70E740481C1C}">
                    <a14:useLocalDpi xmlns:a14="http://schemas.microsoft.com/office/drawing/2010/main"/>
                  </a:ext>
                </a:extLst>
              </a:blip>
              <a:srcRect/>
              <a:stretch/>
            </p:blipFill>
            <p:spPr>
              <a:xfrm>
                <a:off x="7431811" y="3665652"/>
                <a:ext cx="479471" cy="436839"/>
              </a:xfrm>
              <a:prstGeom prst="rect">
                <a:avLst/>
              </a:prstGeom>
              <a:noFill/>
              <a:ln>
                <a:noFill/>
              </a:ln>
            </p:spPr>
          </p:pic>
          <p:pic>
            <p:nvPicPr>
              <p:cNvPr id="40" name="Google Shape;567;p7">
                <a:extLst>
                  <a:ext uri="{FF2B5EF4-FFF2-40B4-BE49-F238E27FC236}">
                    <a16:creationId xmlns:a16="http://schemas.microsoft.com/office/drawing/2014/main" id="{28F414CC-BF06-46B2-8E8D-77A2820B73E6}"/>
                  </a:ext>
                </a:extLst>
              </p:cNvPr>
              <p:cNvPicPr preferRelativeResize="0"/>
              <p:nvPr/>
            </p:nvPicPr>
            <p:blipFill rotWithShape="1">
              <a:blip r:embed="rId8" cstate="email">
                <a:alphaModFix/>
                <a:biLevel thresh="25000"/>
                <a:extLst>
                  <a:ext uri="{28A0092B-C50C-407E-A947-70E740481C1C}">
                    <a14:useLocalDpi xmlns:a14="http://schemas.microsoft.com/office/drawing/2010/main"/>
                  </a:ext>
                </a:extLst>
              </a:blip>
              <a:srcRect/>
              <a:stretch/>
            </p:blipFill>
            <p:spPr>
              <a:xfrm>
                <a:off x="7443178" y="4212025"/>
                <a:ext cx="566717" cy="395933"/>
              </a:xfrm>
              <a:prstGeom prst="rect">
                <a:avLst/>
              </a:prstGeom>
              <a:noFill/>
              <a:ln>
                <a:noFill/>
              </a:ln>
            </p:spPr>
          </p:pic>
        </p:grpSp>
      </p:grpSp>
      <p:pic>
        <p:nvPicPr>
          <p:cNvPr id="41" name="Google Shape;554;p7">
            <a:extLst>
              <a:ext uri="{FF2B5EF4-FFF2-40B4-BE49-F238E27FC236}">
                <a16:creationId xmlns:a16="http://schemas.microsoft.com/office/drawing/2014/main" id="{9BA201E9-CC62-4859-90E4-80CFC97C0212}"/>
              </a:ext>
              <a:ext uri="{C183D7F6-B498-43B3-948B-1728B52AA6E4}">
                <adec:decorative xmlns:adec="http://schemas.microsoft.com/office/drawing/2017/decorative" val="1"/>
              </a:ext>
            </a:extLst>
          </p:cNvPr>
          <p:cNvPicPr preferRelativeResize="0"/>
          <p:nvPr/>
        </p:nvPicPr>
        <p:blipFill rotWithShape="1">
          <a:blip r:embed="rId9" cstate="email">
            <a:alphaModFix/>
            <a:biLevel thresh="25000"/>
            <a:extLst>
              <a:ext uri="{28A0092B-C50C-407E-A947-70E740481C1C}">
                <a14:useLocalDpi xmlns:a14="http://schemas.microsoft.com/office/drawing/2010/main"/>
              </a:ext>
            </a:extLst>
          </a:blip>
          <a:srcRect/>
          <a:stretch/>
        </p:blipFill>
        <p:spPr>
          <a:xfrm>
            <a:off x="6453457" y="3066888"/>
            <a:ext cx="403200" cy="330527"/>
          </a:xfrm>
          <a:prstGeom prst="rect">
            <a:avLst/>
          </a:prstGeom>
          <a:noFill/>
          <a:ln>
            <a:noFill/>
          </a:ln>
        </p:spPr>
      </p:pic>
      <p:grpSp>
        <p:nvGrpSpPr>
          <p:cNvPr id="42" name="Google Shape;550;p7">
            <a:extLst>
              <a:ext uri="{FF2B5EF4-FFF2-40B4-BE49-F238E27FC236}">
                <a16:creationId xmlns:a16="http://schemas.microsoft.com/office/drawing/2014/main" id="{02070579-4DC5-41D4-8B91-6CE70D0888A9}"/>
              </a:ext>
              <a:ext uri="{C183D7F6-B498-43B3-948B-1728B52AA6E4}">
                <adec:decorative xmlns:adec="http://schemas.microsoft.com/office/drawing/2017/decorative" val="1"/>
              </a:ext>
            </a:extLst>
          </p:cNvPr>
          <p:cNvGrpSpPr/>
          <p:nvPr/>
        </p:nvGrpSpPr>
        <p:grpSpPr>
          <a:xfrm>
            <a:off x="1168812" y="1087452"/>
            <a:ext cx="430553" cy="3346476"/>
            <a:chOff x="2911264" y="870311"/>
            <a:chExt cx="369700" cy="3488819"/>
          </a:xfrm>
        </p:grpSpPr>
        <p:pic>
          <p:nvPicPr>
            <p:cNvPr id="43" name="Google Shape;551;p7">
              <a:extLst>
                <a:ext uri="{FF2B5EF4-FFF2-40B4-BE49-F238E27FC236}">
                  <a16:creationId xmlns:a16="http://schemas.microsoft.com/office/drawing/2014/main" id="{A7D7BE62-2B5A-4F70-AFAB-999ABB299575}"/>
                </a:ext>
              </a:extLst>
            </p:cNvPr>
            <p:cNvPicPr preferRelativeResize="0"/>
            <p:nvPr/>
          </p:nvPicPr>
          <p:blipFill rotWithShape="1">
            <a:blip r:embed="rId10" cstate="email">
              <a:alphaModFix/>
              <a:biLevel thresh="25000"/>
              <a:extLst>
                <a:ext uri="{28A0092B-C50C-407E-A947-70E740481C1C}">
                  <a14:useLocalDpi xmlns:a14="http://schemas.microsoft.com/office/drawing/2010/main"/>
                </a:ext>
              </a:extLst>
            </a:blip>
            <a:srcRect/>
            <a:stretch/>
          </p:blipFill>
          <p:spPr>
            <a:xfrm>
              <a:off x="2956616" y="1343792"/>
              <a:ext cx="304054" cy="395391"/>
            </a:xfrm>
            <a:prstGeom prst="rect">
              <a:avLst/>
            </a:prstGeom>
            <a:noFill/>
            <a:ln>
              <a:noFill/>
            </a:ln>
          </p:spPr>
        </p:pic>
        <p:pic>
          <p:nvPicPr>
            <p:cNvPr id="44" name="Google Shape;552;p7">
              <a:extLst>
                <a:ext uri="{FF2B5EF4-FFF2-40B4-BE49-F238E27FC236}">
                  <a16:creationId xmlns:a16="http://schemas.microsoft.com/office/drawing/2014/main" id="{6F4965F1-7343-43B3-A4FD-37FFBDE4DEC5}"/>
                </a:ext>
              </a:extLst>
            </p:cNvPr>
            <p:cNvPicPr preferRelativeResize="0"/>
            <p:nvPr/>
          </p:nvPicPr>
          <p:blipFill rotWithShape="1">
            <a:blip r:embed="rId11" cstate="email">
              <a:alphaModFix/>
              <a:biLevel thresh="25000"/>
              <a:extLst>
                <a:ext uri="{28A0092B-C50C-407E-A947-70E740481C1C}">
                  <a14:useLocalDpi xmlns:a14="http://schemas.microsoft.com/office/drawing/2010/main"/>
                </a:ext>
              </a:extLst>
            </a:blip>
            <a:srcRect/>
            <a:stretch/>
          </p:blipFill>
          <p:spPr>
            <a:xfrm>
              <a:off x="2933774" y="2850064"/>
              <a:ext cx="320395" cy="452448"/>
            </a:xfrm>
            <a:prstGeom prst="rect">
              <a:avLst/>
            </a:prstGeom>
            <a:noFill/>
            <a:ln>
              <a:noFill/>
            </a:ln>
          </p:spPr>
        </p:pic>
        <p:pic>
          <p:nvPicPr>
            <p:cNvPr id="45" name="Google Shape;553;p7">
              <a:extLst>
                <a:ext uri="{FF2B5EF4-FFF2-40B4-BE49-F238E27FC236}">
                  <a16:creationId xmlns:a16="http://schemas.microsoft.com/office/drawing/2014/main" id="{E8EB3CE0-6CAB-4A83-B630-EF16A689296F}"/>
                </a:ext>
              </a:extLst>
            </p:cNvPr>
            <p:cNvPicPr preferRelativeResize="0"/>
            <p:nvPr/>
          </p:nvPicPr>
          <p:blipFill rotWithShape="1">
            <a:blip r:embed="rId12" cstate="email">
              <a:alphaModFix/>
              <a:biLevel thresh="25000"/>
              <a:extLst>
                <a:ext uri="{28A0092B-C50C-407E-A947-70E740481C1C}">
                  <a14:useLocalDpi xmlns:a14="http://schemas.microsoft.com/office/drawing/2010/main"/>
                </a:ext>
              </a:extLst>
            </a:blip>
            <a:srcRect/>
            <a:stretch/>
          </p:blipFill>
          <p:spPr>
            <a:xfrm>
              <a:off x="2922797" y="3949392"/>
              <a:ext cx="346632" cy="409738"/>
            </a:xfrm>
            <a:prstGeom prst="rect">
              <a:avLst/>
            </a:prstGeom>
            <a:noFill/>
            <a:ln>
              <a:noFill/>
            </a:ln>
          </p:spPr>
        </p:pic>
        <p:pic>
          <p:nvPicPr>
            <p:cNvPr id="46" name="Google Shape;555;p7">
              <a:extLst>
                <a:ext uri="{FF2B5EF4-FFF2-40B4-BE49-F238E27FC236}">
                  <a16:creationId xmlns:a16="http://schemas.microsoft.com/office/drawing/2014/main" id="{6C4E9FA6-98B3-461A-BF27-F77540C0DDC3}"/>
                </a:ext>
              </a:extLst>
            </p:cNvPr>
            <p:cNvPicPr preferRelativeResize="0"/>
            <p:nvPr/>
          </p:nvPicPr>
          <p:blipFill rotWithShape="1">
            <a:blip r:embed="rId13" cstate="email">
              <a:alphaModFix/>
              <a:biLevel thresh="25000"/>
              <a:extLst>
                <a:ext uri="{28A0092B-C50C-407E-A947-70E740481C1C}">
                  <a14:useLocalDpi xmlns:a14="http://schemas.microsoft.com/office/drawing/2010/main"/>
                </a:ext>
              </a:extLst>
            </a:blip>
            <a:srcRect/>
            <a:stretch/>
          </p:blipFill>
          <p:spPr>
            <a:xfrm>
              <a:off x="2956616" y="870311"/>
              <a:ext cx="304053" cy="342824"/>
            </a:xfrm>
            <a:prstGeom prst="rect">
              <a:avLst/>
            </a:prstGeom>
            <a:noFill/>
            <a:ln>
              <a:noFill/>
            </a:ln>
          </p:spPr>
        </p:pic>
        <p:pic>
          <p:nvPicPr>
            <p:cNvPr id="47" name="Google Shape;556;p7">
              <a:extLst>
                <a:ext uri="{FF2B5EF4-FFF2-40B4-BE49-F238E27FC236}">
                  <a16:creationId xmlns:a16="http://schemas.microsoft.com/office/drawing/2014/main" id="{0CEA0832-F2DA-4718-BE39-15F906806092}"/>
                </a:ext>
              </a:extLst>
            </p:cNvPr>
            <p:cNvPicPr preferRelativeResize="0"/>
            <p:nvPr/>
          </p:nvPicPr>
          <p:blipFill rotWithShape="1">
            <a:blip r:embed="rId14" cstate="email">
              <a:alphaModFix/>
              <a:biLevel thresh="25000"/>
              <a:extLst>
                <a:ext uri="{28A0092B-C50C-407E-A947-70E740481C1C}">
                  <a14:useLocalDpi xmlns:a14="http://schemas.microsoft.com/office/drawing/2010/main"/>
                </a:ext>
              </a:extLst>
            </a:blip>
            <a:srcRect/>
            <a:stretch/>
          </p:blipFill>
          <p:spPr>
            <a:xfrm>
              <a:off x="2911264" y="1808669"/>
              <a:ext cx="369700" cy="476159"/>
            </a:xfrm>
            <a:prstGeom prst="rect">
              <a:avLst/>
            </a:prstGeom>
            <a:noFill/>
            <a:ln>
              <a:noFill/>
            </a:ln>
          </p:spPr>
        </p:pic>
        <p:pic>
          <p:nvPicPr>
            <p:cNvPr id="48" name="Google Shape;557;p7">
              <a:extLst>
                <a:ext uri="{FF2B5EF4-FFF2-40B4-BE49-F238E27FC236}">
                  <a16:creationId xmlns:a16="http://schemas.microsoft.com/office/drawing/2014/main" id="{04D4892F-6937-4177-8D35-E20733D3FA6E}"/>
                </a:ext>
              </a:extLst>
            </p:cNvPr>
            <p:cNvPicPr preferRelativeResize="0"/>
            <p:nvPr/>
          </p:nvPicPr>
          <p:blipFill rotWithShape="1">
            <a:blip r:embed="rId15" cstate="email">
              <a:alphaModFix/>
              <a:biLevel thresh="25000"/>
              <a:extLst>
                <a:ext uri="{28A0092B-C50C-407E-A947-70E740481C1C}">
                  <a14:useLocalDpi xmlns:a14="http://schemas.microsoft.com/office/drawing/2010/main"/>
                </a:ext>
              </a:extLst>
            </a:blip>
            <a:srcRect/>
            <a:stretch/>
          </p:blipFill>
          <p:spPr>
            <a:xfrm>
              <a:off x="2911264" y="3403747"/>
              <a:ext cx="346632" cy="385557"/>
            </a:xfrm>
            <a:prstGeom prst="rect">
              <a:avLst/>
            </a:prstGeom>
            <a:noFill/>
            <a:ln>
              <a:noFill/>
            </a:ln>
          </p:spPr>
        </p:pic>
      </p:grpSp>
      <p:pic>
        <p:nvPicPr>
          <p:cNvPr id="49" name="Google Shape;561;p7">
            <a:extLst>
              <a:ext uri="{FF2B5EF4-FFF2-40B4-BE49-F238E27FC236}">
                <a16:creationId xmlns:a16="http://schemas.microsoft.com/office/drawing/2014/main" id="{51EAD33F-5FAC-4D8F-B171-0D9408499E1D}"/>
              </a:ext>
              <a:ext uri="{C183D7F6-B498-43B3-948B-1728B52AA6E4}">
                <adec:decorative xmlns:adec="http://schemas.microsoft.com/office/drawing/2017/decorative" val="1"/>
              </a:ext>
            </a:extLst>
          </p:cNvPr>
          <p:cNvPicPr preferRelativeResize="0"/>
          <p:nvPr/>
        </p:nvPicPr>
        <p:blipFill rotWithShape="1">
          <a:blip r:embed="rId16" cstate="email">
            <a:alphaModFix/>
            <a:biLevel thresh="25000"/>
            <a:extLst>
              <a:ext uri="{28A0092B-C50C-407E-A947-70E740481C1C}">
                <a14:useLocalDpi xmlns:a14="http://schemas.microsoft.com/office/drawing/2010/main"/>
              </a:ext>
            </a:extLst>
          </a:blip>
          <a:srcRect/>
          <a:stretch/>
        </p:blipFill>
        <p:spPr>
          <a:xfrm>
            <a:off x="1187367" y="2526536"/>
            <a:ext cx="373134" cy="330931"/>
          </a:xfrm>
          <a:prstGeom prst="rect">
            <a:avLst/>
          </a:prstGeom>
          <a:noFill/>
          <a:ln>
            <a:noFill/>
          </a:ln>
        </p:spPr>
      </p:pic>
      <p:pic>
        <p:nvPicPr>
          <p:cNvPr id="51" name="Google Shape;543;p7">
            <a:extLst>
              <a:ext uri="{FF2B5EF4-FFF2-40B4-BE49-F238E27FC236}">
                <a16:creationId xmlns:a16="http://schemas.microsoft.com/office/drawing/2014/main" id="{2BD6CCAD-BC14-440E-8BD6-08702D87E41A}"/>
              </a:ext>
              <a:ext uri="{C183D7F6-B498-43B3-948B-1728B52AA6E4}">
                <adec:decorative xmlns:adec="http://schemas.microsoft.com/office/drawing/2017/decorative" val="1"/>
              </a:ext>
            </a:extLst>
          </p:cNvPr>
          <p:cNvPicPr preferRelativeResize="0"/>
          <p:nvPr/>
        </p:nvPicPr>
        <p:blipFill>
          <a:blip r:embed="rId17">
            <a:extLst>
              <a:ext uri="{BEBA8EAE-BF5A-486C-A8C5-ECC9F3942E4B}">
                <a14:imgProps xmlns:a14="http://schemas.microsoft.com/office/drawing/2010/main">
                  <a14:imgLayer r:embed="rId18">
                    <a14:imgEffect>
                      <a14:sharpenSoften amount="50000"/>
                    </a14:imgEffect>
                    <a14:imgEffect>
                      <a14:saturation sat="0"/>
                    </a14:imgEffect>
                  </a14:imgLayer>
                </a14:imgProps>
              </a:ext>
              <a:ext uri="{28A0092B-C50C-407E-A947-70E740481C1C}">
                <a14:useLocalDpi xmlns:a14="http://schemas.microsoft.com/office/drawing/2010/main"/>
              </a:ext>
            </a:extLst>
          </a:blip>
          <a:stretch>
            <a:fillRect/>
          </a:stretch>
        </p:blipFill>
        <p:spPr>
          <a:xfrm>
            <a:off x="9320619" y="4653522"/>
            <a:ext cx="2841923" cy="2169784"/>
          </a:xfrm>
          <a:prstGeom prst="roundRect">
            <a:avLst>
              <a:gd name="adj" fmla="val 8594"/>
            </a:avLst>
          </a:prstGeom>
          <a:solidFill>
            <a:srgbClr val="ECECEC"/>
          </a:solidFill>
          <a:ln>
            <a:noFill/>
          </a:ln>
        </p:spPr>
      </p:pic>
      <p:sp>
        <p:nvSpPr>
          <p:cNvPr id="52" name="Google Shape;568;p7">
            <a:extLst>
              <a:ext uri="{FF2B5EF4-FFF2-40B4-BE49-F238E27FC236}">
                <a16:creationId xmlns:a16="http://schemas.microsoft.com/office/drawing/2014/main" id="{73AD0544-3178-42E7-8165-42437F21E200}"/>
              </a:ext>
            </a:extLst>
          </p:cNvPr>
          <p:cNvSpPr txBox="1"/>
          <p:nvPr/>
        </p:nvSpPr>
        <p:spPr>
          <a:xfrm>
            <a:off x="6798920" y="4732177"/>
            <a:ext cx="2935450" cy="739800"/>
          </a:xfrm>
          <a:prstGeom prst="rect">
            <a:avLst/>
          </a:prstGeom>
          <a:noFill/>
          <a:ln>
            <a:noFill/>
          </a:ln>
        </p:spPr>
        <p:txBody>
          <a:bodyPr spcFirstLastPara="1" wrap="square" lIns="91425" tIns="45700" rIns="91425" bIns="45700" anchor="ctr" anchorCtr="0">
            <a:normAutofit/>
          </a:bodyPr>
          <a:lstStyle/>
          <a:p>
            <a:pPr marL="0" marR="0" lvl="0" indent="0" algn="ctr" rtl="0">
              <a:lnSpc>
                <a:spcPct val="90000"/>
              </a:lnSpc>
              <a:spcBef>
                <a:spcPts val="0"/>
              </a:spcBef>
              <a:spcAft>
                <a:spcPts val="0"/>
              </a:spcAft>
              <a:buClr>
                <a:srgbClr val="FFC000"/>
              </a:buClr>
              <a:buSzPts val="4000"/>
              <a:buFont typeface="Audiowide"/>
              <a:buNone/>
            </a:pPr>
            <a:r>
              <a:rPr lang="en-US" sz="2800" b="1" i="0" u="none" strike="noStrike" cap="none" dirty="0">
                <a:solidFill>
                  <a:schemeClr val="bg1">
                    <a:lumMod val="75000"/>
                  </a:schemeClr>
                </a:solidFill>
                <a:latin typeface="Calibri"/>
                <a:ea typeface="Calibri"/>
                <a:cs typeface="Calibri"/>
                <a:sym typeface="Calibri"/>
              </a:rPr>
              <a:t>3 BRANCHES</a:t>
            </a:r>
            <a:endParaRPr sz="2800" b="1" i="0" u="none" strike="noStrike" cap="none" dirty="0">
              <a:solidFill>
                <a:schemeClr val="bg1">
                  <a:lumMod val="75000"/>
                </a:schemeClr>
              </a:solidFill>
              <a:latin typeface="Calibri"/>
              <a:ea typeface="Calibri"/>
              <a:cs typeface="Calibri"/>
              <a:sym typeface="Calibri"/>
            </a:endParaRPr>
          </a:p>
        </p:txBody>
      </p:sp>
    </p:spTree>
    <p:extLst>
      <p:ext uri="{BB962C8B-B14F-4D97-AF65-F5344CB8AC3E}">
        <p14:creationId xmlns:p14="http://schemas.microsoft.com/office/powerpoint/2010/main" val="42222898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271465" y="908720"/>
            <a:ext cx="6696743" cy="90827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numCol="1"/>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0" algn="just">
              <a:spcBef>
                <a:spcPts val="550"/>
              </a:spcBef>
            </a:pPr>
            <a:r>
              <a:rPr lang="en-US" dirty="0">
                <a:latin typeface="Calibri" panose="020F0502020204030204" pitchFamily="34" charset="0"/>
                <a:cs typeface="Calibri" panose="020F0502020204030204" pitchFamily="34" charset="0"/>
              </a:rPr>
              <a:t>The </a:t>
            </a:r>
            <a:r>
              <a:rPr lang="en-US" dirty="0" err="1">
                <a:latin typeface="Calibri" panose="020F0502020204030204" pitchFamily="34" charset="0"/>
                <a:cs typeface="Calibri" panose="020F0502020204030204" pitchFamily="34" charset="0"/>
              </a:rPr>
              <a:t>Wrocław</a:t>
            </a:r>
            <a:r>
              <a:rPr lang="en-US" dirty="0">
                <a:latin typeface="Calibri" panose="020F0502020204030204" pitchFamily="34" charset="0"/>
                <a:cs typeface="Calibri" panose="020F0502020204030204" pitchFamily="34" charset="0"/>
              </a:rPr>
              <a:t> University of </a:t>
            </a:r>
            <a:r>
              <a:rPr lang="pl-PL" dirty="0">
                <a:latin typeface="Calibri" panose="020F0502020204030204" pitchFamily="34" charset="0"/>
                <a:cs typeface="Calibri" panose="020F0502020204030204" pitchFamily="34" charset="0"/>
              </a:rPr>
              <a:t>Science and </a:t>
            </a:r>
            <a:r>
              <a:rPr lang="en-US" dirty="0">
                <a:latin typeface="Calibri" panose="020F0502020204030204" pitchFamily="34" charset="0"/>
                <a:cs typeface="Calibri" panose="020F0502020204030204" pitchFamily="34" charset="0"/>
              </a:rPr>
              <a:t>Technology Doctoral School began its operation on October 1, 2019. Candidates can take up education in one </a:t>
            </a:r>
            <a:br>
              <a:rPr lang="pl-PL" dirty="0">
                <a:latin typeface="Calibri" panose="020F0502020204030204" pitchFamily="34" charset="0"/>
                <a:cs typeface="Calibri" panose="020F0502020204030204" pitchFamily="34" charset="0"/>
              </a:rPr>
            </a:br>
            <a:r>
              <a:rPr lang="en-US" dirty="0">
                <a:latin typeface="Calibri" panose="020F0502020204030204" pitchFamily="34" charset="0"/>
                <a:cs typeface="Calibri" panose="020F0502020204030204" pitchFamily="34" charset="0"/>
              </a:rPr>
              <a:t>of thirteen</a:t>
            </a:r>
            <a:r>
              <a:rPr lang="pl-PL" dirty="0">
                <a:latin typeface="Calibri" panose="020F0502020204030204" pitchFamily="34" charset="0"/>
                <a:cs typeface="Calibri" panose="020F0502020204030204" pitchFamily="34" charset="0"/>
              </a:rPr>
              <a:t> </a:t>
            </a:r>
            <a:r>
              <a:rPr lang="en-US" dirty="0">
                <a:latin typeface="Calibri" panose="020F0502020204030204" pitchFamily="34" charset="0"/>
                <a:cs typeface="Calibri" panose="020F0502020204030204" pitchFamily="34" charset="0"/>
              </a:rPr>
              <a:t>disciplines:</a:t>
            </a:r>
            <a:endParaRPr lang="pl-PL" dirty="0">
              <a:latin typeface="Calibri" panose="020F0502020204030204" pitchFamily="34" charset="0"/>
              <a:cs typeface="Calibri" panose="020F0502020204030204" pitchFamily="34" charset="0"/>
            </a:endParaRPr>
          </a:p>
          <a:p>
            <a:pPr>
              <a:spcBef>
                <a:spcPts val="500"/>
              </a:spcBef>
            </a:pPr>
            <a:r>
              <a:rPr lang="en-US" b="1" dirty="0">
                <a:latin typeface="Calibri" panose="020F0502020204030204" pitchFamily="34" charset="0"/>
                <a:cs typeface="Calibri" panose="020F0502020204030204" pitchFamily="34" charset="0"/>
              </a:rPr>
              <a:t>Field of engineering and technical sciences</a:t>
            </a:r>
            <a:endParaRPr lang="pl-PL" dirty="0">
              <a:latin typeface="Calibri" panose="020F0502020204030204" pitchFamily="34" charset="0"/>
              <a:cs typeface="Calibri" panose="020F0502020204030204" pitchFamily="34" charset="0"/>
            </a:endParaRPr>
          </a:p>
          <a:p>
            <a:pPr marL="285750" indent="-285750">
              <a:spcBef>
                <a:spcPts val="500"/>
              </a:spcBef>
              <a:buClr>
                <a:schemeClr val="bg1">
                  <a:lumMod val="75000"/>
                </a:schemeClr>
              </a:buClr>
              <a:buFont typeface="Wingdings" panose="05000000000000000000" pitchFamily="2" charset="2"/>
              <a:buChar char="§"/>
            </a:pPr>
            <a:r>
              <a:rPr lang="pl-PL" dirty="0">
                <a:latin typeface="Calibri" panose="020F0502020204030204" pitchFamily="34" charset="0"/>
                <a:cs typeface="Calibri" panose="020F0502020204030204" pitchFamily="34" charset="0"/>
              </a:rPr>
              <a:t>Architecture and Urban Planning</a:t>
            </a:r>
          </a:p>
          <a:p>
            <a:pPr marL="285750" indent="-285750">
              <a:spcBef>
                <a:spcPts val="500"/>
              </a:spcBef>
              <a:buClr>
                <a:schemeClr val="bg1">
                  <a:lumMod val="75000"/>
                </a:schemeClr>
              </a:buClr>
              <a:buFont typeface="Wingdings" panose="05000000000000000000" pitchFamily="2" charset="2"/>
              <a:buChar char="§"/>
            </a:pPr>
            <a:r>
              <a:rPr lang="en-US" dirty="0">
                <a:latin typeface="Calibri" panose="020F0502020204030204" pitchFamily="34" charset="0"/>
                <a:cs typeface="Calibri" panose="020F0502020204030204" pitchFamily="34" charset="0"/>
              </a:rPr>
              <a:t>Automation, Electronics, Electrical Engineering and Space Technologies</a:t>
            </a:r>
            <a:r>
              <a:rPr lang="pl-PL" dirty="0">
                <a:latin typeface="Calibri" panose="020F0502020204030204" pitchFamily="34" charset="0"/>
                <a:cs typeface="Calibri" panose="020F0502020204030204" pitchFamily="34" charset="0"/>
              </a:rPr>
              <a:t> </a:t>
            </a:r>
          </a:p>
          <a:p>
            <a:pPr marL="285750" indent="-285750">
              <a:spcBef>
                <a:spcPts val="500"/>
              </a:spcBef>
              <a:buClr>
                <a:schemeClr val="bg1">
                  <a:lumMod val="75000"/>
                </a:schemeClr>
              </a:buClr>
              <a:buFont typeface="Wingdings" panose="05000000000000000000" pitchFamily="2" charset="2"/>
              <a:buChar char="§"/>
            </a:pPr>
            <a:r>
              <a:rPr lang="pl-PL" dirty="0">
                <a:latin typeface="Calibri" panose="020F0502020204030204" pitchFamily="34" charset="0"/>
                <a:cs typeface="Calibri" panose="020F0502020204030204" pitchFamily="34" charset="0"/>
              </a:rPr>
              <a:t>Information and </a:t>
            </a:r>
            <a:r>
              <a:rPr lang="pl-PL" dirty="0" err="1">
                <a:latin typeface="Calibri" panose="020F0502020204030204" pitchFamily="34" charset="0"/>
                <a:cs typeface="Calibri" panose="020F0502020204030204" pitchFamily="34" charset="0"/>
              </a:rPr>
              <a:t>Communication</a:t>
            </a:r>
            <a:r>
              <a:rPr lang="pl-PL" dirty="0">
                <a:latin typeface="Calibri" panose="020F0502020204030204" pitchFamily="34" charset="0"/>
                <a:cs typeface="Calibri" panose="020F0502020204030204" pitchFamily="34" charset="0"/>
              </a:rPr>
              <a:t> Technology</a:t>
            </a:r>
          </a:p>
          <a:p>
            <a:pPr marL="285750" indent="-285750">
              <a:spcBef>
                <a:spcPts val="500"/>
              </a:spcBef>
              <a:buClr>
                <a:schemeClr val="bg1">
                  <a:lumMod val="75000"/>
                </a:schemeClr>
              </a:buClr>
              <a:buFont typeface="Wingdings" panose="05000000000000000000" pitchFamily="2" charset="2"/>
              <a:buChar char="§"/>
            </a:pPr>
            <a:r>
              <a:rPr lang="pl-PL" dirty="0" err="1">
                <a:latin typeface="Calibri" panose="020F0502020204030204" pitchFamily="34" charset="0"/>
                <a:cs typeface="Calibri" panose="020F0502020204030204" pitchFamily="34" charset="0"/>
              </a:rPr>
              <a:t>Biomedical</a:t>
            </a:r>
            <a:r>
              <a:rPr lang="pl-PL" dirty="0">
                <a:latin typeface="Calibri" panose="020F0502020204030204" pitchFamily="34" charset="0"/>
                <a:cs typeface="Calibri" panose="020F0502020204030204" pitchFamily="34" charset="0"/>
              </a:rPr>
              <a:t> Engineering</a:t>
            </a:r>
          </a:p>
          <a:p>
            <a:pPr marL="285750" indent="-285750">
              <a:spcBef>
                <a:spcPts val="500"/>
              </a:spcBef>
              <a:buClr>
                <a:schemeClr val="bg1">
                  <a:lumMod val="75000"/>
                </a:schemeClr>
              </a:buClr>
              <a:buFont typeface="Wingdings" panose="05000000000000000000" pitchFamily="2" charset="2"/>
              <a:buChar char="§"/>
            </a:pPr>
            <a:r>
              <a:rPr lang="pl-PL" dirty="0" err="1">
                <a:latin typeface="Calibri" panose="020F0502020204030204" pitchFamily="34" charset="0"/>
                <a:cs typeface="Calibri" panose="020F0502020204030204" pitchFamily="34" charset="0"/>
              </a:rPr>
              <a:t>Chemical</a:t>
            </a:r>
            <a:r>
              <a:rPr lang="pl-PL" dirty="0">
                <a:latin typeface="Calibri" panose="020F0502020204030204" pitchFamily="34" charset="0"/>
                <a:cs typeface="Calibri" panose="020F0502020204030204" pitchFamily="34" charset="0"/>
              </a:rPr>
              <a:t> Engineering</a:t>
            </a:r>
          </a:p>
          <a:p>
            <a:pPr marL="285750" indent="-285750">
              <a:spcBef>
                <a:spcPts val="500"/>
              </a:spcBef>
              <a:buClr>
                <a:schemeClr val="bg1">
                  <a:lumMod val="75000"/>
                </a:schemeClr>
              </a:buClr>
              <a:buFont typeface="Wingdings" panose="05000000000000000000" pitchFamily="2" charset="2"/>
              <a:buChar char="§"/>
            </a:pPr>
            <a:r>
              <a:rPr lang="en-US" dirty="0">
                <a:latin typeface="Calibri" panose="020F0502020204030204" pitchFamily="34" charset="0"/>
                <a:cs typeface="Calibri" panose="020F0502020204030204" pitchFamily="34" charset="0"/>
              </a:rPr>
              <a:t>Civil Engineering, Geodesy and Transport </a:t>
            </a:r>
            <a:endParaRPr lang="pl-PL" dirty="0">
              <a:latin typeface="Calibri" panose="020F0502020204030204" pitchFamily="34" charset="0"/>
              <a:cs typeface="Calibri" panose="020F0502020204030204" pitchFamily="34" charset="0"/>
            </a:endParaRPr>
          </a:p>
          <a:p>
            <a:pPr marL="285750" indent="-285750">
              <a:spcBef>
                <a:spcPts val="500"/>
              </a:spcBef>
              <a:buClr>
                <a:schemeClr val="bg1">
                  <a:lumMod val="75000"/>
                </a:schemeClr>
              </a:buClr>
              <a:buFont typeface="Wingdings" panose="05000000000000000000" pitchFamily="2" charset="2"/>
              <a:buChar char="§"/>
            </a:pPr>
            <a:r>
              <a:rPr lang="pl-PL" dirty="0" err="1">
                <a:latin typeface="Calibri" panose="020F0502020204030204" pitchFamily="34" charset="0"/>
                <a:cs typeface="Calibri" panose="020F0502020204030204" pitchFamily="34" charset="0"/>
              </a:rPr>
              <a:t>Mechanical</a:t>
            </a:r>
            <a:r>
              <a:rPr lang="pl-PL" dirty="0">
                <a:latin typeface="Calibri" panose="020F0502020204030204" pitchFamily="34" charset="0"/>
                <a:cs typeface="Calibri" panose="020F0502020204030204" pitchFamily="34" charset="0"/>
              </a:rPr>
              <a:t> Engineering</a:t>
            </a:r>
          </a:p>
          <a:p>
            <a:pPr marL="285750" indent="-285750">
              <a:spcBef>
                <a:spcPts val="500"/>
              </a:spcBef>
              <a:buClr>
                <a:schemeClr val="bg1">
                  <a:lumMod val="75000"/>
                </a:schemeClr>
              </a:buClr>
              <a:buFont typeface="Wingdings" panose="05000000000000000000" pitchFamily="2" charset="2"/>
              <a:buChar char="§"/>
            </a:pPr>
            <a:r>
              <a:rPr lang="pl-PL" dirty="0">
                <a:latin typeface="Calibri" panose="020F0502020204030204" pitchFamily="34" charset="0"/>
                <a:cs typeface="Calibri" panose="020F0502020204030204" pitchFamily="34" charset="0"/>
              </a:rPr>
              <a:t>Materials Engineering</a:t>
            </a:r>
          </a:p>
          <a:p>
            <a:pPr marL="285750" indent="-285750">
              <a:spcBef>
                <a:spcPts val="500"/>
              </a:spcBef>
              <a:buClr>
                <a:schemeClr val="bg1">
                  <a:lumMod val="75000"/>
                </a:schemeClr>
              </a:buClr>
              <a:buFont typeface="Wingdings" panose="05000000000000000000" pitchFamily="2" charset="2"/>
              <a:buChar char="§"/>
            </a:pPr>
            <a:r>
              <a:rPr lang="en-US" dirty="0">
                <a:latin typeface="Calibri" panose="020F0502020204030204" pitchFamily="34" charset="0"/>
                <a:cs typeface="Calibri" panose="020F0502020204030204" pitchFamily="34" charset="0"/>
              </a:rPr>
              <a:t>Environmental Engineering, Mining and Energy</a:t>
            </a:r>
            <a:endParaRPr lang="pl-PL" dirty="0">
              <a:latin typeface="Calibri" panose="020F0502020204030204" pitchFamily="34" charset="0"/>
              <a:cs typeface="Calibri" panose="020F0502020204030204" pitchFamily="34" charset="0"/>
            </a:endParaRPr>
          </a:p>
          <a:p>
            <a:pPr>
              <a:spcBef>
                <a:spcPts val="500"/>
              </a:spcBef>
            </a:pPr>
            <a:r>
              <a:rPr lang="en-US" b="1" dirty="0">
                <a:latin typeface="Calibri" panose="020F0502020204030204" pitchFamily="34" charset="0"/>
                <a:cs typeface="Calibri" panose="020F0502020204030204" pitchFamily="34" charset="0"/>
              </a:rPr>
              <a:t>Field of exact and natural sciences</a:t>
            </a:r>
            <a:endParaRPr lang="pl-PL" dirty="0">
              <a:latin typeface="Calibri" panose="020F0502020204030204" pitchFamily="34" charset="0"/>
              <a:cs typeface="Calibri" panose="020F0502020204030204" pitchFamily="34" charset="0"/>
            </a:endParaRPr>
          </a:p>
          <a:p>
            <a:pPr marL="285750" indent="-285750">
              <a:spcBef>
                <a:spcPts val="500"/>
              </a:spcBef>
              <a:buClr>
                <a:schemeClr val="bg1">
                  <a:lumMod val="75000"/>
                </a:schemeClr>
              </a:buClr>
              <a:buFont typeface="Wingdings" panose="05000000000000000000" pitchFamily="2" charset="2"/>
              <a:buChar char="§"/>
            </a:pPr>
            <a:r>
              <a:rPr lang="pl-PL" dirty="0" err="1">
                <a:latin typeface="Calibri" panose="020F0502020204030204" pitchFamily="34" charset="0"/>
                <a:cs typeface="Calibri" panose="020F0502020204030204" pitchFamily="34" charset="0"/>
              </a:rPr>
              <a:t>Mathematics</a:t>
            </a:r>
            <a:endParaRPr lang="pl-PL" dirty="0">
              <a:latin typeface="Calibri" panose="020F0502020204030204" pitchFamily="34" charset="0"/>
              <a:cs typeface="Calibri" panose="020F0502020204030204" pitchFamily="34" charset="0"/>
            </a:endParaRPr>
          </a:p>
          <a:p>
            <a:pPr marL="285750" indent="-285750">
              <a:spcBef>
                <a:spcPts val="500"/>
              </a:spcBef>
              <a:buClr>
                <a:schemeClr val="bg1">
                  <a:lumMod val="75000"/>
                </a:schemeClr>
              </a:buClr>
              <a:buFont typeface="Wingdings" panose="05000000000000000000" pitchFamily="2" charset="2"/>
              <a:buChar char="§"/>
            </a:pPr>
            <a:r>
              <a:rPr lang="pl-PL" dirty="0" err="1">
                <a:latin typeface="Calibri" panose="020F0502020204030204" pitchFamily="34" charset="0"/>
                <a:cs typeface="Calibri" panose="020F0502020204030204" pitchFamily="34" charset="0"/>
              </a:rPr>
              <a:t>Chemical</a:t>
            </a:r>
            <a:r>
              <a:rPr lang="pl-PL" dirty="0">
                <a:latin typeface="Calibri" panose="020F0502020204030204" pitchFamily="34" charset="0"/>
                <a:cs typeface="Calibri" panose="020F0502020204030204" pitchFamily="34" charset="0"/>
              </a:rPr>
              <a:t> </a:t>
            </a:r>
            <a:r>
              <a:rPr lang="pl-PL" dirty="0" err="1">
                <a:latin typeface="Calibri" panose="020F0502020204030204" pitchFamily="34" charset="0"/>
                <a:cs typeface="Calibri" panose="020F0502020204030204" pitchFamily="34" charset="0"/>
              </a:rPr>
              <a:t>Sciences</a:t>
            </a:r>
            <a:endParaRPr lang="pl-PL" dirty="0">
              <a:latin typeface="Calibri" panose="020F0502020204030204" pitchFamily="34" charset="0"/>
              <a:cs typeface="Calibri" panose="020F0502020204030204" pitchFamily="34" charset="0"/>
            </a:endParaRPr>
          </a:p>
          <a:p>
            <a:pPr marL="285750" indent="-285750">
              <a:spcBef>
                <a:spcPts val="500"/>
              </a:spcBef>
              <a:buClr>
                <a:schemeClr val="bg1">
                  <a:lumMod val="75000"/>
                </a:schemeClr>
              </a:buClr>
              <a:buFont typeface="Wingdings" panose="05000000000000000000" pitchFamily="2" charset="2"/>
              <a:buChar char="§"/>
            </a:pPr>
            <a:r>
              <a:rPr lang="pl-PL" dirty="0" err="1">
                <a:latin typeface="Calibri" panose="020F0502020204030204" pitchFamily="34" charset="0"/>
                <a:cs typeface="Calibri" panose="020F0502020204030204" pitchFamily="34" charset="0"/>
              </a:rPr>
              <a:t>Physical</a:t>
            </a:r>
            <a:r>
              <a:rPr lang="pl-PL" dirty="0">
                <a:latin typeface="Calibri" panose="020F0502020204030204" pitchFamily="34" charset="0"/>
                <a:cs typeface="Calibri" panose="020F0502020204030204" pitchFamily="34" charset="0"/>
              </a:rPr>
              <a:t> </a:t>
            </a:r>
            <a:r>
              <a:rPr lang="pl-PL" dirty="0" err="1">
                <a:latin typeface="Calibri" panose="020F0502020204030204" pitchFamily="34" charset="0"/>
                <a:cs typeface="Calibri" panose="020F0502020204030204" pitchFamily="34" charset="0"/>
              </a:rPr>
              <a:t>Sciences</a:t>
            </a:r>
            <a:endParaRPr lang="pl-PL" b="1" dirty="0">
              <a:latin typeface="Calibri" panose="020F0502020204030204" pitchFamily="34" charset="0"/>
              <a:cs typeface="Calibri" panose="020F0502020204030204" pitchFamily="34" charset="0"/>
            </a:endParaRPr>
          </a:p>
          <a:p>
            <a:pPr>
              <a:spcBef>
                <a:spcPts val="500"/>
              </a:spcBef>
            </a:pPr>
            <a:r>
              <a:rPr lang="pl-PL" b="1" dirty="0">
                <a:latin typeface="Calibri" panose="020F0502020204030204" pitchFamily="34" charset="0"/>
                <a:cs typeface="Calibri" panose="020F0502020204030204" pitchFamily="34" charset="0"/>
              </a:rPr>
              <a:t>Field of </a:t>
            </a:r>
            <a:r>
              <a:rPr lang="pl-PL" b="1" dirty="0" err="1">
                <a:latin typeface="Calibri" panose="020F0502020204030204" pitchFamily="34" charset="0"/>
                <a:cs typeface="Calibri" panose="020F0502020204030204" pitchFamily="34" charset="0"/>
              </a:rPr>
              <a:t>social</a:t>
            </a:r>
            <a:r>
              <a:rPr lang="pl-PL" b="1" dirty="0">
                <a:latin typeface="Calibri" panose="020F0502020204030204" pitchFamily="34" charset="0"/>
                <a:cs typeface="Calibri" panose="020F0502020204030204" pitchFamily="34" charset="0"/>
              </a:rPr>
              <a:t> </a:t>
            </a:r>
            <a:r>
              <a:rPr lang="pl-PL" b="1" dirty="0" err="1">
                <a:latin typeface="Calibri" panose="020F0502020204030204" pitchFamily="34" charset="0"/>
                <a:cs typeface="Calibri" panose="020F0502020204030204" pitchFamily="34" charset="0"/>
              </a:rPr>
              <a:t>sciences</a:t>
            </a:r>
            <a:endParaRPr lang="pl-PL" b="1" dirty="0">
              <a:latin typeface="Calibri" panose="020F0502020204030204" pitchFamily="34" charset="0"/>
              <a:cs typeface="Calibri" panose="020F0502020204030204" pitchFamily="34" charset="0"/>
            </a:endParaRPr>
          </a:p>
          <a:p>
            <a:pPr marL="287337" indent="-285750">
              <a:spcBef>
                <a:spcPts val="500"/>
              </a:spcBef>
              <a:buClr>
                <a:schemeClr val="bg1">
                  <a:lumMod val="75000"/>
                </a:schemeClr>
              </a:buClr>
              <a:buFont typeface="Wingdings" panose="05000000000000000000" pitchFamily="2" charset="2"/>
              <a:buChar char="§"/>
            </a:pPr>
            <a:r>
              <a:rPr lang="pl-PL" dirty="0">
                <a:latin typeface="Calibri" panose="020F0502020204030204" pitchFamily="34" charset="0"/>
                <a:cs typeface="Calibri" panose="020F0502020204030204" pitchFamily="34" charset="0"/>
              </a:rPr>
              <a:t>Management and </a:t>
            </a:r>
            <a:r>
              <a:rPr lang="pl-PL" dirty="0" err="1">
                <a:latin typeface="Calibri" panose="020F0502020204030204" pitchFamily="34" charset="0"/>
                <a:cs typeface="Calibri" panose="020F0502020204030204" pitchFamily="34" charset="0"/>
              </a:rPr>
              <a:t>Quality</a:t>
            </a:r>
            <a:r>
              <a:rPr lang="pl-PL" dirty="0">
                <a:latin typeface="Calibri" panose="020F0502020204030204" pitchFamily="34" charset="0"/>
                <a:cs typeface="Calibri" panose="020F0502020204030204" pitchFamily="34" charset="0"/>
              </a:rPr>
              <a:t> </a:t>
            </a:r>
            <a:r>
              <a:rPr lang="pl-PL" dirty="0" err="1">
                <a:latin typeface="Calibri" panose="020F0502020204030204" pitchFamily="34" charset="0"/>
                <a:cs typeface="Calibri" panose="020F0502020204030204" pitchFamily="34" charset="0"/>
              </a:rPr>
              <a:t>Studies</a:t>
            </a:r>
            <a:endParaRPr lang="pl-PL" dirty="0">
              <a:latin typeface="Calibri" panose="020F0502020204030204" pitchFamily="34" charset="0"/>
              <a:cs typeface="Calibri" panose="020F0502020204030204" pitchFamily="34" charset="0"/>
            </a:endParaRPr>
          </a:p>
          <a:p>
            <a:pPr marL="0">
              <a:spcBef>
                <a:spcPts val="0"/>
              </a:spcBef>
              <a:buFont typeface="Arial" panose="020B0604020202020204" pitchFamily="34" charset="0"/>
              <a:buChar char="•"/>
            </a:pPr>
            <a:endParaRPr lang="pl-PL" dirty="0">
              <a:latin typeface="Calibri" panose="020F0502020204030204" pitchFamily="34" charset="0"/>
              <a:cs typeface="Calibri" panose="020F0502020204030204" pitchFamily="34" charset="0"/>
            </a:endParaRPr>
          </a:p>
        </p:txBody>
      </p:sp>
      <p:sp>
        <p:nvSpPr>
          <p:cNvPr id="3" name="Text Box 1"/>
          <p:cNvSpPr txBox="1">
            <a:spLocks noGrp="1" noChangeArrowheads="1"/>
          </p:cNvSpPr>
          <p:nvPr>
            <p:ph type="title" idx="4294967295"/>
          </p:nvPr>
        </p:nvSpPr>
        <p:spPr bwMode="auto">
          <a:xfrm>
            <a:off x="1271465" y="0"/>
            <a:ext cx="8065592" cy="1071418"/>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0" spcFirstLastPara="0" vertOverflow="overflow" horzOverflow="overflow" vert="horz" wrap="square" lIns="91440" tIns="45720" rIns="91440" bIns="0" numCol="1" spcCol="0" rtlCol="0" fromWordArt="0" anchor="ctr" anchorCtr="0" forceAA="0" compatLnSpc="1">
            <a:prstTxWarp prst="textNoShape">
              <a:avLst/>
            </a:prstTxWarp>
            <a:noAutofit/>
          </a:bodyP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pl-PL" altLang="pl-PL" sz="3200" b="1" i="0" u="none" strike="noStrike" kern="1200" cap="none" spc="0" normalizeH="0" baseline="0" noProof="0" dirty="0" err="1">
                <a:ln>
                  <a:noFill/>
                </a:ln>
                <a:solidFill>
                  <a:srgbClr val="B11D09"/>
                </a:solidFill>
                <a:effectLst/>
                <a:uLnTx/>
                <a:uFillTx/>
                <a:latin typeface="Calibri" panose="020F0502020204030204" pitchFamily="34" charset="0"/>
                <a:ea typeface="Microsoft YaHei" pitchFamily="34" charset="-122"/>
                <a:cs typeface="Calibri" pitchFamily="34" charset="0"/>
              </a:rPr>
              <a:t>Doctoral</a:t>
            </a:r>
            <a:r>
              <a:rPr kumimoji="0" lang="pl-PL" altLang="pl-PL" sz="3200" b="1" i="0" u="none" strike="noStrike" kern="1200" cap="none" spc="0" normalizeH="0" baseline="0" noProof="0" dirty="0">
                <a:ln>
                  <a:noFill/>
                </a:ln>
                <a:solidFill>
                  <a:srgbClr val="B11D09"/>
                </a:solidFill>
                <a:effectLst/>
                <a:uLnTx/>
                <a:uFillTx/>
                <a:latin typeface="Calibri" panose="020F0502020204030204" pitchFamily="34" charset="0"/>
                <a:ea typeface="Microsoft YaHei" pitchFamily="34" charset="-122"/>
                <a:cs typeface="Calibri" pitchFamily="34" charset="0"/>
              </a:rPr>
              <a:t> </a:t>
            </a:r>
            <a:r>
              <a:rPr kumimoji="0" lang="pl-PL" altLang="pl-PL" sz="3200" b="1" i="0" u="none" strike="noStrike" kern="1200" cap="none" spc="0" normalizeH="0" baseline="0" noProof="0" dirty="0" err="1">
                <a:ln>
                  <a:noFill/>
                </a:ln>
                <a:solidFill>
                  <a:srgbClr val="B11D09"/>
                </a:solidFill>
                <a:effectLst/>
                <a:uLnTx/>
                <a:uFillTx/>
                <a:latin typeface="Calibri" panose="020F0502020204030204" pitchFamily="34" charset="0"/>
                <a:ea typeface="Microsoft YaHei" pitchFamily="34" charset="-122"/>
                <a:cs typeface="Calibri" pitchFamily="34" charset="0"/>
              </a:rPr>
              <a:t>school</a:t>
            </a:r>
            <a:endParaRPr kumimoji="0" lang="pl-PL" altLang="pl-PL" sz="3200" b="1" i="0" u="none" strike="noStrike" kern="1200" cap="none" spc="0" normalizeH="0" baseline="0" noProof="0" dirty="0">
              <a:ln>
                <a:noFill/>
              </a:ln>
              <a:solidFill>
                <a:srgbClr val="B11D09"/>
              </a:solidFill>
              <a:effectLst/>
              <a:uLnTx/>
              <a:uFillTx/>
              <a:latin typeface="Calibri" panose="020F0502020204030204" pitchFamily="34" charset="0"/>
              <a:ea typeface="Microsoft YaHei" pitchFamily="34" charset="-122"/>
              <a:cs typeface="Calibri" pitchFamily="34" charset="0"/>
            </a:endParaRPr>
          </a:p>
        </p:txBody>
      </p:sp>
      <p:pic>
        <p:nvPicPr>
          <p:cNvPr id="42" name="Obraz 41">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0" y="1"/>
            <a:ext cx="3935760" cy="6857998"/>
          </a:xfrm>
          <a:prstGeom prst="rect">
            <a:avLst/>
          </a:prstGeom>
        </p:spPr>
      </p:pic>
    </p:spTree>
    <p:extLst>
      <p:ext uri="{BB962C8B-B14F-4D97-AF65-F5344CB8AC3E}">
        <p14:creationId xmlns:p14="http://schemas.microsoft.com/office/powerpoint/2010/main" val="3134577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1"/>
          <p:cNvSpPr txBox="1">
            <a:spLocks noGrp="1" noChangeArrowheads="1"/>
          </p:cNvSpPr>
          <p:nvPr>
            <p:ph type="title" idx="4294967295"/>
          </p:nvPr>
        </p:nvSpPr>
        <p:spPr bwMode="auto">
          <a:xfrm>
            <a:off x="1272161" y="0"/>
            <a:ext cx="8064896" cy="1052736"/>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0" spcFirstLastPara="0" vertOverflow="overflow" horzOverflow="overflow" vert="horz" wrap="square" lIns="91440" tIns="45720" rIns="91440" bIns="0" numCol="1" spcCol="0" rtlCol="0" fromWordArt="0" anchor="ctr" anchorCtr="0" forceAA="0" compatLnSpc="1">
            <a:prstTxWarp prst="textNoShape">
              <a:avLst/>
            </a:prstTxWarp>
            <a:noAutofit/>
          </a:bodyP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GB" altLang="pl-PL" sz="3200" b="1" i="0" u="none" strike="noStrike" kern="1200" cap="none" spc="0" normalizeH="0" baseline="0" noProof="0" dirty="0">
                <a:ln>
                  <a:noFill/>
                </a:ln>
                <a:solidFill>
                  <a:srgbClr val="C00000"/>
                </a:solidFill>
                <a:effectLst/>
                <a:uLnTx/>
                <a:uFillTx/>
                <a:latin typeface="Calibri" pitchFamily="34" charset="0"/>
                <a:ea typeface="Microsoft YaHei" pitchFamily="34" charset="-122"/>
                <a:cs typeface="Calibri" pitchFamily="34" charset="0"/>
              </a:rPr>
              <a:t>Education quality and accreditation</a:t>
            </a:r>
          </a:p>
        </p:txBody>
      </p:sp>
      <p:sp>
        <p:nvSpPr>
          <p:cNvPr id="34" name="Text Box 2">
            <a:extLst>
              <a:ext uri="{FF2B5EF4-FFF2-40B4-BE49-F238E27FC236}">
                <a16:creationId xmlns:a16="http://schemas.microsoft.com/office/drawing/2014/main" id="{24033F68-F26C-4D71-910D-DBAAD15AB613}"/>
              </a:ext>
            </a:extLst>
          </p:cNvPr>
          <p:cNvSpPr txBox="1">
            <a:spLocks noChangeArrowheads="1"/>
          </p:cNvSpPr>
          <p:nvPr/>
        </p:nvSpPr>
        <p:spPr bwMode="auto">
          <a:xfrm>
            <a:off x="1307816" y="1052736"/>
            <a:ext cx="10884184" cy="56886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numCol="2" spcCol="540000"/>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eaLnBrk="1" hangingPunct="1">
              <a:buClrTx/>
              <a:buFontTx/>
              <a:buNone/>
              <a:defRPr/>
            </a:pPr>
            <a:r>
              <a:rPr lang="pl-PL" sz="1200" b="1" dirty="0" err="1">
                <a:solidFill>
                  <a:schemeClr val="tx1"/>
                </a:solidFill>
                <a:latin typeface="Calibri" pitchFamily="34" charset="0"/>
                <a:cs typeface="Calibri" pitchFamily="34" charset="0"/>
              </a:rPr>
              <a:t>European</a:t>
            </a:r>
            <a:r>
              <a:rPr lang="pl-PL" sz="1200" b="1" dirty="0">
                <a:solidFill>
                  <a:schemeClr val="tx1"/>
                </a:solidFill>
                <a:latin typeface="Calibri" pitchFamily="34" charset="0"/>
                <a:cs typeface="Calibri" pitchFamily="34" charset="0"/>
              </a:rPr>
              <a:t> </a:t>
            </a:r>
            <a:r>
              <a:rPr lang="pl-PL" sz="1200" b="1" dirty="0" err="1">
                <a:solidFill>
                  <a:schemeClr val="tx1"/>
                </a:solidFill>
                <a:latin typeface="Calibri" pitchFamily="34" charset="0"/>
                <a:cs typeface="Calibri" pitchFamily="34" charset="0"/>
              </a:rPr>
              <a:t>Chemistry</a:t>
            </a:r>
            <a:r>
              <a:rPr lang="pl-PL" sz="1200" b="1" dirty="0">
                <a:solidFill>
                  <a:schemeClr val="tx1"/>
                </a:solidFill>
                <a:latin typeface="Calibri" pitchFamily="34" charset="0"/>
                <a:cs typeface="Calibri" pitchFamily="34" charset="0"/>
              </a:rPr>
              <a:t> </a:t>
            </a:r>
            <a:r>
              <a:rPr lang="pl-PL" sz="1200" b="1" dirty="0" err="1">
                <a:solidFill>
                  <a:schemeClr val="tx1"/>
                </a:solidFill>
                <a:latin typeface="Calibri" pitchFamily="34" charset="0"/>
                <a:cs typeface="Calibri" pitchFamily="34" charset="0"/>
              </a:rPr>
              <a:t>Thematic</a:t>
            </a:r>
            <a:r>
              <a:rPr lang="pl-PL" sz="1200" b="1" dirty="0">
                <a:solidFill>
                  <a:schemeClr val="tx1"/>
                </a:solidFill>
                <a:latin typeface="Calibri" pitchFamily="34" charset="0"/>
                <a:cs typeface="Calibri" pitchFamily="34" charset="0"/>
              </a:rPr>
              <a:t> Network</a:t>
            </a:r>
            <a:endParaRPr lang="en-GB" sz="1200" b="1" dirty="0">
              <a:solidFill>
                <a:schemeClr val="tx1"/>
              </a:solidFill>
              <a:latin typeface="Calibri" pitchFamily="34" charset="0"/>
              <a:cs typeface="Calibri" pitchFamily="34" charset="0"/>
            </a:endParaRPr>
          </a:p>
          <a:p>
            <a:pPr marL="0" indent="0" eaLnBrk="1" hangingPunct="1">
              <a:spcBef>
                <a:spcPts val="0"/>
              </a:spcBef>
              <a:buClr>
                <a:schemeClr val="bg1">
                  <a:lumMod val="50000"/>
                </a:schemeClr>
              </a:buClr>
              <a:defRPr/>
            </a:pPr>
            <a:endParaRPr lang="pl-PL" altLang="pl-PL" sz="1100" b="1" dirty="0">
              <a:solidFill>
                <a:schemeClr val="tx1"/>
              </a:solidFill>
              <a:latin typeface="Calibri" pitchFamily="34" charset="0"/>
              <a:cs typeface="Calibri" pitchFamily="34" charset="0"/>
            </a:endParaRP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Chemistry Doctorate </a:t>
            </a:r>
            <a:r>
              <a:rPr lang="en-US" altLang="pl-PL" sz="1200" dirty="0" err="1">
                <a:solidFill>
                  <a:schemeClr val="tx1"/>
                </a:solidFill>
                <a:latin typeface="Calibri" pitchFamily="34" charset="0"/>
                <a:cs typeface="Calibri" pitchFamily="34" charset="0"/>
              </a:rPr>
              <a:t>Eurolabel</a:t>
            </a:r>
            <a:r>
              <a:rPr lang="en-US" altLang="pl-PL" sz="1200" dirty="0">
                <a:solidFill>
                  <a:schemeClr val="tx1"/>
                </a:solidFill>
                <a:latin typeface="Calibri" pitchFamily="34" charset="0"/>
                <a:cs typeface="Calibri" pitchFamily="34" charset="0"/>
              </a:rPr>
              <a:t> Certification </a:t>
            </a:r>
            <a:r>
              <a:rPr lang="pl-PL" altLang="pl-PL" sz="1200" dirty="0">
                <a:solidFill>
                  <a:schemeClr val="tx1"/>
                </a:solidFill>
                <a:latin typeface="Calibri" pitchFamily="34" charset="0"/>
                <a:cs typeface="Calibri" pitchFamily="34" charset="0"/>
              </a:rPr>
              <a:t>for </a:t>
            </a:r>
            <a:r>
              <a:rPr lang="pl-PL" altLang="pl-PL" sz="1200" dirty="0" err="1">
                <a:solidFill>
                  <a:schemeClr val="tx1"/>
                </a:solidFill>
                <a:latin typeface="Calibri" pitchFamily="34" charset="0"/>
                <a:cs typeface="Calibri" pitchFamily="34" charset="0"/>
              </a:rPr>
              <a:t>studies</a:t>
            </a:r>
            <a:r>
              <a:rPr lang="pl-PL" altLang="pl-PL" sz="1200" dirty="0">
                <a:solidFill>
                  <a:schemeClr val="tx1"/>
                </a:solidFill>
                <a:latin typeface="Calibri" pitchFamily="34" charset="0"/>
                <a:cs typeface="Calibri" pitchFamily="34" charset="0"/>
              </a:rPr>
              <a:t> in </a:t>
            </a:r>
            <a:r>
              <a:rPr lang="pl-PL" altLang="pl-PL" sz="1200" dirty="0" err="1">
                <a:solidFill>
                  <a:schemeClr val="tx1"/>
                </a:solidFill>
                <a:latin typeface="Calibri" pitchFamily="34" charset="0"/>
                <a:cs typeface="Calibri" pitchFamily="34" charset="0"/>
              </a:rPr>
              <a:t>Chemical</a:t>
            </a:r>
            <a:r>
              <a:rPr lang="pl-PL" altLang="pl-PL" sz="1200" dirty="0">
                <a:solidFill>
                  <a:schemeClr val="tx1"/>
                </a:solidFill>
                <a:latin typeface="Calibri" pitchFamily="34" charset="0"/>
                <a:cs typeface="Calibri" pitchFamily="34" charset="0"/>
              </a:rPr>
              <a:t> Engineering</a:t>
            </a:r>
            <a:endParaRPr lang="en-US" altLang="pl-PL" sz="1200" dirty="0">
              <a:solidFill>
                <a:schemeClr val="tx1"/>
              </a:solidFill>
              <a:latin typeface="Calibri" pitchFamily="34" charset="0"/>
              <a:cs typeface="Calibri" pitchFamily="34" charset="0"/>
            </a:endParaRP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err="1">
                <a:solidFill>
                  <a:schemeClr val="tx1"/>
                </a:solidFill>
                <a:latin typeface="Calibri" pitchFamily="34" charset="0"/>
                <a:cs typeface="Calibri" pitchFamily="34" charset="0"/>
              </a:rPr>
              <a:t>Eurobachelor</a:t>
            </a:r>
            <a:r>
              <a:rPr lang="en-US" altLang="pl-PL" sz="1200" dirty="0">
                <a:solidFill>
                  <a:schemeClr val="tx1"/>
                </a:solidFill>
                <a:latin typeface="Calibri" pitchFamily="34" charset="0"/>
                <a:cs typeface="Calibri" pitchFamily="34" charset="0"/>
              </a:rPr>
              <a:t> Certification </a:t>
            </a:r>
            <a:r>
              <a:rPr lang="pl-PL" altLang="pl-PL" sz="1200" dirty="0">
                <a:solidFill>
                  <a:schemeClr val="tx1"/>
                </a:solidFill>
                <a:latin typeface="Calibri" pitchFamily="34" charset="0"/>
                <a:cs typeface="Calibri" pitchFamily="34" charset="0"/>
              </a:rPr>
              <a:t>for </a:t>
            </a:r>
            <a:r>
              <a:rPr lang="pl-PL" altLang="pl-PL" sz="1200" dirty="0" err="1">
                <a:solidFill>
                  <a:schemeClr val="tx1"/>
                </a:solidFill>
                <a:latin typeface="Calibri" pitchFamily="34" charset="0"/>
                <a:cs typeface="Calibri" pitchFamily="34" charset="0"/>
              </a:rPr>
              <a:t>studies</a:t>
            </a:r>
            <a:r>
              <a:rPr lang="pl-PL" altLang="pl-PL" sz="1200" dirty="0">
                <a:solidFill>
                  <a:schemeClr val="tx1"/>
                </a:solidFill>
                <a:latin typeface="Calibri" pitchFamily="34" charset="0"/>
                <a:cs typeface="Calibri" pitchFamily="34" charset="0"/>
              </a:rPr>
              <a:t> in </a:t>
            </a:r>
            <a:r>
              <a:rPr lang="pl-PL" altLang="pl-PL" sz="1200" dirty="0" err="1">
                <a:solidFill>
                  <a:schemeClr val="tx1"/>
                </a:solidFill>
                <a:latin typeface="Calibri" pitchFamily="34" charset="0"/>
                <a:cs typeface="Calibri" pitchFamily="34" charset="0"/>
              </a:rPr>
              <a:t>Chemistry</a:t>
            </a:r>
            <a:r>
              <a:rPr lang="pl-PL" altLang="pl-PL" sz="1200" dirty="0">
                <a:solidFill>
                  <a:schemeClr val="tx1"/>
                </a:solidFill>
                <a:latin typeface="Calibri" pitchFamily="34" charset="0"/>
                <a:cs typeface="Calibri" pitchFamily="34" charset="0"/>
              </a:rPr>
              <a:t> and </a:t>
            </a:r>
            <a:r>
              <a:rPr lang="pl-PL" altLang="pl-PL" sz="1200" dirty="0" err="1">
                <a:solidFill>
                  <a:schemeClr val="tx1"/>
                </a:solidFill>
                <a:latin typeface="Calibri" pitchFamily="34" charset="0"/>
                <a:cs typeface="Calibri" pitchFamily="34" charset="0"/>
              </a:rPr>
              <a:t>Industrial</a:t>
            </a:r>
            <a:r>
              <a:rPr lang="pl-PL" altLang="pl-PL" sz="1200" dirty="0">
                <a:solidFill>
                  <a:schemeClr val="tx1"/>
                </a:solidFill>
                <a:latin typeface="Calibri" pitchFamily="34" charset="0"/>
                <a:cs typeface="Calibri" pitchFamily="34" charset="0"/>
              </a:rPr>
              <a:t> </a:t>
            </a:r>
            <a:br>
              <a:rPr lang="pl-PL" altLang="pl-PL" sz="1200" dirty="0">
                <a:solidFill>
                  <a:schemeClr val="tx1"/>
                </a:solidFill>
                <a:latin typeface="Calibri" pitchFamily="34" charset="0"/>
                <a:cs typeface="Calibri" pitchFamily="34" charset="0"/>
              </a:rPr>
            </a:br>
            <a:r>
              <a:rPr lang="pl-PL" altLang="pl-PL" sz="1200" dirty="0">
                <a:solidFill>
                  <a:schemeClr val="tx1"/>
                </a:solidFill>
                <a:latin typeface="Calibri" pitchFamily="34" charset="0"/>
                <a:cs typeface="Calibri" pitchFamily="34" charset="0"/>
              </a:rPr>
              <a:t>Analytics, </a:t>
            </a:r>
            <a:r>
              <a:rPr lang="pl-PL" altLang="pl-PL" sz="1200" dirty="0" err="1">
                <a:solidFill>
                  <a:schemeClr val="tx1"/>
                </a:solidFill>
                <a:latin typeface="Calibri" pitchFamily="34" charset="0"/>
                <a:cs typeface="Calibri" pitchFamily="34" charset="0"/>
              </a:rPr>
              <a:t>Chemical</a:t>
            </a:r>
            <a:r>
              <a:rPr lang="pl-PL" altLang="pl-PL" sz="1200" dirty="0">
                <a:solidFill>
                  <a:schemeClr val="tx1"/>
                </a:solidFill>
                <a:latin typeface="Calibri" pitchFamily="34" charset="0"/>
                <a:cs typeface="Calibri" pitchFamily="34" charset="0"/>
              </a:rPr>
              <a:t> Technology</a:t>
            </a:r>
            <a:endParaRPr lang="en-US" altLang="pl-PL" sz="1200" dirty="0">
              <a:solidFill>
                <a:schemeClr val="tx1"/>
              </a:solidFill>
              <a:latin typeface="Calibri" pitchFamily="34" charset="0"/>
              <a:cs typeface="Calibri" pitchFamily="34" charset="0"/>
            </a:endParaRP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err="1">
                <a:solidFill>
                  <a:schemeClr val="tx1"/>
                </a:solidFill>
                <a:latin typeface="Calibri" pitchFamily="34" charset="0"/>
                <a:cs typeface="Calibri" pitchFamily="34" charset="0"/>
              </a:rPr>
              <a:t>Euromaster</a:t>
            </a:r>
            <a:r>
              <a:rPr lang="en-US" altLang="pl-PL" sz="1200" dirty="0">
                <a:solidFill>
                  <a:schemeClr val="tx1"/>
                </a:solidFill>
                <a:latin typeface="Calibri" pitchFamily="34" charset="0"/>
                <a:cs typeface="Calibri" pitchFamily="34" charset="0"/>
              </a:rPr>
              <a:t> Certification</a:t>
            </a:r>
            <a:r>
              <a:rPr lang="pl-PL" altLang="pl-PL" sz="1200" dirty="0">
                <a:solidFill>
                  <a:schemeClr val="tx1"/>
                </a:solidFill>
                <a:latin typeface="Calibri" pitchFamily="34" charset="0"/>
                <a:cs typeface="Calibri" pitchFamily="34" charset="0"/>
              </a:rPr>
              <a:t> for </a:t>
            </a:r>
            <a:r>
              <a:rPr lang="pl-PL" altLang="pl-PL" sz="1200" dirty="0" err="1">
                <a:solidFill>
                  <a:schemeClr val="tx1"/>
                </a:solidFill>
                <a:latin typeface="Calibri" pitchFamily="34" charset="0"/>
                <a:cs typeface="Calibri" pitchFamily="34" charset="0"/>
              </a:rPr>
              <a:t>studies</a:t>
            </a:r>
            <a:r>
              <a:rPr lang="pl-PL" altLang="pl-PL" sz="1200" dirty="0">
                <a:solidFill>
                  <a:schemeClr val="tx1"/>
                </a:solidFill>
                <a:latin typeface="Calibri" pitchFamily="34" charset="0"/>
                <a:cs typeface="Calibri" pitchFamily="34" charset="0"/>
              </a:rPr>
              <a:t> in</a:t>
            </a:r>
            <a:r>
              <a:rPr lang="en-US" altLang="pl-PL" sz="1200" dirty="0">
                <a:solidFill>
                  <a:schemeClr val="tx1"/>
                </a:solidFill>
                <a:latin typeface="Calibri" pitchFamily="34" charset="0"/>
                <a:cs typeface="Calibri" pitchFamily="34" charset="0"/>
              </a:rPr>
              <a:t> Ch</a:t>
            </a:r>
            <a:r>
              <a:rPr lang="pl-PL" altLang="pl-PL" sz="1200" dirty="0" err="1">
                <a:solidFill>
                  <a:schemeClr val="tx1"/>
                </a:solidFill>
                <a:latin typeface="Calibri" pitchFamily="34" charset="0"/>
                <a:cs typeface="Calibri" pitchFamily="34" charset="0"/>
              </a:rPr>
              <a:t>emistry</a:t>
            </a:r>
            <a:r>
              <a:rPr lang="en-US" altLang="pl-PL" sz="1200" dirty="0">
                <a:solidFill>
                  <a:schemeClr val="tx1"/>
                </a:solidFill>
                <a:latin typeface="Calibri" pitchFamily="34" charset="0"/>
                <a:cs typeface="Calibri" pitchFamily="34" charset="0"/>
              </a:rPr>
              <a:t> </a:t>
            </a:r>
            <a:r>
              <a:rPr lang="pl-PL" altLang="pl-PL" sz="1200" dirty="0">
                <a:solidFill>
                  <a:schemeClr val="tx1"/>
                </a:solidFill>
                <a:latin typeface="Calibri" pitchFamily="34" charset="0"/>
                <a:cs typeface="Calibri" pitchFamily="34" charset="0"/>
              </a:rPr>
              <a:t>and </a:t>
            </a:r>
            <a:r>
              <a:rPr lang="pl-PL" altLang="pl-PL" sz="1200" dirty="0" err="1">
                <a:solidFill>
                  <a:schemeClr val="tx1"/>
                </a:solidFill>
                <a:latin typeface="Calibri" pitchFamily="34" charset="0"/>
                <a:cs typeface="Calibri" pitchFamily="34" charset="0"/>
              </a:rPr>
              <a:t>Chemical</a:t>
            </a:r>
            <a:r>
              <a:rPr lang="pl-PL" altLang="pl-PL" sz="1200" dirty="0">
                <a:solidFill>
                  <a:schemeClr val="tx1"/>
                </a:solidFill>
                <a:latin typeface="Calibri" pitchFamily="34" charset="0"/>
                <a:cs typeface="Calibri" pitchFamily="34" charset="0"/>
              </a:rPr>
              <a:t> Technology</a:t>
            </a:r>
            <a:endParaRPr lang="pl-PL" altLang="pl-PL" sz="1100" dirty="0">
              <a:solidFill>
                <a:schemeClr val="tx1"/>
              </a:solidFill>
              <a:latin typeface="Calibri" pitchFamily="34" charset="0"/>
              <a:cs typeface="Calibri" pitchFamily="34" charset="0"/>
            </a:endParaRPr>
          </a:p>
          <a:p>
            <a:pPr marL="0" indent="0" eaLnBrk="1" hangingPunct="1">
              <a:spcBef>
                <a:spcPts val="0"/>
              </a:spcBef>
              <a:buClr>
                <a:srgbClr val="C00000"/>
              </a:buClr>
              <a:defRPr/>
            </a:pPr>
            <a:endParaRPr lang="pl-PL" altLang="pl-PL" sz="1100" dirty="0">
              <a:solidFill>
                <a:schemeClr val="tx1"/>
              </a:solidFill>
              <a:latin typeface="Calibri" pitchFamily="34" charset="0"/>
              <a:cs typeface="Calibri" pitchFamily="34" charset="0"/>
            </a:endParaRPr>
          </a:p>
          <a:p>
            <a:pPr marL="0" indent="0" eaLnBrk="1" hangingPunct="1">
              <a:spcBef>
                <a:spcPts val="0"/>
              </a:spcBef>
              <a:buClr>
                <a:schemeClr val="bg1">
                  <a:lumMod val="50000"/>
                </a:schemeClr>
              </a:buClr>
              <a:defRPr/>
            </a:pPr>
            <a:r>
              <a:rPr lang="en-US" altLang="pl-PL" sz="1200" b="1" dirty="0">
                <a:solidFill>
                  <a:schemeClr val="tx1"/>
                </a:solidFill>
                <a:latin typeface="Calibri" pitchFamily="34" charset="0"/>
                <a:cs typeface="Calibri" pitchFamily="34" charset="0"/>
              </a:rPr>
              <a:t>Science Evaluation Committee (KEN)</a:t>
            </a:r>
            <a:r>
              <a:rPr lang="pl-PL" altLang="pl-PL" sz="1200" b="1" dirty="0">
                <a:solidFill>
                  <a:schemeClr val="tx1"/>
                </a:solidFill>
                <a:latin typeface="Calibri" pitchFamily="34" charset="0"/>
                <a:cs typeface="Calibri" pitchFamily="34" charset="0"/>
              </a:rPr>
              <a:t> </a:t>
            </a:r>
            <a:r>
              <a:rPr lang="en-US" altLang="pl-PL" sz="1200" b="1" dirty="0">
                <a:solidFill>
                  <a:schemeClr val="tx1"/>
                </a:solidFill>
                <a:latin typeface="Calibri" pitchFamily="34" charset="0"/>
                <a:cs typeface="Calibri" pitchFamily="34" charset="0"/>
              </a:rPr>
              <a:t>discipline assessment 2017-2021:</a:t>
            </a:r>
            <a:endParaRPr lang="pl-PL" altLang="pl-PL" sz="1200" b="1" dirty="0">
              <a:solidFill>
                <a:schemeClr val="tx1"/>
              </a:solidFill>
              <a:latin typeface="Calibri" pitchFamily="34" charset="0"/>
              <a:cs typeface="Calibri" pitchFamily="34" charset="0"/>
            </a:endParaRPr>
          </a:p>
          <a:p>
            <a:pPr marL="0" indent="0" eaLnBrk="1" hangingPunct="1">
              <a:spcBef>
                <a:spcPts val="0"/>
              </a:spcBef>
              <a:buClr>
                <a:schemeClr val="bg1">
                  <a:lumMod val="50000"/>
                </a:schemeClr>
              </a:buClr>
              <a:defRPr/>
            </a:pPr>
            <a:endParaRPr lang="pl-PL" altLang="pl-PL" sz="1200" b="1" dirty="0">
              <a:solidFill>
                <a:schemeClr val="tx1"/>
              </a:solidFill>
              <a:latin typeface="Calibri" pitchFamily="34" charset="0"/>
              <a:cs typeface="Calibri" pitchFamily="34" charset="0"/>
            </a:endParaRPr>
          </a:p>
          <a:p>
            <a:pPr marL="0" indent="0" eaLnBrk="1" hangingPunct="1">
              <a:spcBef>
                <a:spcPts val="0"/>
              </a:spcBef>
              <a:buClr>
                <a:schemeClr val="bg1">
                  <a:lumMod val="50000"/>
                </a:schemeClr>
              </a:buClr>
              <a:defRPr/>
            </a:pPr>
            <a:r>
              <a:rPr lang="pl-PL" altLang="pl-PL" sz="1200" b="1" dirty="0" err="1">
                <a:solidFill>
                  <a:schemeClr val="tx1"/>
                </a:solidFill>
                <a:latin typeface="Calibri" pitchFamily="34" charset="0"/>
                <a:cs typeface="Calibri" pitchFamily="34" charset="0"/>
              </a:rPr>
              <a:t>Category</a:t>
            </a:r>
            <a:r>
              <a:rPr lang="pl-PL" altLang="pl-PL" sz="1200" b="1" dirty="0">
                <a:solidFill>
                  <a:schemeClr val="tx1"/>
                </a:solidFill>
                <a:latin typeface="Calibri" pitchFamily="34" charset="0"/>
                <a:cs typeface="Calibri" pitchFamily="34" charset="0"/>
              </a:rPr>
              <a:t> A+</a:t>
            </a:r>
            <a:r>
              <a:rPr lang="en-US" altLang="pl-PL" sz="1200" b="1" dirty="0">
                <a:solidFill>
                  <a:schemeClr val="tx1"/>
                </a:solidFill>
                <a:latin typeface="Calibri" pitchFamily="34" charset="0"/>
                <a:cs typeface="Calibri" pitchFamily="34" charset="0"/>
              </a:rPr>
              <a:t>:</a:t>
            </a:r>
            <a:endParaRPr lang="pl-PL" altLang="pl-PL" sz="1200" b="1" dirty="0">
              <a:solidFill>
                <a:schemeClr val="tx1"/>
              </a:solidFill>
              <a:latin typeface="Calibri" pitchFamily="34" charset="0"/>
              <a:cs typeface="Calibri" pitchFamily="34" charset="0"/>
            </a:endParaRPr>
          </a:p>
          <a:p>
            <a:pPr marL="0" indent="0" eaLnBrk="1" hangingPunct="1">
              <a:spcBef>
                <a:spcPts val="0"/>
              </a:spcBef>
              <a:buClr>
                <a:schemeClr val="bg1">
                  <a:lumMod val="50000"/>
                </a:schemeClr>
              </a:buClr>
              <a:defRPr/>
            </a:pPr>
            <a:endParaRPr lang="pl-PL" altLang="pl-PL" sz="1200" b="1" dirty="0">
              <a:solidFill>
                <a:schemeClr val="tx1"/>
              </a:solidFill>
              <a:latin typeface="Calibri" pitchFamily="34" charset="0"/>
              <a:cs typeface="Calibri" pitchFamily="34" charset="0"/>
            </a:endParaRPr>
          </a:p>
          <a:p>
            <a:pPr marL="171450" indent="-171450" eaLnBrk="1" hangingPunct="1">
              <a:spcBef>
                <a:spcPts val="0"/>
              </a:spcBef>
              <a:buClr>
                <a:schemeClr val="bg1">
                  <a:lumMod val="75000"/>
                </a:schemeClr>
              </a:buClr>
              <a:buFont typeface="Wingdings" panose="05000000000000000000" pitchFamily="2" charset="2"/>
              <a:buChar char="§"/>
              <a:defRPr/>
            </a:pPr>
            <a:r>
              <a:rPr lang="pl-PL" altLang="pl-PL" sz="1200" dirty="0">
                <a:solidFill>
                  <a:schemeClr val="tx1"/>
                </a:solidFill>
                <a:latin typeface="Calibri" pitchFamily="34" charset="0"/>
                <a:cs typeface="Calibri" pitchFamily="34" charset="0"/>
              </a:rPr>
              <a:t>P</a:t>
            </a:r>
            <a:r>
              <a:rPr lang="en-US" altLang="pl-PL" sz="1200" dirty="0" err="1">
                <a:solidFill>
                  <a:schemeClr val="tx1"/>
                </a:solidFill>
                <a:latin typeface="Calibri" pitchFamily="34" charset="0"/>
                <a:cs typeface="Calibri" pitchFamily="34" charset="0"/>
              </a:rPr>
              <a:t>hysical</a:t>
            </a:r>
            <a:r>
              <a:rPr lang="en-US" altLang="pl-PL" sz="1200" dirty="0">
                <a:solidFill>
                  <a:schemeClr val="tx1"/>
                </a:solidFill>
                <a:latin typeface="Calibri" pitchFamily="34" charset="0"/>
                <a:cs typeface="Calibri" pitchFamily="34" charset="0"/>
              </a:rPr>
              <a:t> sciences</a:t>
            </a: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Chemical sciences</a:t>
            </a: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Mathematics</a:t>
            </a:r>
          </a:p>
          <a:p>
            <a:pPr marL="171450" indent="-171450" eaLnBrk="1" hangingPunct="1">
              <a:spcBef>
                <a:spcPts val="0"/>
              </a:spcBef>
              <a:buClr>
                <a:schemeClr val="bg1">
                  <a:lumMod val="75000"/>
                </a:schemeClr>
              </a:buClr>
              <a:buFont typeface="Wingdings" panose="05000000000000000000" pitchFamily="2" charset="2"/>
              <a:buChar char="§"/>
              <a:defRPr/>
            </a:pPr>
            <a:r>
              <a:rPr lang="pl-PL" altLang="pl-PL" sz="1200" dirty="0">
                <a:solidFill>
                  <a:schemeClr val="tx1"/>
                </a:solidFill>
                <a:latin typeface="Calibri" pitchFamily="34" charset="0"/>
                <a:cs typeface="Calibri" pitchFamily="34" charset="0"/>
              </a:rPr>
              <a:t>C</a:t>
            </a:r>
            <a:r>
              <a:rPr lang="en-US" altLang="pl-PL" sz="1200" dirty="0" err="1">
                <a:solidFill>
                  <a:schemeClr val="tx1"/>
                </a:solidFill>
                <a:latin typeface="Calibri" pitchFamily="34" charset="0"/>
                <a:cs typeface="Calibri" pitchFamily="34" charset="0"/>
              </a:rPr>
              <a:t>hemical</a:t>
            </a:r>
            <a:r>
              <a:rPr lang="en-US" altLang="pl-PL" sz="1200" dirty="0">
                <a:solidFill>
                  <a:schemeClr val="tx1"/>
                </a:solidFill>
                <a:latin typeface="Calibri" pitchFamily="34" charset="0"/>
                <a:cs typeface="Calibri" pitchFamily="34" charset="0"/>
              </a:rPr>
              <a:t> engineering</a:t>
            </a:r>
            <a:endParaRPr lang="pl-PL" altLang="pl-PL" sz="1200" dirty="0">
              <a:solidFill>
                <a:schemeClr val="tx1"/>
              </a:solidFill>
              <a:latin typeface="Calibri" pitchFamily="34" charset="0"/>
              <a:cs typeface="Calibri" pitchFamily="34" charset="0"/>
            </a:endParaRPr>
          </a:p>
          <a:p>
            <a:pPr marL="0" indent="0" eaLnBrk="1" hangingPunct="1">
              <a:spcBef>
                <a:spcPts val="0"/>
              </a:spcBef>
              <a:buClr>
                <a:srgbClr val="C00000"/>
              </a:buClr>
              <a:defRPr/>
            </a:pPr>
            <a:endParaRPr lang="pl-PL" altLang="pl-PL" sz="1200" b="1" dirty="0">
              <a:solidFill>
                <a:schemeClr val="tx1"/>
              </a:solidFill>
              <a:latin typeface="Calibri" pitchFamily="34" charset="0"/>
              <a:cs typeface="Calibri" pitchFamily="34" charset="0"/>
            </a:endParaRPr>
          </a:p>
          <a:p>
            <a:pPr marL="0" indent="0" eaLnBrk="1" hangingPunct="1">
              <a:spcBef>
                <a:spcPts val="0"/>
              </a:spcBef>
              <a:buClr>
                <a:schemeClr val="bg1">
                  <a:lumMod val="50000"/>
                </a:schemeClr>
              </a:buClr>
              <a:defRPr/>
            </a:pPr>
            <a:r>
              <a:rPr lang="pl-PL" altLang="pl-PL" sz="1200" b="1" dirty="0" err="1">
                <a:solidFill>
                  <a:schemeClr val="tx1"/>
                </a:solidFill>
                <a:latin typeface="Calibri" pitchFamily="34" charset="0"/>
                <a:cs typeface="Calibri" pitchFamily="34" charset="0"/>
              </a:rPr>
              <a:t>Category</a:t>
            </a:r>
            <a:r>
              <a:rPr lang="pl-PL" altLang="pl-PL" sz="1200" b="1" dirty="0">
                <a:solidFill>
                  <a:schemeClr val="tx1"/>
                </a:solidFill>
                <a:latin typeface="Calibri" pitchFamily="34" charset="0"/>
                <a:cs typeface="Calibri" pitchFamily="34" charset="0"/>
              </a:rPr>
              <a:t> A</a:t>
            </a:r>
            <a:r>
              <a:rPr lang="en-US" altLang="pl-PL" sz="1200" b="1" dirty="0">
                <a:solidFill>
                  <a:schemeClr val="tx1"/>
                </a:solidFill>
                <a:latin typeface="Calibri" pitchFamily="34" charset="0"/>
                <a:cs typeface="Calibri" pitchFamily="34" charset="0"/>
              </a:rPr>
              <a:t>:</a:t>
            </a:r>
            <a:endParaRPr lang="pl-PL" altLang="pl-PL" sz="1200" b="1" dirty="0">
              <a:solidFill>
                <a:schemeClr val="tx1"/>
              </a:solidFill>
              <a:latin typeface="Calibri" pitchFamily="34" charset="0"/>
              <a:cs typeface="Calibri" pitchFamily="34" charset="0"/>
            </a:endParaRPr>
          </a:p>
          <a:p>
            <a:pPr marL="0" indent="0" eaLnBrk="1" hangingPunct="1">
              <a:spcBef>
                <a:spcPts val="0"/>
              </a:spcBef>
              <a:buClr>
                <a:schemeClr val="bg1">
                  <a:lumMod val="50000"/>
                </a:schemeClr>
              </a:buClr>
              <a:defRPr/>
            </a:pPr>
            <a:endParaRPr lang="pl-PL" altLang="pl-PL" sz="1200" b="1" dirty="0">
              <a:solidFill>
                <a:schemeClr val="tx1"/>
              </a:solidFill>
              <a:latin typeface="Calibri" pitchFamily="34" charset="0"/>
              <a:cs typeface="Calibri" pitchFamily="34" charset="0"/>
            </a:endParaRP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Architecture and urban planning</a:t>
            </a: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Automation, electronics </a:t>
            </a:r>
            <a:br>
              <a:rPr lang="pl-PL" altLang="pl-PL" sz="1200" dirty="0">
                <a:solidFill>
                  <a:schemeClr val="tx1"/>
                </a:solidFill>
                <a:latin typeface="Calibri" pitchFamily="34" charset="0"/>
                <a:cs typeface="Calibri" pitchFamily="34" charset="0"/>
              </a:rPr>
            </a:br>
            <a:r>
              <a:rPr lang="en-US" altLang="pl-PL" sz="1200" dirty="0">
                <a:solidFill>
                  <a:schemeClr val="tx1"/>
                </a:solidFill>
                <a:latin typeface="Calibri" pitchFamily="34" charset="0"/>
                <a:cs typeface="Calibri" pitchFamily="34" charset="0"/>
              </a:rPr>
              <a:t>and electrical engineering</a:t>
            </a: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Technical informatics and telecommunications</a:t>
            </a:r>
          </a:p>
          <a:p>
            <a:pPr marL="171450" indent="-171450" eaLnBrk="1" hangingPunct="1">
              <a:spcBef>
                <a:spcPts val="0"/>
              </a:spcBef>
              <a:buClr>
                <a:schemeClr val="bg1">
                  <a:lumMod val="75000"/>
                </a:schemeClr>
              </a:buClr>
              <a:buFont typeface="Wingdings" panose="05000000000000000000" pitchFamily="2" charset="2"/>
              <a:buChar char="§"/>
              <a:defRPr/>
            </a:pPr>
            <a:r>
              <a:rPr lang="pl-PL" altLang="pl-PL" sz="1200" dirty="0">
                <a:solidFill>
                  <a:schemeClr val="tx1"/>
                </a:solidFill>
                <a:latin typeface="Calibri" pitchFamily="34" charset="0"/>
                <a:cs typeface="Calibri" pitchFamily="34" charset="0"/>
              </a:rPr>
              <a:t>B</a:t>
            </a:r>
            <a:r>
              <a:rPr lang="en-US" altLang="pl-PL" sz="1200" dirty="0" err="1">
                <a:solidFill>
                  <a:schemeClr val="tx1"/>
                </a:solidFill>
                <a:latin typeface="Calibri" pitchFamily="34" charset="0"/>
                <a:cs typeface="Calibri" pitchFamily="34" charset="0"/>
              </a:rPr>
              <a:t>iomedical</a:t>
            </a:r>
            <a:r>
              <a:rPr lang="en-US" altLang="pl-PL" sz="1200" dirty="0">
                <a:solidFill>
                  <a:schemeClr val="tx1"/>
                </a:solidFill>
                <a:latin typeface="Calibri" pitchFamily="34" charset="0"/>
                <a:cs typeface="Calibri" pitchFamily="34" charset="0"/>
              </a:rPr>
              <a:t> engineering</a:t>
            </a: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Civil engineering and transportation</a:t>
            </a: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Mechanical engineering</a:t>
            </a: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Material Engineering</a:t>
            </a: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Environmental engineering, mining and energy</a:t>
            </a: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Management and Quality Sciences</a:t>
            </a:r>
            <a:endParaRPr lang="pl-PL" altLang="pl-PL" sz="1200" dirty="0">
              <a:solidFill>
                <a:schemeClr val="tx1"/>
              </a:solidFill>
              <a:latin typeface="Calibri" pitchFamily="34" charset="0"/>
              <a:cs typeface="Calibri" pitchFamily="34" charset="0"/>
            </a:endParaRPr>
          </a:p>
          <a:p>
            <a:pPr marL="171450" indent="-171450" eaLnBrk="1" hangingPunct="1">
              <a:spcBef>
                <a:spcPts val="0"/>
              </a:spcBef>
              <a:buClr>
                <a:schemeClr val="bg1">
                  <a:lumMod val="75000"/>
                </a:schemeClr>
              </a:buClr>
              <a:buFont typeface="Wingdings" panose="05000000000000000000" pitchFamily="2" charset="2"/>
              <a:buChar char="§"/>
              <a:defRPr/>
            </a:pPr>
            <a:endParaRPr lang="pl-PL" altLang="pl-PL" sz="1200" dirty="0">
              <a:solidFill>
                <a:schemeClr val="tx1"/>
              </a:solidFill>
              <a:latin typeface="Calibri" pitchFamily="34" charset="0"/>
              <a:cs typeface="Calibri" pitchFamily="34" charset="0"/>
            </a:endParaRPr>
          </a:p>
          <a:p>
            <a:pPr marL="171450" indent="-171450" eaLnBrk="1" hangingPunct="1">
              <a:spcBef>
                <a:spcPts val="0"/>
              </a:spcBef>
              <a:buClr>
                <a:srgbClr val="C00000"/>
              </a:buClr>
              <a:buFont typeface="Wingdings" panose="05000000000000000000" pitchFamily="2" charset="2"/>
              <a:buChar char="§"/>
              <a:defRPr/>
            </a:pPr>
            <a:endParaRPr lang="pl-PL" altLang="pl-PL" sz="1200" b="1" dirty="0">
              <a:solidFill>
                <a:schemeClr val="tx1"/>
              </a:solidFill>
              <a:latin typeface="Calibri" pitchFamily="34" charset="0"/>
              <a:cs typeface="Calibri" pitchFamily="34" charset="0"/>
            </a:endParaRPr>
          </a:p>
          <a:p>
            <a:pPr marL="0" indent="0" eaLnBrk="1" hangingPunct="1">
              <a:spcBef>
                <a:spcPts val="0"/>
              </a:spcBef>
              <a:buClr>
                <a:srgbClr val="C00000"/>
              </a:buClr>
              <a:defRPr/>
            </a:pPr>
            <a:r>
              <a:rPr lang="pl-PL" altLang="pl-PL" sz="1200" b="1" dirty="0" err="1">
                <a:solidFill>
                  <a:schemeClr val="tx1"/>
                </a:solidFill>
                <a:latin typeface="Calibri" pitchFamily="34" charset="0"/>
                <a:cs typeface="Calibri" pitchFamily="34" charset="0"/>
              </a:rPr>
              <a:t>European</a:t>
            </a:r>
            <a:r>
              <a:rPr lang="pl-PL" altLang="pl-PL" sz="1200" b="1" dirty="0">
                <a:solidFill>
                  <a:schemeClr val="tx1"/>
                </a:solidFill>
                <a:latin typeface="Calibri" pitchFamily="34" charset="0"/>
                <a:cs typeface="Calibri" pitchFamily="34" charset="0"/>
              </a:rPr>
              <a:t> </a:t>
            </a:r>
            <a:r>
              <a:rPr lang="pl-PL" altLang="pl-PL" sz="1200" b="1" dirty="0" err="1">
                <a:solidFill>
                  <a:schemeClr val="tx1"/>
                </a:solidFill>
                <a:latin typeface="Calibri" pitchFamily="34" charset="0"/>
                <a:cs typeface="Calibri" pitchFamily="34" charset="0"/>
              </a:rPr>
              <a:t>Consortium</a:t>
            </a:r>
            <a:r>
              <a:rPr lang="pl-PL" altLang="pl-PL" sz="1200" b="1" dirty="0">
                <a:solidFill>
                  <a:schemeClr val="tx1"/>
                </a:solidFill>
                <a:latin typeface="Calibri" pitchFamily="34" charset="0"/>
                <a:cs typeface="Calibri" pitchFamily="34" charset="0"/>
              </a:rPr>
              <a:t> for </a:t>
            </a:r>
            <a:r>
              <a:rPr lang="pl-PL" altLang="pl-PL" sz="1200" b="1" dirty="0" err="1">
                <a:solidFill>
                  <a:schemeClr val="tx1"/>
                </a:solidFill>
                <a:latin typeface="Calibri" pitchFamily="34" charset="0"/>
                <a:cs typeface="Calibri" pitchFamily="34" charset="0"/>
              </a:rPr>
              <a:t>Mathematics</a:t>
            </a:r>
            <a:r>
              <a:rPr lang="pl-PL" altLang="pl-PL" sz="1200" b="1" dirty="0">
                <a:solidFill>
                  <a:schemeClr val="tx1"/>
                </a:solidFill>
                <a:latin typeface="Calibri" pitchFamily="34" charset="0"/>
                <a:cs typeface="Calibri" pitchFamily="34" charset="0"/>
              </a:rPr>
              <a:t> in </a:t>
            </a:r>
            <a:r>
              <a:rPr lang="pl-PL" altLang="pl-PL" sz="1200" b="1" dirty="0" err="1">
                <a:solidFill>
                  <a:schemeClr val="tx1"/>
                </a:solidFill>
                <a:latin typeface="Calibri" pitchFamily="34" charset="0"/>
                <a:cs typeface="Calibri" pitchFamily="34" charset="0"/>
              </a:rPr>
              <a:t>Industry</a:t>
            </a:r>
            <a:endParaRPr lang="pl-PL" altLang="pl-PL" sz="1200" b="1" dirty="0">
              <a:solidFill>
                <a:schemeClr val="tx1"/>
              </a:solidFill>
              <a:latin typeface="Calibri" pitchFamily="34" charset="0"/>
              <a:cs typeface="Calibri" pitchFamily="34" charset="0"/>
            </a:endParaRPr>
          </a:p>
          <a:p>
            <a:pPr marL="0" indent="0" eaLnBrk="1" hangingPunct="1">
              <a:spcBef>
                <a:spcPts val="0"/>
              </a:spcBef>
              <a:buClr>
                <a:srgbClr val="C00000"/>
              </a:buClr>
              <a:defRPr/>
            </a:pPr>
            <a:endParaRPr lang="pl-PL" altLang="pl-PL" sz="1100" b="1" dirty="0">
              <a:latin typeface="Calibri" pitchFamily="34" charset="0"/>
              <a:cs typeface="Calibri" pitchFamily="34" charset="0"/>
            </a:endParaRP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accreditation for II degree of education studies in </a:t>
            </a:r>
            <a:r>
              <a:rPr lang="pl-PL" altLang="pl-PL" sz="1200" dirty="0">
                <a:solidFill>
                  <a:schemeClr val="tx1"/>
                </a:solidFill>
                <a:latin typeface="Calibri" pitchFamily="34" charset="0"/>
                <a:cs typeface="Calibri" pitchFamily="34" charset="0"/>
              </a:rPr>
              <a:t>Applied </a:t>
            </a:r>
            <a:r>
              <a:rPr lang="pl-PL" altLang="pl-PL" sz="1200" dirty="0" err="1">
                <a:solidFill>
                  <a:schemeClr val="tx1"/>
                </a:solidFill>
                <a:latin typeface="Calibri" pitchFamily="34" charset="0"/>
                <a:cs typeface="Calibri" pitchFamily="34" charset="0"/>
              </a:rPr>
              <a:t>Mathematics</a:t>
            </a:r>
            <a:endParaRPr lang="pl-PL" altLang="pl-PL" sz="1200" dirty="0">
              <a:solidFill>
                <a:schemeClr val="tx1"/>
              </a:solidFill>
              <a:latin typeface="Calibri" pitchFamily="34" charset="0"/>
              <a:cs typeface="Calibri" pitchFamily="34" charset="0"/>
            </a:endParaRPr>
          </a:p>
          <a:p>
            <a:pPr marL="0" indent="0" eaLnBrk="1" hangingPunct="1">
              <a:spcBef>
                <a:spcPts val="0"/>
              </a:spcBef>
              <a:buClr>
                <a:schemeClr val="bg1">
                  <a:lumMod val="75000"/>
                </a:schemeClr>
              </a:buClr>
              <a:defRPr/>
            </a:pPr>
            <a:r>
              <a:rPr lang="pl-PL" altLang="pl-PL" sz="1200" dirty="0">
                <a:solidFill>
                  <a:schemeClr val="tx1"/>
                </a:solidFill>
                <a:latin typeface="Calibri" pitchFamily="34" charset="0"/>
                <a:cs typeface="Calibri" pitchFamily="34" charset="0"/>
              </a:rPr>
              <a:t>  </a:t>
            </a:r>
          </a:p>
          <a:p>
            <a:pPr eaLnBrk="1" hangingPunct="1">
              <a:spcBef>
                <a:spcPts val="0"/>
              </a:spcBef>
              <a:buClr>
                <a:schemeClr val="bg1">
                  <a:lumMod val="50000"/>
                </a:schemeClr>
              </a:buClr>
              <a:defRPr/>
            </a:pPr>
            <a:r>
              <a:rPr lang="en-US" altLang="pl-PL" sz="1200" b="1" dirty="0">
                <a:latin typeface="Calibri" pitchFamily="34" charset="0"/>
                <a:cs typeface="Calibri" pitchFamily="34" charset="0"/>
              </a:rPr>
              <a:t>Accreditation of Studies with a Future 202</a:t>
            </a:r>
            <a:r>
              <a:rPr lang="pl-PL" altLang="pl-PL" sz="1200" b="1" dirty="0">
                <a:latin typeface="Calibri" pitchFamily="34" charset="0"/>
                <a:cs typeface="Calibri" pitchFamily="34" charset="0"/>
              </a:rPr>
              <a:t>4</a:t>
            </a:r>
          </a:p>
          <a:p>
            <a:pPr>
              <a:buClr>
                <a:schemeClr val="bg1">
                  <a:lumMod val="50000"/>
                </a:schemeClr>
              </a:buClr>
              <a:defRPr/>
            </a:pPr>
            <a:endParaRPr lang="pl-PL" altLang="pl-PL" sz="1100" b="1" dirty="0">
              <a:latin typeface="Calibri" pitchFamily="34" charset="0"/>
              <a:cs typeface="Calibri" pitchFamily="34" charset="0"/>
            </a:endParaRP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Sustainable Biomass and Bioproducts Engineering (SBBE)</a:t>
            </a:r>
            <a:endParaRPr lang="pl-PL" altLang="pl-PL" sz="1100" dirty="0">
              <a:latin typeface="Calibri" pitchFamily="34" charset="0"/>
              <a:cs typeface="Calibri" pitchFamily="34" charset="0"/>
            </a:endParaRPr>
          </a:p>
          <a:p>
            <a:pPr>
              <a:spcBef>
                <a:spcPts val="0"/>
              </a:spcBef>
              <a:buClr>
                <a:schemeClr val="bg1">
                  <a:lumMod val="50000"/>
                </a:schemeClr>
              </a:buClr>
              <a:defRPr/>
            </a:pPr>
            <a:r>
              <a:rPr lang="pl-PL" altLang="pl-PL" sz="1100" b="1" dirty="0">
                <a:latin typeface="Calibri" pitchFamily="34" charset="0"/>
                <a:cs typeface="Calibri" pitchFamily="34" charset="0"/>
              </a:rPr>
              <a:t>  </a:t>
            </a:r>
            <a:endParaRPr lang="pl-PL" altLang="pl-PL" sz="1100" dirty="0">
              <a:latin typeface="Calibri" pitchFamily="34" charset="0"/>
              <a:cs typeface="Calibri" pitchFamily="34" charset="0"/>
            </a:endParaRPr>
          </a:p>
          <a:p>
            <a:pPr marL="0" indent="0" eaLnBrk="1" hangingPunct="1">
              <a:spcBef>
                <a:spcPts val="0"/>
              </a:spcBef>
              <a:buClr>
                <a:schemeClr val="bg1">
                  <a:lumMod val="50000"/>
                </a:schemeClr>
              </a:buClr>
              <a:defRPr/>
            </a:pPr>
            <a:r>
              <a:rPr lang="en-US" altLang="pl-PL" sz="1200" b="1" dirty="0">
                <a:solidFill>
                  <a:schemeClr val="tx1"/>
                </a:solidFill>
                <a:latin typeface="Calibri" pitchFamily="34" charset="0"/>
                <a:cs typeface="Calibri" pitchFamily="34" charset="0"/>
              </a:rPr>
              <a:t>European Accreditation of Engineering </a:t>
            </a:r>
            <a:r>
              <a:rPr lang="pl-PL" altLang="pl-PL" sz="1200" b="1" dirty="0" err="1">
                <a:solidFill>
                  <a:schemeClr val="tx1"/>
                </a:solidFill>
                <a:latin typeface="Calibri" pitchFamily="34" charset="0"/>
                <a:cs typeface="Calibri" pitchFamily="34" charset="0"/>
              </a:rPr>
              <a:t>Programmes</a:t>
            </a:r>
            <a:endParaRPr lang="pl-PL" altLang="pl-PL" sz="1200" b="1" dirty="0">
              <a:solidFill>
                <a:schemeClr val="tx1"/>
              </a:solidFill>
              <a:latin typeface="Calibri" pitchFamily="34" charset="0"/>
              <a:cs typeface="Calibri" pitchFamily="34" charset="0"/>
            </a:endParaRPr>
          </a:p>
          <a:p>
            <a:pPr>
              <a:spcBef>
                <a:spcPts val="0"/>
              </a:spcBef>
              <a:buClr>
                <a:schemeClr val="bg1">
                  <a:lumMod val="50000"/>
                </a:schemeClr>
              </a:buClr>
              <a:defRPr/>
            </a:pPr>
            <a:endParaRPr lang="pl-PL" altLang="pl-PL" sz="1100" b="1" dirty="0">
              <a:latin typeface="Calibri" pitchFamily="34" charset="0"/>
              <a:cs typeface="Calibri" pitchFamily="34" charset="0"/>
            </a:endParaRP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accreditation f</a:t>
            </a:r>
            <a:r>
              <a:rPr lang="pl-PL" altLang="pl-PL" sz="1200" dirty="0" err="1">
                <a:solidFill>
                  <a:schemeClr val="tx1"/>
                </a:solidFill>
                <a:latin typeface="Calibri" pitchFamily="34" charset="0"/>
                <a:cs typeface="Calibri" pitchFamily="34" charset="0"/>
              </a:rPr>
              <a:t>or</a:t>
            </a:r>
            <a:r>
              <a:rPr lang="pl-PL" altLang="pl-PL" sz="1200" dirty="0">
                <a:solidFill>
                  <a:schemeClr val="tx1"/>
                </a:solidFill>
                <a:latin typeface="Calibri" pitchFamily="34" charset="0"/>
                <a:cs typeface="Calibri" pitchFamily="34" charset="0"/>
              </a:rPr>
              <a:t> </a:t>
            </a:r>
            <a:r>
              <a:rPr lang="en-US" altLang="pl-PL" sz="1200" dirty="0">
                <a:solidFill>
                  <a:schemeClr val="tx1"/>
                </a:solidFill>
                <a:latin typeface="Calibri" pitchFamily="34" charset="0"/>
                <a:cs typeface="Calibri" pitchFamily="34" charset="0"/>
              </a:rPr>
              <a:t>studies in </a:t>
            </a:r>
            <a:r>
              <a:rPr lang="pl-PL" altLang="pl-PL" sz="1200" dirty="0" err="1">
                <a:solidFill>
                  <a:schemeClr val="tx1"/>
                </a:solidFill>
                <a:latin typeface="Calibri" pitchFamily="34" charset="0"/>
                <a:cs typeface="Calibri" pitchFamily="34" charset="0"/>
              </a:rPr>
              <a:t>Electotechnics</a:t>
            </a:r>
            <a:endParaRPr lang="pl-PL" altLang="pl-PL" sz="1200" dirty="0">
              <a:solidFill>
                <a:schemeClr val="tx1"/>
              </a:solidFill>
              <a:latin typeface="Calibri" pitchFamily="34" charset="0"/>
              <a:cs typeface="Calibri" pitchFamily="34" charset="0"/>
            </a:endParaRP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accreditation </a:t>
            </a:r>
            <a:r>
              <a:rPr lang="en-US" altLang="pl-PL" sz="1200" dirty="0" err="1">
                <a:solidFill>
                  <a:schemeClr val="tx1"/>
                </a:solidFill>
                <a:latin typeface="Calibri" pitchFamily="34" charset="0"/>
                <a:cs typeface="Calibri" pitchFamily="34" charset="0"/>
              </a:rPr>
              <a:t>fo</a:t>
            </a:r>
            <a:r>
              <a:rPr lang="pl-PL" altLang="pl-PL" sz="1200" dirty="0">
                <a:solidFill>
                  <a:schemeClr val="tx1"/>
                </a:solidFill>
                <a:latin typeface="Calibri" pitchFamily="34" charset="0"/>
                <a:cs typeface="Calibri" pitchFamily="34" charset="0"/>
              </a:rPr>
              <a:t>r </a:t>
            </a:r>
            <a:r>
              <a:rPr lang="en-US" altLang="pl-PL" sz="1200" dirty="0">
                <a:solidFill>
                  <a:schemeClr val="tx1"/>
                </a:solidFill>
                <a:latin typeface="Calibri" pitchFamily="34" charset="0"/>
                <a:cs typeface="Calibri" pitchFamily="34" charset="0"/>
              </a:rPr>
              <a:t>studies in </a:t>
            </a:r>
            <a:r>
              <a:rPr lang="pl-PL" altLang="pl-PL" sz="1200" dirty="0" err="1">
                <a:solidFill>
                  <a:schemeClr val="tx1"/>
                </a:solidFill>
                <a:latin typeface="Calibri" pitchFamily="34" charset="0"/>
                <a:cs typeface="Calibri" pitchFamily="34" charset="0"/>
              </a:rPr>
              <a:t>Civil</a:t>
            </a:r>
            <a:r>
              <a:rPr lang="pl-PL" altLang="pl-PL" sz="1200" dirty="0">
                <a:solidFill>
                  <a:schemeClr val="tx1"/>
                </a:solidFill>
                <a:latin typeface="Calibri" pitchFamily="34" charset="0"/>
                <a:cs typeface="Calibri" pitchFamily="34" charset="0"/>
              </a:rPr>
              <a:t> Engineering</a:t>
            </a:r>
          </a:p>
          <a:p>
            <a:pPr marL="171450" indent="-171450" eaLnBrk="1" hangingPunct="1">
              <a:spcBef>
                <a:spcPts val="0"/>
              </a:spcBef>
              <a:buClr>
                <a:schemeClr val="bg1">
                  <a:lumMod val="75000"/>
                </a:schemeClr>
              </a:buClr>
              <a:buFont typeface="Wingdings" panose="05000000000000000000" pitchFamily="2" charset="2"/>
              <a:buChar char="§"/>
              <a:defRPr/>
            </a:pPr>
            <a:r>
              <a:rPr lang="pl-PL" altLang="pl-PL" sz="1200" dirty="0" err="1">
                <a:solidFill>
                  <a:schemeClr val="tx1"/>
                </a:solidFill>
                <a:latin typeface="Calibri" pitchFamily="34" charset="0"/>
                <a:cs typeface="Calibri" pitchFamily="34" charset="0"/>
              </a:rPr>
              <a:t>accreditation</a:t>
            </a:r>
            <a:r>
              <a:rPr lang="pl-PL" altLang="pl-PL" sz="1200" dirty="0">
                <a:solidFill>
                  <a:schemeClr val="tx1"/>
                </a:solidFill>
                <a:latin typeface="Calibri" pitchFamily="34" charset="0"/>
                <a:cs typeface="Calibri" pitchFamily="34" charset="0"/>
              </a:rPr>
              <a:t> for </a:t>
            </a:r>
            <a:r>
              <a:rPr lang="en-US" altLang="pl-PL" sz="1200" dirty="0">
                <a:solidFill>
                  <a:schemeClr val="tx1"/>
                </a:solidFill>
                <a:latin typeface="Calibri" pitchFamily="34" charset="0"/>
                <a:cs typeface="Calibri" pitchFamily="34" charset="0"/>
              </a:rPr>
              <a:t>Biotechnology, Chemical and Process Engineering, </a:t>
            </a:r>
            <a:br>
              <a:rPr lang="pl-PL" altLang="pl-PL" sz="1200" dirty="0">
                <a:solidFill>
                  <a:schemeClr val="tx1"/>
                </a:solidFill>
                <a:latin typeface="Calibri" pitchFamily="34" charset="0"/>
                <a:cs typeface="Calibri" pitchFamily="34" charset="0"/>
              </a:rPr>
            </a:br>
            <a:r>
              <a:rPr lang="en-US" altLang="pl-PL" sz="1200" dirty="0">
                <a:solidFill>
                  <a:schemeClr val="tx1"/>
                </a:solidFill>
                <a:latin typeface="Calibri" pitchFamily="34" charset="0"/>
                <a:cs typeface="Calibri" pitchFamily="34" charset="0"/>
              </a:rPr>
              <a:t>Chemical Technology</a:t>
            </a:r>
            <a:endParaRPr lang="pl-PL" altLang="pl-PL" sz="1200" dirty="0">
              <a:solidFill>
                <a:schemeClr val="tx1"/>
              </a:solidFill>
              <a:latin typeface="Calibri" pitchFamily="34" charset="0"/>
              <a:cs typeface="Calibri" pitchFamily="34" charset="0"/>
            </a:endParaRPr>
          </a:p>
          <a:p>
            <a:pPr>
              <a:buClr>
                <a:schemeClr val="bg1">
                  <a:lumMod val="50000"/>
                </a:schemeClr>
              </a:buClr>
              <a:defRPr/>
            </a:pPr>
            <a:endParaRPr lang="pl-PL" altLang="pl-PL" sz="1100" b="1" dirty="0">
              <a:ln w="0"/>
              <a:latin typeface="Calibri" pitchFamily="34" charset="0"/>
              <a:cs typeface="Calibri" pitchFamily="34" charset="0"/>
            </a:endParaRPr>
          </a:p>
          <a:p>
            <a:pPr eaLnBrk="1" hangingPunct="1">
              <a:spcBef>
                <a:spcPts val="0"/>
              </a:spcBef>
              <a:buClr>
                <a:schemeClr val="bg1">
                  <a:lumMod val="50000"/>
                </a:schemeClr>
              </a:buClr>
              <a:defRPr/>
            </a:pPr>
            <a:r>
              <a:rPr lang="en-US" altLang="pl-PL" sz="1200" b="1" dirty="0">
                <a:latin typeface="Calibri" pitchFamily="34" charset="0"/>
                <a:cs typeface="Calibri" pitchFamily="34" charset="0"/>
              </a:rPr>
              <a:t>Association of Academic Centers for Teaching Foreign Languages </a:t>
            </a:r>
            <a:endParaRPr lang="pl-PL" altLang="pl-PL" sz="1200" b="1" dirty="0">
              <a:latin typeface="Calibri" pitchFamily="34" charset="0"/>
              <a:cs typeface="Calibri" pitchFamily="34" charset="0"/>
            </a:endParaRPr>
          </a:p>
          <a:p>
            <a:pPr>
              <a:buClr>
                <a:schemeClr val="bg1">
                  <a:lumMod val="50000"/>
                </a:schemeClr>
              </a:buClr>
              <a:defRPr/>
            </a:pPr>
            <a:endParaRPr lang="pl-PL" altLang="pl-PL" sz="1100" dirty="0">
              <a:latin typeface="Calibri" pitchFamily="34" charset="0"/>
              <a:cs typeface="Calibri" pitchFamily="34" charset="0"/>
            </a:endParaRP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a:solidFill>
                  <a:schemeClr val="tx1"/>
                </a:solidFill>
                <a:latin typeface="Calibri" pitchFamily="34" charset="0"/>
                <a:cs typeface="Calibri" pitchFamily="34" charset="0"/>
              </a:rPr>
              <a:t>Department of Foreign Languages</a:t>
            </a:r>
            <a:r>
              <a:rPr lang="pl-PL" altLang="pl-PL" sz="1200" dirty="0">
                <a:solidFill>
                  <a:schemeClr val="tx1"/>
                </a:solidFill>
                <a:latin typeface="Calibri" pitchFamily="34" charset="0"/>
                <a:cs typeface="Calibri" pitchFamily="34" charset="0"/>
              </a:rPr>
              <a:t> </a:t>
            </a:r>
            <a:r>
              <a:rPr lang="en-US" altLang="pl-PL" sz="1200" dirty="0">
                <a:solidFill>
                  <a:schemeClr val="tx1"/>
                </a:solidFill>
                <a:latin typeface="Calibri" pitchFamily="34" charset="0"/>
                <a:cs typeface="Calibri" pitchFamily="34" charset="0"/>
              </a:rPr>
              <a:t>of </a:t>
            </a:r>
            <a:r>
              <a:rPr lang="en-US" altLang="pl-PL" sz="1200" dirty="0" err="1">
                <a:solidFill>
                  <a:schemeClr val="tx1"/>
                </a:solidFill>
                <a:latin typeface="Calibri" pitchFamily="34" charset="0"/>
                <a:cs typeface="Calibri" pitchFamily="34" charset="0"/>
              </a:rPr>
              <a:t>Wroc</a:t>
            </a:r>
            <a:r>
              <a:rPr lang="pl-PL" altLang="pl-PL" sz="1200" dirty="0">
                <a:solidFill>
                  <a:schemeClr val="tx1"/>
                </a:solidFill>
                <a:latin typeface="Calibri" pitchFamily="34" charset="0"/>
                <a:cs typeface="Calibri" pitchFamily="34" charset="0"/>
              </a:rPr>
              <a:t>ł</a:t>
            </a:r>
            <a:r>
              <a:rPr lang="en-US" altLang="pl-PL" sz="1200" dirty="0">
                <a:solidFill>
                  <a:schemeClr val="tx1"/>
                </a:solidFill>
                <a:latin typeface="Calibri" pitchFamily="34" charset="0"/>
                <a:cs typeface="Calibri" pitchFamily="34" charset="0"/>
              </a:rPr>
              <a:t>aw </a:t>
            </a:r>
            <a:r>
              <a:rPr lang="pl-PL" altLang="pl-PL" sz="1200" dirty="0">
                <a:solidFill>
                  <a:schemeClr val="tx1"/>
                </a:solidFill>
                <a:latin typeface="Calibri" pitchFamily="34" charset="0"/>
                <a:cs typeface="Calibri" pitchFamily="34" charset="0"/>
              </a:rPr>
              <a:t>Tech </a:t>
            </a:r>
            <a:r>
              <a:rPr lang="en-US" altLang="pl-PL" sz="1200" dirty="0">
                <a:solidFill>
                  <a:schemeClr val="tx1"/>
                </a:solidFill>
                <a:latin typeface="Calibri" pitchFamily="34" charset="0"/>
                <a:cs typeface="Calibri" pitchFamily="34" charset="0"/>
              </a:rPr>
              <a:t>– distinctive grade</a:t>
            </a:r>
            <a:endParaRPr lang="pl-PL" altLang="pl-PL" sz="1200" dirty="0">
              <a:solidFill>
                <a:schemeClr val="tx1"/>
              </a:solidFill>
              <a:latin typeface="Calibri" pitchFamily="34" charset="0"/>
              <a:cs typeface="Calibri" pitchFamily="34" charset="0"/>
            </a:endParaRPr>
          </a:p>
          <a:p>
            <a:pPr marL="0" indent="0" eaLnBrk="1" hangingPunct="1">
              <a:spcBef>
                <a:spcPts val="0"/>
              </a:spcBef>
              <a:buClr>
                <a:schemeClr val="bg1">
                  <a:lumMod val="50000"/>
                </a:schemeClr>
              </a:buClr>
              <a:defRPr/>
            </a:pPr>
            <a:endParaRPr lang="pl-PL" altLang="pl-PL" sz="1100" dirty="0">
              <a:solidFill>
                <a:schemeClr val="tx1"/>
              </a:solidFill>
              <a:latin typeface="Calibri" pitchFamily="34" charset="0"/>
              <a:cs typeface="Calibri" pitchFamily="34" charset="0"/>
            </a:endParaRPr>
          </a:p>
          <a:p>
            <a:pPr marL="0" indent="0" eaLnBrk="1" hangingPunct="1">
              <a:spcBef>
                <a:spcPts val="0"/>
              </a:spcBef>
              <a:buClr>
                <a:schemeClr val="bg1">
                  <a:lumMod val="50000"/>
                </a:schemeClr>
              </a:buClr>
              <a:defRPr/>
            </a:pPr>
            <a:r>
              <a:rPr lang="pl-PL" sz="1200" b="1" dirty="0">
                <a:latin typeface="Calibri  "/>
              </a:rPr>
              <a:t>IES and ICI </a:t>
            </a:r>
            <a:r>
              <a:rPr lang="pl-PL" sz="1200" b="1" dirty="0" err="1">
                <a:latin typeface="Calibri  "/>
              </a:rPr>
              <a:t>international</a:t>
            </a:r>
            <a:r>
              <a:rPr lang="pl-PL" sz="1200" b="1" dirty="0">
                <a:latin typeface="Calibri  "/>
              </a:rPr>
              <a:t> </a:t>
            </a:r>
            <a:r>
              <a:rPr lang="pl-PL" sz="1200" b="1" dirty="0" err="1">
                <a:latin typeface="Calibri  "/>
              </a:rPr>
              <a:t>certificate</a:t>
            </a:r>
            <a:r>
              <a:rPr lang="pl-PL" sz="1200" b="1" dirty="0">
                <a:latin typeface="Calibri  "/>
              </a:rPr>
              <a:t> for </a:t>
            </a:r>
            <a:r>
              <a:rPr lang="pl-PL" sz="1200" b="1" dirty="0" err="1">
                <a:latin typeface="Calibri  "/>
              </a:rPr>
              <a:t>graduates</a:t>
            </a:r>
            <a:endParaRPr lang="pl-PL" sz="1200" b="1" dirty="0">
              <a:latin typeface="Calibri  "/>
            </a:endParaRPr>
          </a:p>
          <a:p>
            <a:pPr marL="0" indent="0" eaLnBrk="1" hangingPunct="1">
              <a:spcBef>
                <a:spcPts val="0"/>
              </a:spcBef>
              <a:buClr>
                <a:schemeClr val="bg1">
                  <a:lumMod val="50000"/>
                </a:schemeClr>
              </a:buClr>
              <a:defRPr/>
            </a:pPr>
            <a:endParaRPr lang="pl-PL" sz="1200" b="1" dirty="0">
              <a:latin typeface="Calibri  "/>
            </a:endParaRP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a:solidFill>
                  <a:schemeClr val="tx1"/>
                </a:solidFill>
                <a:latin typeface="Calibri  "/>
                <a:cs typeface="Calibri" pitchFamily="34" charset="0"/>
              </a:rPr>
              <a:t>accreditation f</a:t>
            </a:r>
            <a:r>
              <a:rPr lang="pl-PL" altLang="pl-PL" sz="1200" dirty="0" err="1">
                <a:solidFill>
                  <a:schemeClr val="tx1"/>
                </a:solidFill>
                <a:latin typeface="Calibri  "/>
                <a:cs typeface="Calibri" pitchFamily="34" charset="0"/>
              </a:rPr>
              <a:t>or</a:t>
            </a:r>
            <a:r>
              <a:rPr lang="pl-PL" altLang="pl-PL" sz="1200" dirty="0">
                <a:solidFill>
                  <a:schemeClr val="tx1"/>
                </a:solidFill>
                <a:latin typeface="Calibri  "/>
                <a:cs typeface="Calibri" pitchFamily="34" charset="0"/>
              </a:rPr>
              <a:t> </a:t>
            </a:r>
            <a:r>
              <a:rPr lang="en-US" altLang="pl-PL" sz="1200" dirty="0">
                <a:solidFill>
                  <a:schemeClr val="tx1"/>
                </a:solidFill>
                <a:latin typeface="Calibri  "/>
                <a:cs typeface="Calibri" pitchFamily="34" charset="0"/>
              </a:rPr>
              <a:t>studies in </a:t>
            </a:r>
            <a:r>
              <a:rPr lang="pl-PL" altLang="pl-PL" sz="1200" dirty="0">
                <a:solidFill>
                  <a:schemeClr val="tx1"/>
                </a:solidFill>
                <a:latin typeface="Calibri  "/>
                <a:cs typeface="Calibri" pitchFamily="34" charset="0"/>
              </a:rPr>
              <a:t>Management</a:t>
            </a:r>
          </a:p>
          <a:p>
            <a:pPr marL="171450" indent="-171450" eaLnBrk="1" hangingPunct="1">
              <a:spcBef>
                <a:spcPts val="0"/>
              </a:spcBef>
              <a:buClr>
                <a:schemeClr val="bg1">
                  <a:lumMod val="75000"/>
                </a:schemeClr>
              </a:buClr>
              <a:buFont typeface="Wingdings" panose="05000000000000000000" pitchFamily="2" charset="2"/>
              <a:buChar char="§"/>
              <a:defRPr/>
            </a:pPr>
            <a:r>
              <a:rPr lang="en-US" altLang="pl-PL" sz="1200" dirty="0">
                <a:solidFill>
                  <a:schemeClr val="tx1"/>
                </a:solidFill>
                <a:latin typeface="Calibri  "/>
                <a:cs typeface="Calibri" pitchFamily="34" charset="0"/>
              </a:rPr>
              <a:t>accreditation f</a:t>
            </a:r>
            <a:r>
              <a:rPr lang="pl-PL" altLang="pl-PL" sz="1200" dirty="0" err="1">
                <a:solidFill>
                  <a:schemeClr val="tx1"/>
                </a:solidFill>
                <a:latin typeface="Calibri  "/>
                <a:cs typeface="Calibri" pitchFamily="34" charset="0"/>
              </a:rPr>
              <a:t>or</a:t>
            </a:r>
            <a:r>
              <a:rPr lang="pl-PL" altLang="pl-PL" sz="1200" dirty="0">
                <a:solidFill>
                  <a:schemeClr val="tx1"/>
                </a:solidFill>
                <a:latin typeface="Calibri  "/>
                <a:cs typeface="Calibri" pitchFamily="34" charset="0"/>
              </a:rPr>
              <a:t> </a:t>
            </a:r>
            <a:r>
              <a:rPr lang="en-US" altLang="pl-PL" sz="1200" dirty="0">
                <a:solidFill>
                  <a:schemeClr val="tx1"/>
                </a:solidFill>
                <a:latin typeface="Calibri  "/>
                <a:cs typeface="Calibri" pitchFamily="34" charset="0"/>
              </a:rPr>
              <a:t>studies in </a:t>
            </a:r>
            <a:r>
              <a:rPr lang="pl-PL" sz="1200" dirty="0">
                <a:latin typeface="Calibri  "/>
              </a:rPr>
              <a:t>Business Engineering</a:t>
            </a:r>
            <a:endParaRPr lang="pl-PL" altLang="pl-PL" sz="1200" dirty="0">
              <a:solidFill>
                <a:schemeClr val="tx1"/>
              </a:solidFill>
              <a:latin typeface="Calibri  "/>
              <a:cs typeface="Calibri" pitchFamily="34" charset="0"/>
            </a:endParaRPr>
          </a:p>
          <a:p>
            <a:pPr marL="0" indent="0" eaLnBrk="1" hangingPunct="1">
              <a:spcBef>
                <a:spcPts val="0"/>
              </a:spcBef>
              <a:buClr>
                <a:schemeClr val="bg1">
                  <a:lumMod val="50000"/>
                </a:schemeClr>
              </a:buClr>
              <a:defRPr/>
            </a:pPr>
            <a:br>
              <a:rPr lang="pl-PL" dirty="0"/>
            </a:br>
            <a:r>
              <a:rPr lang="en-US" sz="1100" i="1" dirty="0">
                <a:latin typeface="Calibri Light" panose="020F0302020204030204" pitchFamily="34" charset="0"/>
                <a:cs typeface="Calibri Light" panose="020F0302020204030204" pitchFamily="34" charset="0"/>
              </a:rPr>
              <a:t>All graduates of the certified educational programs are entitled to receive the IES and ICI international certificates</a:t>
            </a:r>
            <a:endParaRPr lang="pl-PL" sz="1100" i="1" dirty="0">
              <a:latin typeface="Calibri Light" panose="020F0302020204030204" pitchFamily="34" charset="0"/>
              <a:cs typeface="Calibri Light" panose="020F0302020204030204" pitchFamily="34" charset="0"/>
            </a:endParaRPr>
          </a:p>
          <a:p>
            <a:pPr marL="0" eaLnBrk="1" hangingPunct="1">
              <a:spcBef>
                <a:spcPts val="0"/>
              </a:spcBef>
              <a:buClr>
                <a:schemeClr val="bg1">
                  <a:lumMod val="50000"/>
                </a:schemeClr>
              </a:buClr>
              <a:buFont typeface="Arial" panose="020B0604020202020204" pitchFamily="34" charset="0"/>
              <a:buChar char="•"/>
              <a:defRPr/>
            </a:pPr>
            <a:endParaRPr lang="pl-PL" altLang="pl-PL" sz="1100" dirty="0">
              <a:solidFill>
                <a:schemeClr val="tx1"/>
              </a:solidFill>
              <a:latin typeface="Calibri" pitchFamily="34" charset="0"/>
              <a:cs typeface="Calibri" pitchFamily="34" charset="0"/>
            </a:endParaRPr>
          </a:p>
        </p:txBody>
      </p:sp>
      <p:cxnSp>
        <p:nvCxnSpPr>
          <p:cNvPr id="37" name="Łącznik prosty 36">
            <a:extLst>
              <a:ext uri="{FF2B5EF4-FFF2-40B4-BE49-F238E27FC236}">
                <a16:creationId xmlns:a16="http://schemas.microsoft.com/office/drawing/2014/main" id="{38CF1D2D-BABD-4439-B6E3-30F71262501C}"/>
              </a:ext>
              <a:ext uri="{C183D7F6-B498-43B3-948B-1728B52AA6E4}">
                <adec:decorative xmlns:adec="http://schemas.microsoft.com/office/drawing/2017/decorative" val="1"/>
              </a:ext>
            </a:extLst>
          </p:cNvPr>
          <p:cNvCxnSpPr>
            <a:cxnSpLocks/>
          </p:cNvCxnSpPr>
          <p:nvPr/>
        </p:nvCxnSpPr>
        <p:spPr>
          <a:xfrm flipH="1">
            <a:off x="1337050" y="1378412"/>
            <a:ext cx="5118990"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cxnSp>
        <p:nvCxnSpPr>
          <p:cNvPr id="44" name="Łącznik prosty 43">
            <a:extLst>
              <a:ext uri="{FF2B5EF4-FFF2-40B4-BE49-F238E27FC236}">
                <a16:creationId xmlns:a16="http://schemas.microsoft.com/office/drawing/2014/main" id="{CADE0A94-76E7-499F-B66C-8F18031AABF9}"/>
              </a:ext>
              <a:ext uri="{C183D7F6-B498-43B3-948B-1728B52AA6E4}">
                <adec:decorative xmlns:adec="http://schemas.microsoft.com/office/drawing/2017/decorative" val="1"/>
              </a:ext>
            </a:extLst>
          </p:cNvPr>
          <p:cNvCxnSpPr>
            <a:cxnSpLocks/>
          </p:cNvCxnSpPr>
          <p:nvPr/>
        </p:nvCxnSpPr>
        <p:spPr>
          <a:xfrm flipH="1">
            <a:off x="6999339" y="1378412"/>
            <a:ext cx="4785293"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cxnSp>
        <p:nvCxnSpPr>
          <p:cNvPr id="47" name="Łącznik prosty 46">
            <a:extLst>
              <a:ext uri="{FF2B5EF4-FFF2-40B4-BE49-F238E27FC236}">
                <a16:creationId xmlns:a16="http://schemas.microsoft.com/office/drawing/2014/main" id="{9C71B957-BE3C-45A7-8D11-5976E835E811}"/>
              </a:ext>
              <a:ext uri="{C183D7F6-B498-43B3-948B-1728B52AA6E4}">
                <adec:decorative xmlns:adec="http://schemas.microsoft.com/office/drawing/2017/decorative" val="1"/>
              </a:ext>
            </a:extLst>
          </p:cNvPr>
          <p:cNvCxnSpPr>
            <a:cxnSpLocks/>
          </p:cNvCxnSpPr>
          <p:nvPr/>
        </p:nvCxnSpPr>
        <p:spPr>
          <a:xfrm flipH="1">
            <a:off x="7019590" y="2060848"/>
            <a:ext cx="4765041"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cxnSp>
        <p:nvCxnSpPr>
          <p:cNvPr id="50" name="Łącznik prosty 49">
            <a:extLst>
              <a:ext uri="{FF2B5EF4-FFF2-40B4-BE49-F238E27FC236}">
                <a16:creationId xmlns:a16="http://schemas.microsoft.com/office/drawing/2014/main" id="{8D27374C-ABFE-40C3-934B-D27014FB5848}"/>
              </a:ext>
              <a:ext uri="{C183D7F6-B498-43B3-948B-1728B52AA6E4}">
                <adec:decorative xmlns:adec="http://schemas.microsoft.com/office/drawing/2017/decorative" val="1"/>
              </a:ext>
            </a:extLst>
          </p:cNvPr>
          <p:cNvCxnSpPr>
            <a:cxnSpLocks/>
          </p:cNvCxnSpPr>
          <p:nvPr/>
        </p:nvCxnSpPr>
        <p:spPr>
          <a:xfrm flipH="1">
            <a:off x="6999339" y="4869160"/>
            <a:ext cx="4747944"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cxnSp>
        <p:nvCxnSpPr>
          <p:cNvPr id="53" name="Łącznik prosty 52">
            <a:extLst>
              <a:ext uri="{FF2B5EF4-FFF2-40B4-BE49-F238E27FC236}">
                <a16:creationId xmlns:a16="http://schemas.microsoft.com/office/drawing/2014/main" id="{0B562444-CE79-4B61-842D-F4EB60CF13F8}"/>
              </a:ext>
              <a:ext uri="{C183D7F6-B498-43B3-948B-1728B52AA6E4}">
                <adec:decorative xmlns:adec="http://schemas.microsoft.com/office/drawing/2017/decorative" val="1"/>
              </a:ext>
            </a:extLst>
          </p:cNvPr>
          <p:cNvCxnSpPr>
            <a:cxnSpLocks/>
          </p:cNvCxnSpPr>
          <p:nvPr/>
        </p:nvCxnSpPr>
        <p:spPr>
          <a:xfrm flipH="1">
            <a:off x="6999339" y="4120763"/>
            <a:ext cx="4785292"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sp>
        <p:nvSpPr>
          <p:cNvPr id="8" name="Owal 7">
            <a:extLst>
              <a:ext uri="{FF2B5EF4-FFF2-40B4-BE49-F238E27FC236}">
                <a16:creationId xmlns:a16="http://schemas.microsoft.com/office/drawing/2014/main" id="{63FF2D9F-BE7E-4D52-844D-F3A88362BDE6}"/>
              </a:ext>
              <a:ext uri="{C183D7F6-B498-43B3-948B-1728B52AA6E4}">
                <adec:decorative xmlns:adec="http://schemas.microsoft.com/office/drawing/2017/decorative" val="1"/>
              </a:ext>
            </a:extLst>
          </p:cNvPr>
          <p:cNvSpPr/>
          <p:nvPr/>
        </p:nvSpPr>
        <p:spPr>
          <a:xfrm>
            <a:off x="4525921" y="2996081"/>
            <a:ext cx="1714095" cy="1727688"/>
          </a:xfrm>
          <a:prstGeom prst="ellipse">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cxnSp>
        <p:nvCxnSpPr>
          <p:cNvPr id="28" name="Łącznik prosty 27">
            <a:extLst>
              <a:ext uri="{FF2B5EF4-FFF2-40B4-BE49-F238E27FC236}">
                <a16:creationId xmlns:a16="http://schemas.microsoft.com/office/drawing/2014/main" id="{BB288535-74B1-4FBE-8696-2A9B40B47886}"/>
              </a:ext>
              <a:ext uri="{C183D7F6-B498-43B3-948B-1728B52AA6E4}">
                <adec:decorative xmlns:adec="http://schemas.microsoft.com/office/drawing/2017/decorative" val="1"/>
              </a:ext>
            </a:extLst>
          </p:cNvPr>
          <p:cNvCxnSpPr>
            <a:cxnSpLocks/>
          </p:cNvCxnSpPr>
          <p:nvPr/>
        </p:nvCxnSpPr>
        <p:spPr>
          <a:xfrm flipH="1">
            <a:off x="1337050" y="2636912"/>
            <a:ext cx="5119870"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cxnSp>
        <p:nvCxnSpPr>
          <p:cNvPr id="31" name="Łącznik prosty 30">
            <a:extLst>
              <a:ext uri="{FF2B5EF4-FFF2-40B4-BE49-F238E27FC236}">
                <a16:creationId xmlns:a16="http://schemas.microsoft.com/office/drawing/2014/main" id="{D77BB5E9-801A-48C0-8BE2-5876D4042F39}"/>
              </a:ext>
              <a:ext uri="{C183D7F6-B498-43B3-948B-1728B52AA6E4}">
                <adec:decorative xmlns:adec="http://schemas.microsoft.com/office/drawing/2017/decorative" val="1"/>
              </a:ext>
            </a:extLst>
          </p:cNvPr>
          <p:cNvCxnSpPr>
            <a:cxnSpLocks/>
          </p:cNvCxnSpPr>
          <p:nvPr/>
        </p:nvCxnSpPr>
        <p:spPr>
          <a:xfrm flipH="1">
            <a:off x="6999339" y="2852936"/>
            <a:ext cx="4785292"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55181434"/>
      </p:ext>
    </p:extLst>
  </p:cSld>
  <p:clrMapOvr>
    <a:masterClrMapping/>
  </p:clrMapOvr>
  <p:transition>
    <p:randomBa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267281" y="980728"/>
            <a:ext cx="4719553" cy="19442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numCol="1"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0" algn="just" eaLnBrk="1" hangingPunct="1">
              <a:spcBef>
                <a:spcPts val="350"/>
              </a:spcBef>
              <a:buClr>
                <a:srgbClr val="A7190E"/>
              </a:buClr>
              <a:defRPr/>
            </a:pPr>
            <a:r>
              <a:rPr lang="en-US" altLang="pl-PL" sz="1800" b="1" dirty="0">
                <a:solidFill>
                  <a:schemeClr val="tx1"/>
                </a:solidFill>
                <a:latin typeface="Calibri "/>
                <a:cs typeface="Calibri" pitchFamily="34" charset="0"/>
              </a:rPr>
              <a:t>In June 2016 European Commission granted </a:t>
            </a:r>
            <a:r>
              <a:rPr lang="pl-PL" sz="1800" b="1" dirty="0" err="1">
                <a:solidFill>
                  <a:schemeClr val="tx1"/>
                </a:solidFill>
                <a:latin typeface="Calibri "/>
              </a:rPr>
              <a:t>our</a:t>
            </a:r>
            <a:r>
              <a:rPr lang="pl-PL" sz="1800" b="1" dirty="0">
                <a:solidFill>
                  <a:schemeClr val="tx1"/>
                </a:solidFill>
                <a:latin typeface="Calibri "/>
              </a:rPr>
              <a:t> University </a:t>
            </a:r>
            <a:r>
              <a:rPr lang="en-US" altLang="pl-PL" sz="1800" b="1" dirty="0">
                <a:solidFill>
                  <a:schemeClr val="tx1"/>
                </a:solidFill>
                <a:latin typeface="Calibri "/>
                <a:cs typeface="Calibri" pitchFamily="34" charset="0"/>
              </a:rPr>
              <a:t>the logo "Human Resources Excellence in Research". </a:t>
            </a:r>
            <a:r>
              <a:rPr lang="pl-PL" altLang="pl-PL" sz="1800" b="1" dirty="0">
                <a:solidFill>
                  <a:schemeClr val="tx1"/>
                </a:solidFill>
                <a:latin typeface="Calibri "/>
                <a:cs typeface="Calibri" pitchFamily="34" charset="0"/>
              </a:rPr>
              <a:t>The logo </a:t>
            </a:r>
            <a:r>
              <a:rPr lang="pl-PL" altLang="pl-PL" sz="1800" b="1" dirty="0" err="1">
                <a:solidFill>
                  <a:schemeClr val="tx1"/>
                </a:solidFill>
                <a:latin typeface="Calibri "/>
                <a:cs typeface="Calibri" pitchFamily="34" charset="0"/>
              </a:rPr>
              <a:t>is</a:t>
            </a:r>
            <a:r>
              <a:rPr lang="pl-PL" altLang="pl-PL" sz="1800" b="1" dirty="0">
                <a:solidFill>
                  <a:schemeClr val="tx1"/>
                </a:solidFill>
                <a:latin typeface="Calibri "/>
                <a:cs typeface="Calibri" pitchFamily="34" charset="0"/>
              </a:rPr>
              <a:t> </a:t>
            </a:r>
            <a:r>
              <a:rPr lang="en-US" altLang="pl-PL" sz="1800" b="1" dirty="0">
                <a:solidFill>
                  <a:schemeClr val="tx1"/>
                </a:solidFill>
                <a:latin typeface="Calibri "/>
                <a:cs typeface="Calibri" pitchFamily="34" charset="0"/>
              </a:rPr>
              <a:t>given </a:t>
            </a:r>
            <a:br>
              <a:rPr lang="pl-PL" altLang="pl-PL" sz="1800" b="1" dirty="0">
                <a:solidFill>
                  <a:schemeClr val="tx1"/>
                </a:solidFill>
                <a:latin typeface="Calibri "/>
                <a:cs typeface="Calibri" pitchFamily="34" charset="0"/>
              </a:rPr>
            </a:br>
            <a:r>
              <a:rPr lang="en-US" altLang="pl-PL" sz="1800" b="1" dirty="0">
                <a:solidFill>
                  <a:schemeClr val="tx1"/>
                </a:solidFill>
                <a:latin typeface="Calibri "/>
                <a:cs typeface="Calibri" pitchFamily="34" charset="0"/>
              </a:rPr>
              <a:t>to those institutions that apply the principles of the European Charter for Researchers and </a:t>
            </a:r>
            <a:br>
              <a:rPr lang="pl-PL" altLang="pl-PL" sz="1800" b="1" dirty="0">
                <a:solidFill>
                  <a:schemeClr val="tx1"/>
                </a:solidFill>
                <a:latin typeface="Calibri "/>
                <a:cs typeface="Calibri" pitchFamily="34" charset="0"/>
              </a:rPr>
            </a:br>
            <a:r>
              <a:rPr lang="en-US" altLang="pl-PL" sz="1800" b="1" dirty="0">
                <a:solidFill>
                  <a:schemeClr val="tx1"/>
                </a:solidFill>
                <a:latin typeface="Calibri "/>
                <a:cs typeface="Calibri" pitchFamily="34" charset="0"/>
              </a:rPr>
              <a:t>the Code of Conduct for the Recruitment </a:t>
            </a:r>
            <a:br>
              <a:rPr lang="pl-PL" altLang="pl-PL" sz="1800" b="1" dirty="0">
                <a:solidFill>
                  <a:schemeClr val="tx1"/>
                </a:solidFill>
                <a:latin typeface="Calibri "/>
                <a:cs typeface="Calibri" pitchFamily="34" charset="0"/>
              </a:rPr>
            </a:br>
            <a:r>
              <a:rPr lang="en-US" altLang="pl-PL" sz="1800" b="1" dirty="0">
                <a:solidFill>
                  <a:schemeClr val="tx1"/>
                </a:solidFill>
                <a:latin typeface="Calibri "/>
                <a:cs typeface="Calibri" pitchFamily="34" charset="0"/>
              </a:rPr>
              <a:t>of Researchers.</a:t>
            </a:r>
          </a:p>
        </p:txBody>
      </p:sp>
      <p:sp>
        <p:nvSpPr>
          <p:cNvPr id="3" name="Text Box 1"/>
          <p:cNvSpPr txBox="1">
            <a:spLocks noGrp="1" noChangeArrowheads="1"/>
          </p:cNvSpPr>
          <p:nvPr>
            <p:ph type="title" idx="4294967295"/>
          </p:nvPr>
        </p:nvSpPr>
        <p:spPr bwMode="auto">
          <a:xfrm>
            <a:off x="1271464" y="0"/>
            <a:ext cx="7416824" cy="1083473"/>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0" spcFirstLastPara="0" vertOverflow="overflow" horzOverflow="overflow" vert="horz" wrap="square" lIns="91440" tIns="45720" rIns="91440" bIns="0" numCol="1" spcCol="0" rtlCol="0" fromWordArt="0" anchor="ctr" anchorCtr="0" forceAA="0" compatLnSpc="1">
            <a:prstTxWarp prst="textNoShape">
              <a:avLst/>
            </a:prstTxWarp>
            <a:noAutofit/>
          </a:bodyP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pl-PL" altLang="pl-PL" sz="3200" b="1" i="0" u="none" strike="noStrike" kern="1200" cap="none" spc="0" normalizeH="0" baseline="0" noProof="0" dirty="0">
                <a:ln>
                  <a:noFill/>
                </a:ln>
                <a:solidFill>
                  <a:srgbClr val="C00000"/>
                </a:solidFill>
                <a:effectLst/>
                <a:uLnTx/>
                <a:uFillTx/>
                <a:latin typeface="Calibri" pitchFamily="34" charset="0"/>
                <a:ea typeface="Microsoft YaHei" pitchFamily="34" charset="-122"/>
                <a:cs typeface="Calibri" pitchFamily="34" charset="0"/>
              </a:rPr>
              <a:t>HR Excellence in </a:t>
            </a:r>
            <a:r>
              <a:rPr kumimoji="0" lang="pl-PL" altLang="pl-PL" sz="3200" b="1" i="0" u="none" strike="noStrike" kern="1200" cap="none" spc="0" normalizeH="0" baseline="0" noProof="0" dirty="0" err="1">
                <a:ln>
                  <a:noFill/>
                </a:ln>
                <a:solidFill>
                  <a:srgbClr val="C00000"/>
                </a:solidFill>
                <a:effectLst/>
                <a:uLnTx/>
                <a:uFillTx/>
                <a:latin typeface="Calibri" pitchFamily="34" charset="0"/>
                <a:ea typeface="Microsoft YaHei" pitchFamily="34" charset="-122"/>
                <a:cs typeface="Calibri" pitchFamily="34" charset="0"/>
              </a:rPr>
              <a:t>Research</a:t>
            </a:r>
            <a:endParaRPr kumimoji="0" lang="pl-PL" altLang="pl-PL" sz="3200" b="1" i="0" u="none" strike="noStrike" kern="1200" cap="none" spc="0" normalizeH="0" baseline="0" noProof="0" dirty="0">
              <a:ln>
                <a:noFill/>
              </a:ln>
              <a:solidFill>
                <a:srgbClr val="C00000"/>
              </a:solidFill>
              <a:effectLst/>
              <a:uLnTx/>
              <a:uFillTx/>
              <a:latin typeface="Calibri" pitchFamily="34" charset="0"/>
              <a:ea typeface="Microsoft YaHei" pitchFamily="34" charset="-122"/>
              <a:cs typeface="Calibri" pitchFamily="34" charset="0"/>
            </a:endParaRPr>
          </a:p>
        </p:txBody>
      </p:sp>
      <p:pic>
        <p:nvPicPr>
          <p:cNvPr id="5" name="Obraz 4">
            <a:extLst>
              <a:ext uri="{C183D7F6-B498-43B3-948B-1728B52AA6E4}">
                <adec:decorative xmlns:adec="http://schemas.microsoft.com/office/drawing/2017/decorative" val="1"/>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986834" y="1083473"/>
            <a:ext cx="1852443" cy="1356253"/>
          </a:xfrm>
          <a:prstGeom prst="rect">
            <a:avLst/>
          </a:prstGeom>
        </p:spPr>
      </p:pic>
      <p:pic>
        <p:nvPicPr>
          <p:cNvPr id="7" name="Obraz 6">
            <a:extLst>
              <a:ext uri="{FF2B5EF4-FFF2-40B4-BE49-F238E27FC236}">
                <a16:creationId xmlns:a16="http://schemas.microsoft.com/office/drawing/2014/main" id="{20B526BA-6515-40A7-BDF1-4826FFDC560F}"/>
              </a:ext>
              <a:ext uri="{C183D7F6-B498-43B3-948B-1728B52AA6E4}">
                <adec:decorative xmlns:adec="http://schemas.microsoft.com/office/drawing/2017/decorative" val="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256240" y="0"/>
            <a:ext cx="3935760" cy="6858000"/>
          </a:xfrm>
          <a:prstGeom prst="rect">
            <a:avLst/>
          </a:prstGeom>
        </p:spPr>
      </p:pic>
      <p:sp>
        <p:nvSpPr>
          <p:cNvPr id="8" name="Text Box 2">
            <a:extLst>
              <a:ext uri="{FF2B5EF4-FFF2-40B4-BE49-F238E27FC236}">
                <a16:creationId xmlns:a16="http://schemas.microsoft.com/office/drawing/2014/main" id="{7D2CBA77-2CCE-481B-98A3-C76640683429}"/>
              </a:ext>
            </a:extLst>
          </p:cNvPr>
          <p:cNvSpPr txBox="1">
            <a:spLocks noChangeArrowheads="1"/>
          </p:cNvSpPr>
          <p:nvPr/>
        </p:nvSpPr>
        <p:spPr bwMode="auto">
          <a:xfrm>
            <a:off x="1254610" y="3212976"/>
            <a:ext cx="6273031" cy="30327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numCol="1"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0" algn="just" eaLnBrk="1" hangingPunct="1">
              <a:spcBef>
                <a:spcPts val="350"/>
              </a:spcBef>
              <a:buClr>
                <a:srgbClr val="A7190E"/>
              </a:buClr>
              <a:defRPr/>
            </a:pPr>
            <a:r>
              <a:rPr lang="pl-PL" altLang="pl-PL" sz="1800" dirty="0">
                <a:solidFill>
                  <a:schemeClr val="tx1"/>
                </a:solidFill>
                <a:latin typeface="Calibri" pitchFamily="34" charset="0"/>
                <a:cs typeface="Calibri" pitchFamily="34" charset="0"/>
              </a:rPr>
              <a:t>L</a:t>
            </a:r>
            <a:r>
              <a:rPr lang="en-US" altLang="pl-PL" sz="1800" dirty="0" err="1">
                <a:solidFill>
                  <a:schemeClr val="tx1"/>
                </a:solidFill>
                <a:latin typeface="Calibri" pitchFamily="34" charset="0"/>
                <a:cs typeface="Calibri" pitchFamily="34" charset="0"/>
              </a:rPr>
              <a:t>ogo</a:t>
            </a:r>
            <a:r>
              <a:rPr lang="en-US" altLang="pl-PL" sz="1800" dirty="0">
                <a:solidFill>
                  <a:schemeClr val="tx1"/>
                </a:solidFill>
                <a:latin typeface="Calibri" pitchFamily="34" charset="0"/>
                <a:cs typeface="Calibri" pitchFamily="34" charset="0"/>
              </a:rPr>
              <a:t> "HR Excellence in Research" is awarded, among others, in international grant competitions of the European Commission, national grant competitions of the National Center for Science </a:t>
            </a:r>
            <a:br>
              <a:rPr lang="pl-PL" altLang="pl-PL" sz="1800" dirty="0">
                <a:solidFill>
                  <a:schemeClr val="tx1"/>
                </a:solidFill>
                <a:latin typeface="Calibri" pitchFamily="34" charset="0"/>
                <a:cs typeface="Calibri" pitchFamily="34" charset="0"/>
              </a:rPr>
            </a:br>
            <a:r>
              <a:rPr lang="en-US" altLang="pl-PL" sz="1800" dirty="0">
                <a:solidFill>
                  <a:schemeClr val="tx1"/>
                </a:solidFill>
                <a:latin typeface="Calibri" pitchFamily="34" charset="0"/>
                <a:cs typeface="Calibri" pitchFamily="34" charset="0"/>
              </a:rPr>
              <a:t>and the National Centre for Research and Development and competitions and funding programs of the Ministry of Science and Higher Education. </a:t>
            </a:r>
          </a:p>
          <a:p>
            <a:pPr marL="0" indent="-340995" algn="just" eaLnBrk="1" hangingPunct="1">
              <a:spcBef>
                <a:spcPts val="350"/>
              </a:spcBef>
              <a:buClr>
                <a:srgbClr val="A7190E"/>
              </a:buClr>
              <a:defRPr/>
            </a:pPr>
            <a:endParaRPr lang="pl-PL" altLang="pl-PL" sz="1800" dirty="0">
              <a:solidFill>
                <a:schemeClr val="tx1"/>
              </a:solidFill>
              <a:latin typeface="Calibri" pitchFamily="34" charset="0"/>
              <a:cs typeface="Calibri" pitchFamily="34" charset="0"/>
            </a:endParaRPr>
          </a:p>
          <a:p>
            <a:pPr marL="0" algn="just" eaLnBrk="1" hangingPunct="1">
              <a:spcBef>
                <a:spcPts val="350"/>
              </a:spcBef>
              <a:buClr>
                <a:srgbClr val="A7190E"/>
              </a:buClr>
              <a:defRPr/>
            </a:pPr>
            <a:r>
              <a:rPr lang="en-US" altLang="pl-PL" sz="1800" dirty="0">
                <a:solidFill>
                  <a:schemeClr val="tx1"/>
                </a:solidFill>
                <a:latin typeface="Calibri" pitchFamily="34" charset="0"/>
                <a:cs typeface="Calibri" pitchFamily="34" charset="0"/>
              </a:rPr>
              <a:t>Logo "HR Excellence in Research" </a:t>
            </a:r>
            <a:r>
              <a:rPr lang="pl-PL" altLang="pl-PL" sz="1800" dirty="0" err="1">
                <a:solidFill>
                  <a:schemeClr val="tx1"/>
                </a:solidFill>
                <a:latin typeface="Calibri" pitchFamily="34" charset="0"/>
                <a:cs typeface="Calibri" pitchFamily="34" charset="0"/>
              </a:rPr>
              <a:t>emphasises</a:t>
            </a:r>
            <a:r>
              <a:rPr lang="pl-PL" altLang="pl-PL" sz="1800" dirty="0">
                <a:solidFill>
                  <a:schemeClr val="tx1"/>
                </a:solidFill>
                <a:latin typeface="Calibri" pitchFamily="34" charset="0"/>
                <a:cs typeface="Calibri" pitchFamily="34" charset="0"/>
              </a:rPr>
              <a:t> the </a:t>
            </a:r>
            <a:r>
              <a:rPr lang="en-US" altLang="pl-PL" sz="1800" dirty="0" err="1">
                <a:solidFill>
                  <a:schemeClr val="tx1"/>
                </a:solidFill>
                <a:latin typeface="Calibri" pitchFamily="34" charset="0"/>
                <a:cs typeface="Calibri" pitchFamily="34" charset="0"/>
              </a:rPr>
              <a:t>Wrocław</a:t>
            </a:r>
            <a:r>
              <a:rPr lang="en-US" altLang="pl-PL" sz="1800" dirty="0">
                <a:solidFill>
                  <a:schemeClr val="tx1"/>
                </a:solidFill>
                <a:latin typeface="Calibri" pitchFamily="34" charset="0"/>
                <a:cs typeface="Calibri" pitchFamily="34" charset="0"/>
              </a:rPr>
              <a:t> University of Science and Technology</a:t>
            </a:r>
            <a:r>
              <a:rPr lang="pl-PL" altLang="pl-PL" sz="1800" dirty="0">
                <a:solidFill>
                  <a:schemeClr val="tx1"/>
                </a:solidFill>
                <a:latin typeface="Calibri" pitchFamily="34" charset="0"/>
                <a:cs typeface="Calibri" pitchFamily="34" charset="0"/>
              </a:rPr>
              <a:t> </a:t>
            </a:r>
            <a:r>
              <a:rPr lang="pl-PL" altLang="pl-PL" sz="1800" dirty="0" err="1">
                <a:solidFill>
                  <a:schemeClr val="tx1"/>
                </a:solidFill>
                <a:latin typeface="Calibri" pitchFamily="34" charset="0"/>
                <a:cs typeface="Calibri" pitchFamily="34" charset="0"/>
              </a:rPr>
              <a:t>importance</a:t>
            </a:r>
            <a:r>
              <a:rPr lang="en-US" altLang="pl-PL" sz="1800" dirty="0">
                <a:solidFill>
                  <a:schemeClr val="tx1"/>
                </a:solidFill>
                <a:latin typeface="Calibri" pitchFamily="34" charset="0"/>
                <a:cs typeface="Calibri" pitchFamily="34" charset="0"/>
              </a:rPr>
              <a:t> as an institution </a:t>
            </a:r>
            <a:r>
              <a:rPr lang="pl-PL" altLang="pl-PL" sz="1800" dirty="0" err="1">
                <a:solidFill>
                  <a:schemeClr val="tx1"/>
                </a:solidFill>
                <a:latin typeface="Calibri" pitchFamily="34" charset="0"/>
                <a:cs typeface="Calibri" pitchFamily="34" charset="0"/>
              </a:rPr>
              <a:t>which</a:t>
            </a:r>
            <a:r>
              <a:rPr lang="pl-PL" altLang="pl-PL" sz="1800" dirty="0">
                <a:solidFill>
                  <a:schemeClr val="tx1"/>
                </a:solidFill>
                <a:latin typeface="Calibri" pitchFamily="34" charset="0"/>
                <a:cs typeface="Calibri" pitchFamily="34" charset="0"/>
              </a:rPr>
              <a:t> </a:t>
            </a:r>
            <a:r>
              <a:rPr lang="pl-PL" altLang="pl-PL" sz="1800" dirty="0" err="1">
                <a:solidFill>
                  <a:schemeClr val="tx1"/>
                </a:solidFill>
                <a:latin typeface="Calibri" pitchFamily="34" charset="0"/>
                <a:cs typeface="Calibri" pitchFamily="34" charset="0"/>
              </a:rPr>
              <a:t>creates</a:t>
            </a:r>
            <a:r>
              <a:rPr lang="en-US" altLang="pl-PL" sz="1800" dirty="0">
                <a:solidFill>
                  <a:schemeClr val="tx1"/>
                </a:solidFill>
                <a:latin typeface="Calibri" pitchFamily="34" charset="0"/>
                <a:cs typeface="Calibri" pitchFamily="34" charset="0"/>
              </a:rPr>
              <a:t> the best working conditions for scientists</a:t>
            </a:r>
            <a:r>
              <a:rPr lang="pl-PL" altLang="pl-PL" sz="1800" dirty="0">
                <a:solidFill>
                  <a:schemeClr val="tx1"/>
                </a:solidFill>
                <a:latin typeface="Calibri" pitchFamily="34" charset="0"/>
                <a:cs typeface="Calibri" pitchFamily="34" charset="0"/>
              </a:rPr>
              <a:t>,</a:t>
            </a:r>
            <a:r>
              <a:rPr lang="en-US" altLang="pl-PL" sz="1800" dirty="0">
                <a:solidFill>
                  <a:schemeClr val="tx1"/>
                </a:solidFill>
                <a:latin typeface="Calibri" pitchFamily="34" charset="0"/>
                <a:cs typeface="Calibri" pitchFamily="34" charset="0"/>
              </a:rPr>
              <a:t> </a:t>
            </a:r>
            <a:r>
              <a:rPr lang="pl-PL" altLang="pl-PL" sz="1800" dirty="0" err="1">
                <a:solidFill>
                  <a:schemeClr val="tx1"/>
                </a:solidFill>
                <a:latin typeface="Calibri" pitchFamily="34" charset="0"/>
                <a:cs typeface="Calibri" pitchFamily="34" charset="0"/>
              </a:rPr>
              <a:t>implementing</a:t>
            </a:r>
            <a:r>
              <a:rPr lang="pl-PL" altLang="pl-PL" sz="1800" dirty="0">
                <a:solidFill>
                  <a:schemeClr val="tx1"/>
                </a:solidFill>
                <a:latin typeface="Calibri" pitchFamily="34" charset="0"/>
                <a:cs typeface="Calibri" pitchFamily="34" charset="0"/>
              </a:rPr>
              <a:t> </a:t>
            </a:r>
            <a:r>
              <a:rPr lang="en-US" altLang="pl-PL" sz="1800" dirty="0">
                <a:solidFill>
                  <a:schemeClr val="tx1"/>
                </a:solidFill>
                <a:latin typeface="Calibri" pitchFamily="34" charset="0"/>
                <a:cs typeface="Calibri" pitchFamily="34" charset="0"/>
              </a:rPr>
              <a:t>research and scientific development </a:t>
            </a:r>
            <a:br>
              <a:rPr lang="pl-PL" altLang="pl-PL" sz="1800" dirty="0">
                <a:solidFill>
                  <a:schemeClr val="tx1"/>
                </a:solidFill>
                <a:latin typeface="Calibri" pitchFamily="34" charset="0"/>
                <a:cs typeface="Calibri" pitchFamily="34" charset="0"/>
              </a:rPr>
            </a:br>
            <a:r>
              <a:rPr lang="en-US" altLang="pl-PL" sz="1800" dirty="0">
                <a:solidFill>
                  <a:schemeClr val="tx1"/>
                </a:solidFill>
                <a:latin typeface="Calibri" pitchFamily="34" charset="0"/>
                <a:cs typeface="Calibri" pitchFamily="34" charset="0"/>
              </a:rPr>
              <a:t>in accordance with the European standards.</a:t>
            </a:r>
          </a:p>
        </p:txBody>
      </p:sp>
    </p:spTree>
    <p:extLst>
      <p:ext uri="{BB962C8B-B14F-4D97-AF65-F5344CB8AC3E}">
        <p14:creationId xmlns:p14="http://schemas.microsoft.com/office/powerpoint/2010/main" val="877034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rostokąt 7">
            <a:extLst>
              <a:ext uri="{FF2B5EF4-FFF2-40B4-BE49-F238E27FC236}">
                <a16:creationId xmlns:a16="http://schemas.microsoft.com/office/drawing/2014/main" id="{438F7B5D-16CD-4D31-9D2B-79A5B55FC15C}"/>
              </a:ext>
              <a:ext uri="{C183D7F6-B498-43B3-948B-1728B52AA6E4}">
                <adec:decorative xmlns:adec="http://schemas.microsoft.com/office/drawing/2017/decorative" val="1"/>
              </a:ext>
            </a:extLst>
          </p:cNvPr>
          <p:cNvSpPr/>
          <p:nvPr/>
        </p:nvSpPr>
        <p:spPr>
          <a:xfrm flipV="1">
            <a:off x="852004" y="3573015"/>
            <a:ext cx="11339996" cy="3290297"/>
          </a:xfrm>
          <a:prstGeom prst="rect">
            <a:avLst/>
          </a:prstGeom>
          <a:solidFill>
            <a:schemeClr val="bg1"/>
          </a:solidFill>
          <a:ln>
            <a:no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solidFill>
                <a:srgbClr val="BCC9D8"/>
              </a:solidFill>
            </a:endParaRPr>
          </a:p>
        </p:txBody>
      </p:sp>
      <p:sp>
        <p:nvSpPr>
          <p:cNvPr id="2" name="Text Box 2"/>
          <p:cNvSpPr txBox="1">
            <a:spLocks noChangeArrowheads="1"/>
          </p:cNvSpPr>
          <p:nvPr/>
        </p:nvSpPr>
        <p:spPr bwMode="auto">
          <a:xfrm>
            <a:off x="1198462" y="1213005"/>
            <a:ext cx="10601805" cy="207197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numCol="1"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0" algn="just" eaLnBrk="1" hangingPunct="1">
              <a:spcBef>
                <a:spcPts val="350"/>
              </a:spcBef>
              <a:buClr>
                <a:srgbClr val="A7190E"/>
              </a:buClr>
              <a:defRPr/>
            </a:pPr>
            <a:r>
              <a:rPr lang="en-US" altLang="pl-PL" sz="2000" dirty="0">
                <a:solidFill>
                  <a:schemeClr val="tx1"/>
                </a:solidFill>
                <a:latin typeface="Calibri" pitchFamily="34" charset="0"/>
                <a:cs typeface="Calibri" pitchFamily="34" charset="0"/>
              </a:rPr>
              <a:t>In 2022 </a:t>
            </a:r>
            <a:r>
              <a:rPr lang="en-US" altLang="pl-PL" sz="2000" dirty="0" err="1">
                <a:solidFill>
                  <a:schemeClr val="tx1"/>
                </a:solidFill>
                <a:latin typeface="Calibri" pitchFamily="34" charset="0"/>
                <a:cs typeface="Calibri" pitchFamily="34" charset="0"/>
              </a:rPr>
              <a:t>Wrocław</a:t>
            </a:r>
            <a:r>
              <a:rPr lang="en-US" altLang="pl-PL" sz="2000" dirty="0">
                <a:solidFill>
                  <a:schemeClr val="tx1"/>
                </a:solidFill>
                <a:latin typeface="Calibri" pitchFamily="34" charset="0"/>
                <a:cs typeface="Calibri" pitchFamily="34" charset="0"/>
              </a:rPr>
              <a:t> Tech joined the European university alliance „Unite!” </a:t>
            </a:r>
            <a:r>
              <a:rPr lang="pl-PL" altLang="pl-PL" sz="2000" dirty="0">
                <a:solidFill>
                  <a:schemeClr val="tx1"/>
                </a:solidFill>
                <a:latin typeface="Calibri" pitchFamily="34" charset="0"/>
                <a:cs typeface="Calibri" pitchFamily="34" charset="0"/>
              </a:rPr>
              <a:t>– </a:t>
            </a:r>
            <a:r>
              <a:rPr lang="en-US" altLang="pl-PL" sz="2000" dirty="0">
                <a:solidFill>
                  <a:schemeClr val="tx1"/>
                </a:solidFill>
                <a:latin typeface="Calibri" pitchFamily="34" charset="0"/>
                <a:cs typeface="Calibri" pitchFamily="34" charset="0"/>
              </a:rPr>
              <a:t>University Network </a:t>
            </a:r>
            <a:br>
              <a:rPr lang="pl-PL" altLang="pl-PL" sz="2000" dirty="0">
                <a:solidFill>
                  <a:schemeClr val="tx1"/>
                </a:solidFill>
                <a:latin typeface="Calibri" pitchFamily="34" charset="0"/>
                <a:cs typeface="Calibri" pitchFamily="34" charset="0"/>
              </a:rPr>
            </a:br>
            <a:r>
              <a:rPr lang="en-US" altLang="pl-PL" sz="2000" dirty="0">
                <a:solidFill>
                  <a:schemeClr val="tx1"/>
                </a:solidFill>
                <a:latin typeface="Calibri" pitchFamily="34" charset="0"/>
                <a:cs typeface="Calibri" pitchFamily="34" charset="0"/>
              </a:rPr>
              <a:t>for Innovation, Technology and Engineering</a:t>
            </a:r>
            <a:r>
              <a:rPr lang="pl-PL" altLang="pl-PL" sz="2000" dirty="0">
                <a:solidFill>
                  <a:schemeClr val="tx1"/>
                </a:solidFill>
                <a:latin typeface="Calibri" pitchFamily="34" charset="0"/>
                <a:cs typeface="Calibri" pitchFamily="34" charset="0"/>
              </a:rPr>
              <a:t>. </a:t>
            </a:r>
          </a:p>
          <a:p>
            <a:pPr marL="0" algn="just" eaLnBrk="1" hangingPunct="1">
              <a:spcBef>
                <a:spcPts val="350"/>
              </a:spcBef>
              <a:buClr>
                <a:srgbClr val="A7190E"/>
              </a:buClr>
              <a:defRPr/>
            </a:pPr>
            <a:r>
              <a:rPr lang="en-US" altLang="pl-PL" sz="2000" dirty="0">
                <a:solidFill>
                  <a:schemeClr val="tx1"/>
                </a:solidFill>
                <a:latin typeface="Calibri" pitchFamily="34" charset="0"/>
                <a:cs typeface="Calibri" pitchFamily="34" charset="0"/>
              </a:rPr>
              <a:t>The aim of this elite organization, uniting universities from </a:t>
            </a:r>
            <a:r>
              <a:rPr lang="pl-PL" altLang="pl-PL" sz="2000" dirty="0" err="1">
                <a:solidFill>
                  <a:schemeClr val="tx1"/>
                </a:solidFill>
                <a:latin typeface="Calibri" pitchFamily="34" charset="0"/>
                <a:cs typeface="Calibri" pitchFamily="34" charset="0"/>
              </a:rPr>
              <a:t>nine</a:t>
            </a:r>
            <a:r>
              <a:rPr lang="en-US" altLang="pl-PL" sz="2000" dirty="0">
                <a:solidFill>
                  <a:schemeClr val="tx1"/>
                </a:solidFill>
                <a:latin typeface="Calibri" pitchFamily="34" charset="0"/>
                <a:cs typeface="Calibri" pitchFamily="34" charset="0"/>
              </a:rPr>
              <a:t> EU countries, is to create a model </a:t>
            </a:r>
            <a:br>
              <a:rPr lang="pl-PL" altLang="pl-PL" sz="2000" dirty="0">
                <a:solidFill>
                  <a:schemeClr val="tx1"/>
                </a:solidFill>
                <a:latin typeface="Calibri" pitchFamily="34" charset="0"/>
                <a:cs typeface="Calibri" pitchFamily="34" charset="0"/>
              </a:rPr>
            </a:br>
            <a:r>
              <a:rPr lang="en-US" altLang="pl-PL" sz="2000" dirty="0">
                <a:solidFill>
                  <a:schemeClr val="tx1"/>
                </a:solidFill>
                <a:latin typeface="Calibri" pitchFamily="34" charset="0"/>
                <a:cs typeface="Calibri" pitchFamily="34" charset="0"/>
              </a:rPr>
              <a:t>of education that responds to the challenges of the modern world.</a:t>
            </a:r>
            <a:r>
              <a:rPr lang="pl-PL" altLang="pl-PL" sz="2000" dirty="0">
                <a:solidFill>
                  <a:schemeClr val="tx1"/>
                </a:solidFill>
                <a:latin typeface="Calibri" pitchFamily="34" charset="0"/>
                <a:cs typeface="Calibri" pitchFamily="34" charset="0"/>
              </a:rPr>
              <a:t> </a:t>
            </a:r>
            <a:r>
              <a:rPr lang="en-US" altLang="pl-PL" sz="2000" dirty="0">
                <a:solidFill>
                  <a:schemeClr val="tx1"/>
                </a:solidFill>
                <a:latin typeface="Calibri" pitchFamily="34" charset="0"/>
                <a:cs typeface="Calibri" pitchFamily="34" charset="0"/>
              </a:rPr>
              <a:t>The member universities focus </a:t>
            </a:r>
            <a:br>
              <a:rPr lang="pl-PL" altLang="pl-PL" sz="2000" dirty="0">
                <a:solidFill>
                  <a:schemeClr val="tx1"/>
                </a:solidFill>
                <a:latin typeface="Calibri" pitchFamily="34" charset="0"/>
                <a:cs typeface="Calibri" pitchFamily="34" charset="0"/>
              </a:rPr>
            </a:br>
            <a:r>
              <a:rPr lang="en-US" altLang="pl-PL" sz="2000" dirty="0">
                <a:solidFill>
                  <a:schemeClr val="tx1"/>
                </a:solidFill>
                <a:latin typeface="Calibri" pitchFamily="34" charset="0"/>
                <a:cs typeface="Calibri" pitchFamily="34" charset="0"/>
              </a:rPr>
              <a:t>on continuous improvement of the teaching process, development of joint research projects </a:t>
            </a:r>
            <a:br>
              <a:rPr lang="pl-PL" altLang="pl-PL" sz="2000" dirty="0">
                <a:solidFill>
                  <a:schemeClr val="tx1"/>
                </a:solidFill>
                <a:latin typeface="Calibri" pitchFamily="34" charset="0"/>
                <a:cs typeface="Calibri" pitchFamily="34" charset="0"/>
              </a:rPr>
            </a:br>
            <a:r>
              <a:rPr lang="en-US" altLang="pl-PL" sz="2000" dirty="0">
                <a:solidFill>
                  <a:schemeClr val="tx1"/>
                </a:solidFill>
                <a:latin typeface="Calibri" pitchFamily="34" charset="0"/>
                <a:cs typeface="Calibri" pitchFamily="34" charset="0"/>
              </a:rPr>
              <a:t>and a flexible study path, and combining science and humanities in the process of educating students.</a:t>
            </a:r>
            <a:endParaRPr lang="pl-PL" altLang="pl-PL" sz="2000" dirty="0">
              <a:solidFill>
                <a:schemeClr val="tx1"/>
              </a:solidFill>
              <a:latin typeface="Calibri" pitchFamily="34" charset="0"/>
              <a:cs typeface="Calibri" pitchFamily="34" charset="0"/>
            </a:endParaRPr>
          </a:p>
        </p:txBody>
      </p:sp>
      <p:pic>
        <p:nvPicPr>
          <p:cNvPr id="9" name="Obraz 8">
            <a:extLst>
              <a:ext uri="{FF2B5EF4-FFF2-40B4-BE49-F238E27FC236}">
                <a16:creationId xmlns:a16="http://schemas.microsoft.com/office/drawing/2014/main" id="{B4A0CF81-65C1-423B-AEFC-5B686FED83D8}"/>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070737" y="3861048"/>
            <a:ext cx="4262264" cy="2429928"/>
          </a:xfrm>
          <a:prstGeom prst="rect">
            <a:avLst/>
          </a:prstGeom>
        </p:spPr>
      </p:pic>
      <p:sp>
        <p:nvSpPr>
          <p:cNvPr id="3" name="Text Box 1"/>
          <p:cNvSpPr txBox="1">
            <a:spLocks noGrp="1" noChangeArrowheads="1"/>
          </p:cNvSpPr>
          <p:nvPr>
            <p:ph type="title" idx="4294967295"/>
          </p:nvPr>
        </p:nvSpPr>
        <p:spPr bwMode="auto">
          <a:xfrm>
            <a:off x="1271464" y="-1"/>
            <a:ext cx="9324850" cy="1301265"/>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0" spcFirstLastPara="0" vertOverflow="overflow" horzOverflow="overflow" vert="horz" wrap="square" lIns="91440" tIns="45720" rIns="91440" bIns="0" numCol="1" spcCol="0" rtlCol="0" fromWordArt="0" anchor="ctr" anchorCtr="0" forceAA="0" compatLnSpc="1">
            <a:prstTxWarp prst="textNoShape">
              <a:avLst/>
            </a:prstTxWarp>
            <a:noAutofit/>
          </a:bodyP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US" altLang="pl-PL" sz="3200" b="1" i="0" u="none" strike="noStrike" kern="1200" cap="none" spc="0" normalizeH="0" baseline="0" noProof="0" dirty="0" err="1">
                <a:ln>
                  <a:noFill/>
                </a:ln>
                <a:solidFill>
                  <a:srgbClr val="C00000"/>
                </a:solidFill>
                <a:effectLst/>
                <a:uLnTx/>
                <a:uFillTx/>
                <a:latin typeface="Calibri" pitchFamily="34" charset="0"/>
                <a:ea typeface="Microsoft YaHei" pitchFamily="34" charset="-122"/>
                <a:cs typeface="Calibri" pitchFamily="34" charset="0"/>
              </a:rPr>
              <a:t>Wrocław</a:t>
            </a:r>
            <a:r>
              <a:rPr kumimoji="0" lang="en-US" altLang="pl-PL" sz="3200" b="1" i="0" u="none" strike="noStrike" kern="1200" cap="none" spc="0" normalizeH="0" baseline="0" noProof="0" dirty="0">
                <a:ln>
                  <a:noFill/>
                </a:ln>
                <a:solidFill>
                  <a:srgbClr val="C00000"/>
                </a:solidFill>
                <a:effectLst/>
                <a:uLnTx/>
                <a:uFillTx/>
                <a:latin typeface="Calibri" pitchFamily="34" charset="0"/>
                <a:ea typeface="Microsoft YaHei" pitchFamily="34" charset="-122"/>
                <a:cs typeface="Calibri" pitchFamily="34" charset="0"/>
              </a:rPr>
              <a:t> Tech </a:t>
            </a:r>
            <a:r>
              <a:rPr kumimoji="0" lang="pl-PL" altLang="pl-PL" sz="3200" b="1" i="0" u="none" strike="noStrike" kern="1200" cap="none" spc="0" normalizeH="0" baseline="0" noProof="0" dirty="0">
                <a:ln>
                  <a:noFill/>
                </a:ln>
                <a:solidFill>
                  <a:srgbClr val="C00000"/>
                </a:solidFill>
                <a:effectLst/>
                <a:uLnTx/>
                <a:uFillTx/>
                <a:latin typeface="Calibri" pitchFamily="34" charset="0"/>
                <a:ea typeface="Microsoft YaHei" pitchFamily="34" charset="-122"/>
                <a:cs typeface="Calibri" pitchFamily="34" charset="0"/>
              </a:rPr>
              <a:t>i</a:t>
            </a:r>
            <a:r>
              <a:rPr kumimoji="0" lang="en-US" altLang="pl-PL" sz="3200" b="1" i="0" u="none" strike="noStrike" kern="1200" cap="none" spc="0" normalizeH="0" baseline="0" noProof="0" dirty="0">
                <a:ln>
                  <a:noFill/>
                </a:ln>
                <a:solidFill>
                  <a:srgbClr val="C00000"/>
                </a:solidFill>
                <a:effectLst/>
                <a:uLnTx/>
                <a:uFillTx/>
                <a:latin typeface="Calibri" pitchFamily="34" charset="0"/>
                <a:ea typeface="Microsoft YaHei" pitchFamily="34" charset="-122"/>
                <a:cs typeface="Calibri" pitchFamily="34" charset="0"/>
              </a:rPr>
              <a:t>n „Unite!”</a:t>
            </a:r>
          </a:p>
        </p:txBody>
      </p:sp>
      <p:pic>
        <p:nvPicPr>
          <p:cNvPr id="5" name="Obraz 4">
            <a:extLst>
              <a:ext uri="{FF2B5EF4-FFF2-40B4-BE49-F238E27FC236}">
                <a16:creationId xmlns:a16="http://schemas.microsoft.com/office/drawing/2014/main" id="{609B05ED-A4F8-4A72-8302-04E320BCB659}"/>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l="4396"/>
          <a:stretch/>
        </p:blipFill>
        <p:spPr>
          <a:xfrm>
            <a:off x="5551733" y="3589991"/>
            <a:ext cx="6335167" cy="3241138"/>
          </a:xfrm>
          <a:prstGeom prst="rect">
            <a:avLst/>
          </a:prstGeom>
        </p:spPr>
      </p:pic>
    </p:spTree>
    <p:extLst>
      <p:ext uri="{BB962C8B-B14F-4D97-AF65-F5344CB8AC3E}">
        <p14:creationId xmlns:p14="http://schemas.microsoft.com/office/powerpoint/2010/main" val="1262063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a:extLst>
              <a:ext uri="{C183D7F6-B498-43B3-948B-1728B52AA6E4}">
                <adec:decorative xmlns:adec="http://schemas.microsoft.com/office/drawing/2017/decorative" val="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43272" y="0"/>
            <a:ext cx="11348728" cy="6858000"/>
          </a:xfrm>
          <a:prstGeom prst="rect">
            <a:avLst/>
          </a:prstGeom>
        </p:spPr>
      </p:pic>
      <p:grpSp>
        <p:nvGrpSpPr>
          <p:cNvPr id="7" name="Grupa 6">
            <a:extLst>
              <a:ext uri="{FF2B5EF4-FFF2-40B4-BE49-F238E27FC236}">
                <a16:creationId xmlns:a16="http://schemas.microsoft.com/office/drawing/2014/main" id="{A0A46975-B55B-4999-8467-6E56172ABDB7}"/>
              </a:ext>
              <a:ext uri="{C183D7F6-B498-43B3-948B-1728B52AA6E4}">
                <adec:decorative xmlns:adec="http://schemas.microsoft.com/office/drawing/2017/decorative" val="1"/>
              </a:ext>
            </a:extLst>
          </p:cNvPr>
          <p:cNvGrpSpPr/>
          <p:nvPr/>
        </p:nvGrpSpPr>
        <p:grpSpPr>
          <a:xfrm>
            <a:off x="843272" y="403517"/>
            <a:ext cx="11363789" cy="864096"/>
            <a:chOff x="828211" y="204452"/>
            <a:chExt cx="11363789" cy="864096"/>
          </a:xfrm>
        </p:grpSpPr>
        <p:sp>
          <p:nvSpPr>
            <p:cNvPr id="8" name="Prostokąt 7">
              <a:extLst>
                <a:ext uri="{FF2B5EF4-FFF2-40B4-BE49-F238E27FC236}">
                  <a16:creationId xmlns:a16="http://schemas.microsoft.com/office/drawing/2014/main" id="{151BABEB-50C3-434F-8BD4-5ACA20C4F967}"/>
                </a:ext>
              </a:extLst>
            </p:cNvPr>
            <p:cNvSpPr/>
            <p:nvPr/>
          </p:nvSpPr>
          <p:spPr>
            <a:xfrm>
              <a:off x="828211" y="216754"/>
              <a:ext cx="11363789" cy="720080"/>
            </a:xfrm>
            <a:prstGeom prst="rect">
              <a:avLst/>
            </a:prstGeom>
            <a:gradFill>
              <a:gsLst>
                <a:gs pos="92000">
                  <a:schemeClr val="accent1">
                    <a:lumMod val="5000"/>
                    <a:lumOff val="95000"/>
                    <a:alpha val="0"/>
                  </a:schemeClr>
                </a:gs>
                <a:gs pos="10000">
                  <a:schemeClr val="accent1">
                    <a:lumMod val="5000"/>
                    <a:lumOff val="95000"/>
                    <a:alpha val="0"/>
                  </a:schemeClr>
                </a:gs>
                <a:gs pos="49000">
                  <a:schemeClr val="bg1">
                    <a:lumMod val="7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9" name="Text Box 1">
              <a:extLst>
                <a:ext uri="{FF2B5EF4-FFF2-40B4-BE49-F238E27FC236}">
                  <a16:creationId xmlns:a16="http://schemas.microsoft.com/office/drawing/2014/main" id="{F585DF31-B70F-4414-8C3A-C2AD2685CAA7}"/>
                </a:ext>
              </a:extLst>
            </p:cNvPr>
            <p:cNvSpPr txBox="1">
              <a:spLocks noChangeArrowheads="1"/>
            </p:cNvSpPr>
            <p:nvPr/>
          </p:nvSpPr>
          <p:spPr bwMode="auto">
            <a:xfrm>
              <a:off x="1832467" y="204452"/>
              <a:ext cx="9145016" cy="8640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t"/>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algn="ctr" eaLnBrk="1" hangingPunct="1">
                <a:spcBef>
                  <a:spcPct val="0"/>
                </a:spcBef>
                <a:buFontTx/>
                <a:buNone/>
              </a:pPr>
              <a:r>
                <a:rPr lang="pl-PL" altLang="pl-PL" sz="4000" b="1" cap="all" dirty="0">
                  <a:solidFill>
                    <a:schemeClr val="bg1"/>
                  </a:solidFill>
                  <a:latin typeface="Calibri" pitchFamily="34" charset="0"/>
                  <a:cs typeface="Calibri" pitchFamily="34" charset="0"/>
                </a:rPr>
                <a:t>International </a:t>
              </a:r>
              <a:r>
                <a:rPr lang="pl-PL" altLang="pl-PL" sz="4000" b="1" cap="all" dirty="0" err="1">
                  <a:solidFill>
                    <a:schemeClr val="bg1"/>
                  </a:solidFill>
                  <a:latin typeface="Calibri" pitchFamily="34" charset="0"/>
                  <a:cs typeface="Calibri" pitchFamily="34" charset="0"/>
                </a:rPr>
                <a:t>cooperation</a:t>
              </a:r>
              <a:endParaRPr lang="pl-PL" altLang="pl-PL" sz="4000" b="1" cap="all" dirty="0">
                <a:solidFill>
                  <a:schemeClr val="bg1"/>
                </a:solidFill>
                <a:latin typeface="Calibri" pitchFamily="34" charset="0"/>
                <a:cs typeface="Calibri" pitchFamily="34" charset="0"/>
              </a:endParaRPr>
            </a:p>
            <a:p>
              <a:pPr algn="ctr" eaLnBrk="1" hangingPunct="1">
                <a:spcBef>
                  <a:spcPct val="0"/>
                </a:spcBef>
                <a:buFontTx/>
                <a:buNone/>
              </a:pPr>
              <a:endParaRPr lang="pl-PL" altLang="pl-PL" sz="4000" b="1" cap="all" dirty="0"/>
            </a:p>
          </p:txBody>
        </p:sp>
      </p:grpSp>
      <p:sp>
        <p:nvSpPr>
          <p:cNvPr id="3" name="Tytuł 2">
            <a:extLst>
              <a:ext uri="{FF2B5EF4-FFF2-40B4-BE49-F238E27FC236}">
                <a16:creationId xmlns:a16="http://schemas.microsoft.com/office/drawing/2014/main" id="{7F2C70A1-BD6A-5103-4B65-F426CC7DC5EC}"/>
              </a:ext>
            </a:extLst>
          </p:cNvPr>
          <p:cNvSpPr>
            <a:spLocks noGrp="1"/>
          </p:cNvSpPr>
          <p:nvPr>
            <p:ph type="title" idx="4294967295"/>
          </p:nvPr>
        </p:nvSpPr>
        <p:spPr>
          <a:xfrm>
            <a:off x="143339" y="-1548656"/>
            <a:ext cx="11041227" cy="1548656"/>
          </a:xfrm>
        </p:spPr>
        <p:txBody>
          <a:bodyPr vert="horz" wrap="square" lIns="91440" tIns="45720" rIns="91440" bIns="45720" numCol="1" anchor="b" anchorCtr="0" compatLnSpc="1">
            <a:prstTxWarp prst="textNoShape">
              <a:avLst/>
            </a:prstTxWarp>
          </a:bodyPr>
          <a:lstStyle/>
          <a:p>
            <a:r>
              <a:rPr lang="pl-PL" altLang="pl-PL" b="1" cap="all" dirty="0">
                <a:solidFill>
                  <a:schemeClr val="bg1"/>
                </a:solidFill>
                <a:cs typeface="Calibri" pitchFamily="34" charset="0"/>
              </a:rPr>
              <a:t>International </a:t>
            </a:r>
            <a:r>
              <a:rPr lang="pl-PL" altLang="pl-PL" b="1" cap="all" dirty="0" err="1">
                <a:solidFill>
                  <a:schemeClr val="bg1"/>
                </a:solidFill>
                <a:cs typeface="Calibri" pitchFamily="34" charset="0"/>
              </a:rPr>
              <a:t>cooperation</a:t>
            </a:r>
            <a:endParaRPr lang="pl-PL" altLang="pl-PL" b="1" cap="all" dirty="0"/>
          </a:p>
        </p:txBody>
      </p:sp>
    </p:spTree>
    <p:extLst>
      <p:ext uri="{BB962C8B-B14F-4D97-AF65-F5344CB8AC3E}">
        <p14:creationId xmlns:p14="http://schemas.microsoft.com/office/powerpoint/2010/main" val="899564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ole tekstowe 6">
            <a:extLst>
              <a:ext uri="{FF2B5EF4-FFF2-40B4-BE49-F238E27FC236}">
                <a16:creationId xmlns:a16="http://schemas.microsoft.com/office/drawing/2014/main" id="{1389C206-6568-45EE-8046-1D72DA4EE2A3}"/>
              </a:ext>
            </a:extLst>
          </p:cNvPr>
          <p:cNvSpPr txBox="1"/>
          <p:nvPr/>
        </p:nvSpPr>
        <p:spPr>
          <a:xfrm>
            <a:off x="1343472" y="838691"/>
            <a:ext cx="7271882" cy="2616101"/>
          </a:xfrm>
          <a:prstGeom prst="rect">
            <a:avLst/>
          </a:prstGeom>
          <a:noFill/>
        </p:spPr>
        <p:txBody>
          <a:bodyPr wrap="square" rtlCol="0">
            <a:spAutoFit/>
          </a:bodyPr>
          <a:lstStyle/>
          <a:p>
            <a:pPr marL="285750" lvl="0" indent="-285750">
              <a:spcBef>
                <a:spcPts val="600"/>
              </a:spcBef>
              <a:spcAft>
                <a:spcPts val="0"/>
              </a:spcAft>
              <a:buClr>
                <a:schemeClr val="bg1">
                  <a:lumMod val="75000"/>
                </a:schemeClr>
              </a:buClr>
              <a:buSzPts val="1400"/>
              <a:buFont typeface="Wingdings" panose="05000000000000000000" pitchFamily="2" charset="2"/>
              <a:buChar char="§"/>
            </a:pPr>
            <a:r>
              <a:rPr lang="en-US" sz="1600" b="1" dirty="0">
                <a:latin typeface="Calibri"/>
                <a:cs typeface="Calibri"/>
              </a:rPr>
              <a:t>Bilateral </a:t>
            </a:r>
            <a:r>
              <a:rPr lang="pl-PL" sz="1600" b="1" dirty="0">
                <a:latin typeface="Calibri"/>
                <a:cs typeface="Calibri"/>
              </a:rPr>
              <a:t>c</a:t>
            </a:r>
            <a:r>
              <a:rPr lang="en-US" sz="1600" b="1" dirty="0" err="1">
                <a:latin typeface="Calibri"/>
                <a:cs typeface="Calibri"/>
              </a:rPr>
              <a:t>ooperation</a:t>
            </a:r>
            <a:r>
              <a:rPr lang="en-US" sz="1600" b="1" dirty="0">
                <a:latin typeface="Calibri"/>
                <a:cs typeface="Calibri"/>
              </a:rPr>
              <a:t> </a:t>
            </a:r>
            <a:r>
              <a:rPr lang="pl-PL" sz="1600" b="1" dirty="0">
                <a:latin typeface="Calibri"/>
                <a:cs typeface="Calibri"/>
              </a:rPr>
              <a:t>a</a:t>
            </a:r>
            <a:r>
              <a:rPr lang="en-US" sz="1600" b="1" dirty="0" err="1">
                <a:latin typeface="Calibri"/>
                <a:cs typeface="Calibri"/>
              </a:rPr>
              <a:t>greements</a:t>
            </a:r>
            <a:r>
              <a:rPr lang="en-US" sz="1600" b="1" dirty="0">
                <a:latin typeface="Calibri"/>
                <a:cs typeface="Calibri"/>
              </a:rPr>
              <a:t> </a:t>
            </a:r>
            <a:r>
              <a:rPr lang="en-US" sz="1600" dirty="0">
                <a:latin typeface="Calibri"/>
                <a:cs typeface="Calibri"/>
              </a:rPr>
              <a:t>-</a:t>
            </a:r>
            <a:r>
              <a:rPr lang="en-US" sz="1600" b="1" dirty="0">
                <a:latin typeface="Calibri"/>
                <a:cs typeface="Calibri"/>
              </a:rPr>
              <a:t> </a:t>
            </a:r>
            <a:r>
              <a:rPr lang="en-US" sz="1600" dirty="0">
                <a:latin typeface="Calibri"/>
                <a:cs typeface="Calibri"/>
              </a:rPr>
              <a:t>inter-university and inter-faculty </a:t>
            </a:r>
            <a:br>
              <a:rPr lang="pl-PL" sz="1600" b="1" dirty="0">
                <a:latin typeface="Calibri"/>
                <a:cs typeface="Calibri"/>
              </a:rPr>
            </a:br>
            <a:r>
              <a:rPr lang="pl-PL" sz="1600" b="1" dirty="0">
                <a:latin typeface="Calibri"/>
                <a:cs typeface="Calibri"/>
              </a:rPr>
              <a:t>196 </a:t>
            </a:r>
            <a:r>
              <a:rPr lang="en-US" sz="1600" dirty="0">
                <a:latin typeface="Calibri"/>
                <a:cs typeface="Calibri"/>
              </a:rPr>
              <a:t>partners from </a:t>
            </a:r>
            <a:r>
              <a:rPr lang="pl-PL" sz="1600" b="1" dirty="0">
                <a:latin typeface="Calibri"/>
                <a:cs typeface="Calibri"/>
              </a:rPr>
              <a:t>45 </a:t>
            </a:r>
            <a:r>
              <a:rPr lang="en-US" sz="1600" dirty="0">
                <a:latin typeface="Calibri"/>
                <a:cs typeface="Calibri"/>
              </a:rPr>
              <a:t>countries</a:t>
            </a:r>
            <a:endParaRPr lang="pl-PL" sz="1600" dirty="0">
              <a:latin typeface="Calibri"/>
              <a:cs typeface="Calibri"/>
            </a:endParaRPr>
          </a:p>
          <a:p>
            <a:pPr marL="285750" indent="-285750">
              <a:spcBef>
                <a:spcPts val="600"/>
              </a:spcBef>
              <a:spcAft>
                <a:spcPts val="0"/>
              </a:spcAft>
              <a:buClr>
                <a:schemeClr val="bg1">
                  <a:lumMod val="75000"/>
                </a:schemeClr>
              </a:buClr>
              <a:buSzPts val="1400"/>
              <a:buFont typeface="Wingdings" panose="05000000000000000000" pitchFamily="2" charset="2"/>
              <a:buChar char="§"/>
            </a:pPr>
            <a:r>
              <a:rPr lang="pl-PL" sz="1600" b="1" dirty="0" err="1">
                <a:latin typeface="Calibri"/>
                <a:cs typeface="Calibri"/>
              </a:rPr>
              <a:t>Bilateral</a:t>
            </a:r>
            <a:r>
              <a:rPr lang="pl-PL" sz="1600" b="1" dirty="0">
                <a:latin typeface="Calibri"/>
                <a:cs typeface="Calibri"/>
              </a:rPr>
              <a:t> student exchange </a:t>
            </a:r>
            <a:r>
              <a:rPr lang="pl-PL" sz="1600" b="1" dirty="0" err="1">
                <a:latin typeface="Calibri"/>
                <a:cs typeface="Calibri"/>
              </a:rPr>
              <a:t>agreements</a:t>
            </a:r>
            <a:r>
              <a:rPr lang="pl-PL" sz="1600" b="1" dirty="0">
                <a:latin typeface="Calibri"/>
                <a:cs typeface="Calibri"/>
              </a:rPr>
              <a:t> </a:t>
            </a:r>
            <a:r>
              <a:rPr lang="pl-PL" sz="1600" dirty="0">
                <a:latin typeface="Calibri"/>
                <a:cs typeface="Calibri"/>
              </a:rPr>
              <a:t>(student exchange)</a:t>
            </a:r>
            <a:br>
              <a:rPr lang="pl-PL" sz="1600" dirty="0">
                <a:latin typeface="Calibri"/>
                <a:cs typeface="Calibri"/>
              </a:rPr>
            </a:br>
            <a:r>
              <a:rPr lang="pl-PL" sz="1600" b="1" dirty="0">
                <a:latin typeface="Calibri"/>
                <a:cs typeface="Calibri"/>
              </a:rPr>
              <a:t>29</a:t>
            </a:r>
            <a:r>
              <a:rPr lang="en-US" sz="1600" b="1" dirty="0">
                <a:latin typeface="Calibri"/>
                <a:cs typeface="Calibri"/>
              </a:rPr>
              <a:t> </a:t>
            </a:r>
            <a:r>
              <a:rPr lang="en-US" sz="1600" dirty="0">
                <a:latin typeface="Calibri"/>
                <a:cs typeface="Calibri"/>
              </a:rPr>
              <a:t>partners from </a:t>
            </a:r>
            <a:r>
              <a:rPr lang="en-US" sz="1600" b="1" dirty="0">
                <a:latin typeface="Calibri"/>
                <a:cs typeface="Calibri"/>
              </a:rPr>
              <a:t>1</a:t>
            </a:r>
            <a:r>
              <a:rPr lang="pl-PL" sz="1600" b="1" dirty="0">
                <a:latin typeface="Calibri"/>
                <a:cs typeface="Calibri"/>
              </a:rPr>
              <a:t>6</a:t>
            </a:r>
            <a:r>
              <a:rPr lang="en-US" sz="1600" b="1" dirty="0">
                <a:latin typeface="Calibri"/>
                <a:cs typeface="Calibri"/>
              </a:rPr>
              <a:t> </a:t>
            </a:r>
            <a:r>
              <a:rPr lang="en-US" sz="1600" dirty="0">
                <a:latin typeface="Calibri"/>
                <a:cs typeface="Calibri"/>
              </a:rPr>
              <a:t>countries</a:t>
            </a:r>
            <a:endParaRPr lang="pl-PL" sz="1600" dirty="0">
              <a:latin typeface="Calibri"/>
              <a:cs typeface="Calibri"/>
            </a:endParaRPr>
          </a:p>
          <a:p>
            <a:pPr marL="285750" lvl="0" indent="-285750">
              <a:spcBef>
                <a:spcPts val="600"/>
              </a:spcBef>
              <a:spcAft>
                <a:spcPts val="0"/>
              </a:spcAft>
              <a:buClr>
                <a:schemeClr val="bg1">
                  <a:lumMod val="75000"/>
                </a:schemeClr>
              </a:buClr>
              <a:buSzPts val="1400"/>
              <a:buFont typeface="Wingdings" panose="05000000000000000000" pitchFamily="2" charset="2"/>
              <a:buChar char="§"/>
            </a:pPr>
            <a:r>
              <a:rPr lang="en-US" sz="1600" b="1" dirty="0">
                <a:latin typeface="Calibri"/>
                <a:cs typeface="Calibri"/>
              </a:rPr>
              <a:t>Double diploma agreements </a:t>
            </a:r>
            <a:br>
              <a:rPr lang="pl-PL" sz="1600" b="1" dirty="0">
                <a:latin typeface="Calibri"/>
                <a:cs typeface="Calibri"/>
              </a:rPr>
            </a:br>
            <a:r>
              <a:rPr lang="pl-PL" sz="1600" b="1" dirty="0">
                <a:latin typeface="Calibri"/>
                <a:cs typeface="Calibri"/>
              </a:rPr>
              <a:t>14</a:t>
            </a:r>
            <a:r>
              <a:rPr lang="en-US" sz="1600" b="1" dirty="0">
                <a:latin typeface="Calibri"/>
                <a:cs typeface="Calibri"/>
              </a:rPr>
              <a:t> </a:t>
            </a:r>
            <a:r>
              <a:rPr lang="en-US" sz="1600" dirty="0">
                <a:latin typeface="Calibri"/>
                <a:cs typeface="Calibri"/>
              </a:rPr>
              <a:t>partners from </a:t>
            </a:r>
            <a:r>
              <a:rPr lang="pl-PL" sz="1600" b="1" dirty="0">
                <a:latin typeface="Calibri"/>
                <a:cs typeface="Calibri"/>
              </a:rPr>
              <a:t>6</a:t>
            </a:r>
            <a:r>
              <a:rPr lang="en-US" sz="1600" b="1" dirty="0">
                <a:latin typeface="Calibri"/>
                <a:cs typeface="Calibri"/>
              </a:rPr>
              <a:t> </a:t>
            </a:r>
            <a:r>
              <a:rPr lang="en-US" sz="1600" dirty="0">
                <a:latin typeface="Calibri"/>
                <a:cs typeface="Calibri"/>
              </a:rPr>
              <a:t>countries</a:t>
            </a:r>
            <a:endParaRPr lang="pl-PL" sz="1600" dirty="0">
              <a:latin typeface="Calibri"/>
              <a:cs typeface="Calibri"/>
            </a:endParaRPr>
          </a:p>
          <a:p>
            <a:pPr marL="285750" lvl="0" indent="-285750">
              <a:spcBef>
                <a:spcPts val="600"/>
              </a:spcBef>
              <a:spcAft>
                <a:spcPts val="0"/>
              </a:spcAft>
              <a:buClr>
                <a:schemeClr val="bg1">
                  <a:lumMod val="75000"/>
                </a:schemeClr>
              </a:buClr>
              <a:buSzPts val="1400"/>
              <a:buFont typeface="Wingdings" panose="05000000000000000000" pitchFamily="2" charset="2"/>
              <a:buChar char="§"/>
            </a:pPr>
            <a:r>
              <a:rPr lang="en-US" sz="1600" b="1" dirty="0">
                <a:latin typeface="Calibri"/>
                <a:cs typeface="Calibri"/>
              </a:rPr>
              <a:t>Agreements regarding academic mobility in the Erasmus+ program </a:t>
            </a:r>
            <a:br>
              <a:rPr lang="pl-PL" sz="1600" b="1" dirty="0">
                <a:latin typeface="Calibri"/>
                <a:cs typeface="Calibri"/>
              </a:rPr>
            </a:br>
            <a:r>
              <a:rPr lang="pl-PL" sz="1600" b="1" dirty="0">
                <a:latin typeface="Calibri"/>
                <a:cs typeface="Calibri"/>
              </a:rPr>
              <a:t>500</a:t>
            </a:r>
            <a:r>
              <a:rPr lang="en-US" sz="1600" b="1" dirty="0">
                <a:latin typeface="Calibri"/>
                <a:cs typeface="Calibri"/>
              </a:rPr>
              <a:t> </a:t>
            </a:r>
            <a:r>
              <a:rPr lang="en-US" sz="1600" dirty="0">
                <a:latin typeface="Calibri"/>
                <a:cs typeface="Calibri"/>
              </a:rPr>
              <a:t>active European agreements and </a:t>
            </a:r>
            <a:r>
              <a:rPr lang="pl-PL" sz="1600" b="1" dirty="0">
                <a:latin typeface="Calibri"/>
                <a:cs typeface="Calibri"/>
              </a:rPr>
              <a:t>30</a:t>
            </a:r>
            <a:r>
              <a:rPr lang="pl-PL" sz="1600" dirty="0">
                <a:latin typeface="Calibri"/>
                <a:cs typeface="Calibri"/>
              </a:rPr>
              <a:t> </a:t>
            </a:r>
            <a:r>
              <a:rPr lang="en-US" sz="1600" dirty="0">
                <a:latin typeface="Calibri"/>
                <a:cs typeface="Calibri"/>
              </a:rPr>
              <a:t>with partners from other countries </a:t>
            </a:r>
            <a:br>
              <a:rPr lang="pl-PL" sz="1600" dirty="0">
                <a:latin typeface="Calibri"/>
                <a:cs typeface="Calibri"/>
              </a:rPr>
            </a:br>
            <a:r>
              <a:rPr lang="en-US" sz="1600" dirty="0">
                <a:latin typeface="Calibri"/>
                <a:cs typeface="Calibri"/>
              </a:rPr>
              <a:t>of the world.</a:t>
            </a:r>
            <a:endParaRPr lang="pl-PL" sz="1600" dirty="0">
              <a:latin typeface="Calibri"/>
              <a:cs typeface="Calibri"/>
              <a:sym typeface="Calibri"/>
            </a:endParaRPr>
          </a:p>
        </p:txBody>
      </p:sp>
      <p:sp>
        <p:nvSpPr>
          <p:cNvPr id="6" name="Text Box 1">
            <a:extLst>
              <a:ext uri="{FF2B5EF4-FFF2-40B4-BE49-F238E27FC236}">
                <a16:creationId xmlns:a16="http://schemas.microsoft.com/office/drawing/2014/main" id="{5236C980-6E6C-443A-9FF2-5E473BF95923}"/>
              </a:ext>
            </a:extLst>
          </p:cNvPr>
          <p:cNvSpPr txBox="1">
            <a:spLocks noGrp="1" noChangeArrowheads="1"/>
          </p:cNvSpPr>
          <p:nvPr>
            <p:ph type="title" idx="4294967295"/>
          </p:nvPr>
        </p:nvSpPr>
        <p:spPr bwMode="auto">
          <a:xfrm>
            <a:off x="1271464" y="-99392"/>
            <a:ext cx="7776864" cy="1181891"/>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0" spcFirstLastPara="0" vertOverflow="overflow" horzOverflow="overflow" vert="horz" wrap="square" lIns="91440" tIns="45720" rIns="91440" bIns="0" numCol="1" spcCol="0" rtlCol="0" fromWordArt="0" anchor="ctr" anchorCtr="0" forceAA="0" compatLnSpc="1">
            <a:prstTxWarp prst="textNoShape">
              <a:avLst/>
            </a:prstTxWarp>
            <a:noAutofit/>
          </a:bodyP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marL="0" marR="0" lvl="0" indent="0" algn="l" defTabSz="914400" rtl="0" eaLnBrk="0" fontAlgn="base" latinLnBrk="0" hangingPunct="0">
              <a:lnSpc>
                <a:spcPct val="100000"/>
              </a:lnSpc>
              <a:spcBef>
                <a:spcPts val="400"/>
              </a:spcBef>
              <a:spcAft>
                <a:spcPct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pl-PL" sz="3200" b="1" i="0" u="none" strike="noStrike" kern="1200" cap="none" spc="0" normalizeH="0" baseline="0" noProof="0" dirty="0" err="1">
                <a:ln>
                  <a:noFill/>
                </a:ln>
                <a:solidFill>
                  <a:srgbClr val="C00000"/>
                </a:solidFill>
                <a:effectLst/>
                <a:uLnTx/>
                <a:uFillTx/>
                <a:latin typeface="Calibri" panose="020F0502020204030204" pitchFamily="34" charset="0"/>
                <a:ea typeface="Microsoft YaHei" pitchFamily="34" charset="-122"/>
                <a:cs typeface="Calibri" panose="020F0502020204030204" pitchFamily="34" charset="0"/>
              </a:rPr>
              <a:t>Current</a:t>
            </a:r>
            <a:r>
              <a:rPr kumimoji="0" lang="pl-PL" sz="3200" b="1" i="0" u="none" strike="noStrike" kern="1200" cap="none" spc="0" normalizeH="0" baseline="0" noProof="0" dirty="0">
                <a:ln>
                  <a:noFill/>
                </a:ln>
                <a:solidFill>
                  <a:srgbClr val="C00000"/>
                </a:solidFill>
                <a:effectLst/>
                <a:uLnTx/>
                <a:uFillTx/>
                <a:latin typeface="Calibri" panose="020F0502020204030204" pitchFamily="34" charset="0"/>
                <a:ea typeface="Microsoft YaHei" pitchFamily="34" charset="-122"/>
                <a:cs typeface="Calibri" panose="020F0502020204030204" pitchFamily="34" charset="0"/>
              </a:rPr>
              <a:t> </a:t>
            </a:r>
            <a:r>
              <a:rPr kumimoji="0" lang="pl-PL" sz="3200" b="1" i="0" u="none" strike="noStrike" kern="1200" cap="none" spc="0" normalizeH="0" baseline="0" noProof="0" dirty="0" err="1">
                <a:ln>
                  <a:noFill/>
                </a:ln>
                <a:solidFill>
                  <a:srgbClr val="C00000"/>
                </a:solidFill>
                <a:effectLst/>
                <a:uLnTx/>
                <a:uFillTx/>
                <a:latin typeface="Calibri" panose="020F0502020204030204" pitchFamily="34" charset="0"/>
                <a:ea typeface="Microsoft YaHei" pitchFamily="34" charset="-122"/>
                <a:cs typeface="Calibri" panose="020F0502020204030204" pitchFamily="34" charset="0"/>
              </a:rPr>
              <a:t>international</a:t>
            </a:r>
            <a:r>
              <a:rPr kumimoji="0" lang="pl-PL" sz="3200" b="1" i="0" u="none" strike="noStrike" kern="1200" cap="none" spc="0" normalizeH="0" baseline="0" noProof="0" dirty="0">
                <a:ln>
                  <a:noFill/>
                </a:ln>
                <a:solidFill>
                  <a:srgbClr val="C00000"/>
                </a:solidFill>
                <a:effectLst/>
                <a:uLnTx/>
                <a:uFillTx/>
                <a:latin typeface="Calibri" panose="020F0502020204030204" pitchFamily="34" charset="0"/>
                <a:ea typeface="Microsoft YaHei" pitchFamily="34" charset="-122"/>
                <a:cs typeface="Calibri" panose="020F0502020204030204" pitchFamily="34" charset="0"/>
              </a:rPr>
              <a:t> </a:t>
            </a:r>
            <a:r>
              <a:rPr kumimoji="0" lang="pl-PL" sz="3200" b="1" i="0" u="none" strike="noStrike" kern="1200" cap="none" spc="0" normalizeH="0" baseline="0" noProof="0" dirty="0" err="1">
                <a:ln>
                  <a:noFill/>
                </a:ln>
                <a:solidFill>
                  <a:srgbClr val="C00000"/>
                </a:solidFill>
                <a:effectLst/>
                <a:uLnTx/>
                <a:uFillTx/>
                <a:latin typeface="Calibri" panose="020F0502020204030204" pitchFamily="34" charset="0"/>
                <a:ea typeface="Microsoft YaHei" pitchFamily="34" charset="-122"/>
                <a:cs typeface="Calibri" panose="020F0502020204030204" pitchFamily="34" charset="0"/>
              </a:rPr>
              <a:t>agreements</a:t>
            </a:r>
            <a:endParaRPr kumimoji="0" lang="en-US" sz="3200" b="1" i="0" u="none" strike="noStrike" kern="1200" cap="none" spc="0" normalizeH="0" baseline="0" noProof="0" dirty="0">
              <a:ln>
                <a:noFill/>
              </a:ln>
              <a:solidFill>
                <a:srgbClr val="C00000"/>
              </a:solidFill>
              <a:effectLst/>
              <a:uLnTx/>
              <a:uFillTx/>
              <a:latin typeface="Calibri" panose="020F0502020204030204" pitchFamily="34" charset="0"/>
              <a:ea typeface="Microsoft YaHei" pitchFamily="34" charset="-122"/>
              <a:cs typeface="Calibri" panose="020F0502020204030204" pitchFamily="34" charset="0"/>
            </a:endParaRPr>
          </a:p>
        </p:txBody>
      </p:sp>
      <p:graphicFrame>
        <p:nvGraphicFramePr>
          <p:cNvPr id="10" name="Tabela 9">
            <a:extLst>
              <a:ext uri="{FF2B5EF4-FFF2-40B4-BE49-F238E27FC236}">
                <a16:creationId xmlns:a16="http://schemas.microsoft.com/office/drawing/2014/main" id="{2D671483-CC42-4AC8-A857-ACA08951B5F1}"/>
              </a:ext>
            </a:extLst>
          </p:cNvPr>
          <p:cNvGraphicFramePr>
            <a:graphicFrameLocks noGrp="1"/>
          </p:cNvGraphicFramePr>
          <p:nvPr>
            <p:extLst>
              <p:ext uri="{D42A27DB-BD31-4B8C-83A1-F6EECF244321}">
                <p14:modId xmlns:p14="http://schemas.microsoft.com/office/powerpoint/2010/main" val="2822365114"/>
              </p:ext>
            </p:extLst>
          </p:nvPr>
        </p:nvGraphicFramePr>
        <p:xfrm>
          <a:off x="1368098" y="3645024"/>
          <a:ext cx="6696744" cy="2869878"/>
        </p:xfrm>
        <a:graphic>
          <a:graphicData uri="http://schemas.openxmlformats.org/drawingml/2006/table">
            <a:tbl>
              <a:tblPr firstRow="1" bandRow="1">
                <a:tableStyleId>{C083E6E3-FA7D-4D7B-A595-EF9225AFEA82}</a:tableStyleId>
              </a:tblPr>
              <a:tblGrid>
                <a:gridCol w="5328592">
                  <a:extLst>
                    <a:ext uri="{9D8B030D-6E8A-4147-A177-3AD203B41FA5}">
                      <a16:colId xmlns:a16="http://schemas.microsoft.com/office/drawing/2014/main" val="20000"/>
                    </a:ext>
                  </a:extLst>
                </a:gridCol>
                <a:gridCol w="1368152">
                  <a:extLst>
                    <a:ext uri="{9D8B030D-6E8A-4147-A177-3AD203B41FA5}">
                      <a16:colId xmlns:a16="http://schemas.microsoft.com/office/drawing/2014/main" val="20001"/>
                    </a:ext>
                  </a:extLst>
                </a:gridCol>
              </a:tblGrid>
              <a:tr h="513989">
                <a:tc>
                  <a:txBody>
                    <a:bodyPr/>
                    <a:lstStyle/>
                    <a:p>
                      <a:pPr marL="457200" marR="0" lvl="1" indent="0" algn="l" defTabSz="914400" rtl="0" eaLnBrk="1" fontAlgn="base" latinLnBrk="0" hangingPunct="1">
                        <a:lnSpc>
                          <a:spcPct val="100000"/>
                        </a:lnSpc>
                        <a:spcBef>
                          <a:spcPct val="20000"/>
                        </a:spcBef>
                        <a:spcAft>
                          <a:spcPts val="0"/>
                        </a:spcAft>
                        <a:buClr>
                          <a:srgbClr val="C00000"/>
                        </a:buClr>
                        <a:buSzPts val="1400"/>
                        <a:buFont typeface="Arial"/>
                        <a:buNone/>
                        <a:tabLst/>
                      </a:pPr>
                      <a:r>
                        <a:rPr lang="pl-PL" sz="1600" b="1" kern="1200" dirty="0">
                          <a:solidFill>
                            <a:schemeClr val="dk1"/>
                          </a:solidFill>
                          <a:latin typeface="Calibri"/>
                          <a:ea typeface="+mn-ea"/>
                          <a:cs typeface="Calibri"/>
                        </a:rPr>
                        <a:t>INTERNATIONALISATION</a:t>
                      </a:r>
                    </a:p>
                  </a:txBody>
                  <a:tcPr marL="91452" marR="91452" anchor="ctr">
                    <a:lnL>
                      <a:noFill/>
                    </a:lnL>
                    <a:lnR w="3175" cap="flat" cmpd="sng" algn="ctr">
                      <a:solidFill>
                        <a:schemeClr val="bg1"/>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lvl="0" indent="0" algn="ctr">
                        <a:lnSpc>
                          <a:spcPct val="150000"/>
                        </a:lnSpc>
                        <a:buFont typeface="Arial" pitchFamily="34" charset="0"/>
                        <a:buNone/>
                      </a:pPr>
                      <a:r>
                        <a:rPr lang="pl-PL" sz="1600" dirty="0">
                          <a:solidFill>
                            <a:schemeClr val="tx1"/>
                          </a:solidFill>
                          <a:latin typeface="Calibri" panose="020F0502020204030204" pitchFamily="34" charset="0"/>
                        </a:rPr>
                        <a:t>2024/2025</a:t>
                      </a:r>
                    </a:p>
                  </a:txBody>
                  <a:tcPr marL="91452" marR="91452">
                    <a:lnL w="3175" cap="flat" cmpd="sng" algn="ctr">
                      <a:solidFill>
                        <a:schemeClr val="bg1"/>
                      </a:solidFill>
                      <a:prstDash val="solid"/>
                      <a:round/>
                      <a:headEnd type="none" w="med" len="med"/>
                      <a:tailEnd type="none" w="med" len="med"/>
                    </a:lnL>
                    <a:lnR>
                      <a:noFill/>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0"/>
                  </a:ext>
                </a:extLst>
              </a:tr>
              <a:tr h="433272">
                <a:tc>
                  <a:txBody>
                    <a:bodyPr/>
                    <a:lstStyle/>
                    <a:p>
                      <a:pPr marL="457200" lvl="1" indent="0" algn="l" defTabSz="914400" rtl="0" eaLnBrk="1" fontAlgn="base" latinLnBrk="0" hangingPunct="1">
                        <a:lnSpc>
                          <a:spcPct val="115000"/>
                        </a:lnSpc>
                        <a:spcAft>
                          <a:spcPts val="0"/>
                        </a:spcAft>
                        <a:buClr>
                          <a:srgbClr val="C00000"/>
                        </a:buClr>
                        <a:buSzPts val="1400"/>
                        <a:buFontTx/>
                        <a:buNone/>
                      </a:pPr>
                      <a:r>
                        <a:rPr lang="pl-PL" sz="1600" b="0" kern="1200" dirty="0" err="1">
                          <a:solidFill>
                            <a:schemeClr val="tx1"/>
                          </a:solidFill>
                          <a:latin typeface="Calibri"/>
                          <a:ea typeface="Calibri"/>
                          <a:cs typeface="Calibri"/>
                        </a:rPr>
                        <a:t>Foreign</a:t>
                      </a:r>
                      <a:r>
                        <a:rPr lang="pl-PL" sz="1600" b="0" kern="1200" dirty="0">
                          <a:solidFill>
                            <a:schemeClr val="tx1"/>
                          </a:solidFill>
                          <a:latin typeface="Calibri"/>
                          <a:ea typeface="Calibri"/>
                          <a:cs typeface="Calibri"/>
                        </a:rPr>
                        <a:t> </a:t>
                      </a:r>
                      <a:r>
                        <a:rPr lang="pl-PL" sz="1600" b="0" kern="1200" dirty="0" err="1">
                          <a:solidFill>
                            <a:schemeClr val="tx1"/>
                          </a:solidFill>
                          <a:latin typeface="Calibri"/>
                          <a:ea typeface="Calibri"/>
                          <a:cs typeface="Calibri"/>
                        </a:rPr>
                        <a:t>students</a:t>
                      </a:r>
                      <a:r>
                        <a:rPr lang="pl-PL" sz="1600" b="0" kern="1200" dirty="0">
                          <a:solidFill>
                            <a:schemeClr val="tx1"/>
                          </a:solidFill>
                          <a:latin typeface="Calibri"/>
                          <a:ea typeface="Calibri"/>
                          <a:cs typeface="Calibri"/>
                        </a:rPr>
                        <a:t> on I </a:t>
                      </a:r>
                      <a:r>
                        <a:rPr lang="pl-PL" sz="1600" b="0" kern="1200" dirty="0" err="1">
                          <a:solidFill>
                            <a:schemeClr val="tx1"/>
                          </a:solidFill>
                          <a:latin typeface="Calibri"/>
                          <a:ea typeface="Calibri"/>
                          <a:cs typeface="Calibri"/>
                        </a:rPr>
                        <a:t>study</a:t>
                      </a:r>
                      <a:r>
                        <a:rPr lang="pl-PL" sz="1600" b="0" kern="1200" dirty="0">
                          <a:solidFill>
                            <a:schemeClr val="tx1"/>
                          </a:solidFill>
                          <a:latin typeface="Calibri"/>
                          <a:ea typeface="Calibri"/>
                          <a:cs typeface="Calibri"/>
                        </a:rPr>
                        <a:t> </a:t>
                      </a:r>
                      <a:r>
                        <a:rPr lang="pl-PL" sz="1600" b="0" kern="1200" dirty="0" err="1">
                          <a:solidFill>
                            <a:schemeClr val="tx1"/>
                          </a:solidFill>
                          <a:latin typeface="Calibri"/>
                          <a:ea typeface="Calibri"/>
                          <a:cs typeface="Calibri"/>
                        </a:rPr>
                        <a:t>degree</a:t>
                      </a:r>
                      <a:r>
                        <a:rPr lang="pl-PL" sz="1600" b="0" kern="1200" dirty="0">
                          <a:solidFill>
                            <a:schemeClr val="tx1"/>
                          </a:solidFill>
                          <a:latin typeface="Calibri"/>
                          <a:ea typeface="Calibri"/>
                          <a:cs typeface="Calibri"/>
                        </a:rPr>
                        <a:t> </a:t>
                      </a:r>
                    </a:p>
                  </a:txBody>
                  <a:tcPr marL="78765" marR="78765" marT="39383" marB="39383"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rtl="0">
                        <a:lnSpc>
                          <a:spcPct val="115000"/>
                        </a:lnSpc>
                        <a:spcBef>
                          <a:spcPts val="0"/>
                        </a:spcBef>
                        <a:spcAft>
                          <a:spcPts val="0"/>
                        </a:spcAft>
                        <a:buNone/>
                      </a:pPr>
                      <a:r>
                        <a:rPr lang="pl-PL" sz="1600" dirty="0">
                          <a:solidFill>
                            <a:schemeClr val="tx1"/>
                          </a:solidFill>
                          <a:latin typeface="Calibri"/>
                          <a:cs typeface="Calibri"/>
                          <a:sym typeface="Calibri"/>
                        </a:rPr>
                        <a:t>968</a:t>
                      </a:r>
                      <a:endParaRPr lang="pl-PL" sz="1600" dirty="0">
                        <a:solidFill>
                          <a:schemeClr val="tx1"/>
                        </a:solidFill>
                      </a:endParaRPr>
                    </a:p>
                  </a:txBody>
                  <a:tcPr marL="78775" marR="78775" marT="39375" marB="39375"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1"/>
                  </a:ext>
                </a:extLst>
              </a:tr>
              <a:tr h="564907">
                <a:tc>
                  <a:txBody>
                    <a:bodyPr/>
                    <a:lstStyle/>
                    <a:p>
                      <a:pPr marL="457200" lvl="1" indent="0" algn="l" defTabSz="914400" rtl="0" eaLnBrk="1" fontAlgn="base" latinLnBrk="0" hangingPunct="1">
                        <a:lnSpc>
                          <a:spcPct val="115000"/>
                        </a:lnSpc>
                        <a:spcAft>
                          <a:spcPts val="0"/>
                        </a:spcAft>
                        <a:buClr>
                          <a:srgbClr val="C00000"/>
                        </a:buClr>
                        <a:buSzPts val="1400"/>
                        <a:buFontTx/>
                        <a:buNone/>
                      </a:pPr>
                      <a:r>
                        <a:rPr lang="pl-PL" sz="1600" b="0" kern="1200" dirty="0" err="1">
                          <a:solidFill>
                            <a:schemeClr val="tx1"/>
                          </a:solidFill>
                          <a:latin typeface="Calibri"/>
                          <a:ea typeface="Calibri"/>
                          <a:cs typeface="Calibri"/>
                        </a:rPr>
                        <a:t>Foreign</a:t>
                      </a:r>
                      <a:r>
                        <a:rPr lang="pl-PL" sz="1600" b="0" kern="1200" dirty="0">
                          <a:solidFill>
                            <a:schemeClr val="tx1"/>
                          </a:solidFill>
                          <a:latin typeface="Calibri"/>
                          <a:ea typeface="Calibri"/>
                          <a:cs typeface="Calibri"/>
                        </a:rPr>
                        <a:t> </a:t>
                      </a:r>
                      <a:r>
                        <a:rPr lang="pl-PL" sz="1600" b="0" kern="1200" dirty="0" err="1">
                          <a:solidFill>
                            <a:schemeClr val="tx1"/>
                          </a:solidFill>
                          <a:latin typeface="Calibri"/>
                          <a:ea typeface="Calibri"/>
                          <a:cs typeface="Calibri"/>
                        </a:rPr>
                        <a:t>students</a:t>
                      </a:r>
                      <a:r>
                        <a:rPr lang="pl-PL" sz="1600" b="0" kern="1200" dirty="0">
                          <a:solidFill>
                            <a:schemeClr val="tx1"/>
                          </a:solidFill>
                          <a:latin typeface="Calibri"/>
                          <a:ea typeface="Calibri"/>
                          <a:cs typeface="Calibri"/>
                        </a:rPr>
                        <a:t> on II </a:t>
                      </a:r>
                      <a:r>
                        <a:rPr lang="pl-PL" sz="1600" b="0" kern="1200" dirty="0" err="1">
                          <a:solidFill>
                            <a:schemeClr val="tx1"/>
                          </a:solidFill>
                          <a:latin typeface="Calibri"/>
                          <a:ea typeface="Calibri"/>
                          <a:cs typeface="Calibri"/>
                        </a:rPr>
                        <a:t>study</a:t>
                      </a:r>
                      <a:r>
                        <a:rPr lang="pl-PL" sz="1600" b="0" kern="1200" dirty="0">
                          <a:solidFill>
                            <a:schemeClr val="tx1"/>
                          </a:solidFill>
                          <a:latin typeface="Calibri"/>
                          <a:ea typeface="Calibri"/>
                          <a:cs typeface="Calibri"/>
                        </a:rPr>
                        <a:t> </a:t>
                      </a:r>
                      <a:r>
                        <a:rPr lang="pl-PL" sz="1600" b="0" kern="1200" dirty="0" err="1">
                          <a:solidFill>
                            <a:schemeClr val="tx1"/>
                          </a:solidFill>
                          <a:latin typeface="Calibri"/>
                          <a:ea typeface="Calibri"/>
                          <a:cs typeface="Calibri"/>
                        </a:rPr>
                        <a:t>degree</a:t>
                      </a:r>
                      <a:r>
                        <a:rPr lang="pl-PL" sz="1600" b="0" kern="1200" dirty="0">
                          <a:solidFill>
                            <a:schemeClr val="tx1"/>
                          </a:solidFill>
                          <a:latin typeface="Calibri"/>
                          <a:ea typeface="Calibri"/>
                          <a:cs typeface="Calibri"/>
                        </a:rPr>
                        <a:t> </a:t>
                      </a:r>
                    </a:p>
                  </a:txBody>
                  <a:tcPr marL="78765" marR="78765" marT="39383" marB="39383"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rtl="0">
                        <a:lnSpc>
                          <a:spcPct val="115000"/>
                        </a:lnSpc>
                        <a:spcBef>
                          <a:spcPts val="0"/>
                        </a:spcBef>
                        <a:spcAft>
                          <a:spcPts val="0"/>
                        </a:spcAft>
                        <a:buNone/>
                      </a:pPr>
                      <a:r>
                        <a:rPr lang="pl-PL" sz="1600" dirty="0">
                          <a:solidFill>
                            <a:schemeClr val="tx1"/>
                          </a:solidFill>
                          <a:latin typeface="Calibri"/>
                          <a:cs typeface="Calibri"/>
                          <a:sym typeface="Calibri"/>
                        </a:rPr>
                        <a:t>236</a:t>
                      </a:r>
                      <a:endParaRPr lang="pl-PL" sz="1600" dirty="0">
                        <a:solidFill>
                          <a:schemeClr val="tx1"/>
                        </a:solidFill>
                      </a:endParaRPr>
                    </a:p>
                  </a:txBody>
                  <a:tcPr marL="78775" marR="78775" marT="39375" marB="39375"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2"/>
                  </a:ext>
                </a:extLst>
              </a:tr>
              <a:tr h="452570">
                <a:tc>
                  <a:txBody>
                    <a:bodyPr/>
                    <a:lstStyle/>
                    <a:p>
                      <a:pPr marL="457200" lvl="1" indent="0" algn="l" defTabSz="914400" rtl="0" eaLnBrk="1" fontAlgn="base" latinLnBrk="0" hangingPunct="1">
                        <a:lnSpc>
                          <a:spcPct val="115000"/>
                        </a:lnSpc>
                        <a:spcAft>
                          <a:spcPts val="0"/>
                        </a:spcAft>
                        <a:buClr>
                          <a:srgbClr val="C00000"/>
                        </a:buClr>
                        <a:buSzPts val="1400"/>
                        <a:buFontTx/>
                        <a:buNone/>
                      </a:pPr>
                      <a:r>
                        <a:rPr lang="pl-PL" sz="1600" b="0" kern="1200" dirty="0" err="1">
                          <a:solidFill>
                            <a:schemeClr val="tx1"/>
                          </a:solidFill>
                          <a:latin typeface="Calibri"/>
                          <a:ea typeface="Calibri"/>
                          <a:cs typeface="Calibri"/>
                        </a:rPr>
                        <a:t>Foreign</a:t>
                      </a:r>
                      <a:r>
                        <a:rPr lang="pl-PL" sz="1600" b="0" kern="1200" dirty="0">
                          <a:solidFill>
                            <a:schemeClr val="tx1"/>
                          </a:solidFill>
                          <a:latin typeface="Calibri"/>
                          <a:ea typeface="Calibri"/>
                          <a:cs typeface="Calibri"/>
                        </a:rPr>
                        <a:t> </a:t>
                      </a:r>
                      <a:r>
                        <a:rPr lang="pl-PL" sz="1600" b="0" kern="1200" dirty="0" err="1">
                          <a:solidFill>
                            <a:schemeClr val="tx1"/>
                          </a:solidFill>
                          <a:latin typeface="Calibri"/>
                          <a:ea typeface="Calibri"/>
                          <a:cs typeface="Calibri"/>
                        </a:rPr>
                        <a:t>students</a:t>
                      </a:r>
                      <a:r>
                        <a:rPr lang="pl-PL" sz="1600" b="0" kern="1200" dirty="0">
                          <a:solidFill>
                            <a:schemeClr val="tx1"/>
                          </a:solidFill>
                          <a:latin typeface="Calibri"/>
                          <a:ea typeface="Calibri"/>
                          <a:cs typeface="Calibri"/>
                        </a:rPr>
                        <a:t> in </a:t>
                      </a:r>
                      <a:r>
                        <a:rPr lang="pl-PL" sz="1600" b="0" kern="1200" dirty="0" err="1">
                          <a:solidFill>
                            <a:schemeClr val="tx1"/>
                          </a:solidFill>
                          <a:latin typeface="Calibri"/>
                          <a:ea typeface="Calibri"/>
                          <a:cs typeface="Calibri"/>
                        </a:rPr>
                        <a:t>Doctoral</a:t>
                      </a:r>
                      <a:r>
                        <a:rPr lang="pl-PL" sz="1600" b="0" kern="1200" dirty="0">
                          <a:solidFill>
                            <a:schemeClr val="tx1"/>
                          </a:solidFill>
                          <a:latin typeface="Calibri"/>
                          <a:ea typeface="Calibri"/>
                          <a:cs typeface="Calibri"/>
                        </a:rPr>
                        <a:t> School </a:t>
                      </a:r>
                    </a:p>
                  </a:txBody>
                  <a:tcPr marL="78765" marR="78765" marT="39383" marB="39383"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rtl="0">
                        <a:lnSpc>
                          <a:spcPct val="115000"/>
                        </a:lnSpc>
                        <a:spcBef>
                          <a:spcPts val="0"/>
                        </a:spcBef>
                        <a:spcAft>
                          <a:spcPts val="0"/>
                        </a:spcAft>
                        <a:buNone/>
                      </a:pPr>
                      <a:r>
                        <a:rPr lang="pl-PL" sz="1600" dirty="0">
                          <a:solidFill>
                            <a:schemeClr val="tx1"/>
                          </a:solidFill>
                          <a:latin typeface="Calibri"/>
                          <a:cs typeface="Calibri"/>
                          <a:sym typeface="Calibri"/>
                        </a:rPr>
                        <a:t>89</a:t>
                      </a:r>
                      <a:endParaRPr lang="pl-PL" sz="1600" dirty="0">
                        <a:solidFill>
                          <a:schemeClr val="tx1"/>
                        </a:solidFill>
                      </a:endParaRPr>
                    </a:p>
                  </a:txBody>
                  <a:tcPr marL="78775" marR="78775" marT="39375" marB="39375"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3"/>
                  </a:ext>
                </a:extLst>
              </a:tr>
              <a:tr h="452570">
                <a:tc>
                  <a:txBody>
                    <a:bodyPr/>
                    <a:lstStyle/>
                    <a:p>
                      <a:pPr marL="457200" lvl="1" indent="0" algn="l" defTabSz="914400" rtl="0" eaLnBrk="1" fontAlgn="base" latinLnBrk="0" hangingPunct="1">
                        <a:lnSpc>
                          <a:spcPct val="115000"/>
                        </a:lnSpc>
                        <a:spcAft>
                          <a:spcPts val="0"/>
                        </a:spcAft>
                        <a:buClr>
                          <a:srgbClr val="C00000"/>
                        </a:buClr>
                        <a:buSzPts val="1400"/>
                        <a:buFontTx/>
                        <a:buNone/>
                      </a:pPr>
                      <a:r>
                        <a:rPr lang="pl-PL" sz="1600" b="0" kern="1200" dirty="0" err="1">
                          <a:solidFill>
                            <a:schemeClr val="tx1"/>
                          </a:solidFill>
                          <a:latin typeface="Calibri"/>
                          <a:ea typeface="Calibri"/>
                          <a:cs typeface="Calibri"/>
                        </a:rPr>
                        <a:t>Incoming</a:t>
                      </a:r>
                      <a:r>
                        <a:rPr lang="pl-PL" sz="1600" b="0" kern="1200" dirty="0">
                          <a:solidFill>
                            <a:schemeClr val="tx1"/>
                          </a:solidFill>
                          <a:latin typeface="Calibri"/>
                          <a:ea typeface="Calibri"/>
                          <a:cs typeface="Calibri"/>
                        </a:rPr>
                        <a:t>  </a:t>
                      </a:r>
                      <a:r>
                        <a:rPr lang="pl-PL" sz="1600" b="0" kern="1200" dirty="0" err="1">
                          <a:solidFill>
                            <a:schemeClr val="tx1"/>
                          </a:solidFill>
                          <a:latin typeface="Calibri"/>
                          <a:ea typeface="Calibri"/>
                          <a:cs typeface="Calibri"/>
                        </a:rPr>
                        <a:t>students</a:t>
                      </a:r>
                      <a:r>
                        <a:rPr lang="pl-PL" sz="1600" b="0" kern="1200" dirty="0">
                          <a:solidFill>
                            <a:schemeClr val="tx1"/>
                          </a:solidFill>
                          <a:latin typeface="Calibri"/>
                          <a:ea typeface="Calibri"/>
                          <a:cs typeface="Calibri"/>
                        </a:rPr>
                        <a:t> </a:t>
                      </a:r>
                      <a:r>
                        <a:rPr lang="pl-PL" sz="1600" b="0" kern="1200" dirty="0" err="1">
                          <a:solidFill>
                            <a:schemeClr val="tx1"/>
                          </a:solidFill>
                          <a:latin typeface="Calibri"/>
                          <a:ea typeface="Calibri"/>
                          <a:cs typeface="Calibri"/>
                        </a:rPr>
                        <a:t>including</a:t>
                      </a:r>
                      <a:r>
                        <a:rPr lang="pl-PL" sz="1600" b="0" kern="1200" dirty="0">
                          <a:solidFill>
                            <a:schemeClr val="tx1"/>
                          </a:solidFill>
                          <a:latin typeface="Calibri"/>
                          <a:ea typeface="Calibri"/>
                          <a:cs typeface="Calibri"/>
                        </a:rPr>
                        <a:t> ERASMUS+ </a:t>
                      </a:r>
                    </a:p>
                  </a:txBody>
                  <a:tcPr marL="78765" marR="78765" marT="39383" marB="39383"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latinLnBrk="0" hangingPunct="1">
                        <a:lnSpc>
                          <a:spcPct val="115000"/>
                        </a:lnSpc>
                        <a:spcBef>
                          <a:spcPts val="0"/>
                        </a:spcBef>
                        <a:spcAft>
                          <a:spcPts val="0"/>
                        </a:spcAft>
                        <a:buNone/>
                      </a:pPr>
                      <a:r>
                        <a:rPr lang="pl-PL" sz="1600" kern="1200" dirty="0">
                          <a:solidFill>
                            <a:schemeClr val="tx1"/>
                          </a:solidFill>
                          <a:latin typeface="Calibri"/>
                          <a:ea typeface="+mn-ea"/>
                          <a:cs typeface="Calibri"/>
                        </a:rPr>
                        <a:t>259</a:t>
                      </a:r>
                      <a:endParaRPr sz="1600" kern="1200" dirty="0">
                        <a:solidFill>
                          <a:schemeClr val="tx1"/>
                        </a:solidFill>
                        <a:latin typeface="Calibri"/>
                        <a:ea typeface="+mn-ea"/>
                        <a:cs typeface="Calibri"/>
                      </a:endParaRPr>
                    </a:p>
                  </a:txBody>
                  <a:tcPr marL="78775" marR="78775" marT="39375" marB="39375"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910192011"/>
                  </a:ext>
                </a:extLst>
              </a:tr>
              <a:tr h="452570">
                <a:tc>
                  <a:txBody>
                    <a:bodyPr/>
                    <a:lstStyle/>
                    <a:p>
                      <a:pPr marL="457200" lvl="1" indent="0" algn="l" defTabSz="914400" rtl="0" eaLnBrk="1" fontAlgn="base" latinLnBrk="0" hangingPunct="1">
                        <a:lnSpc>
                          <a:spcPct val="115000"/>
                        </a:lnSpc>
                        <a:spcAft>
                          <a:spcPts val="0"/>
                        </a:spcAft>
                        <a:buClr>
                          <a:srgbClr val="C00000"/>
                        </a:buClr>
                        <a:buSzPts val="1400"/>
                        <a:buFontTx/>
                        <a:buNone/>
                      </a:pPr>
                      <a:r>
                        <a:rPr lang="pl-PL" sz="1600" b="0" kern="1200" dirty="0" err="1">
                          <a:solidFill>
                            <a:schemeClr val="tx1"/>
                          </a:solidFill>
                          <a:latin typeface="Calibri"/>
                          <a:ea typeface="Calibri"/>
                          <a:cs typeface="Calibri"/>
                        </a:rPr>
                        <a:t>Students</a:t>
                      </a:r>
                      <a:r>
                        <a:rPr lang="pl-PL" sz="1600" b="0" kern="1200" dirty="0">
                          <a:solidFill>
                            <a:schemeClr val="tx1"/>
                          </a:solidFill>
                          <a:latin typeface="Calibri"/>
                          <a:ea typeface="Calibri"/>
                          <a:cs typeface="Calibri"/>
                        </a:rPr>
                        <a:t> exchange </a:t>
                      </a:r>
                      <a:r>
                        <a:rPr lang="pl-PL" sz="1600" b="0" kern="1200" dirty="0" err="1">
                          <a:solidFill>
                            <a:schemeClr val="tx1"/>
                          </a:solidFill>
                          <a:latin typeface="Calibri"/>
                          <a:ea typeface="Calibri"/>
                          <a:cs typeface="Calibri"/>
                        </a:rPr>
                        <a:t>including</a:t>
                      </a:r>
                      <a:r>
                        <a:rPr lang="pl-PL" sz="1600" b="0" kern="1200" dirty="0">
                          <a:solidFill>
                            <a:schemeClr val="tx1"/>
                          </a:solidFill>
                          <a:latin typeface="Calibri"/>
                          <a:ea typeface="Calibri"/>
                          <a:cs typeface="Calibri"/>
                        </a:rPr>
                        <a:t> ERASMUS+</a:t>
                      </a:r>
                    </a:p>
                  </a:txBody>
                  <a:tcPr marL="78765" marR="78765" marT="39383" marB="39383"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rtl="0">
                        <a:lnSpc>
                          <a:spcPct val="115000"/>
                        </a:lnSpc>
                        <a:spcBef>
                          <a:spcPts val="0"/>
                        </a:spcBef>
                        <a:spcAft>
                          <a:spcPts val="0"/>
                        </a:spcAft>
                        <a:buNone/>
                      </a:pPr>
                      <a:r>
                        <a:rPr lang="pl-PL" sz="1600" dirty="0">
                          <a:solidFill>
                            <a:schemeClr val="tx1"/>
                          </a:solidFill>
                          <a:latin typeface="Calibri"/>
                          <a:cs typeface="Calibri"/>
                          <a:sym typeface="Calibri"/>
                        </a:rPr>
                        <a:t>187</a:t>
                      </a:r>
                      <a:endParaRPr dirty="0">
                        <a:solidFill>
                          <a:schemeClr val="tx1"/>
                        </a:solidFill>
                      </a:endParaRPr>
                    </a:p>
                  </a:txBody>
                  <a:tcPr marL="78775" marR="78775" marT="39375" marB="39375" anchor="ctr">
                    <a:lnL>
                      <a:noFill/>
                    </a:lnL>
                    <a:lnR>
                      <a:noFill/>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773746629"/>
                  </a:ext>
                </a:extLst>
              </a:tr>
            </a:tbl>
          </a:graphicData>
        </a:graphic>
      </p:graphicFrame>
      <p:pic>
        <p:nvPicPr>
          <p:cNvPr id="8" name="Obraz 7">
            <a:extLst>
              <a:ext uri="{FF2B5EF4-FFF2-40B4-BE49-F238E27FC236}">
                <a16:creationId xmlns:a16="http://schemas.microsoft.com/office/drawing/2014/main" id="{8A0DB881-7FF6-4AC2-A0AE-2878D16D1B19}"/>
              </a:ext>
              <a:ext uri="{C183D7F6-B498-43B3-948B-1728B52AA6E4}">
                <adec:decorative xmlns:adec="http://schemas.microsoft.com/office/drawing/2017/decorative" val="1"/>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8436099" y="0"/>
            <a:ext cx="3755902" cy="6858000"/>
          </a:xfrm>
          <a:prstGeom prst="rect">
            <a:avLst/>
          </a:prstGeom>
        </p:spPr>
      </p:pic>
    </p:spTree>
    <p:extLst>
      <p:ext uri="{BB962C8B-B14F-4D97-AF65-F5344CB8AC3E}">
        <p14:creationId xmlns:p14="http://schemas.microsoft.com/office/powerpoint/2010/main" val="1350515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ymbol zastępczy tekstu 3">
            <a:extLst>
              <a:ext uri="{FF2B5EF4-FFF2-40B4-BE49-F238E27FC236}">
                <a16:creationId xmlns:a16="http://schemas.microsoft.com/office/drawing/2014/main" id="{44ADB52F-B3C0-418C-ABEF-606716326D88}"/>
              </a:ext>
            </a:extLst>
          </p:cNvPr>
          <p:cNvSpPr>
            <a:spLocks noGrp="1"/>
          </p:cNvSpPr>
          <p:nvPr>
            <p:ph type="title" idx="4294967295"/>
          </p:nvPr>
        </p:nvSpPr>
        <p:spPr bwMode="auto">
          <a:xfrm>
            <a:off x="1271588" y="0"/>
            <a:ext cx="9396412" cy="1052513"/>
          </a:xfrm>
          <a:prstGeom prst="rect">
            <a:avLst/>
          </a:prstGeom>
          <a:noFill/>
          <a:ln>
            <a:noFill/>
            <a:prstDash/>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0" tIns="45720" rIns="91440" bIns="4572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100000"/>
              </a:lnSpc>
              <a:spcBef>
                <a:spcPct val="0"/>
              </a:spcBef>
              <a:spcAft>
                <a:spcPct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pl-PL" sz="3200" b="1" i="0" u="none" strike="noStrike" kern="1200" cap="none" spc="0" normalizeH="0" baseline="0" noProof="0" dirty="0">
                <a:ln>
                  <a:noFill/>
                </a:ln>
                <a:solidFill>
                  <a:srgbClr val="B11D09"/>
                </a:solidFill>
                <a:effectLst/>
                <a:uLnTx/>
                <a:uFillTx/>
                <a:latin typeface="Calibri" panose="020F0502020204030204" pitchFamily="34" charset="0"/>
                <a:ea typeface="Microsoft YaHei" pitchFamily="34" charset="-122"/>
                <a:cs typeface="Calibri" pitchFamily="34" charset="0"/>
              </a:rPr>
              <a:t>Program ERASMUS+</a:t>
            </a:r>
          </a:p>
        </p:txBody>
      </p:sp>
      <p:graphicFrame>
        <p:nvGraphicFramePr>
          <p:cNvPr id="14" name="Tabela 13"/>
          <p:cNvGraphicFramePr>
            <a:graphicFrameLocks noGrp="1"/>
          </p:cNvGraphicFramePr>
          <p:nvPr>
            <p:extLst>
              <p:ext uri="{D42A27DB-BD31-4B8C-83A1-F6EECF244321}">
                <p14:modId xmlns:p14="http://schemas.microsoft.com/office/powerpoint/2010/main" val="3664626054"/>
              </p:ext>
            </p:extLst>
          </p:nvPr>
        </p:nvGraphicFramePr>
        <p:xfrm>
          <a:off x="1257770" y="1309037"/>
          <a:ext cx="6350398" cy="2512714"/>
        </p:xfrm>
        <a:graphic>
          <a:graphicData uri="http://schemas.openxmlformats.org/drawingml/2006/table">
            <a:tbl>
              <a:tblPr firstRow="1" bandRow="1">
                <a:tableStyleId>{C083E6E3-FA7D-4D7B-A595-EF9225AFEA82}</a:tableStyleId>
              </a:tblPr>
              <a:tblGrid>
                <a:gridCol w="4334174">
                  <a:extLst>
                    <a:ext uri="{9D8B030D-6E8A-4147-A177-3AD203B41FA5}">
                      <a16:colId xmlns:a16="http://schemas.microsoft.com/office/drawing/2014/main" val="20000"/>
                    </a:ext>
                  </a:extLst>
                </a:gridCol>
                <a:gridCol w="2016224">
                  <a:extLst>
                    <a:ext uri="{9D8B030D-6E8A-4147-A177-3AD203B41FA5}">
                      <a16:colId xmlns:a16="http://schemas.microsoft.com/office/drawing/2014/main" val="20001"/>
                    </a:ext>
                  </a:extLst>
                </a:gridCol>
              </a:tblGrid>
              <a:tr h="279638">
                <a:tc>
                  <a:txBody>
                    <a:bodyPr/>
                    <a:lstStyle/>
                    <a:p>
                      <a:pPr algn="l">
                        <a:spcAft>
                          <a:spcPts val="0"/>
                        </a:spcAft>
                      </a:pPr>
                      <a:r>
                        <a:rPr lang="pl-PL" sz="1400" b="1" dirty="0">
                          <a:solidFill>
                            <a:schemeClr val="tx1"/>
                          </a:solidFill>
                          <a:effectLst/>
                          <a:latin typeface="Calibri" pitchFamily="34" charset="0"/>
                        </a:rPr>
                        <a:t>Program</a:t>
                      </a:r>
                      <a:endParaRPr lang="pl-PL" sz="1400" b="1" dirty="0">
                        <a:solidFill>
                          <a:schemeClr val="tx1"/>
                        </a:solidFill>
                        <a:effectLst/>
                        <a:latin typeface="Calibri" pitchFamily="34" charset="0"/>
                        <a:ea typeface="+mn-ea"/>
                        <a:cs typeface="Times New Roman"/>
                      </a:endParaRP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lvl="0" indent="0" algn="ctr" rtl="0">
                        <a:spcBef>
                          <a:spcPts val="0"/>
                        </a:spcBef>
                        <a:spcAft>
                          <a:spcPts val="0"/>
                        </a:spcAft>
                        <a:buNone/>
                      </a:pPr>
                      <a:r>
                        <a:rPr lang="pl-PL" sz="1400" b="1" u="none" strike="noStrike" cap="none" dirty="0">
                          <a:solidFill>
                            <a:schemeClr val="dk1"/>
                          </a:solidFill>
                          <a:latin typeface="Calibri"/>
                          <a:ea typeface="+mn-ea"/>
                          <a:cs typeface="Calibri"/>
                          <a:sym typeface="Calibri"/>
                        </a:rPr>
                        <a:t>2024/2025</a:t>
                      </a:r>
                      <a:endParaRPr sz="1400" b="1" u="none" strike="noStrike" cap="none" dirty="0">
                        <a:solidFill>
                          <a:schemeClr val="dk1"/>
                        </a:solidFill>
                        <a:latin typeface="Calibri"/>
                        <a:ea typeface="+mn-ea"/>
                        <a:cs typeface="Calibri"/>
                        <a:sym typeface="Calibri"/>
                      </a:endParaRPr>
                    </a:p>
                  </a:txBody>
                  <a:tcPr marL="86700" marR="86700" marT="43350" marB="4335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0"/>
                  </a:ext>
                </a:extLst>
              </a:tr>
              <a:tr h="339528">
                <a:tc>
                  <a:txBody>
                    <a:bodyPr/>
                    <a:lstStyle/>
                    <a:p>
                      <a:pPr algn="l">
                        <a:spcAft>
                          <a:spcPts val="0"/>
                        </a:spcAft>
                      </a:pPr>
                      <a:r>
                        <a:rPr lang="pl-PL" sz="1200" b="0" dirty="0">
                          <a:effectLst/>
                          <a:latin typeface="Calibri" panose="020F0502020204030204" pitchFamily="34" charset="0"/>
                          <a:cs typeface="Calibri" panose="020F0502020204030204" pitchFamily="34" charset="0"/>
                        </a:rPr>
                        <a:t>Erasmus+ </a:t>
                      </a:r>
                      <a:r>
                        <a:rPr lang="pl-PL" sz="1200" b="0" dirty="0" err="1">
                          <a:effectLst/>
                          <a:latin typeface="Calibri" panose="020F0502020204030204" pitchFamily="34" charset="0"/>
                          <a:cs typeface="Calibri" panose="020F0502020204030204" pitchFamily="34" charset="0"/>
                        </a:rPr>
                        <a:t>studies</a:t>
                      </a:r>
                      <a:endParaRPr lang="pl-PL" sz="1200" b="0" dirty="0">
                        <a:effectLst/>
                        <a:latin typeface="Calibri" panose="020F0502020204030204" pitchFamily="34" charset="0"/>
                        <a:ea typeface="Calibri"/>
                        <a:cs typeface="Calibri" panose="020F0502020204030204" pitchFamily="34" charset="0"/>
                      </a:endParaRP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134</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1"/>
                  </a:ext>
                </a:extLst>
              </a:tr>
              <a:tr h="261283">
                <a:tc>
                  <a:txBody>
                    <a:bodyPr/>
                    <a:lstStyle/>
                    <a:p>
                      <a:pPr algn="l">
                        <a:spcAft>
                          <a:spcPts val="0"/>
                        </a:spcAft>
                      </a:pPr>
                      <a:r>
                        <a:rPr lang="pl-PL" sz="1200" b="0" dirty="0">
                          <a:effectLst/>
                          <a:latin typeface="Calibri" panose="020F0502020204030204" pitchFamily="34" charset="0"/>
                          <a:cs typeface="Calibri" panose="020F0502020204030204" pitchFamily="34" charset="0"/>
                        </a:rPr>
                        <a:t>Erasmus+ student </a:t>
                      </a:r>
                      <a:r>
                        <a:rPr lang="pl-PL" sz="1200" b="0" dirty="0" err="1">
                          <a:effectLst/>
                          <a:latin typeface="Calibri" panose="020F0502020204030204" pitchFamily="34" charset="0"/>
                          <a:cs typeface="Calibri" panose="020F0502020204030204" pitchFamily="34" charset="0"/>
                        </a:rPr>
                        <a:t>internships</a:t>
                      </a:r>
                      <a:endParaRPr lang="pl-PL" sz="1200" b="0" dirty="0">
                        <a:effectLst/>
                        <a:latin typeface="Calibri" panose="020F0502020204030204" pitchFamily="34" charset="0"/>
                        <a:ea typeface="Calibri"/>
                        <a:cs typeface="Calibri" panose="020F0502020204030204" pitchFamily="34" charset="0"/>
                      </a:endParaRP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5</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2"/>
                  </a:ext>
                </a:extLst>
              </a:tr>
              <a:tr h="335935">
                <a:tc>
                  <a:txBody>
                    <a:bodyPr/>
                    <a:lstStyle/>
                    <a:p>
                      <a:pPr algn="l">
                        <a:spcAft>
                          <a:spcPts val="1000"/>
                        </a:spcAft>
                      </a:pPr>
                      <a:r>
                        <a:rPr lang="pl-PL" sz="1200" b="0" dirty="0">
                          <a:effectLst/>
                          <a:latin typeface="Calibri" panose="020F0502020204030204" pitchFamily="34" charset="0"/>
                          <a:ea typeface="Calibri"/>
                          <a:cs typeface="Calibri" panose="020F0502020204030204" pitchFamily="34" charset="0"/>
                        </a:rPr>
                        <a:t>Erasmus+ </a:t>
                      </a:r>
                      <a:r>
                        <a:rPr lang="pl-PL" sz="1200" b="0" dirty="0" err="1">
                          <a:effectLst/>
                          <a:latin typeface="Calibri" panose="020F0502020204030204" pitchFamily="34" charset="0"/>
                          <a:ea typeface="Calibri"/>
                          <a:cs typeface="Calibri" panose="020F0502020204030204" pitchFamily="34" charset="0"/>
                        </a:rPr>
                        <a:t>short</a:t>
                      </a:r>
                      <a:r>
                        <a:rPr lang="pl-PL" sz="1200" b="0" dirty="0">
                          <a:effectLst/>
                          <a:latin typeface="Calibri" panose="020F0502020204030204" pitchFamily="34" charset="0"/>
                          <a:ea typeface="Calibri"/>
                          <a:cs typeface="Calibri" panose="020F0502020204030204" pitchFamily="34" charset="0"/>
                        </a:rPr>
                        <a:t>-term </a:t>
                      </a:r>
                      <a:r>
                        <a:rPr lang="pl-PL" sz="1200" b="0" dirty="0" err="1">
                          <a:effectLst/>
                          <a:latin typeface="Calibri" panose="020F0502020204030204" pitchFamily="34" charset="0"/>
                          <a:ea typeface="Calibri"/>
                          <a:cs typeface="Calibri" panose="020F0502020204030204" pitchFamily="34" charset="0"/>
                        </a:rPr>
                        <a:t>mobility</a:t>
                      </a:r>
                      <a:endParaRPr lang="pl-PL" sz="1200" b="0" dirty="0">
                        <a:effectLst/>
                        <a:latin typeface="Calibri" panose="020F0502020204030204" pitchFamily="34" charset="0"/>
                        <a:ea typeface="Calibri"/>
                        <a:cs typeface="Calibri" panose="020F0502020204030204" pitchFamily="34" charset="0"/>
                      </a:endParaRP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48</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787561504"/>
                  </a:ext>
                </a:extLst>
              </a:tr>
              <a:tr h="335935">
                <a:tc>
                  <a:txBody>
                    <a:bodyPr/>
                    <a:lstStyle/>
                    <a:p>
                      <a:pPr algn="l">
                        <a:spcAft>
                          <a:spcPts val="1000"/>
                        </a:spcAft>
                      </a:pPr>
                      <a:r>
                        <a:rPr lang="pl-PL" sz="1200" b="0" dirty="0">
                          <a:effectLst/>
                          <a:latin typeface="Calibri" panose="020F0502020204030204" pitchFamily="34" charset="0"/>
                          <a:cs typeface="Calibri" panose="020F0502020204030204" pitchFamily="34" charset="0"/>
                        </a:rPr>
                        <a:t>Erasmus+</a:t>
                      </a:r>
                      <a:r>
                        <a:rPr lang="pl-PL" sz="1200" b="0" baseline="0" dirty="0">
                          <a:effectLst/>
                          <a:latin typeface="Calibri" panose="020F0502020204030204" pitchFamily="34" charset="0"/>
                          <a:cs typeface="Calibri" panose="020F0502020204030204" pitchFamily="34" charset="0"/>
                        </a:rPr>
                        <a:t> </a:t>
                      </a:r>
                      <a:r>
                        <a:rPr lang="pl-PL" sz="1200" b="0" baseline="0" dirty="0" err="1">
                          <a:effectLst/>
                          <a:latin typeface="Calibri" panose="020F0502020204030204" pitchFamily="34" charset="0"/>
                          <a:cs typeface="Calibri" panose="020F0502020204030204" pitchFamily="34" charset="0"/>
                        </a:rPr>
                        <a:t>graduate</a:t>
                      </a:r>
                      <a:r>
                        <a:rPr lang="pl-PL" sz="1200" b="0" baseline="0" dirty="0">
                          <a:effectLst/>
                          <a:latin typeface="Calibri" panose="020F0502020204030204" pitchFamily="34" charset="0"/>
                          <a:cs typeface="Calibri" panose="020F0502020204030204" pitchFamily="34" charset="0"/>
                        </a:rPr>
                        <a:t> </a:t>
                      </a:r>
                      <a:r>
                        <a:rPr lang="pl-PL" sz="1200" b="0" baseline="0" dirty="0" err="1">
                          <a:effectLst/>
                          <a:latin typeface="Calibri" panose="020F0502020204030204" pitchFamily="34" charset="0"/>
                          <a:cs typeface="Calibri" panose="020F0502020204030204" pitchFamily="34" charset="0"/>
                        </a:rPr>
                        <a:t>internships</a:t>
                      </a:r>
                      <a:endParaRPr lang="pl-PL" sz="1200" b="0" dirty="0">
                        <a:effectLst/>
                        <a:latin typeface="Calibri" panose="020F0502020204030204" pitchFamily="34" charset="0"/>
                        <a:ea typeface="Calibri"/>
                        <a:cs typeface="Calibri" panose="020F0502020204030204" pitchFamily="34" charset="0"/>
                      </a:endParaRP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12</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207708312"/>
                  </a:ext>
                </a:extLst>
              </a:tr>
              <a:tr h="265306">
                <a:tc>
                  <a:txBody>
                    <a:bodyPr/>
                    <a:lstStyle/>
                    <a:p>
                      <a:pPr algn="l">
                        <a:lnSpc>
                          <a:spcPct val="115000"/>
                        </a:lnSpc>
                        <a:spcAft>
                          <a:spcPts val="0"/>
                        </a:spcAft>
                      </a:pPr>
                      <a:r>
                        <a:rPr lang="pl-PL" sz="1200" b="0" dirty="0">
                          <a:effectLst/>
                          <a:latin typeface="Calibri" panose="020F0502020204030204" pitchFamily="34" charset="0"/>
                          <a:ea typeface="Calibri"/>
                          <a:cs typeface="Calibri" panose="020F0502020204030204" pitchFamily="34" charset="0"/>
                        </a:rPr>
                        <a:t>Exchange</a:t>
                      </a: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8</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3"/>
                  </a:ext>
                </a:extLst>
              </a:tr>
              <a:tr h="272263">
                <a:tc>
                  <a:txBody>
                    <a:bodyPr/>
                    <a:lstStyle/>
                    <a:p>
                      <a:pPr algn="l">
                        <a:lnSpc>
                          <a:spcPct val="115000"/>
                        </a:lnSpc>
                        <a:spcAft>
                          <a:spcPts val="0"/>
                        </a:spcAft>
                      </a:pPr>
                      <a:r>
                        <a:rPr lang="pl-PL" sz="1200" b="0" dirty="0">
                          <a:effectLst/>
                          <a:latin typeface="Calibri" panose="020F0502020204030204" pitchFamily="34" charset="0"/>
                          <a:cs typeface="Calibri" panose="020F0502020204030204" pitchFamily="34" charset="0"/>
                        </a:rPr>
                        <a:t>Double </a:t>
                      </a:r>
                      <a:r>
                        <a:rPr lang="pl-PL" sz="1200" b="0" dirty="0" err="1">
                          <a:effectLst/>
                          <a:latin typeface="Calibri" panose="020F0502020204030204" pitchFamily="34" charset="0"/>
                          <a:cs typeface="Calibri" panose="020F0502020204030204" pitchFamily="34" charset="0"/>
                        </a:rPr>
                        <a:t>Diploma</a:t>
                      </a:r>
                      <a:endParaRPr lang="pl-PL" sz="1200" b="0" dirty="0">
                        <a:effectLst/>
                        <a:latin typeface="Calibri" panose="020F0502020204030204" pitchFamily="34" charset="0"/>
                        <a:ea typeface="Calibri"/>
                        <a:cs typeface="Calibri" panose="020F0502020204030204" pitchFamily="34" charset="0"/>
                      </a:endParaRP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6350"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14</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6350"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75285839"/>
                  </a:ext>
                </a:extLst>
              </a:tr>
              <a:tr h="362326">
                <a:tc>
                  <a:txBody>
                    <a:bodyPr/>
                    <a:lstStyle/>
                    <a:p>
                      <a:pPr marL="0" algn="l" defTabSz="914400" rtl="0" eaLnBrk="1" latinLnBrk="0" hangingPunct="1">
                        <a:lnSpc>
                          <a:spcPct val="115000"/>
                        </a:lnSpc>
                        <a:spcAft>
                          <a:spcPts val="1000"/>
                        </a:spcAft>
                      </a:pPr>
                      <a:r>
                        <a:rPr lang="pl-PL" sz="1200" b="1" kern="1200" dirty="0">
                          <a:solidFill>
                            <a:schemeClr val="tx1"/>
                          </a:solidFill>
                          <a:effectLst/>
                          <a:latin typeface="Calibri" panose="020F0502020204030204" pitchFamily="34" charset="0"/>
                          <a:ea typeface="+mn-ea"/>
                          <a:cs typeface="Calibri" panose="020F0502020204030204" pitchFamily="34" charset="0"/>
                        </a:rPr>
                        <a:t>TOGETHER</a:t>
                      </a: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6350" cap="flat" cmpd="sng" algn="ctr">
                      <a:solidFill>
                        <a:srgbClr val="C00000"/>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spcBef>
                          <a:spcPts val="0"/>
                        </a:spcBef>
                        <a:spcAft>
                          <a:spcPts val="0"/>
                        </a:spcAft>
                      </a:pPr>
                      <a:r>
                        <a:rPr lang="pl-PL" sz="1200" b="1" i="0" u="none" strike="noStrike" dirty="0">
                          <a:solidFill>
                            <a:srgbClr val="000000"/>
                          </a:solidFill>
                          <a:effectLst/>
                          <a:latin typeface="Calibri" panose="020F0502020204030204" pitchFamily="34" charset="0"/>
                        </a:rPr>
                        <a:t>221</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6350" cap="flat" cmpd="sng" algn="ctr">
                      <a:solidFill>
                        <a:srgbClr val="C00000"/>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253287803"/>
                  </a:ext>
                </a:extLst>
              </a:tr>
            </a:tbl>
          </a:graphicData>
        </a:graphic>
      </p:graphicFrame>
      <p:sp>
        <p:nvSpPr>
          <p:cNvPr id="17" name="Symbol zastępczy tekstu 3">
            <a:extLst>
              <a:ext uri="{FF2B5EF4-FFF2-40B4-BE49-F238E27FC236}">
                <a16:creationId xmlns:a16="http://schemas.microsoft.com/office/drawing/2014/main" id="{44ADB52F-B3C0-418C-ABEF-606716326D88}"/>
              </a:ext>
            </a:extLst>
          </p:cNvPr>
          <p:cNvSpPr>
            <a:spLocks noGrp="1"/>
          </p:cNvSpPr>
          <p:nvPr>
            <p:ph type="body" idx="12"/>
          </p:nvPr>
        </p:nvSpPr>
        <p:spPr>
          <a:xfrm>
            <a:off x="1271464" y="868579"/>
            <a:ext cx="6491604" cy="440458"/>
          </a:xfrm>
        </p:spPr>
        <p:txBody>
          <a:bodyPr anchor="t">
            <a:normAutofit/>
          </a:bodyPr>
          <a:lstStyle/>
          <a:p>
            <a:pPr>
              <a:spcBef>
                <a:spcPts val="0"/>
              </a:spcBef>
            </a:pPr>
            <a:r>
              <a:rPr lang="pl-PL" sz="1800" b="1" dirty="0" err="1">
                <a:solidFill>
                  <a:schemeClr val="bg1">
                    <a:lumMod val="50000"/>
                  </a:schemeClr>
                </a:solidFill>
              </a:rPr>
              <a:t>Participation</a:t>
            </a:r>
            <a:r>
              <a:rPr lang="en-US" sz="1800" b="1" dirty="0">
                <a:solidFill>
                  <a:schemeClr val="bg1">
                    <a:lumMod val="50000"/>
                  </a:schemeClr>
                </a:solidFill>
              </a:rPr>
              <a:t> of </a:t>
            </a:r>
            <a:r>
              <a:rPr lang="pl-PL" sz="1800" b="1" dirty="0">
                <a:solidFill>
                  <a:schemeClr val="bg1">
                    <a:lumMod val="50000"/>
                  </a:schemeClr>
                </a:solidFill>
              </a:rPr>
              <a:t>the Wrocław Tech </a:t>
            </a:r>
            <a:r>
              <a:rPr lang="en-US" sz="1800" b="1" dirty="0">
                <a:solidFill>
                  <a:schemeClr val="bg1">
                    <a:lumMod val="50000"/>
                  </a:schemeClr>
                </a:solidFill>
              </a:rPr>
              <a:t>students</a:t>
            </a:r>
            <a:r>
              <a:rPr lang="pl-PL" sz="1800" b="1" dirty="0">
                <a:solidFill>
                  <a:schemeClr val="bg1">
                    <a:lumMod val="50000"/>
                  </a:schemeClr>
                </a:solidFill>
              </a:rPr>
              <a:t> and </a:t>
            </a:r>
            <a:r>
              <a:rPr lang="pl-PL" sz="1800" b="1" dirty="0" err="1">
                <a:solidFill>
                  <a:schemeClr val="bg1">
                    <a:lumMod val="50000"/>
                  </a:schemeClr>
                </a:solidFill>
              </a:rPr>
              <a:t>doctoral</a:t>
            </a:r>
            <a:r>
              <a:rPr lang="pl-PL" sz="1800" b="1" dirty="0">
                <a:solidFill>
                  <a:schemeClr val="bg1">
                    <a:lumMod val="50000"/>
                  </a:schemeClr>
                </a:solidFill>
              </a:rPr>
              <a:t> </a:t>
            </a:r>
            <a:r>
              <a:rPr lang="pl-PL" sz="1800" b="1" dirty="0" err="1">
                <a:solidFill>
                  <a:schemeClr val="bg1">
                    <a:lumMod val="50000"/>
                  </a:schemeClr>
                </a:solidFill>
              </a:rPr>
              <a:t>students</a:t>
            </a:r>
            <a:endParaRPr lang="pl-PL" sz="1800" b="1" dirty="0">
              <a:solidFill>
                <a:schemeClr val="bg1">
                  <a:lumMod val="50000"/>
                </a:schemeClr>
              </a:solidFill>
            </a:endParaRPr>
          </a:p>
          <a:p>
            <a:pPr>
              <a:spcBef>
                <a:spcPts val="0"/>
              </a:spcBef>
            </a:pPr>
            <a:endParaRPr lang="pl-PL" sz="1600" b="1" kern="1200" cap="all" dirty="0">
              <a:cs typeface="Calibri" pitchFamily="34" charset="0"/>
            </a:endParaRPr>
          </a:p>
        </p:txBody>
      </p:sp>
      <p:graphicFrame>
        <p:nvGraphicFramePr>
          <p:cNvPr id="18" name="Tabela 17"/>
          <p:cNvGraphicFramePr>
            <a:graphicFrameLocks noGrp="1"/>
          </p:cNvGraphicFramePr>
          <p:nvPr>
            <p:extLst>
              <p:ext uri="{D42A27DB-BD31-4B8C-83A1-F6EECF244321}">
                <p14:modId xmlns:p14="http://schemas.microsoft.com/office/powerpoint/2010/main" val="1494385466"/>
              </p:ext>
            </p:extLst>
          </p:nvPr>
        </p:nvGraphicFramePr>
        <p:xfrm>
          <a:off x="1257770" y="4343392"/>
          <a:ext cx="6350398" cy="2392965"/>
        </p:xfrm>
        <a:graphic>
          <a:graphicData uri="http://schemas.openxmlformats.org/drawingml/2006/table">
            <a:tbl>
              <a:tblPr firstRow="1" bandRow="1">
                <a:tableStyleId>{C083E6E3-FA7D-4D7B-A595-EF9225AFEA82}</a:tableStyleId>
              </a:tblPr>
              <a:tblGrid>
                <a:gridCol w="4334174">
                  <a:extLst>
                    <a:ext uri="{9D8B030D-6E8A-4147-A177-3AD203B41FA5}">
                      <a16:colId xmlns:a16="http://schemas.microsoft.com/office/drawing/2014/main" val="20000"/>
                    </a:ext>
                  </a:extLst>
                </a:gridCol>
                <a:gridCol w="2016224">
                  <a:extLst>
                    <a:ext uri="{9D8B030D-6E8A-4147-A177-3AD203B41FA5}">
                      <a16:colId xmlns:a16="http://schemas.microsoft.com/office/drawing/2014/main" val="20001"/>
                    </a:ext>
                  </a:extLst>
                </a:gridCol>
              </a:tblGrid>
              <a:tr h="329160">
                <a:tc>
                  <a:txBody>
                    <a:bodyPr/>
                    <a:lstStyle/>
                    <a:p>
                      <a:pPr algn="l">
                        <a:spcAft>
                          <a:spcPts val="0"/>
                        </a:spcAft>
                      </a:pPr>
                      <a:r>
                        <a:rPr lang="pl-PL" sz="1200" dirty="0">
                          <a:effectLst/>
                          <a:latin typeface="Calibri" panose="020F0502020204030204" pitchFamily="34" charset="0"/>
                          <a:cs typeface="Calibri" panose="020F0502020204030204" pitchFamily="34" charset="0"/>
                        </a:rPr>
                        <a:t>Erasmus+ </a:t>
                      </a:r>
                      <a:r>
                        <a:rPr lang="pl-PL" sz="1200" dirty="0" err="1">
                          <a:effectLst/>
                          <a:latin typeface="Calibri" panose="020F0502020204030204" pitchFamily="34" charset="0"/>
                          <a:cs typeface="Calibri" panose="020F0502020204030204" pitchFamily="34" charset="0"/>
                        </a:rPr>
                        <a:t>studies</a:t>
                      </a:r>
                      <a:endParaRPr lang="pl-PL" sz="1200" dirty="0">
                        <a:effectLst/>
                        <a:latin typeface="Calibri" panose="020F0502020204030204" pitchFamily="34" charset="0"/>
                        <a:ea typeface="Calibri"/>
                        <a:cs typeface="Calibri" panose="020F0502020204030204" pitchFamily="34" charset="0"/>
                      </a:endParaRPr>
                    </a:p>
                  </a:txBody>
                  <a:tcPr marL="86698" marR="86698" marT="43349" marB="43349"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lvl="0" indent="0" algn="ctr" rtl="0">
                        <a:spcBef>
                          <a:spcPts val="0"/>
                        </a:spcBef>
                        <a:spcAft>
                          <a:spcPts val="0"/>
                        </a:spcAft>
                        <a:buNone/>
                      </a:pPr>
                      <a:r>
                        <a:rPr lang="pl-PL" sz="1400" b="1" u="none" strike="noStrike" cap="none" dirty="0">
                          <a:solidFill>
                            <a:schemeClr val="dk1"/>
                          </a:solidFill>
                          <a:latin typeface="Calibri"/>
                          <a:ea typeface="Calibri"/>
                          <a:cs typeface="Calibri"/>
                          <a:sym typeface="Calibri"/>
                        </a:rPr>
                        <a:t>2024/2025</a:t>
                      </a:r>
                      <a:endParaRPr sz="1400" b="1" u="none" strike="noStrike" cap="none" dirty="0">
                        <a:solidFill>
                          <a:schemeClr val="dk1"/>
                        </a:solidFill>
                        <a:latin typeface="Calibri"/>
                        <a:ea typeface="Calibri"/>
                        <a:cs typeface="Calibri"/>
                        <a:sym typeface="Calibri"/>
                      </a:endParaRPr>
                    </a:p>
                  </a:txBody>
                  <a:tcPr marL="86700" marR="86700" marT="43350" marB="4335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0"/>
                  </a:ext>
                </a:extLst>
              </a:tr>
              <a:tr h="274800">
                <a:tc>
                  <a:txBody>
                    <a:bodyPr/>
                    <a:lstStyle/>
                    <a:p>
                      <a:pPr algn="l">
                        <a:spcAft>
                          <a:spcPts val="0"/>
                        </a:spcAft>
                      </a:pPr>
                      <a:r>
                        <a:rPr lang="pl-PL" sz="1200" dirty="0">
                          <a:effectLst/>
                          <a:latin typeface="Calibri" panose="020F0502020204030204" pitchFamily="34" charset="0"/>
                        </a:rPr>
                        <a:t>Erasmus+ KA 131</a:t>
                      </a:r>
                      <a:endParaRPr lang="pl-PL" sz="1200" dirty="0">
                        <a:effectLst/>
                        <a:latin typeface="Calibri" panose="020F0502020204030204" pitchFamily="34" charset="0"/>
                        <a:ea typeface="Calibri"/>
                        <a:cs typeface="Calibri" panose="020F0502020204030204" pitchFamily="34" charset="0"/>
                      </a:endParaRPr>
                    </a:p>
                  </a:txBody>
                  <a:tcPr marL="86698" marR="86698" marT="43349" marB="43349"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254</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1"/>
                  </a:ext>
                </a:extLst>
              </a:tr>
              <a:tr h="274800">
                <a:tc>
                  <a:txBody>
                    <a:bodyPr/>
                    <a:lstStyle/>
                    <a:p>
                      <a:pPr algn="l">
                        <a:spcAft>
                          <a:spcPts val="1000"/>
                        </a:spcAft>
                      </a:pPr>
                      <a:r>
                        <a:rPr lang="pl-PL" sz="1200" dirty="0">
                          <a:effectLst/>
                          <a:latin typeface="Calibri" panose="020F0502020204030204" pitchFamily="34" charset="0"/>
                        </a:rPr>
                        <a:t>Erasmus+ </a:t>
                      </a:r>
                      <a:r>
                        <a:rPr lang="pl-PL" sz="1200" dirty="0">
                          <a:effectLst/>
                          <a:latin typeface="Calibri" panose="020F0502020204030204" pitchFamily="34" charset="0"/>
                          <a:ea typeface="Calibri"/>
                          <a:cs typeface="Calibri" panose="020F0502020204030204" pitchFamily="34" charset="0"/>
                        </a:rPr>
                        <a:t>KA 171</a:t>
                      </a:r>
                    </a:p>
                  </a:txBody>
                  <a:tcPr marL="86698" marR="86698" marT="43349" marB="43349"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5</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2"/>
                  </a:ext>
                </a:extLst>
              </a:tr>
              <a:tr h="274800">
                <a:tc>
                  <a:txBody>
                    <a:bodyPr/>
                    <a:lstStyle/>
                    <a:p>
                      <a:pPr algn="l">
                        <a:spcAft>
                          <a:spcPts val="1000"/>
                        </a:spcAft>
                      </a:pPr>
                      <a:r>
                        <a:rPr lang="pl-PL" sz="1200" dirty="0" err="1">
                          <a:effectLst/>
                          <a:latin typeface="Calibri" panose="020F0502020204030204" pitchFamily="34" charset="0"/>
                          <a:ea typeface="Calibri"/>
                          <a:cs typeface="Calibri" panose="020F0502020204030204" pitchFamily="34" charset="0"/>
                        </a:rPr>
                        <a:t>Visiting</a:t>
                      </a:r>
                      <a:r>
                        <a:rPr lang="pl-PL" sz="1200" dirty="0">
                          <a:effectLst/>
                          <a:latin typeface="Calibri" panose="020F0502020204030204" pitchFamily="34" charset="0"/>
                          <a:ea typeface="Calibri"/>
                          <a:cs typeface="Calibri" panose="020F0502020204030204" pitchFamily="34" charset="0"/>
                        </a:rPr>
                        <a:t> Student</a:t>
                      </a:r>
                    </a:p>
                  </a:txBody>
                  <a:tcPr marL="86698" marR="86698" marT="43349" marB="43349"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0</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85068145"/>
                  </a:ext>
                </a:extLst>
              </a:tr>
              <a:tr h="290203">
                <a:tc>
                  <a:txBody>
                    <a:bodyPr/>
                    <a:lstStyle/>
                    <a:p>
                      <a:pPr algn="l">
                        <a:lnSpc>
                          <a:spcPct val="115000"/>
                        </a:lnSpc>
                        <a:spcAft>
                          <a:spcPts val="0"/>
                        </a:spcAft>
                      </a:pPr>
                      <a:r>
                        <a:rPr lang="pl-PL" sz="1200" dirty="0">
                          <a:effectLst/>
                          <a:latin typeface="Calibri" panose="020F0502020204030204" pitchFamily="34" charset="0"/>
                          <a:ea typeface="Calibri"/>
                          <a:cs typeface="Calibri" panose="020F0502020204030204" pitchFamily="34" charset="0"/>
                        </a:rPr>
                        <a:t>Exchange</a:t>
                      </a:r>
                    </a:p>
                  </a:txBody>
                  <a:tcPr marL="86698" marR="86698" marT="43349" marB="43349"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20</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207708312"/>
                  </a:ext>
                </a:extLst>
              </a:tr>
              <a:tr h="316341">
                <a:tc>
                  <a:txBody>
                    <a:bodyPr/>
                    <a:lstStyle/>
                    <a:p>
                      <a:pPr algn="l">
                        <a:lnSpc>
                          <a:spcPct val="115000"/>
                        </a:lnSpc>
                        <a:spcAft>
                          <a:spcPts val="0"/>
                        </a:spcAft>
                      </a:pPr>
                      <a:r>
                        <a:rPr lang="pl-PL" sz="1200" dirty="0">
                          <a:effectLst/>
                          <a:latin typeface="Calibri" panose="020F0502020204030204" pitchFamily="34" charset="0"/>
                          <a:ea typeface="Calibri"/>
                          <a:cs typeface="Calibri" panose="020F0502020204030204" pitchFamily="34" charset="0"/>
                        </a:rPr>
                        <a:t>Erasmus </a:t>
                      </a:r>
                      <a:r>
                        <a:rPr lang="pl-PL" sz="1200" dirty="0" err="1">
                          <a:effectLst/>
                          <a:latin typeface="Calibri" panose="020F0502020204030204" pitchFamily="34" charset="0"/>
                          <a:ea typeface="Calibri"/>
                          <a:cs typeface="Calibri" panose="020F0502020204030204" pitchFamily="34" charset="0"/>
                        </a:rPr>
                        <a:t>Mundus</a:t>
                      </a:r>
                      <a:endParaRPr lang="pl-PL" sz="1200" dirty="0">
                        <a:effectLst/>
                        <a:latin typeface="Calibri" panose="020F0502020204030204" pitchFamily="34" charset="0"/>
                        <a:ea typeface="Calibri"/>
                        <a:cs typeface="Calibri" panose="020F0502020204030204" pitchFamily="34" charset="0"/>
                      </a:endParaRPr>
                    </a:p>
                  </a:txBody>
                  <a:tcPr marL="86698" marR="86698" marT="43349" marB="43349"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46</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3"/>
                  </a:ext>
                </a:extLst>
              </a:tr>
              <a:tr h="290203">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pl-PL" sz="1200" dirty="0">
                          <a:effectLst/>
                          <a:latin typeface="Calibri" panose="020F0502020204030204" pitchFamily="34" charset="0"/>
                          <a:cs typeface="Calibri" panose="020F0502020204030204" pitchFamily="34" charset="0"/>
                        </a:rPr>
                        <a:t>Double </a:t>
                      </a:r>
                      <a:r>
                        <a:rPr lang="pl-PL" sz="1200" dirty="0" err="1">
                          <a:effectLst/>
                          <a:latin typeface="Calibri" panose="020F0502020204030204" pitchFamily="34" charset="0"/>
                          <a:cs typeface="Calibri" panose="020F0502020204030204" pitchFamily="34" charset="0"/>
                        </a:rPr>
                        <a:t>Diploma</a:t>
                      </a:r>
                      <a:endParaRPr lang="pl-PL" sz="1200" dirty="0">
                        <a:effectLst/>
                        <a:latin typeface="Calibri" panose="020F0502020204030204" pitchFamily="34" charset="0"/>
                        <a:ea typeface="Calibri"/>
                        <a:cs typeface="Calibri" panose="020F0502020204030204" pitchFamily="34" charset="0"/>
                      </a:endParaRPr>
                    </a:p>
                  </a:txBody>
                  <a:tcPr marL="86698" marR="86698" marT="43349" marB="43349"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9525"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2</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9525"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extLst>
                  <a:ext uri="{0D108BD9-81ED-4DB2-BD59-A6C34878D82A}">
                    <a16:rowId xmlns:a16="http://schemas.microsoft.com/office/drawing/2014/main" val="2253287803"/>
                  </a:ext>
                </a:extLst>
              </a:tr>
              <a:tr h="342658">
                <a:tc>
                  <a:txBody>
                    <a:bodyPr/>
                    <a:lstStyle/>
                    <a:p>
                      <a:pPr marL="0" algn="l" defTabSz="914400" rtl="0" eaLnBrk="1" latinLnBrk="0" hangingPunct="1">
                        <a:lnSpc>
                          <a:spcPct val="115000"/>
                        </a:lnSpc>
                        <a:spcAft>
                          <a:spcPts val="1000"/>
                        </a:spcAft>
                      </a:pPr>
                      <a:r>
                        <a:rPr lang="pl-PL" sz="1200" b="1" kern="1200" dirty="0">
                          <a:solidFill>
                            <a:schemeClr val="tx1"/>
                          </a:solidFill>
                          <a:effectLst/>
                          <a:latin typeface="Calibri" panose="020F0502020204030204" pitchFamily="34" charset="0"/>
                          <a:ea typeface="+mn-ea"/>
                          <a:cs typeface="Calibri" panose="020F0502020204030204" pitchFamily="34" charset="0"/>
                        </a:rPr>
                        <a:t>TOGETHER</a:t>
                      </a:r>
                    </a:p>
                  </a:txBody>
                  <a:tcPr marL="86698" marR="86698" marT="43349" marB="43349"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9525" cap="flat" cmpd="sng" algn="ctr">
                      <a:solidFill>
                        <a:srgbClr val="C00000"/>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spcBef>
                          <a:spcPts val="0"/>
                        </a:spcBef>
                        <a:spcAft>
                          <a:spcPts val="0"/>
                        </a:spcAft>
                      </a:pPr>
                      <a:r>
                        <a:rPr lang="pl-PL" sz="1200" b="1" i="0" u="none" strike="noStrike" dirty="0">
                          <a:solidFill>
                            <a:srgbClr val="000000"/>
                          </a:solidFill>
                          <a:effectLst/>
                          <a:latin typeface="Calibri" panose="020F0502020204030204" pitchFamily="34" charset="0"/>
                        </a:rPr>
                        <a:t>327</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9525" cap="flat" cmpd="sng" algn="ctr">
                      <a:solidFill>
                        <a:srgbClr val="C00000"/>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83207532"/>
                  </a:ext>
                </a:extLst>
              </a:tr>
            </a:tbl>
          </a:graphicData>
        </a:graphic>
      </p:graphicFrame>
      <p:sp>
        <p:nvSpPr>
          <p:cNvPr id="22" name="Symbol zastępczy tekstu 3">
            <a:extLst>
              <a:ext uri="{FF2B5EF4-FFF2-40B4-BE49-F238E27FC236}">
                <a16:creationId xmlns:a16="http://schemas.microsoft.com/office/drawing/2014/main" id="{44ADB52F-B3C0-418C-ABEF-606716326D88}"/>
              </a:ext>
            </a:extLst>
          </p:cNvPr>
          <p:cNvSpPr>
            <a:spLocks noGrp="1"/>
          </p:cNvSpPr>
          <p:nvPr>
            <p:ph type="body" idx="12"/>
          </p:nvPr>
        </p:nvSpPr>
        <p:spPr>
          <a:xfrm>
            <a:off x="1327593" y="3903176"/>
            <a:ext cx="5563073" cy="358791"/>
          </a:xfrm>
        </p:spPr>
        <p:txBody>
          <a:bodyPr anchor="t">
            <a:normAutofit lnSpcReduction="10000"/>
          </a:bodyPr>
          <a:lstStyle/>
          <a:p>
            <a:pPr>
              <a:spcBef>
                <a:spcPts val="0"/>
              </a:spcBef>
            </a:pPr>
            <a:r>
              <a:rPr lang="en-US" sz="1800" b="1" dirty="0">
                <a:solidFill>
                  <a:schemeClr val="bg1">
                    <a:lumMod val="50000"/>
                  </a:schemeClr>
                </a:solidFill>
              </a:rPr>
              <a:t>Arrivals of students and doctoral students</a:t>
            </a:r>
            <a:endParaRPr lang="pl-PL" sz="1800" b="1" dirty="0">
              <a:solidFill>
                <a:schemeClr val="bg1">
                  <a:lumMod val="50000"/>
                </a:schemeClr>
              </a:solidFill>
            </a:endParaRPr>
          </a:p>
        </p:txBody>
      </p:sp>
      <p:pic>
        <p:nvPicPr>
          <p:cNvPr id="25" name="Obraz 24">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0" y="0"/>
            <a:ext cx="3950267" cy="6858000"/>
          </a:xfrm>
          <a:prstGeom prst="rect">
            <a:avLst/>
          </a:prstGeom>
        </p:spPr>
      </p:pic>
      <p:pic>
        <p:nvPicPr>
          <p:cNvPr id="9" name="Obraz 8">
            <a:extLst>
              <a:ext uri="{FF2B5EF4-FFF2-40B4-BE49-F238E27FC236}">
                <a16:creationId xmlns:a16="http://schemas.microsoft.com/office/drawing/2014/main" id="{E91B30CD-B8ED-4A75-A1AD-59719619CDB3}"/>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727433" y="274290"/>
            <a:ext cx="2183967" cy="487270"/>
          </a:xfrm>
          <a:prstGeom prst="rect">
            <a:avLst/>
          </a:prstGeom>
        </p:spPr>
      </p:pic>
    </p:spTree>
    <p:extLst>
      <p:ext uri="{BB962C8B-B14F-4D97-AF65-F5344CB8AC3E}">
        <p14:creationId xmlns:p14="http://schemas.microsoft.com/office/powerpoint/2010/main" val="2002272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ymbol zastępczy tekstu 3">
            <a:extLst>
              <a:ext uri="{FF2B5EF4-FFF2-40B4-BE49-F238E27FC236}">
                <a16:creationId xmlns:a16="http://schemas.microsoft.com/office/drawing/2014/main" id="{44ADB52F-B3C0-418C-ABEF-606716326D88}"/>
              </a:ext>
            </a:extLst>
          </p:cNvPr>
          <p:cNvSpPr>
            <a:spLocks noGrp="1"/>
          </p:cNvSpPr>
          <p:nvPr>
            <p:ph type="title" idx="4294967295"/>
          </p:nvPr>
        </p:nvSpPr>
        <p:spPr bwMode="auto">
          <a:xfrm>
            <a:off x="1271588" y="-6350"/>
            <a:ext cx="9396412" cy="1077913"/>
          </a:xfrm>
          <a:prstGeom prst="rect">
            <a:avLst/>
          </a:prstGeom>
          <a:noFill/>
          <a:ln>
            <a:noFill/>
            <a:prstDash/>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0" tIns="45720" rIns="91440" bIns="4572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100000"/>
              </a:lnSpc>
              <a:spcBef>
                <a:spcPct val="0"/>
              </a:spcBef>
              <a:spcAft>
                <a:spcPct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pl-PL" sz="3200" b="1" i="0" u="none" strike="noStrike" kern="1200" cap="none" spc="0" normalizeH="0" baseline="0" noProof="0" dirty="0">
                <a:ln>
                  <a:noFill/>
                </a:ln>
                <a:solidFill>
                  <a:srgbClr val="B11D09"/>
                </a:solidFill>
                <a:effectLst/>
                <a:uLnTx/>
                <a:uFillTx/>
                <a:latin typeface="Calibri" panose="020F0502020204030204" pitchFamily="34" charset="0"/>
                <a:ea typeface="Microsoft YaHei" pitchFamily="34" charset="-122"/>
                <a:cs typeface="Calibri" pitchFamily="34" charset="0"/>
              </a:rPr>
              <a:t>Program ERASMUS+</a:t>
            </a:r>
          </a:p>
        </p:txBody>
      </p:sp>
      <p:graphicFrame>
        <p:nvGraphicFramePr>
          <p:cNvPr id="10" name="Tabela 9"/>
          <p:cNvGraphicFramePr>
            <a:graphicFrameLocks noGrp="1"/>
          </p:cNvGraphicFramePr>
          <p:nvPr>
            <p:extLst>
              <p:ext uri="{D42A27DB-BD31-4B8C-83A1-F6EECF244321}">
                <p14:modId xmlns:p14="http://schemas.microsoft.com/office/powerpoint/2010/main" val="1921697501"/>
              </p:ext>
            </p:extLst>
          </p:nvPr>
        </p:nvGraphicFramePr>
        <p:xfrm>
          <a:off x="1261261" y="1320247"/>
          <a:ext cx="6650139" cy="1800000"/>
        </p:xfrm>
        <a:graphic>
          <a:graphicData uri="http://schemas.openxmlformats.org/drawingml/2006/table">
            <a:tbl>
              <a:tblPr firstRow="1" bandRow="1">
                <a:tableStyleId>{C083E6E3-FA7D-4D7B-A595-EF9225AFEA82}</a:tableStyleId>
              </a:tblPr>
              <a:tblGrid>
                <a:gridCol w="4433426">
                  <a:extLst>
                    <a:ext uri="{9D8B030D-6E8A-4147-A177-3AD203B41FA5}">
                      <a16:colId xmlns:a16="http://schemas.microsoft.com/office/drawing/2014/main" val="20000"/>
                    </a:ext>
                  </a:extLst>
                </a:gridCol>
                <a:gridCol w="2216713">
                  <a:extLst>
                    <a:ext uri="{9D8B030D-6E8A-4147-A177-3AD203B41FA5}">
                      <a16:colId xmlns:a16="http://schemas.microsoft.com/office/drawing/2014/main" val="20001"/>
                    </a:ext>
                  </a:extLst>
                </a:gridCol>
              </a:tblGrid>
              <a:tr h="360000">
                <a:tc>
                  <a:txBody>
                    <a:bodyPr/>
                    <a:lstStyle/>
                    <a:p>
                      <a:pPr algn="l">
                        <a:spcAft>
                          <a:spcPts val="0"/>
                        </a:spcAft>
                      </a:pPr>
                      <a:r>
                        <a:rPr lang="pl-PL" sz="1400" b="1" dirty="0">
                          <a:solidFill>
                            <a:schemeClr val="tx1"/>
                          </a:solidFill>
                          <a:effectLst/>
                          <a:latin typeface="Calibri" panose="020F0502020204030204" pitchFamily="34" charset="0"/>
                        </a:rPr>
                        <a:t>Program</a:t>
                      </a:r>
                      <a:endParaRPr lang="pl-PL" sz="1400" b="1" dirty="0">
                        <a:solidFill>
                          <a:schemeClr val="tx1"/>
                        </a:solidFill>
                        <a:effectLst/>
                        <a:latin typeface="Calibri" panose="020F0502020204030204" pitchFamily="34" charset="0"/>
                        <a:ea typeface="Calibri"/>
                        <a:cs typeface="Times New Roman"/>
                      </a:endParaRPr>
                    </a:p>
                  </a:txBody>
                  <a:tcPr marL="86688" marR="86688" marT="43344" marB="433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rtl="0" fontAlgn="ctr">
                        <a:spcBef>
                          <a:spcPts val="0"/>
                        </a:spcBef>
                        <a:spcAft>
                          <a:spcPts val="0"/>
                        </a:spcAft>
                      </a:pPr>
                      <a:r>
                        <a:rPr lang="pl-PL" sz="1400" b="1" i="0" u="none" strike="noStrike" dirty="0">
                          <a:solidFill>
                            <a:srgbClr val="000000"/>
                          </a:solidFill>
                          <a:effectLst/>
                          <a:latin typeface="Calibri" panose="020F0502020204030204" pitchFamily="34" charset="0"/>
                        </a:rPr>
                        <a:t>2024/2025</a:t>
                      </a:r>
                      <a:endParaRPr lang="pl-PL" b="1"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0"/>
                  </a:ext>
                </a:extLst>
              </a:tr>
              <a:tr h="360000">
                <a:tc>
                  <a:txBody>
                    <a:bodyPr/>
                    <a:lstStyle/>
                    <a:p>
                      <a:pPr algn="l">
                        <a:spcAft>
                          <a:spcPts val="0"/>
                        </a:spcAft>
                      </a:pPr>
                      <a:r>
                        <a:rPr lang="pl-PL" sz="1200" dirty="0">
                          <a:effectLst/>
                          <a:latin typeface="Calibri" panose="020F0502020204030204" pitchFamily="34" charset="0"/>
                        </a:rPr>
                        <a:t>Erasmus+ KA103 (</a:t>
                      </a:r>
                      <a:r>
                        <a:rPr lang="pl-PL" sz="1200" dirty="0" err="1">
                          <a:effectLst/>
                          <a:latin typeface="Calibri" panose="020F0502020204030204" pitchFamily="34" charset="0"/>
                        </a:rPr>
                        <a:t>lectures</a:t>
                      </a:r>
                      <a:r>
                        <a:rPr lang="pl-PL" sz="1200" dirty="0">
                          <a:effectLst/>
                          <a:latin typeface="Calibri" panose="020F0502020204030204" pitchFamily="34" charset="0"/>
                        </a:rPr>
                        <a:t>)</a:t>
                      </a:r>
                      <a:endParaRPr lang="pl-PL" sz="1200" dirty="0">
                        <a:effectLst/>
                        <a:latin typeface="Calibri" panose="020F0502020204030204" pitchFamily="34" charset="0"/>
                        <a:ea typeface="Calibri"/>
                        <a:cs typeface="Times New Roman"/>
                      </a:endParaRPr>
                    </a:p>
                  </a:txBody>
                  <a:tcPr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6</a:t>
                      </a:r>
                      <a:endParaRPr lang="pl-PL" dirty="0">
                        <a:effectLst/>
                      </a:endParaRPr>
                    </a:p>
                  </a:txBody>
                  <a:tcPr marL="76200" marR="7620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1"/>
                  </a:ext>
                </a:extLst>
              </a:tr>
              <a:tr h="360000">
                <a:tc>
                  <a:txBody>
                    <a:bodyPr/>
                    <a:lstStyle/>
                    <a:p>
                      <a:pPr algn="l">
                        <a:spcAft>
                          <a:spcPts val="0"/>
                        </a:spcAft>
                      </a:pPr>
                      <a:r>
                        <a:rPr lang="pl-PL" sz="1200" dirty="0">
                          <a:effectLst/>
                          <a:latin typeface="Calibri" panose="020F0502020204030204" pitchFamily="34" charset="0"/>
                        </a:rPr>
                        <a:t>Erasmus+ KA103 (</a:t>
                      </a:r>
                      <a:r>
                        <a:rPr lang="pl-PL" sz="1200" dirty="0" err="1">
                          <a:effectLst/>
                          <a:latin typeface="Calibri" panose="020F0502020204030204" pitchFamily="34" charset="0"/>
                        </a:rPr>
                        <a:t>training</a:t>
                      </a:r>
                      <a:r>
                        <a:rPr lang="pl-PL" sz="1200" dirty="0">
                          <a:effectLst/>
                          <a:latin typeface="Calibri" panose="020F0502020204030204" pitchFamily="34" charset="0"/>
                        </a:rPr>
                        <a:t> </a:t>
                      </a:r>
                      <a:r>
                        <a:rPr lang="pl-PL" sz="1200" dirty="0" err="1">
                          <a:effectLst/>
                          <a:latin typeface="Calibri" panose="020F0502020204030204" pitchFamily="34" charset="0"/>
                        </a:rPr>
                        <a:t>arrivals</a:t>
                      </a:r>
                      <a:r>
                        <a:rPr lang="pl-PL" sz="1200" dirty="0">
                          <a:effectLst/>
                          <a:latin typeface="Calibri" panose="020F0502020204030204" pitchFamily="34" charset="0"/>
                        </a:rPr>
                        <a:t>)</a:t>
                      </a:r>
                      <a:endParaRPr lang="pl-PL" sz="1200" dirty="0">
                        <a:effectLst/>
                        <a:latin typeface="Calibri" panose="020F0502020204030204" pitchFamily="34" charset="0"/>
                        <a:ea typeface="Calibri"/>
                        <a:cs typeface="Times New Roman"/>
                      </a:endParaRPr>
                    </a:p>
                  </a:txBody>
                  <a:tcPr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38</a:t>
                      </a:r>
                      <a:endParaRPr lang="pl-PL" dirty="0">
                        <a:effectLst/>
                      </a:endParaRPr>
                    </a:p>
                  </a:txBody>
                  <a:tcPr marL="76200" marR="7620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2"/>
                  </a:ext>
                </a:extLst>
              </a:tr>
              <a:tr h="360000">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pl-PL" sz="1200" dirty="0">
                          <a:effectLst/>
                          <a:latin typeface="Calibri" panose="020F0502020204030204" pitchFamily="34" charset="0"/>
                        </a:rPr>
                        <a:t>Erasmus+ KA107 (</a:t>
                      </a:r>
                      <a:r>
                        <a:rPr lang="pl-PL" sz="1200" dirty="0" err="1">
                          <a:effectLst/>
                          <a:latin typeface="Calibri" panose="020F0502020204030204" pitchFamily="34" charset="0"/>
                        </a:rPr>
                        <a:t>training</a:t>
                      </a:r>
                      <a:r>
                        <a:rPr lang="pl-PL" sz="1200" dirty="0">
                          <a:effectLst/>
                          <a:latin typeface="Calibri" panose="020F0502020204030204" pitchFamily="34" charset="0"/>
                        </a:rPr>
                        <a:t> </a:t>
                      </a:r>
                      <a:r>
                        <a:rPr lang="pl-PL" sz="1200" dirty="0" err="1">
                          <a:effectLst/>
                          <a:latin typeface="Calibri" panose="020F0502020204030204" pitchFamily="34" charset="0"/>
                        </a:rPr>
                        <a:t>arrivals</a:t>
                      </a:r>
                      <a:r>
                        <a:rPr lang="pl-PL" sz="1200" dirty="0">
                          <a:effectLst/>
                          <a:latin typeface="Calibri" panose="020F0502020204030204" pitchFamily="34" charset="0"/>
                        </a:rPr>
                        <a:t>)</a:t>
                      </a:r>
                      <a:endParaRPr lang="pl-PL" sz="1200" dirty="0">
                        <a:effectLst/>
                        <a:latin typeface="Calibri" panose="020F0502020204030204" pitchFamily="34" charset="0"/>
                        <a:ea typeface="Calibri"/>
                        <a:cs typeface="Times New Roman"/>
                      </a:endParaRPr>
                    </a:p>
                  </a:txBody>
                  <a:tcPr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6350"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3</a:t>
                      </a:r>
                      <a:endParaRPr lang="pl-PL" dirty="0">
                        <a:effectLst/>
                      </a:endParaRPr>
                    </a:p>
                  </a:txBody>
                  <a:tcPr marL="76200" marR="7620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6350"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3"/>
                  </a:ext>
                </a:extLst>
              </a:tr>
              <a:tr h="360000">
                <a:tc>
                  <a:txBody>
                    <a:bodyPr/>
                    <a:lstStyle/>
                    <a:p>
                      <a:pPr marL="0" algn="l" defTabSz="914400" rtl="0" eaLnBrk="1" latinLnBrk="0" hangingPunct="1">
                        <a:lnSpc>
                          <a:spcPct val="115000"/>
                        </a:lnSpc>
                        <a:spcAft>
                          <a:spcPts val="1000"/>
                        </a:spcAft>
                      </a:pPr>
                      <a:r>
                        <a:rPr lang="pl-PL" sz="1200" b="1" kern="1200" dirty="0">
                          <a:solidFill>
                            <a:schemeClr val="tx1"/>
                          </a:solidFill>
                          <a:effectLst/>
                          <a:latin typeface="Calibri" panose="020F0502020204030204" pitchFamily="34" charset="0"/>
                          <a:ea typeface="+mn-ea"/>
                          <a:cs typeface="Calibri" panose="020F0502020204030204" pitchFamily="34" charset="0"/>
                        </a:rPr>
                        <a:t>TOGETHER</a:t>
                      </a:r>
                    </a:p>
                  </a:txBody>
                  <a:tcPr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6350" cap="flat" cmpd="sng" algn="ctr">
                      <a:solidFill>
                        <a:srgbClr val="C00000"/>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spcBef>
                          <a:spcPts val="0"/>
                        </a:spcBef>
                        <a:spcAft>
                          <a:spcPts val="0"/>
                        </a:spcAft>
                      </a:pPr>
                      <a:r>
                        <a:rPr lang="pl-PL" sz="1200" b="1" i="0" u="none" strike="noStrike" dirty="0">
                          <a:solidFill>
                            <a:srgbClr val="000000"/>
                          </a:solidFill>
                          <a:effectLst/>
                          <a:latin typeface="Calibri" panose="020F0502020204030204" pitchFamily="34" charset="0"/>
                        </a:rPr>
                        <a:t>47 </a:t>
                      </a:r>
                      <a:endParaRPr lang="pl-PL" dirty="0">
                        <a:effectLst/>
                      </a:endParaRPr>
                    </a:p>
                  </a:txBody>
                  <a:tcPr marL="76200" marR="7620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6350" cap="flat" cmpd="sng" algn="ctr">
                      <a:solidFill>
                        <a:srgbClr val="C00000"/>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5285839"/>
                  </a:ext>
                </a:extLst>
              </a:tr>
            </a:tbl>
          </a:graphicData>
        </a:graphic>
      </p:graphicFrame>
      <p:sp>
        <p:nvSpPr>
          <p:cNvPr id="14" name="Symbol zastępczy tekstu 3">
            <a:extLst>
              <a:ext uri="{FF2B5EF4-FFF2-40B4-BE49-F238E27FC236}">
                <a16:creationId xmlns:a16="http://schemas.microsoft.com/office/drawing/2014/main" id="{44ADB52F-B3C0-418C-ABEF-606716326D88}"/>
              </a:ext>
            </a:extLst>
          </p:cNvPr>
          <p:cNvSpPr>
            <a:spLocks noGrp="1"/>
          </p:cNvSpPr>
          <p:nvPr>
            <p:ph type="body" idx="12"/>
          </p:nvPr>
        </p:nvSpPr>
        <p:spPr>
          <a:xfrm>
            <a:off x="1256344" y="891907"/>
            <a:ext cx="5563073" cy="359022"/>
          </a:xfrm>
        </p:spPr>
        <p:txBody>
          <a:bodyPr anchor="t">
            <a:normAutofit lnSpcReduction="10000"/>
          </a:bodyPr>
          <a:lstStyle/>
          <a:p>
            <a:pPr>
              <a:spcBef>
                <a:spcPts val="0"/>
              </a:spcBef>
            </a:pPr>
            <a:r>
              <a:rPr lang="pl-PL" sz="1800" b="1" dirty="0">
                <a:solidFill>
                  <a:schemeClr val="bg1">
                    <a:lumMod val="50000"/>
                  </a:schemeClr>
                </a:solidFill>
              </a:rPr>
              <a:t>Staff </a:t>
            </a:r>
            <a:r>
              <a:rPr lang="pl-PL" sz="1800" b="1" dirty="0" err="1">
                <a:solidFill>
                  <a:schemeClr val="bg1">
                    <a:lumMod val="50000"/>
                  </a:schemeClr>
                </a:solidFill>
              </a:rPr>
              <a:t>arrivals</a:t>
            </a:r>
            <a:endParaRPr lang="pl-PL" sz="1800" b="1" dirty="0">
              <a:solidFill>
                <a:schemeClr val="bg1">
                  <a:lumMod val="50000"/>
                </a:schemeClr>
              </a:solidFill>
            </a:endParaRPr>
          </a:p>
        </p:txBody>
      </p:sp>
      <p:graphicFrame>
        <p:nvGraphicFramePr>
          <p:cNvPr id="15" name="Tabela 14"/>
          <p:cNvGraphicFramePr>
            <a:graphicFrameLocks noGrp="1"/>
          </p:cNvGraphicFramePr>
          <p:nvPr>
            <p:extLst>
              <p:ext uri="{D42A27DB-BD31-4B8C-83A1-F6EECF244321}">
                <p14:modId xmlns:p14="http://schemas.microsoft.com/office/powerpoint/2010/main" val="3293601082"/>
              </p:ext>
            </p:extLst>
          </p:nvPr>
        </p:nvGraphicFramePr>
        <p:xfrm>
          <a:off x="1271464" y="4166093"/>
          <a:ext cx="6650139" cy="1800000"/>
        </p:xfrm>
        <a:graphic>
          <a:graphicData uri="http://schemas.openxmlformats.org/drawingml/2006/table">
            <a:tbl>
              <a:tblPr firstRow="1" bandRow="1">
                <a:tableStyleId>{C083E6E3-FA7D-4D7B-A595-EF9225AFEA82}</a:tableStyleId>
              </a:tblPr>
              <a:tblGrid>
                <a:gridCol w="4387695">
                  <a:extLst>
                    <a:ext uri="{9D8B030D-6E8A-4147-A177-3AD203B41FA5}">
                      <a16:colId xmlns:a16="http://schemas.microsoft.com/office/drawing/2014/main" val="20000"/>
                    </a:ext>
                  </a:extLst>
                </a:gridCol>
                <a:gridCol w="2262444">
                  <a:extLst>
                    <a:ext uri="{9D8B030D-6E8A-4147-A177-3AD203B41FA5}">
                      <a16:colId xmlns:a16="http://schemas.microsoft.com/office/drawing/2014/main" val="20001"/>
                    </a:ext>
                  </a:extLst>
                </a:gridCol>
              </a:tblGrid>
              <a:tr h="360000">
                <a:tc>
                  <a:txBody>
                    <a:bodyPr/>
                    <a:lstStyle/>
                    <a:p>
                      <a:pPr algn="l">
                        <a:spcAft>
                          <a:spcPts val="0"/>
                        </a:spcAft>
                      </a:pPr>
                      <a:r>
                        <a:rPr lang="pl-PL" sz="1400" dirty="0">
                          <a:solidFill>
                            <a:schemeClr val="tx1"/>
                          </a:solidFill>
                          <a:effectLst/>
                          <a:latin typeface="Calibri" panose="020F0502020204030204" pitchFamily="34" charset="0"/>
                        </a:rPr>
                        <a:t>Program</a:t>
                      </a:r>
                      <a:endParaRPr lang="pl-PL" sz="1400" dirty="0">
                        <a:solidFill>
                          <a:schemeClr val="tx1"/>
                        </a:solidFill>
                        <a:effectLst/>
                        <a:latin typeface="Calibri" panose="020F0502020204030204" pitchFamily="34" charset="0"/>
                        <a:ea typeface="Calibri"/>
                        <a:cs typeface="Times New Roman"/>
                      </a:endParaRPr>
                    </a:p>
                  </a:txBody>
                  <a:tcPr marL="87488" marR="87488" marT="43744" marB="437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rtl="0" fontAlgn="ctr">
                        <a:spcBef>
                          <a:spcPts val="0"/>
                        </a:spcBef>
                        <a:spcAft>
                          <a:spcPts val="0"/>
                        </a:spcAft>
                      </a:pPr>
                      <a:r>
                        <a:rPr lang="pl-PL" sz="1400" b="1" i="0" u="none" strike="noStrike" dirty="0">
                          <a:solidFill>
                            <a:srgbClr val="000000"/>
                          </a:solidFill>
                          <a:effectLst/>
                          <a:latin typeface="Calibri" panose="020F0502020204030204" pitchFamily="34" charset="0"/>
                        </a:rPr>
                        <a:t>2024/2025</a:t>
                      </a:r>
                      <a:endParaRPr lang="pl-PL" b="1"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0"/>
                  </a:ext>
                </a:extLst>
              </a:tr>
              <a:tr h="360000">
                <a:tc>
                  <a:txBody>
                    <a:bodyPr/>
                    <a:lstStyle/>
                    <a:p>
                      <a:pPr algn="l">
                        <a:spcAft>
                          <a:spcPts val="0"/>
                        </a:spcAft>
                      </a:pPr>
                      <a:r>
                        <a:rPr lang="pl-PL" sz="1200" dirty="0">
                          <a:effectLst/>
                          <a:latin typeface="Calibri" panose="020F0502020204030204" pitchFamily="34" charset="0"/>
                        </a:rPr>
                        <a:t>Erasmus+ KA103 (</a:t>
                      </a:r>
                      <a:r>
                        <a:rPr lang="pl-PL" sz="1200" dirty="0" err="1">
                          <a:effectLst/>
                          <a:latin typeface="Calibri" panose="020F0502020204030204" pitchFamily="34" charset="0"/>
                        </a:rPr>
                        <a:t>lectures</a:t>
                      </a:r>
                      <a:r>
                        <a:rPr lang="pl-PL" sz="1200" dirty="0">
                          <a:effectLst/>
                          <a:latin typeface="Calibri" panose="020F0502020204030204" pitchFamily="34" charset="0"/>
                        </a:rPr>
                        <a:t>)</a:t>
                      </a:r>
                      <a:endParaRPr lang="pl-PL" sz="1200" dirty="0">
                        <a:effectLst/>
                        <a:latin typeface="Calibri" panose="020F0502020204030204" pitchFamily="34" charset="0"/>
                        <a:ea typeface="Calibri"/>
                        <a:cs typeface="Times New Roman"/>
                      </a:endParaRPr>
                    </a:p>
                  </a:txBody>
                  <a:tcPr marL="87488" marR="87488" marT="43744" marB="437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25</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1"/>
                  </a:ext>
                </a:extLst>
              </a:tr>
              <a:tr h="360000">
                <a:tc>
                  <a:txBody>
                    <a:bodyPr/>
                    <a:lstStyle/>
                    <a:p>
                      <a:pPr algn="l">
                        <a:spcAft>
                          <a:spcPts val="0"/>
                        </a:spcAft>
                      </a:pPr>
                      <a:r>
                        <a:rPr lang="pl-PL" sz="1200" dirty="0">
                          <a:effectLst/>
                          <a:latin typeface="Calibri" panose="020F0502020204030204" pitchFamily="34" charset="0"/>
                        </a:rPr>
                        <a:t>Erasmus+ KA103 (</a:t>
                      </a:r>
                      <a:r>
                        <a:rPr lang="pl-PL" sz="1200" dirty="0" err="1">
                          <a:effectLst/>
                          <a:latin typeface="Calibri" panose="020F0502020204030204" pitchFamily="34" charset="0"/>
                        </a:rPr>
                        <a:t>training</a:t>
                      </a:r>
                      <a:r>
                        <a:rPr lang="pl-PL" sz="1200" dirty="0">
                          <a:effectLst/>
                          <a:latin typeface="Calibri" panose="020F0502020204030204" pitchFamily="34" charset="0"/>
                        </a:rPr>
                        <a:t>)</a:t>
                      </a:r>
                      <a:endParaRPr lang="pl-PL" sz="1200" dirty="0">
                        <a:effectLst/>
                        <a:latin typeface="Calibri" panose="020F0502020204030204" pitchFamily="34" charset="0"/>
                        <a:ea typeface="Calibri"/>
                        <a:cs typeface="Times New Roman"/>
                      </a:endParaRPr>
                    </a:p>
                  </a:txBody>
                  <a:tcPr marL="87488" marR="87488" marT="43744" marB="437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47</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2"/>
                  </a:ext>
                </a:extLst>
              </a:tr>
              <a:tr h="360000">
                <a:tc>
                  <a:txBody>
                    <a:bodyPr/>
                    <a:lstStyle/>
                    <a:p>
                      <a:pPr marL="0" marR="0" indent="0" algn="l" defTabSz="914400" rtl="0" eaLnBrk="1" fontAlgn="auto" latinLnBrk="0" hangingPunct="1">
                        <a:lnSpc>
                          <a:spcPct val="100000"/>
                        </a:lnSpc>
                        <a:spcBef>
                          <a:spcPts val="0"/>
                        </a:spcBef>
                        <a:spcAft>
                          <a:spcPts val="1000"/>
                        </a:spcAft>
                        <a:buClrTx/>
                        <a:buSzTx/>
                        <a:buFontTx/>
                        <a:buNone/>
                        <a:tabLst/>
                        <a:defRPr/>
                      </a:pPr>
                      <a:r>
                        <a:rPr lang="pl-PL" sz="1200" dirty="0">
                          <a:effectLst/>
                          <a:latin typeface="Calibri" panose="020F0502020204030204" pitchFamily="34" charset="0"/>
                        </a:rPr>
                        <a:t>Erasmus+ KA107 (</a:t>
                      </a:r>
                      <a:r>
                        <a:rPr lang="pl-PL" sz="1200" dirty="0" err="1">
                          <a:effectLst/>
                          <a:latin typeface="Calibri" panose="020F0502020204030204" pitchFamily="34" charset="0"/>
                        </a:rPr>
                        <a:t>lectures</a:t>
                      </a:r>
                      <a:r>
                        <a:rPr lang="pl-PL" sz="1200" dirty="0">
                          <a:effectLst/>
                          <a:latin typeface="Calibri" panose="020F0502020204030204" pitchFamily="34" charset="0"/>
                        </a:rPr>
                        <a:t>)</a:t>
                      </a:r>
                      <a:endParaRPr lang="pl-PL" sz="1200" dirty="0">
                        <a:effectLst/>
                        <a:latin typeface="Calibri" panose="020F0502020204030204" pitchFamily="34" charset="0"/>
                        <a:ea typeface="Calibri"/>
                        <a:cs typeface="Times New Roman"/>
                      </a:endParaRPr>
                    </a:p>
                  </a:txBody>
                  <a:tcPr marL="87488" marR="87488" marT="43744" marB="437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spcBef>
                          <a:spcPts val="0"/>
                        </a:spcBef>
                        <a:spcAft>
                          <a:spcPts val="0"/>
                        </a:spcAft>
                      </a:pPr>
                      <a:r>
                        <a:rPr lang="pl-PL" sz="1200" b="0" i="0" u="none" strike="noStrike" dirty="0">
                          <a:solidFill>
                            <a:srgbClr val="000000"/>
                          </a:solidFill>
                          <a:effectLst/>
                          <a:latin typeface="Calibri" panose="020F0502020204030204" pitchFamily="34" charset="0"/>
                        </a:rPr>
                        <a:t>3</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207708312"/>
                  </a:ext>
                </a:extLst>
              </a:tr>
              <a:tr h="360000">
                <a:tc>
                  <a:txBody>
                    <a:bodyPr/>
                    <a:lstStyle/>
                    <a:p>
                      <a:pPr marL="0" algn="l" defTabSz="914400" rtl="0" eaLnBrk="1" latinLnBrk="0" hangingPunct="1">
                        <a:lnSpc>
                          <a:spcPct val="115000"/>
                        </a:lnSpc>
                        <a:spcAft>
                          <a:spcPts val="1000"/>
                        </a:spcAft>
                      </a:pPr>
                      <a:r>
                        <a:rPr lang="pl-PL" sz="1200" b="1" kern="1200" dirty="0">
                          <a:solidFill>
                            <a:schemeClr val="tx1"/>
                          </a:solidFill>
                          <a:effectLst/>
                          <a:latin typeface="Calibri" panose="020F0502020204030204" pitchFamily="34" charset="0"/>
                          <a:ea typeface="+mn-ea"/>
                          <a:cs typeface="Calibri" panose="020F0502020204030204" pitchFamily="34" charset="0"/>
                        </a:rPr>
                        <a:t>TOGETHER</a:t>
                      </a:r>
                    </a:p>
                  </a:txBody>
                  <a:tcPr marL="87488" marR="87488" marT="43744" marB="43744" anchor="ctr">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spcBef>
                          <a:spcPts val="0"/>
                        </a:spcBef>
                        <a:spcAft>
                          <a:spcPts val="0"/>
                        </a:spcAft>
                      </a:pPr>
                      <a:r>
                        <a:rPr lang="pl-PL" sz="1200" b="1" i="0" u="none" strike="noStrike" dirty="0">
                          <a:solidFill>
                            <a:srgbClr val="000000"/>
                          </a:solidFill>
                          <a:effectLst/>
                          <a:latin typeface="Calibri" panose="020F0502020204030204" pitchFamily="34" charset="0"/>
                        </a:rPr>
                        <a:t>75</a:t>
                      </a:r>
                      <a:endParaRPr lang="pl-PL" dirty="0">
                        <a:effectLst/>
                      </a:endParaRPr>
                    </a:p>
                  </a:txBody>
                  <a:tcPr marL="68580" marR="68580" marT="38100" marB="3810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253287803"/>
                  </a:ext>
                </a:extLst>
              </a:tr>
            </a:tbl>
          </a:graphicData>
        </a:graphic>
      </p:graphicFrame>
      <p:sp>
        <p:nvSpPr>
          <p:cNvPr id="19" name="Symbol zastępczy tekstu 3">
            <a:extLst>
              <a:ext uri="{FF2B5EF4-FFF2-40B4-BE49-F238E27FC236}">
                <a16:creationId xmlns:a16="http://schemas.microsoft.com/office/drawing/2014/main" id="{44ADB52F-B3C0-418C-ABEF-606716326D88}"/>
              </a:ext>
            </a:extLst>
          </p:cNvPr>
          <p:cNvSpPr>
            <a:spLocks noGrp="1"/>
          </p:cNvSpPr>
          <p:nvPr>
            <p:ph type="body" idx="12"/>
          </p:nvPr>
        </p:nvSpPr>
        <p:spPr>
          <a:xfrm>
            <a:off x="1271464" y="3649185"/>
            <a:ext cx="5563073" cy="591892"/>
          </a:xfrm>
        </p:spPr>
        <p:txBody>
          <a:bodyPr anchor="t">
            <a:normAutofit/>
          </a:bodyPr>
          <a:lstStyle/>
          <a:p>
            <a:pPr>
              <a:spcBef>
                <a:spcPts val="0"/>
              </a:spcBef>
            </a:pPr>
            <a:r>
              <a:rPr lang="pl-PL" sz="1800" b="1" dirty="0">
                <a:solidFill>
                  <a:schemeClr val="bg1">
                    <a:lumMod val="50000"/>
                  </a:schemeClr>
                </a:solidFill>
              </a:rPr>
              <a:t>Staff </a:t>
            </a:r>
            <a:r>
              <a:rPr lang="pl-PL" sz="1800" b="1" dirty="0" err="1">
                <a:solidFill>
                  <a:schemeClr val="bg1">
                    <a:lumMod val="50000"/>
                  </a:schemeClr>
                </a:solidFill>
              </a:rPr>
              <a:t>travels</a:t>
            </a:r>
            <a:endParaRPr lang="pl-PL" sz="1800" b="1" dirty="0">
              <a:solidFill>
                <a:schemeClr val="bg1">
                  <a:lumMod val="50000"/>
                </a:schemeClr>
              </a:solidFill>
            </a:endParaRPr>
          </a:p>
        </p:txBody>
      </p:sp>
      <p:pic>
        <p:nvPicPr>
          <p:cNvPr id="23" name="Obraz 22">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69157" y="0"/>
            <a:ext cx="3922843" cy="6864508"/>
          </a:xfrm>
          <a:prstGeom prst="rect">
            <a:avLst/>
          </a:prstGeom>
        </p:spPr>
      </p:pic>
      <p:pic>
        <p:nvPicPr>
          <p:cNvPr id="11" name="Obraz 10">
            <a:extLst>
              <a:ext uri="{FF2B5EF4-FFF2-40B4-BE49-F238E27FC236}">
                <a16:creationId xmlns:a16="http://schemas.microsoft.com/office/drawing/2014/main" id="{3A80D9AA-FDDC-4421-A123-035786A4A2A1}"/>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727433" y="274290"/>
            <a:ext cx="2183967" cy="487270"/>
          </a:xfrm>
          <a:prstGeom prst="rect">
            <a:avLst/>
          </a:prstGeom>
        </p:spPr>
      </p:pic>
    </p:spTree>
    <p:extLst>
      <p:ext uri="{BB962C8B-B14F-4D97-AF65-F5344CB8AC3E}">
        <p14:creationId xmlns:p14="http://schemas.microsoft.com/office/powerpoint/2010/main" val="1269898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raz 5">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10000" contrast="-6000"/>
                    </a14:imgEffect>
                  </a14:imgLayer>
                </a14:imgProps>
              </a:ext>
              <a:ext uri="{28A0092B-C50C-407E-A947-70E740481C1C}">
                <a14:useLocalDpi xmlns:a14="http://schemas.microsoft.com/office/drawing/2010/main"/>
              </a:ext>
            </a:extLst>
          </a:blip>
          <a:srcRect/>
          <a:stretch/>
        </p:blipFill>
        <p:spPr>
          <a:xfrm>
            <a:off x="843272" y="0"/>
            <a:ext cx="11348728" cy="6857999"/>
          </a:xfrm>
          <a:prstGeom prst="rect">
            <a:avLst/>
          </a:prstGeom>
        </p:spPr>
      </p:pic>
      <p:grpSp>
        <p:nvGrpSpPr>
          <p:cNvPr id="9" name="Grupa 8">
            <a:extLst>
              <a:ext uri="{FF2B5EF4-FFF2-40B4-BE49-F238E27FC236}">
                <a16:creationId xmlns:a16="http://schemas.microsoft.com/office/drawing/2014/main" id="{E11EFB2B-5EEC-4DF6-B45F-8B522E5F5B7E}"/>
              </a:ext>
              <a:ext uri="{C183D7F6-B498-43B3-948B-1728B52AA6E4}">
                <adec:decorative xmlns:adec="http://schemas.microsoft.com/office/drawing/2017/decorative" val="1"/>
              </a:ext>
            </a:extLst>
          </p:cNvPr>
          <p:cNvGrpSpPr/>
          <p:nvPr/>
        </p:nvGrpSpPr>
        <p:grpSpPr>
          <a:xfrm>
            <a:off x="843272" y="415818"/>
            <a:ext cx="11363789" cy="1388642"/>
            <a:chOff x="828211" y="216753"/>
            <a:chExt cx="11363789" cy="1388642"/>
          </a:xfrm>
        </p:grpSpPr>
        <p:sp>
          <p:nvSpPr>
            <p:cNvPr id="10" name="Prostokąt 9">
              <a:extLst>
                <a:ext uri="{FF2B5EF4-FFF2-40B4-BE49-F238E27FC236}">
                  <a16:creationId xmlns:a16="http://schemas.microsoft.com/office/drawing/2014/main" id="{0B5390F3-2BE1-472B-BD62-EC5B381ED7BD}"/>
                </a:ext>
              </a:extLst>
            </p:cNvPr>
            <p:cNvSpPr/>
            <p:nvPr/>
          </p:nvSpPr>
          <p:spPr>
            <a:xfrm>
              <a:off x="828211" y="216753"/>
              <a:ext cx="11363789" cy="1369299"/>
            </a:xfrm>
            <a:prstGeom prst="rect">
              <a:avLst/>
            </a:prstGeom>
            <a:gradFill>
              <a:gsLst>
                <a:gs pos="92000">
                  <a:schemeClr val="accent1">
                    <a:lumMod val="5000"/>
                    <a:lumOff val="95000"/>
                    <a:alpha val="0"/>
                  </a:schemeClr>
                </a:gs>
                <a:gs pos="10000">
                  <a:schemeClr val="accent1">
                    <a:lumMod val="5000"/>
                    <a:lumOff val="95000"/>
                    <a:alpha val="0"/>
                  </a:schemeClr>
                </a:gs>
                <a:gs pos="49000">
                  <a:schemeClr val="bg1">
                    <a:lumMod val="7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11" name="Text Box 1">
              <a:extLst>
                <a:ext uri="{FF2B5EF4-FFF2-40B4-BE49-F238E27FC236}">
                  <a16:creationId xmlns:a16="http://schemas.microsoft.com/office/drawing/2014/main" id="{56A9EA7D-E1BE-4C38-9CD8-63FD41E21318}"/>
                </a:ext>
              </a:extLst>
            </p:cNvPr>
            <p:cNvSpPr txBox="1">
              <a:spLocks noChangeArrowheads="1"/>
            </p:cNvSpPr>
            <p:nvPr/>
          </p:nvSpPr>
          <p:spPr bwMode="auto">
            <a:xfrm>
              <a:off x="1832467" y="236096"/>
              <a:ext cx="9145016" cy="13692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t"/>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algn="ctr" eaLnBrk="1" hangingPunct="1">
                <a:spcBef>
                  <a:spcPct val="0"/>
                </a:spcBef>
                <a:buClrTx/>
                <a:buFontTx/>
                <a:buNone/>
              </a:pPr>
              <a:r>
                <a:rPr lang="en-US" altLang="pl-PL" sz="4000" b="1" cap="all" dirty="0">
                  <a:solidFill>
                    <a:schemeClr val="bg1"/>
                  </a:solidFill>
                  <a:latin typeface="Calibri" pitchFamily="34" charset="0"/>
                  <a:cs typeface="Calibri" pitchFamily="34" charset="0"/>
                </a:rPr>
                <a:t>WROCŁAW</a:t>
              </a:r>
              <a:r>
                <a:rPr lang="en-US" altLang="pl-PL" sz="4000" b="1" dirty="0">
                  <a:latin typeface="Calibri" pitchFamily="34" charset="0"/>
                  <a:cs typeface="Calibri" pitchFamily="34" charset="0"/>
                </a:rPr>
                <a:t> </a:t>
              </a:r>
              <a:r>
                <a:rPr lang="pl-PL" altLang="pl-PL" sz="4000" b="1" cap="all" dirty="0">
                  <a:solidFill>
                    <a:schemeClr val="bg1"/>
                  </a:solidFill>
                  <a:latin typeface="Calibri" pitchFamily="34" charset="0"/>
                  <a:cs typeface="Calibri" pitchFamily="34" charset="0"/>
                </a:rPr>
                <a:t>TECH </a:t>
              </a:r>
              <a:r>
                <a:rPr lang="en-US" altLang="pl-PL" sz="4000" b="1" cap="all" dirty="0">
                  <a:solidFill>
                    <a:schemeClr val="bg1"/>
                  </a:solidFill>
                  <a:latin typeface="Calibri" pitchFamily="34" charset="0"/>
                  <a:cs typeface="Calibri" pitchFamily="34" charset="0"/>
                </a:rPr>
                <a:t>FOR THE </a:t>
              </a:r>
              <a:r>
                <a:rPr lang="pl-PL" altLang="pl-PL" sz="4000" b="1" cap="all" dirty="0">
                  <a:solidFill>
                    <a:schemeClr val="bg1"/>
                  </a:solidFill>
                  <a:latin typeface="Calibri" pitchFamily="34" charset="0"/>
                  <a:cs typeface="Calibri" pitchFamily="34" charset="0"/>
                </a:rPr>
                <a:t>YOUTH</a:t>
              </a:r>
              <a:endParaRPr lang="en-US" altLang="pl-PL" sz="4000" b="1" cap="all" dirty="0">
                <a:solidFill>
                  <a:schemeClr val="bg1"/>
                </a:solidFill>
                <a:latin typeface="Calibri" pitchFamily="34" charset="0"/>
                <a:cs typeface="Calibri" pitchFamily="34" charset="0"/>
              </a:endParaRPr>
            </a:p>
            <a:p>
              <a:pPr algn="ctr" eaLnBrk="1" hangingPunct="1">
                <a:spcBef>
                  <a:spcPct val="0"/>
                </a:spcBef>
                <a:buFontTx/>
                <a:buNone/>
              </a:pPr>
              <a:endParaRPr lang="pl-PL" altLang="pl-PL" sz="4000" b="1" cap="all" dirty="0"/>
            </a:p>
          </p:txBody>
        </p:sp>
      </p:grpSp>
      <p:sp>
        <p:nvSpPr>
          <p:cNvPr id="3" name="Tytuł 2">
            <a:extLst>
              <a:ext uri="{FF2B5EF4-FFF2-40B4-BE49-F238E27FC236}">
                <a16:creationId xmlns:a16="http://schemas.microsoft.com/office/drawing/2014/main" id="{39385E93-963F-9B55-B49C-7C895EA751EA}"/>
              </a:ext>
            </a:extLst>
          </p:cNvPr>
          <p:cNvSpPr>
            <a:spLocks noGrp="1"/>
          </p:cNvSpPr>
          <p:nvPr>
            <p:ph type="title" idx="4294967295"/>
          </p:nvPr>
        </p:nvSpPr>
        <p:spPr>
          <a:xfrm>
            <a:off x="143339" y="-1548656"/>
            <a:ext cx="11041227" cy="1548656"/>
          </a:xfrm>
        </p:spPr>
        <p:txBody>
          <a:bodyPr vert="horz" wrap="square" lIns="91440" tIns="45720" rIns="91440" bIns="45720" numCol="1" anchor="b" anchorCtr="0" compatLnSpc="1">
            <a:prstTxWarp prst="textNoShape">
              <a:avLst/>
            </a:prstTxWarp>
          </a:bodyPr>
          <a:lstStyle/>
          <a:p>
            <a:r>
              <a:rPr lang="en-US" altLang="pl-PL" b="1" cap="all" dirty="0">
                <a:solidFill>
                  <a:schemeClr val="bg1"/>
                </a:solidFill>
                <a:cs typeface="Calibri" pitchFamily="34" charset="0"/>
              </a:rPr>
              <a:t>WROCŁAW</a:t>
            </a:r>
            <a:r>
              <a:rPr lang="en-US" altLang="pl-PL" b="1" dirty="0">
                <a:cs typeface="Calibri" pitchFamily="34" charset="0"/>
              </a:rPr>
              <a:t> </a:t>
            </a:r>
            <a:r>
              <a:rPr lang="pl-PL" altLang="pl-PL" b="1" cap="all" dirty="0">
                <a:solidFill>
                  <a:schemeClr val="bg1"/>
                </a:solidFill>
                <a:cs typeface="Calibri" pitchFamily="34" charset="0"/>
              </a:rPr>
              <a:t>TECH </a:t>
            </a:r>
            <a:r>
              <a:rPr lang="en-US" altLang="pl-PL" b="1" cap="all" dirty="0">
                <a:solidFill>
                  <a:schemeClr val="bg1"/>
                </a:solidFill>
                <a:cs typeface="Calibri" pitchFamily="34" charset="0"/>
              </a:rPr>
              <a:t>FOR THE </a:t>
            </a:r>
            <a:r>
              <a:rPr lang="pl-PL" altLang="pl-PL" b="1" cap="all" dirty="0">
                <a:solidFill>
                  <a:schemeClr val="bg1"/>
                </a:solidFill>
                <a:cs typeface="Calibri" pitchFamily="34" charset="0"/>
              </a:rPr>
              <a:t>YOUTH</a:t>
            </a:r>
            <a:endParaRPr lang="pl-PL" altLang="pl-PL" b="1" cap="all" dirty="0"/>
          </a:p>
        </p:txBody>
      </p:sp>
    </p:spTree>
    <p:extLst>
      <p:ext uri="{BB962C8B-B14F-4D97-AF65-F5344CB8AC3E}">
        <p14:creationId xmlns:p14="http://schemas.microsoft.com/office/powerpoint/2010/main" val="2194578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1" y="0"/>
            <a:ext cx="3935760" cy="6858000"/>
          </a:xfrm>
          <a:prstGeom prst="rect">
            <a:avLst/>
          </a:prstGeom>
        </p:spPr>
      </p:pic>
      <p:sp>
        <p:nvSpPr>
          <p:cNvPr id="2" name="Rectangle 2"/>
          <p:cNvSpPr txBox="1">
            <a:spLocks noGrp="1"/>
          </p:cNvSpPr>
          <p:nvPr>
            <p:ph type="title" idx="4294967295"/>
          </p:nvPr>
        </p:nvSpPr>
        <p:spPr>
          <a:xfrm>
            <a:off x="1273052" y="0"/>
            <a:ext cx="6696743" cy="126876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pl-PL" sz="3200" b="1" i="0" u="none" strike="noStrike" kern="1200" cap="none" spc="0" normalizeH="0" baseline="0" noProof="0" dirty="0" err="1">
                <a:ln>
                  <a:noFill/>
                </a:ln>
                <a:solidFill>
                  <a:srgbClr val="C00000"/>
                </a:solidFill>
                <a:effectLst/>
                <a:uLnTx/>
                <a:uFillTx/>
                <a:latin typeface="Calibri" panose="020F0502020204030204" pitchFamily="34" charset="0"/>
                <a:ea typeface="+mj-ea"/>
                <a:cs typeface="+mj-cs"/>
              </a:rPr>
              <a:t>Wrocław</a:t>
            </a:r>
            <a:r>
              <a:rPr kumimoji="0" lang="en-US" altLang="pl-PL" sz="3200" b="1" i="0" u="none" strike="noStrike" kern="1200" cap="none" spc="0" normalizeH="0" baseline="0" noProof="0" dirty="0">
                <a:ln>
                  <a:noFill/>
                </a:ln>
                <a:solidFill>
                  <a:srgbClr val="C00000"/>
                </a:solidFill>
                <a:effectLst/>
                <a:uLnTx/>
                <a:uFillTx/>
                <a:latin typeface="Calibri" panose="020F0502020204030204" pitchFamily="34" charset="0"/>
                <a:ea typeface="+mj-ea"/>
                <a:cs typeface="+mj-cs"/>
              </a:rPr>
              <a:t> University of Science </a:t>
            </a:r>
            <a:br>
              <a:rPr kumimoji="0" lang="pl-PL" altLang="pl-PL" sz="3200" b="1" i="0" u="none" strike="noStrike" kern="1200" cap="none" spc="0" normalizeH="0" baseline="0" noProof="0" dirty="0">
                <a:ln>
                  <a:noFill/>
                </a:ln>
                <a:solidFill>
                  <a:srgbClr val="C00000"/>
                </a:solidFill>
                <a:effectLst/>
                <a:uLnTx/>
                <a:uFillTx/>
                <a:latin typeface="Calibri" panose="020F0502020204030204" pitchFamily="34" charset="0"/>
                <a:ea typeface="+mj-ea"/>
                <a:cs typeface="+mj-cs"/>
              </a:rPr>
            </a:br>
            <a:r>
              <a:rPr kumimoji="0" lang="en-US" altLang="pl-PL" sz="3200" b="1" i="0" u="none" strike="noStrike" kern="1200" cap="none" spc="0" normalizeH="0" baseline="0" noProof="0" dirty="0">
                <a:ln>
                  <a:noFill/>
                </a:ln>
                <a:solidFill>
                  <a:srgbClr val="C00000"/>
                </a:solidFill>
                <a:effectLst/>
                <a:uLnTx/>
                <a:uFillTx/>
                <a:latin typeface="Calibri" panose="020F0502020204030204" pitchFamily="34" charset="0"/>
                <a:ea typeface="+mj-ea"/>
                <a:cs typeface="+mj-cs"/>
              </a:rPr>
              <a:t>and Technology for the </a:t>
            </a:r>
            <a:r>
              <a:rPr kumimoji="0" lang="pl-PL" altLang="pl-PL" sz="3200" b="1" i="0" u="none" strike="noStrike" kern="1200" cap="none" spc="0" normalizeH="0" baseline="0" noProof="0" dirty="0" err="1">
                <a:ln>
                  <a:noFill/>
                </a:ln>
                <a:solidFill>
                  <a:srgbClr val="C00000"/>
                </a:solidFill>
                <a:effectLst/>
                <a:uLnTx/>
                <a:uFillTx/>
                <a:latin typeface="Calibri" panose="020F0502020204030204" pitchFamily="34" charset="0"/>
                <a:ea typeface="+mj-ea"/>
                <a:cs typeface="+mj-cs"/>
              </a:rPr>
              <a:t>youth</a:t>
            </a:r>
            <a:endParaRPr kumimoji="0" lang="en-US" altLang="pl-PL" sz="3200" b="1" i="0" u="none" strike="noStrike" kern="1200" cap="none" spc="0" normalizeH="0" baseline="0" noProof="0" dirty="0">
              <a:ln>
                <a:noFill/>
              </a:ln>
              <a:solidFill>
                <a:srgbClr val="C00000"/>
              </a:solidFill>
              <a:effectLst/>
              <a:uLnTx/>
              <a:uFillTx/>
              <a:latin typeface="Calibri" panose="020F0502020204030204" pitchFamily="34" charset="0"/>
              <a:ea typeface="+mj-ea"/>
              <a:cs typeface="+mj-cs"/>
            </a:endParaRPr>
          </a:p>
        </p:txBody>
      </p:sp>
      <p:sp>
        <p:nvSpPr>
          <p:cNvPr id="3" name="Rectangle 3"/>
          <p:cNvSpPr>
            <a:spLocks noGrp="1"/>
          </p:cNvSpPr>
          <p:nvPr>
            <p:ph type="body" idx="1"/>
          </p:nvPr>
        </p:nvSpPr>
        <p:spPr>
          <a:xfrm>
            <a:off x="1273052" y="1448780"/>
            <a:ext cx="5904656" cy="3960440"/>
          </a:xfrm>
        </p:spPr>
        <p:txBody>
          <a:bodyPr>
            <a:noAutofit/>
          </a:bodyPr>
          <a:lstStyle/>
          <a:p>
            <a:pPr marL="571500" indent="-571500" defTabSz="540000">
              <a:spcBef>
                <a:spcPts val="600"/>
              </a:spcBef>
              <a:buClr>
                <a:schemeClr val="bg1">
                  <a:lumMod val="75000"/>
                </a:schemeClr>
              </a:buClr>
              <a:buFont typeface="Wingdings" panose="05000000000000000000" pitchFamily="2" charset="2"/>
              <a:buChar char="§"/>
            </a:pPr>
            <a:r>
              <a:rPr lang="en-US" altLang="pl-PL" sz="1800" dirty="0"/>
              <a:t>Open days </a:t>
            </a:r>
            <a:endParaRPr lang="pl-PL" altLang="pl-PL" sz="1800" dirty="0"/>
          </a:p>
          <a:p>
            <a:pPr marL="571500" indent="-571500" defTabSz="540000">
              <a:spcBef>
                <a:spcPts val="600"/>
              </a:spcBef>
              <a:buClr>
                <a:schemeClr val="bg1">
                  <a:lumMod val="75000"/>
                </a:schemeClr>
              </a:buClr>
              <a:buFont typeface="Wingdings" panose="05000000000000000000" pitchFamily="2" charset="2"/>
              <a:buChar char="§"/>
            </a:pPr>
            <a:r>
              <a:rPr lang="en-US" altLang="pl-PL" sz="1800" dirty="0"/>
              <a:t>International Week</a:t>
            </a:r>
            <a:r>
              <a:rPr lang="pl-PL" altLang="pl-PL" sz="1800" dirty="0"/>
              <a:t>, </a:t>
            </a:r>
            <a:r>
              <a:rPr lang="pl-PL" altLang="pl-PL" sz="1800" dirty="0" err="1"/>
              <a:t>Summer</a:t>
            </a:r>
            <a:r>
              <a:rPr lang="pl-PL" altLang="pl-PL" sz="1800" dirty="0"/>
              <a:t> Schools</a:t>
            </a:r>
            <a:endParaRPr lang="en-US" altLang="pl-PL" sz="1800" dirty="0"/>
          </a:p>
          <a:p>
            <a:pPr marL="571500" indent="-571500" defTabSz="540000">
              <a:spcBef>
                <a:spcPts val="600"/>
              </a:spcBef>
              <a:buClr>
                <a:schemeClr val="bg1">
                  <a:lumMod val="75000"/>
                </a:schemeClr>
              </a:buClr>
              <a:buFont typeface="Wingdings" panose="05000000000000000000" pitchFamily="2" charset="2"/>
              <a:buChar char="§"/>
            </a:pPr>
            <a:r>
              <a:rPr lang="en-US" altLang="pl-PL" sz="1800" dirty="0"/>
              <a:t>Team programming contests</a:t>
            </a:r>
          </a:p>
          <a:p>
            <a:pPr marL="571500" indent="-571500" defTabSz="540000">
              <a:spcBef>
                <a:spcPts val="600"/>
              </a:spcBef>
              <a:buClr>
                <a:schemeClr val="bg1">
                  <a:lumMod val="75000"/>
                </a:schemeClr>
              </a:buClr>
              <a:buFont typeface="Wingdings" panose="05000000000000000000" pitchFamily="2" charset="2"/>
              <a:buChar char="§"/>
            </a:pPr>
            <a:r>
              <a:rPr lang="en-US" altLang="pl-PL" sz="1800" dirty="0"/>
              <a:t>Lower Silesian Festival of Science</a:t>
            </a:r>
            <a:endParaRPr lang="pl-PL" altLang="pl-PL" sz="1800" dirty="0"/>
          </a:p>
          <a:p>
            <a:pPr marL="571500" indent="-571500" defTabSz="540000">
              <a:spcBef>
                <a:spcPts val="600"/>
              </a:spcBef>
              <a:buClr>
                <a:schemeClr val="bg1">
                  <a:lumMod val="75000"/>
                </a:schemeClr>
              </a:buClr>
              <a:buFont typeface="Wingdings" panose="05000000000000000000" pitchFamily="2" charset="2"/>
              <a:buChar char="§"/>
            </a:pPr>
            <a:r>
              <a:rPr lang="en-US" altLang="pl-PL" sz="1800" dirty="0"/>
              <a:t>Competition</a:t>
            </a:r>
            <a:r>
              <a:rPr lang="pl-PL" altLang="pl-PL" sz="1800" dirty="0"/>
              <a:t> </a:t>
            </a:r>
            <a:r>
              <a:rPr lang="en-US" altLang="pl-PL" sz="1800" dirty="0"/>
              <a:t>in </a:t>
            </a:r>
            <a:r>
              <a:rPr lang="en-US" altLang="pl-PL" sz="1800" dirty="0" err="1"/>
              <a:t>maths</a:t>
            </a:r>
            <a:r>
              <a:rPr lang="en-US" altLang="pl-PL" sz="1800" dirty="0"/>
              <a:t> and logic games</a:t>
            </a:r>
          </a:p>
          <a:p>
            <a:pPr marL="571500" indent="-571500" defTabSz="540000">
              <a:spcBef>
                <a:spcPts val="600"/>
              </a:spcBef>
              <a:buClr>
                <a:schemeClr val="bg1">
                  <a:lumMod val="75000"/>
                </a:schemeClr>
              </a:buClr>
              <a:buFont typeface="Wingdings" panose="05000000000000000000" pitchFamily="2" charset="2"/>
              <a:buChar char="§"/>
            </a:pPr>
            <a:r>
              <a:rPr lang="en-US" altLang="pl-PL" sz="1800" dirty="0"/>
              <a:t>Chemistry contest</a:t>
            </a:r>
          </a:p>
          <a:p>
            <a:pPr marL="571500" indent="-571500" defTabSz="540000">
              <a:spcBef>
                <a:spcPts val="600"/>
              </a:spcBef>
              <a:buClr>
                <a:schemeClr val="bg1">
                  <a:lumMod val="75000"/>
                </a:schemeClr>
              </a:buClr>
              <a:buFont typeface="Wingdings" panose="05000000000000000000" pitchFamily="2" charset="2"/>
              <a:buChar char="§"/>
            </a:pPr>
            <a:r>
              <a:rPr lang="en-US" altLang="pl-PL" sz="1800" dirty="0"/>
              <a:t>Young Researchers Academy</a:t>
            </a:r>
            <a:endParaRPr lang="pl-PL" altLang="pl-PL" sz="1800" dirty="0"/>
          </a:p>
          <a:p>
            <a:pPr marL="571500" indent="-571500" defTabSz="540000">
              <a:spcBef>
                <a:spcPts val="600"/>
              </a:spcBef>
              <a:buClr>
                <a:schemeClr val="bg1">
                  <a:lumMod val="75000"/>
                </a:schemeClr>
              </a:buClr>
              <a:buFont typeface="Wingdings" panose="05000000000000000000" pitchFamily="2" charset="2"/>
              <a:buChar char="§"/>
            </a:pPr>
            <a:r>
              <a:rPr lang="pl-PL" altLang="pl-PL" sz="1800" dirty="0"/>
              <a:t>Courses for </a:t>
            </a:r>
            <a:r>
              <a:rPr lang="pl-PL" altLang="pl-PL" sz="1800" dirty="0" err="1"/>
              <a:t>candidates</a:t>
            </a:r>
            <a:endParaRPr lang="en-US" altLang="pl-PL" sz="1800" dirty="0"/>
          </a:p>
          <a:p>
            <a:pPr marL="571500" indent="-571500" defTabSz="540000">
              <a:spcBef>
                <a:spcPts val="600"/>
              </a:spcBef>
              <a:buClr>
                <a:schemeClr val="bg1">
                  <a:lumMod val="75000"/>
                </a:schemeClr>
              </a:buClr>
              <a:buFont typeface="Wingdings" panose="05000000000000000000" pitchFamily="2" charset="2"/>
              <a:buChar char="§"/>
            </a:pPr>
            <a:r>
              <a:rPr lang="en-US" altLang="pl-PL" sz="1800" dirty="0"/>
              <a:t>Cooperation with secondary schools</a:t>
            </a:r>
            <a:endParaRPr lang="pl-PL" altLang="pl-PL" sz="1800" dirty="0"/>
          </a:p>
          <a:p>
            <a:pPr marL="571500" indent="-571500" defTabSz="540000">
              <a:spcBef>
                <a:spcPts val="600"/>
              </a:spcBef>
              <a:buClr>
                <a:schemeClr val="bg1">
                  <a:lumMod val="75000"/>
                </a:schemeClr>
              </a:buClr>
              <a:buFont typeface="Wingdings" panose="05000000000000000000" pitchFamily="2" charset="2"/>
              <a:buChar char="§"/>
            </a:pPr>
            <a:r>
              <a:rPr lang="pl-PL" altLang="pl-PL" sz="1800" dirty="0" err="1"/>
              <a:t>Polilab</a:t>
            </a:r>
            <a:r>
              <a:rPr lang="pl-PL" altLang="pl-PL" sz="1800" dirty="0"/>
              <a:t> </a:t>
            </a:r>
          </a:p>
          <a:p>
            <a:pPr marL="571500" indent="-571500" defTabSz="540000">
              <a:spcBef>
                <a:spcPts val="600"/>
              </a:spcBef>
              <a:buClr>
                <a:schemeClr val="bg1">
                  <a:lumMod val="75000"/>
                </a:schemeClr>
              </a:buClr>
              <a:buFont typeface="Wingdings" panose="05000000000000000000" pitchFamily="2" charset="2"/>
              <a:buChar char="§"/>
            </a:pPr>
            <a:r>
              <a:rPr lang="pl-PL" altLang="pl-PL" sz="1800" dirty="0"/>
              <a:t>Studium talent </a:t>
            </a:r>
          </a:p>
          <a:p>
            <a:pPr marL="571500" indent="-571500" defTabSz="540000">
              <a:spcBef>
                <a:spcPts val="600"/>
              </a:spcBef>
              <a:buClr>
                <a:schemeClr val="bg1">
                  <a:lumMod val="75000"/>
                </a:schemeClr>
              </a:buClr>
              <a:buFont typeface="Wingdings" panose="05000000000000000000" pitchFamily="2" charset="2"/>
              <a:buChar char="§"/>
            </a:pPr>
            <a:r>
              <a:rPr lang="pl-PL" altLang="pl-PL" sz="1800" dirty="0" err="1"/>
              <a:t>Robotic</a:t>
            </a:r>
            <a:r>
              <a:rPr lang="pl-PL" altLang="pl-PL" sz="1800" dirty="0"/>
              <a:t> Arena</a:t>
            </a:r>
          </a:p>
          <a:p>
            <a:pPr marL="571500" indent="-571500" defTabSz="540000">
              <a:spcBef>
                <a:spcPts val="600"/>
              </a:spcBef>
              <a:buClr>
                <a:schemeClr val="bg1">
                  <a:lumMod val="75000"/>
                </a:schemeClr>
              </a:buClr>
              <a:buFont typeface="Wingdings" panose="05000000000000000000" pitchFamily="2" charset="2"/>
              <a:buChar char="§"/>
            </a:pPr>
            <a:r>
              <a:rPr lang="pl-PL" altLang="pl-PL" sz="1800" dirty="0" err="1"/>
              <a:t>PWr</a:t>
            </a:r>
            <a:r>
              <a:rPr lang="pl-PL" altLang="pl-PL" sz="1800" dirty="0"/>
              <a:t> Challenge</a:t>
            </a:r>
          </a:p>
          <a:p>
            <a:pPr marL="571500" indent="-571500" defTabSz="540000">
              <a:spcBef>
                <a:spcPts val="600"/>
              </a:spcBef>
              <a:buClr>
                <a:schemeClr val="bg1">
                  <a:lumMod val="75000"/>
                </a:schemeClr>
              </a:buClr>
              <a:buFont typeface="Wingdings" panose="05000000000000000000" pitchFamily="2" charset="2"/>
              <a:buChar char="§"/>
            </a:pPr>
            <a:r>
              <a:rPr lang="pl-PL" altLang="pl-PL" sz="1800" dirty="0"/>
              <a:t>Girls' </a:t>
            </a:r>
            <a:r>
              <a:rPr lang="pl-PL" altLang="pl-PL" sz="1800" dirty="0" err="1"/>
              <a:t>TechPower</a:t>
            </a:r>
            <a:endParaRPr lang="pl-PL" altLang="pl-PL" sz="1800" dirty="0"/>
          </a:p>
          <a:p>
            <a:pPr defTabSz="540000">
              <a:spcBef>
                <a:spcPts val="600"/>
              </a:spcBef>
              <a:buClr>
                <a:srgbClr val="C00000"/>
              </a:buClr>
            </a:pPr>
            <a:endParaRPr lang="pl-PL" altLang="pl-PL" sz="1800" dirty="0"/>
          </a:p>
          <a:p>
            <a:pPr marL="571500" indent="-571500" defTabSz="540000">
              <a:spcBef>
                <a:spcPts val="600"/>
              </a:spcBef>
              <a:buClr>
                <a:srgbClr val="C00000"/>
              </a:buClr>
              <a:buFont typeface="Arial" panose="020B0604020202020204" pitchFamily="34" charset="0"/>
              <a:buChar char="•"/>
            </a:pPr>
            <a:endParaRPr lang="pl-PL" altLang="pl-PL" sz="1800" dirty="0"/>
          </a:p>
          <a:p>
            <a:pPr marL="571500" indent="-571500" defTabSz="540000">
              <a:spcBef>
                <a:spcPts val="600"/>
              </a:spcBef>
              <a:buClr>
                <a:srgbClr val="C00000"/>
              </a:buClr>
              <a:buFont typeface="Arial" panose="020B0604020202020204" pitchFamily="34" charset="0"/>
              <a:buChar char="•"/>
            </a:pPr>
            <a:endParaRPr lang="en-US" altLang="pl-PL" sz="1800" dirty="0"/>
          </a:p>
          <a:p>
            <a:pPr defTabSz="540000">
              <a:spcBef>
                <a:spcPts val="600"/>
              </a:spcBef>
              <a:buClr>
                <a:srgbClr val="C00000"/>
              </a:buClr>
            </a:pPr>
            <a:r>
              <a:rPr lang="pl-PL" altLang="pl-PL" sz="1600" dirty="0">
                <a:latin typeface="Calibri"/>
                <a:cs typeface="Calibri"/>
              </a:rPr>
              <a:t> </a:t>
            </a:r>
            <a:endParaRPr lang="pl-PL" altLang="pl-PL" sz="1600" dirty="0">
              <a:cs typeface="Calibri"/>
            </a:endParaRPr>
          </a:p>
          <a:p>
            <a:pPr marL="571500" indent="-571500">
              <a:buClr>
                <a:schemeClr val="bg1">
                  <a:lumMod val="50000"/>
                </a:schemeClr>
              </a:buClr>
              <a:buFont typeface="Arial" panose="020B0604020202020204" pitchFamily="34" charset="0"/>
              <a:buChar char="•"/>
            </a:pPr>
            <a:endParaRPr lang="pl-PL" altLang="pl-PL" sz="1600" dirty="0"/>
          </a:p>
          <a:p>
            <a:pPr marL="571500" indent="-571500">
              <a:buClr>
                <a:schemeClr val="bg1">
                  <a:lumMod val="50000"/>
                </a:schemeClr>
              </a:buClr>
              <a:buFont typeface="Arial" panose="020B0604020202020204" pitchFamily="34" charset="0"/>
              <a:buChar char="•"/>
            </a:pPr>
            <a:endParaRPr lang="pl-PL" altLang="pl-PL" sz="1600" dirty="0">
              <a:cs typeface="Calibri" panose="020F0502020204030204" pitchFamily="34" charset="0"/>
            </a:endParaRPr>
          </a:p>
        </p:txBody>
      </p:sp>
    </p:spTree>
    <p:extLst>
      <p:ext uri="{BB962C8B-B14F-4D97-AF65-F5344CB8AC3E}">
        <p14:creationId xmlns:p14="http://schemas.microsoft.com/office/powerpoint/2010/main" val="3750924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Grp="1"/>
          </p:cNvSpPr>
          <p:nvPr>
            <p:ph type="title" idx="4294967295"/>
          </p:nvPr>
        </p:nvSpPr>
        <p:spPr>
          <a:xfrm>
            <a:off x="1271464" y="332656"/>
            <a:ext cx="5760640" cy="5760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pl-PL" altLang="pl-PL" sz="3200" b="1" i="0" u="none" strike="noStrike" kern="1200" cap="none" spc="0" normalizeH="0" baseline="0" noProof="0" dirty="0">
                <a:ln>
                  <a:noFill/>
                </a:ln>
                <a:solidFill>
                  <a:srgbClr val="C00000"/>
                </a:solidFill>
                <a:effectLst/>
                <a:uLnTx/>
                <a:uFillTx/>
                <a:latin typeface="Calibri" panose="020F0502020204030204" pitchFamily="34" charset="0"/>
                <a:ea typeface="+mj-ea"/>
                <a:cs typeface="Calibri" pitchFamily="34" charset="0"/>
              </a:rPr>
              <a:t>Student </a:t>
            </a:r>
            <a:r>
              <a:rPr kumimoji="0" lang="pl-PL" altLang="pl-PL" sz="3200" b="1" i="0" u="none" strike="noStrike" kern="1200" cap="none" spc="0" normalizeH="0" baseline="0" noProof="0" dirty="0" err="1">
                <a:ln>
                  <a:noFill/>
                </a:ln>
                <a:solidFill>
                  <a:srgbClr val="C00000"/>
                </a:solidFill>
                <a:effectLst/>
                <a:uLnTx/>
                <a:uFillTx/>
                <a:latin typeface="Calibri" panose="020F0502020204030204" pitchFamily="34" charset="0"/>
                <a:ea typeface="+mj-ea"/>
                <a:cs typeface="Calibri" pitchFamily="34" charset="0"/>
              </a:rPr>
              <a:t>activities</a:t>
            </a:r>
            <a:endParaRPr kumimoji="0" lang="pl-PL" altLang="pl-PL" sz="3200" b="1" i="0" u="none" strike="noStrike" kern="1200" cap="none" spc="0" normalizeH="0" baseline="0" noProof="0" dirty="0">
              <a:ln>
                <a:noFill/>
              </a:ln>
              <a:solidFill>
                <a:srgbClr val="C00000"/>
              </a:solidFill>
              <a:effectLst/>
              <a:uLnTx/>
              <a:uFillTx/>
              <a:latin typeface="Calibri" panose="020F0502020204030204" pitchFamily="34" charset="0"/>
              <a:ea typeface="+mj-ea"/>
              <a:cs typeface="Calibri"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endParaRPr kumimoji="0" lang="pl-PL" altLang="pl-PL" sz="3200" b="1" i="0" u="none" strike="noStrike" kern="1200" cap="none" spc="0" normalizeH="0" baseline="0" noProof="0" dirty="0">
              <a:ln>
                <a:noFill/>
              </a:ln>
              <a:solidFill>
                <a:srgbClr val="B11D09"/>
              </a:solidFill>
              <a:effectLst/>
              <a:uLnTx/>
              <a:uFillTx/>
              <a:latin typeface="Calibri" panose="020F0502020204030204" pitchFamily="34" charset="0"/>
              <a:ea typeface="Microsoft YaHei" pitchFamily="34" charset="-122"/>
              <a:cs typeface="Calibri" pitchFamily="34" charset="0"/>
            </a:endParaRPr>
          </a:p>
        </p:txBody>
      </p:sp>
      <p:sp>
        <p:nvSpPr>
          <p:cNvPr id="3" name="Rectangle 3"/>
          <p:cNvSpPr>
            <a:spLocks noGrp="1"/>
          </p:cNvSpPr>
          <p:nvPr>
            <p:ph type="body" idx="1"/>
          </p:nvPr>
        </p:nvSpPr>
        <p:spPr>
          <a:xfrm>
            <a:off x="1271464" y="908719"/>
            <a:ext cx="6840760" cy="5760641"/>
          </a:xfrm>
        </p:spPr>
        <p:txBody>
          <a:bodyPr>
            <a:noAutofit/>
          </a:bodyPr>
          <a:lstStyle/>
          <a:p>
            <a:pPr marL="285750" indent="-285750" algn="just">
              <a:spcBef>
                <a:spcPts val="600"/>
              </a:spcBef>
              <a:spcAft>
                <a:spcPts val="600"/>
              </a:spcAft>
              <a:buClr>
                <a:schemeClr val="bg1">
                  <a:lumMod val="75000"/>
                </a:schemeClr>
              </a:buClr>
              <a:buFont typeface="Wingdings" panose="05000000000000000000" pitchFamily="2" charset="2"/>
              <a:buChar char="§"/>
            </a:pPr>
            <a:r>
              <a:rPr lang="pl-PL" altLang="pl-PL" sz="2000" b="1" dirty="0">
                <a:cs typeface="Calibri" pitchFamily="34" charset="0"/>
              </a:rPr>
              <a:t>223 </a:t>
            </a:r>
            <a:r>
              <a:rPr lang="pl-PL" altLang="pl-PL" sz="2000" b="1" dirty="0" err="1">
                <a:cs typeface="Calibri" pitchFamily="34" charset="0"/>
              </a:rPr>
              <a:t>Scientific</a:t>
            </a:r>
            <a:r>
              <a:rPr lang="pl-PL" altLang="pl-PL" sz="2000" b="1" dirty="0">
                <a:cs typeface="Calibri" pitchFamily="34" charset="0"/>
              </a:rPr>
              <a:t> </a:t>
            </a:r>
            <a:r>
              <a:rPr lang="pl-PL" altLang="pl-PL" sz="2000" b="1" dirty="0" err="1">
                <a:cs typeface="Calibri" pitchFamily="34" charset="0"/>
              </a:rPr>
              <a:t>organizations</a:t>
            </a:r>
            <a:endParaRPr lang="pl-PL" altLang="pl-PL" sz="2000" b="1" dirty="0">
              <a:cs typeface="Calibri" pitchFamily="34" charset="0"/>
            </a:endParaRPr>
          </a:p>
          <a:p>
            <a:pPr algn="just">
              <a:spcBef>
                <a:spcPts val="600"/>
              </a:spcBef>
              <a:spcAft>
                <a:spcPts val="600"/>
              </a:spcAft>
              <a:buClr>
                <a:schemeClr val="bg1">
                  <a:lumMod val="75000"/>
                </a:schemeClr>
              </a:buClr>
            </a:pPr>
            <a:r>
              <a:rPr lang="pl-PL" altLang="pl-PL" sz="2000" dirty="0">
                <a:cs typeface="Calibri" pitchFamily="34" charset="0"/>
              </a:rPr>
              <a:t>A</a:t>
            </a:r>
            <a:r>
              <a:rPr lang="en-US" altLang="pl-PL" sz="2000" dirty="0" err="1">
                <a:cs typeface="Calibri" pitchFamily="34" charset="0"/>
              </a:rPr>
              <a:t>mong</a:t>
            </a:r>
            <a:r>
              <a:rPr lang="en-US" altLang="pl-PL" sz="2000" dirty="0">
                <a:cs typeface="Calibri" pitchFamily="34" charset="0"/>
              </a:rPr>
              <a:t> others</a:t>
            </a:r>
            <a:r>
              <a:rPr lang="pl-PL" altLang="pl-PL" sz="2000" dirty="0">
                <a:cs typeface="Calibri" pitchFamily="34" charset="0"/>
              </a:rPr>
              <a:t>: PWR Racing Team, </a:t>
            </a:r>
            <a:r>
              <a:rPr lang="pl-PL" sz="2000" dirty="0"/>
              <a:t>PIRM Mobile </a:t>
            </a:r>
            <a:r>
              <a:rPr lang="pl-PL" sz="2000" dirty="0" err="1"/>
              <a:t>Vehicles</a:t>
            </a:r>
            <a:r>
              <a:rPr lang="pl-PL" sz="2000" dirty="0"/>
              <a:t> and </a:t>
            </a:r>
            <a:r>
              <a:rPr lang="pl-PL" sz="2000" dirty="0" err="1"/>
              <a:t>Robots</a:t>
            </a:r>
            <a:r>
              <a:rPr lang="pl-PL" sz="2000" dirty="0"/>
              <a:t> </a:t>
            </a:r>
            <a:r>
              <a:rPr lang="pl-PL" sz="2000" dirty="0" err="1"/>
              <a:t>Scientific</a:t>
            </a:r>
            <a:r>
              <a:rPr lang="pl-PL" sz="2000" dirty="0"/>
              <a:t> </a:t>
            </a:r>
            <a:r>
              <a:rPr lang="pl-PL" sz="2000" dirty="0" err="1"/>
              <a:t>Circle</a:t>
            </a:r>
            <a:r>
              <a:rPr lang="pl-PL" altLang="pl-PL" sz="2000" dirty="0">
                <a:cs typeface="Calibri" pitchFamily="34" charset="0"/>
              </a:rPr>
              <a:t>, </a:t>
            </a:r>
            <a:r>
              <a:rPr lang="pl-PL" altLang="pl-PL" sz="2000" dirty="0" err="1">
                <a:cs typeface="Calibri" pitchFamily="34" charset="0"/>
              </a:rPr>
              <a:t>Students</a:t>
            </a:r>
            <a:r>
              <a:rPr lang="pl-PL" altLang="pl-PL" sz="2000" dirty="0">
                <a:cs typeface="Calibri" pitchFamily="34" charset="0"/>
              </a:rPr>
              <a:t> </a:t>
            </a:r>
            <a:r>
              <a:rPr lang="pl-PL" altLang="pl-PL" sz="2000" dirty="0" err="1">
                <a:cs typeface="Calibri" pitchFamily="34" charset="0"/>
              </a:rPr>
              <a:t>Scientific</a:t>
            </a:r>
            <a:r>
              <a:rPr lang="pl-PL" altLang="pl-PL" sz="2000" dirty="0">
                <a:cs typeface="Calibri" pitchFamily="34" charset="0"/>
              </a:rPr>
              <a:t> </a:t>
            </a:r>
            <a:r>
              <a:rPr lang="pl-PL" altLang="pl-PL" sz="2000" dirty="0" err="1">
                <a:cs typeface="Calibri" pitchFamily="34" charset="0"/>
              </a:rPr>
              <a:t>Society</a:t>
            </a:r>
            <a:r>
              <a:rPr lang="pl-PL" altLang="pl-PL" sz="2000" dirty="0">
                <a:cs typeface="Calibri" pitchFamily="34" charset="0"/>
              </a:rPr>
              <a:t> </a:t>
            </a:r>
            <a:r>
              <a:rPr lang="pl-PL" altLang="pl-PL" sz="2000" dirty="0" err="1">
                <a:cs typeface="Calibri" pitchFamily="34" charset="0"/>
              </a:rPr>
              <a:t>KoNaR</a:t>
            </a:r>
            <a:r>
              <a:rPr lang="pl-PL" altLang="pl-PL" sz="2000" dirty="0">
                <a:cs typeface="Calibri" pitchFamily="34" charset="0"/>
              </a:rPr>
              <a:t>, </a:t>
            </a:r>
            <a:r>
              <a:rPr lang="pl-PL" sz="2000" dirty="0" err="1"/>
              <a:t>Academic</a:t>
            </a:r>
            <a:r>
              <a:rPr lang="pl-PL" sz="2000" dirty="0"/>
              <a:t> </a:t>
            </a:r>
            <a:r>
              <a:rPr lang="pl-PL" sz="2000" dirty="0" err="1"/>
              <a:t>Aviation</a:t>
            </a:r>
            <a:r>
              <a:rPr lang="pl-PL" sz="2000" dirty="0"/>
              <a:t> Club</a:t>
            </a:r>
            <a:r>
              <a:rPr lang="pl-PL" altLang="pl-PL" sz="2000" dirty="0">
                <a:cs typeface="Calibri" pitchFamily="34" charset="0"/>
              </a:rPr>
              <a:t>, </a:t>
            </a:r>
            <a:r>
              <a:rPr lang="pl-PL" altLang="pl-PL" sz="2000" dirty="0" err="1">
                <a:cs typeface="Calibri" pitchFamily="34" charset="0"/>
              </a:rPr>
              <a:t>Bio</a:t>
            </a:r>
            <a:r>
              <a:rPr lang="pl-PL" altLang="pl-PL" sz="2000" dirty="0">
                <a:cs typeface="Calibri" pitchFamily="34" charset="0"/>
              </a:rPr>
              <a:t>-Top, ALLIN, Wireless </a:t>
            </a:r>
            <a:r>
              <a:rPr lang="pl-PL" altLang="pl-PL" sz="2000" dirty="0" err="1">
                <a:cs typeface="Calibri" pitchFamily="34" charset="0"/>
              </a:rPr>
              <a:t>Group</a:t>
            </a:r>
            <a:r>
              <a:rPr lang="pl-PL" altLang="pl-PL" sz="2000" dirty="0">
                <a:cs typeface="Calibri" pitchFamily="34" charset="0"/>
              </a:rPr>
              <a:t>, PWR Solar </a:t>
            </a:r>
            <a:r>
              <a:rPr lang="pl-PL" altLang="pl-PL" sz="2000" dirty="0" err="1">
                <a:cs typeface="Calibri" pitchFamily="34" charset="0"/>
              </a:rPr>
              <a:t>Boat</a:t>
            </a:r>
            <a:r>
              <a:rPr lang="pl-PL" altLang="pl-PL" sz="2000" dirty="0">
                <a:cs typeface="Calibri" pitchFamily="34" charset="0"/>
              </a:rPr>
              <a:t> Team, Energy </a:t>
            </a:r>
            <a:r>
              <a:rPr lang="pl-PL" altLang="pl-PL" sz="2000" dirty="0" err="1">
                <a:cs typeface="Calibri" pitchFamily="34" charset="0"/>
              </a:rPr>
              <a:t>Loop</a:t>
            </a:r>
            <a:r>
              <a:rPr lang="pl-PL" altLang="pl-PL" sz="2000" dirty="0">
                <a:cs typeface="Calibri" pitchFamily="34" charset="0"/>
              </a:rPr>
              <a:t>, Audio Engineering </a:t>
            </a:r>
            <a:r>
              <a:rPr lang="pl-PL" altLang="pl-PL" sz="2000" dirty="0" err="1">
                <a:cs typeface="Calibri" pitchFamily="34" charset="0"/>
              </a:rPr>
              <a:t>Society</a:t>
            </a:r>
            <a:r>
              <a:rPr lang="pl-PL" altLang="pl-PL" sz="2000" dirty="0">
                <a:cs typeface="Calibri" pitchFamily="34" charset="0"/>
              </a:rPr>
              <a:t> AES</a:t>
            </a:r>
          </a:p>
          <a:p>
            <a:pPr marL="285750" indent="-285750" algn="just">
              <a:spcBef>
                <a:spcPts val="600"/>
              </a:spcBef>
              <a:spcAft>
                <a:spcPts val="600"/>
              </a:spcAft>
              <a:buClr>
                <a:schemeClr val="bg1">
                  <a:lumMod val="75000"/>
                </a:schemeClr>
              </a:buClr>
              <a:buFont typeface="Wingdings" panose="05000000000000000000" pitchFamily="2" charset="2"/>
              <a:buChar char="§"/>
            </a:pPr>
            <a:r>
              <a:rPr lang="pl-PL" altLang="pl-PL" sz="2000" b="1" dirty="0">
                <a:cs typeface="Calibri" pitchFamily="34" charset="0"/>
              </a:rPr>
              <a:t>29 Student </a:t>
            </a:r>
            <a:r>
              <a:rPr lang="pl-PL" altLang="pl-PL" sz="2000" b="1" dirty="0" err="1">
                <a:cs typeface="Calibri" pitchFamily="34" charset="0"/>
              </a:rPr>
              <a:t>associations</a:t>
            </a:r>
            <a:endParaRPr lang="pl-PL" altLang="pl-PL" sz="2000" b="1" dirty="0">
              <a:cs typeface="Calibri" pitchFamily="34" charset="0"/>
            </a:endParaRPr>
          </a:p>
          <a:p>
            <a:pPr algn="just">
              <a:spcBef>
                <a:spcPts val="600"/>
              </a:spcBef>
              <a:spcAft>
                <a:spcPts val="600"/>
              </a:spcAft>
              <a:buClr>
                <a:schemeClr val="bg1">
                  <a:lumMod val="75000"/>
                </a:schemeClr>
              </a:buClr>
            </a:pPr>
            <a:r>
              <a:rPr lang="en-US" altLang="pl-PL" sz="2000" dirty="0">
                <a:cs typeface="Calibri" pitchFamily="34" charset="0"/>
              </a:rPr>
              <a:t>Among students’ organizations, the ones with national or international span are the most </a:t>
            </a:r>
            <a:r>
              <a:rPr lang="en-US" altLang="pl-PL" sz="2000" dirty="0" err="1">
                <a:cs typeface="Calibri" pitchFamily="34" charset="0"/>
              </a:rPr>
              <a:t>distingushing</a:t>
            </a:r>
            <a:r>
              <a:rPr lang="en-US" altLang="pl-PL" sz="2000" dirty="0">
                <a:cs typeface="Calibri" pitchFamily="34" charset="0"/>
              </a:rPr>
              <a:t> and active: BEST</a:t>
            </a:r>
            <a:r>
              <a:rPr lang="pl-PL" altLang="pl-PL" sz="2000" dirty="0">
                <a:cs typeface="Calibri" pitchFamily="34" charset="0"/>
              </a:rPr>
              <a:t> Wrocław</a:t>
            </a:r>
            <a:r>
              <a:rPr lang="en-US" altLang="pl-PL" sz="2000" dirty="0">
                <a:cs typeface="Calibri" pitchFamily="34" charset="0"/>
              </a:rPr>
              <a:t>, AIESEC,</a:t>
            </a:r>
            <a:r>
              <a:rPr lang="pl-PL" altLang="pl-PL" sz="2000" dirty="0">
                <a:cs typeface="Calibri" pitchFamily="34" charset="0"/>
              </a:rPr>
              <a:t> NZS, </a:t>
            </a:r>
            <a:r>
              <a:rPr lang="en-US" altLang="pl-PL" sz="2000" dirty="0">
                <a:cs typeface="Calibri" pitchFamily="34" charset="0"/>
              </a:rPr>
              <a:t>IAESTE, </a:t>
            </a:r>
            <a:r>
              <a:rPr lang="pl-PL" altLang="pl-PL" sz="2000" dirty="0">
                <a:cs typeface="Calibri" pitchFamily="34" charset="0"/>
              </a:rPr>
              <a:t>SEP, Erasmus Student Network ESN.</a:t>
            </a:r>
          </a:p>
          <a:p>
            <a:pPr marL="285750" indent="-285750" algn="just">
              <a:spcBef>
                <a:spcPts val="600"/>
              </a:spcBef>
              <a:spcAft>
                <a:spcPts val="600"/>
              </a:spcAft>
              <a:buClr>
                <a:schemeClr val="bg1">
                  <a:lumMod val="75000"/>
                </a:schemeClr>
              </a:buClr>
              <a:buFont typeface="Wingdings" panose="05000000000000000000" pitchFamily="2" charset="2"/>
              <a:buChar char="§"/>
            </a:pPr>
            <a:r>
              <a:rPr lang="pl-PL" altLang="pl-PL" sz="2000" b="1" dirty="0">
                <a:cs typeface="Calibri" pitchFamily="34" charset="0"/>
              </a:rPr>
              <a:t>21 Student </a:t>
            </a:r>
            <a:r>
              <a:rPr lang="pl-PL" altLang="pl-PL" sz="2000" b="1" dirty="0" err="1">
                <a:cs typeface="Calibri" pitchFamily="34" charset="0"/>
              </a:rPr>
              <a:t>culture</a:t>
            </a:r>
            <a:r>
              <a:rPr lang="pl-PL" altLang="pl-PL" sz="2000" b="1" dirty="0">
                <a:cs typeface="Calibri" pitchFamily="34" charset="0"/>
              </a:rPr>
              <a:t> </a:t>
            </a:r>
            <a:r>
              <a:rPr lang="pl-PL" altLang="pl-PL" sz="2000" b="1" dirty="0" err="1">
                <a:cs typeface="Calibri" pitchFamily="34" charset="0"/>
              </a:rPr>
              <a:t>centres</a:t>
            </a:r>
            <a:r>
              <a:rPr lang="pl-PL" altLang="pl-PL" sz="2000" b="1" dirty="0">
                <a:cs typeface="Calibri" pitchFamily="34" charset="0"/>
              </a:rPr>
              <a:t> </a:t>
            </a:r>
          </a:p>
          <a:p>
            <a:pPr algn="just">
              <a:spcBef>
                <a:spcPts val="600"/>
              </a:spcBef>
              <a:spcAft>
                <a:spcPts val="600"/>
              </a:spcAft>
              <a:buClr>
                <a:schemeClr val="bg1">
                  <a:lumMod val="75000"/>
                </a:schemeClr>
              </a:buClr>
            </a:pPr>
            <a:r>
              <a:rPr lang="pl-PL" altLang="pl-PL" sz="2000" dirty="0" err="1">
                <a:cs typeface="Calibri" pitchFamily="34" charset="0"/>
              </a:rPr>
              <a:t>Among</a:t>
            </a:r>
            <a:r>
              <a:rPr lang="pl-PL" altLang="pl-PL" sz="2000" dirty="0">
                <a:cs typeface="Calibri" pitchFamily="34" charset="0"/>
              </a:rPr>
              <a:t> </a:t>
            </a:r>
            <a:r>
              <a:rPr lang="pl-PL" altLang="pl-PL" sz="2000" dirty="0" err="1">
                <a:cs typeface="Calibri" pitchFamily="34" charset="0"/>
              </a:rPr>
              <a:t>others</a:t>
            </a:r>
            <a:r>
              <a:rPr lang="pl-PL" altLang="pl-PL" sz="2000" dirty="0">
                <a:cs typeface="Calibri" pitchFamily="34" charset="0"/>
              </a:rPr>
              <a:t>: POLITECHNIKA Film </a:t>
            </a:r>
            <a:r>
              <a:rPr lang="pl-PL" altLang="pl-PL" sz="2000" dirty="0" err="1">
                <a:cs typeface="Calibri" pitchFamily="34" charset="0"/>
              </a:rPr>
              <a:t>Discussion</a:t>
            </a:r>
            <a:r>
              <a:rPr lang="pl-PL" altLang="pl-PL" sz="2000" dirty="0">
                <a:cs typeface="Calibri" pitchFamily="34" charset="0"/>
              </a:rPr>
              <a:t> Club, </a:t>
            </a:r>
            <a:r>
              <a:rPr lang="en-US" altLang="pl-PL" sz="2000" dirty="0" err="1">
                <a:cs typeface="Calibri" pitchFamily="34" charset="0"/>
              </a:rPr>
              <a:t>Wrocław</a:t>
            </a:r>
            <a:r>
              <a:rPr lang="en-US" altLang="pl-PL" sz="2000" dirty="0">
                <a:cs typeface="Calibri" pitchFamily="34" charset="0"/>
              </a:rPr>
              <a:t> University of</a:t>
            </a:r>
            <a:r>
              <a:rPr lang="pl-PL" altLang="pl-PL" sz="2000" dirty="0">
                <a:cs typeface="Calibri" pitchFamily="34" charset="0"/>
              </a:rPr>
              <a:t> </a:t>
            </a:r>
            <a:r>
              <a:rPr lang="en-US" altLang="pl-PL" sz="2000" dirty="0">
                <a:cs typeface="Calibri" pitchFamily="34" charset="0"/>
              </a:rPr>
              <a:t>Science and Technology Academic Choir</a:t>
            </a:r>
            <a:r>
              <a:rPr lang="pl-PL" altLang="pl-PL" sz="2000" dirty="0">
                <a:cs typeface="Calibri" pitchFamily="34" charset="0"/>
              </a:rPr>
              <a:t>, BIG BAND </a:t>
            </a:r>
            <a:r>
              <a:rPr lang="pl-PL" altLang="pl-PL" sz="2000" dirty="0" err="1">
                <a:cs typeface="Calibri" pitchFamily="34" charset="0"/>
              </a:rPr>
              <a:t>music</a:t>
            </a:r>
            <a:r>
              <a:rPr lang="pl-PL" altLang="pl-PL" sz="2000" dirty="0">
                <a:cs typeface="Calibri" pitchFamily="34" charset="0"/>
              </a:rPr>
              <a:t> </a:t>
            </a:r>
            <a:r>
              <a:rPr lang="pl-PL" altLang="pl-PL" sz="2000" dirty="0" err="1">
                <a:cs typeface="Calibri" pitchFamily="34" charset="0"/>
              </a:rPr>
              <a:t>group</a:t>
            </a:r>
            <a:r>
              <a:rPr lang="pl-PL" altLang="pl-PL" sz="2000" dirty="0">
                <a:cs typeface="Calibri" pitchFamily="34" charset="0"/>
              </a:rPr>
              <a:t>, FOSA </a:t>
            </a:r>
            <a:r>
              <a:rPr lang="pl-PL" altLang="pl-PL" sz="2000" dirty="0" err="1">
                <a:cs typeface="Calibri" pitchFamily="34" charset="0"/>
              </a:rPr>
              <a:t>Academic</a:t>
            </a:r>
            <a:r>
              <a:rPr lang="pl-PL" altLang="pl-PL" sz="2000" dirty="0">
                <a:cs typeface="Calibri" pitchFamily="34" charset="0"/>
              </a:rPr>
              <a:t> </a:t>
            </a:r>
            <a:r>
              <a:rPr lang="pl-PL" altLang="pl-PL" sz="2000" dirty="0" err="1">
                <a:cs typeface="Calibri" pitchFamily="34" charset="0"/>
              </a:rPr>
              <a:t>Filmmakers</a:t>
            </a:r>
            <a:r>
              <a:rPr lang="pl-PL" altLang="pl-PL" sz="2000" dirty="0">
                <a:cs typeface="Calibri" pitchFamily="34" charset="0"/>
              </a:rPr>
              <a:t> Club, </a:t>
            </a:r>
            <a:r>
              <a:rPr lang="en-US" altLang="pl-PL" sz="2000" dirty="0" err="1">
                <a:cs typeface="Calibri" pitchFamily="34" charset="0"/>
              </a:rPr>
              <a:t>SpAF</a:t>
            </a:r>
            <a:r>
              <a:rPr lang="en-US" altLang="pl-PL" sz="2000" dirty="0">
                <a:cs typeface="Calibri" pitchFamily="34" charset="0"/>
              </a:rPr>
              <a:t> Association of Para-artistic Photography</a:t>
            </a:r>
            <a:r>
              <a:rPr lang="pl-PL" altLang="pl-PL" sz="2000" dirty="0">
                <a:cs typeface="Calibri" pitchFamily="34" charset="0"/>
              </a:rPr>
              <a:t>, </a:t>
            </a:r>
            <a:r>
              <a:rPr lang="pl-PL" altLang="pl-PL" sz="2000" dirty="0" err="1">
                <a:cs typeface="Calibri" pitchFamily="34" charset="0"/>
              </a:rPr>
              <a:t>University’s</a:t>
            </a:r>
            <a:r>
              <a:rPr lang="pl-PL" altLang="pl-PL" sz="2000" dirty="0">
                <a:cs typeface="Calibri" pitchFamily="34" charset="0"/>
              </a:rPr>
              <a:t> </a:t>
            </a:r>
            <a:r>
              <a:rPr lang="pl-PL" altLang="pl-PL" sz="2000" dirty="0" err="1">
                <a:cs typeface="Calibri" pitchFamily="34" charset="0"/>
              </a:rPr>
              <a:t>Orchestra</a:t>
            </a:r>
            <a:r>
              <a:rPr lang="pl-PL" altLang="pl-PL" sz="2000" dirty="0">
                <a:cs typeface="Calibri" pitchFamily="34" charset="0"/>
              </a:rPr>
              <a:t>, STYK </a:t>
            </a:r>
            <a:r>
              <a:rPr lang="pl-PL" altLang="pl-PL" sz="2000" dirty="0" err="1">
                <a:cs typeface="Calibri" pitchFamily="34" charset="0"/>
              </a:rPr>
              <a:t>Students</a:t>
            </a:r>
            <a:r>
              <a:rPr lang="pl-PL" altLang="pl-PL" sz="2000" dirty="0">
                <a:cs typeface="Calibri" pitchFamily="34" charset="0"/>
              </a:rPr>
              <a:t> </a:t>
            </a:r>
            <a:r>
              <a:rPr lang="pl-PL" altLang="pl-PL" sz="2000" dirty="0" err="1">
                <a:cs typeface="Calibri" pitchFamily="34" charset="0"/>
              </a:rPr>
              <a:t>Television</a:t>
            </a:r>
            <a:r>
              <a:rPr lang="pl-PL" altLang="pl-PL" sz="2000" dirty="0">
                <a:cs typeface="Calibri" pitchFamily="34" charset="0"/>
              </a:rPr>
              <a:t>.</a:t>
            </a:r>
          </a:p>
          <a:p>
            <a:pPr>
              <a:spcBef>
                <a:spcPts val="600"/>
              </a:spcBef>
              <a:buClr>
                <a:schemeClr val="bg1">
                  <a:lumMod val="50000"/>
                </a:schemeClr>
              </a:buClr>
            </a:pPr>
            <a:endParaRPr lang="pl-PL" altLang="pl-PL" sz="2000" dirty="0">
              <a:cs typeface="Calibri" pitchFamily="34" charset="0"/>
            </a:endParaRPr>
          </a:p>
          <a:p>
            <a:pPr>
              <a:spcBef>
                <a:spcPts val="600"/>
              </a:spcBef>
              <a:buClr>
                <a:schemeClr val="bg1">
                  <a:lumMod val="50000"/>
                </a:schemeClr>
              </a:buClr>
            </a:pPr>
            <a:endParaRPr lang="pl-PL" altLang="pl-PL" sz="2000" dirty="0">
              <a:cs typeface="Calibri" pitchFamily="34" charset="0"/>
            </a:endParaRPr>
          </a:p>
        </p:txBody>
      </p:sp>
      <p:pic>
        <p:nvPicPr>
          <p:cNvPr id="16" name="Obraz 15">
            <a:extLst>
              <a:ext uri="{FF2B5EF4-FFF2-40B4-BE49-F238E27FC236}">
                <a16:creationId xmlns:a16="http://schemas.microsoft.com/office/drawing/2014/main" id="{5EAF948D-1413-4B3D-92FC-7F8D52E2D54B}"/>
              </a:ext>
              <a:ext uri="{C183D7F6-B498-43B3-948B-1728B52AA6E4}">
                <adec:decorative xmlns:adec="http://schemas.microsoft.com/office/drawing/2017/decorative" val="1"/>
              </a:ext>
            </a:extLst>
          </p:cNvPr>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5000"/>
                    </a14:imgEffect>
                  </a14:imgLayer>
                </a14:imgProps>
              </a:ext>
              <a:ext uri="{28A0092B-C50C-407E-A947-70E740481C1C}">
                <a14:useLocalDpi xmlns:a14="http://schemas.microsoft.com/office/drawing/2010/main"/>
              </a:ext>
            </a:extLst>
          </a:blip>
          <a:stretch>
            <a:fillRect/>
          </a:stretch>
        </p:blipFill>
        <p:spPr>
          <a:xfrm rot="5400000">
            <a:off x="6798668" y="1460696"/>
            <a:ext cx="6876721" cy="3909940"/>
          </a:xfrm>
          <a:prstGeom prst="rect">
            <a:avLst/>
          </a:prstGeom>
        </p:spPr>
      </p:pic>
    </p:spTree>
    <p:extLst>
      <p:ext uri="{BB962C8B-B14F-4D97-AF65-F5344CB8AC3E}">
        <p14:creationId xmlns:p14="http://schemas.microsoft.com/office/powerpoint/2010/main" val="3124065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Grp="1"/>
          </p:cNvSpPr>
          <p:nvPr>
            <p:ph type="title" idx="4294967295"/>
          </p:nvPr>
        </p:nvSpPr>
        <p:spPr>
          <a:xfrm>
            <a:off x="1271464" y="1"/>
            <a:ext cx="8687990" cy="1124736"/>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pl-PL" altLang="pl-PL" sz="3200" b="1" i="0" u="none" strike="noStrike" kern="1200" cap="none" spc="0" normalizeH="0" baseline="0" noProof="0" dirty="0">
                <a:ln>
                  <a:noFill/>
                </a:ln>
                <a:solidFill>
                  <a:srgbClr val="C00000"/>
                </a:solidFill>
                <a:effectLst/>
                <a:uLnTx/>
                <a:uFillTx/>
                <a:latin typeface="Calibri" panose="020F0502020204030204" pitchFamily="34" charset="0"/>
                <a:ea typeface="+mj-ea"/>
                <a:cs typeface="Calibri" pitchFamily="34" charset="0"/>
              </a:rPr>
              <a:t>Modern University </a:t>
            </a:r>
          </a:p>
        </p:txBody>
      </p:sp>
      <p:sp>
        <p:nvSpPr>
          <p:cNvPr id="3" name="Rectangle 3"/>
          <p:cNvSpPr>
            <a:spLocks noGrp="1"/>
          </p:cNvSpPr>
          <p:nvPr>
            <p:ph type="body" idx="1"/>
          </p:nvPr>
        </p:nvSpPr>
        <p:spPr>
          <a:xfrm>
            <a:off x="1343472" y="1196752"/>
            <a:ext cx="6480720" cy="5332073"/>
          </a:xfrm>
        </p:spPr>
        <p:txBody>
          <a:bodyPr>
            <a:normAutofit/>
          </a:bodyPr>
          <a:lstStyle/>
          <a:p>
            <a:r>
              <a:rPr lang="pl-PL" altLang="pl-PL" sz="1900" b="1" dirty="0" err="1"/>
              <a:t>Prospective</a:t>
            </a:r>
            <a:r>
              <a:rPr lang="pl-PL" altLang="pl-PL" sz="1900" b="1" dirty="0"/>
              <a:t> </a:t>
            </a:r>
            <a:r>
              <a:rPr lang="pl-PL" altLang="pl-PL" sz="1900" b="1" dirty="0" err="1"/>
              <a:t>students</a:t>
            </a:r>
            <a:r>
              <a:rPr lang="pl-PL" altLang="pl-PL" sz="1900" b="1" dirty="0"/>
              <a:t>:</a:t>
            </a:r>
          </a:p>
          <a:p>
            <a:pPr eaLnBrk="1" hangingPunct="1">
              <a:buFont typeface="Arial" charset="0"/>
              <a:buNone/>
            </a:pPr>
            <a:endParaRPr lang="pl-PL" altLang="pl-PL" sz="800" b="1" dirty="0"/>
          </a:p>
          <a:p>
            <a:pPr marL="285750" indent="-285750">
              <a:spcBef>
                <a:spcPts val="600"/>
              </a:spcBef>
              <a:buClr>
                <a:schemeClr val="bg1">
                  <a:lumMod val="75000"/>
                </a:schemeClr>
              </a:buClr>
              <a:buFont typeface="Wingdings" panose="05000000000000000000" pitchFamily="2" charset="2"/>
              <a:buChar char="§"/>
            </a:pPr>
            <a:r>
              <a:rPr lang="pl-PL" altLang="pl-PL" sz="1800" dirty="0"/>
              <a:t>o</a:t>
            </a:r>
            <a:r>
              <a:rPr lang="en-US" altLang="pl-PL" sz="1800" dirty="0"/>
              <a:t>n-line registration at: </a:t>
            </a:r>
            <a:r>
              <a:rPr lang="en-US" altLang="pl-PL" sz="1800" b="1" dirty="0"/>
              <a:t>rekrutacja.pwr.edu.pl/</a:t>
            </a:r>
            <a:r>
              <a:rPr lang="en-US" altLang="pl-PL" sz="1800" b="1" dirty="0" err="1"/>
              <a:t>en</a:t>
            </a:r>
            <a:endParaRPr lang="en-US" altLang="pl-PL" sz="1800" b="1" dirty="0"/>
          </a:p>
          <a:p>
            <a:pPr marL="285750" indent="-285750">
              <a:spcBef>
                <a:spcPts val="600"/>
              </a:spcBef>
              <a:buClr>
                <a:schemeClr val="bg1">
                  <a:lumMod val="75000"/>
                </a:schemeClr>
              </a:buClr>
              <a:buFont typeface="Wingdings" panose="05000000000000000000" pitchFamily="2" charset="2"/>
              <a:buChar char="§"/>
            </a:pPr>
            <a:r>
              <a:rPr lang="en-US" altLang="pl-PL" sz="1800" dirty="0"/>
              <a:t>official website: </a:t>
            </a:r>
            <a:r>
              <a:rPr lang="en-US" altLang="pl-PL" sz="1800" b="1" dirty="0"/>
              <a:t>pwr.edu.pl</a:t>
            </a:r>
            <a:endParaRPr lang="pl-PL" altLang="pl-PL" sz="1800" b="1" dirty="0"/>
          </a:p>
          <a:p>
            <a:pPr>
              <a:buClr>
                <a:srgbClr val="C00000"/>
              </a:buClr>
            </a:pPr>
            <a:br>
              <a:rPr lang="pl-PL" altLang="pl-PL" sz="2300" dirty="0"/>
            </a:br>
            <a:r>
              <a:rPr lang="pl-PL" altLang="pl-PL" sz="1900" b="1" dirty="0" err="1"/>
              <a:t>Students</a:t>
            </a:r>
            <a:r>
              <a:rPr lang="pl-PL" altLang="pl-PL" sz="1900" b="1" dirty="0"/>
              <a:t>:</a:t>
            </a:r>
          </a:p>
          <a:p>
            <a:pPr eaLnBrk="1" hangingPunct="1">
              <a:buFont typeface="Arial" charset="0"/>
              <a:buNone/>
            </a:pPr>
            <a:endParaRPr lang="pl-PL" altLang="pl-PL" sz="800" b="1" dirty="0"/>
          </a:p>
          <a:p>
            <a:pPr marL="285750" indent="-285750">
              <a:spcBef>
                <a:spcPts val="600"/>
              </a:spcBef>
              <a:buClr>
                <a:schemeClr val="bg1">
                  <a:lumMod val="75000"/>
                </a:schemeClr>
              </a:buClr>
              <a:buFont typeface="Wingdings" panose="05000000000000000000" pitchFamily="2" charset="2"/>
              <a:buChar char="§"/>
            </a:pPr>
            <a:r>
              <a:rPr lang="en-US" altLang="pl-PL" sz="1800" dirty="0"/>
              <a:t>electronic student ID</a:t>
            </a:r>
          </a:p>
          <a:p>
            <a:pPr marL="285750" indent="-285750">
              <a:spcBef>
                <a:spcPts val="600"/>
              </a:spcBef>
              <a:buClr>
                <a:schemeClr val="bg1">
                  <a:lumMod val="75000"/>
                </a:schemeClr>
              </a:buClr>
              <a:buFont typeface="Wingdings" panose="05000000000000000000" pitchFamily="2" charset="2"/>
              <a:buChar char="§"/>
            </a:pPr>
            <a:r>
              <a:rPr lang="en-US" altLang="pl-PL" sz="1800" dirty="0"/>
              <a:t>electronic student record book</a:t>
            </a:r>
          </a:p>
          <a:p>
            <a:pPr marL="285750" indent="-285750">
              <a:spcBef>
                <a:spcPts val="600"/>
              </a:spcBef>
              <a:buClr>
                <a:schemeClr val="bg1">
                  <a:lumMod val="75000"/>
                </a:schemeClr>
              </a:buClr>
              <a:buFont typeface="Wingdings" panose="05000000000000000000" pitchFamily="2" charset="2"/>
              <a:buChar char="§"/>
            </a:pPr>
            <a:r>
              <a:rPr lang="en-US" altLang="pl-PL" sz="1800" dirty="0"/>
              <a:t>cooperation with companies and institutions, opportunities </a:t>
            </a:r>
            <a:br>
              <a:rPr lang="pl-PL" altLang="pl-PL" sz="1800" dirty="0"/>
            </a:br>
            <a:r>
              <a:rPr lang="en-US" altLang="pl-PL" sz="1800" dirty="0"/>
              <a:t>for internships and trainings</a:t>
            </a:r>
            <a:r>
              <a:rPr lang="pl-PL" altLang="pl-PL" sz="1800" dirty="0"/>
              <a:t> </a:t>
            </a:r>
            <a:r>
              <a:rPr lang="pl-PL" altLang="pl-PL" sz="1800" b="1" dirty="0"/>
              <a:t>biurokarier.pwr.edu.pl</a:t>
            </a:r>
            <a:endParaRPr lang="en-US" altLang="pl-PL" sz="1800" b="1" dirty="0"/>
          </a:p>
          <a:p>
            <a:pPr lvl="1" eaLnBrk="1" hangingPunct="1">
              <a:buClr>
                <a:srgbClr val="9F250D"/>
              </a:buClr>
              <a:buFont typeface="Wingdings" pitchFamily="2" charset="2"/>
              <a:buChar char="§"/>
            </a:pPr>
            <a:endParaRPr lang="pl-PL" altLang="pl-PL" sz="1900" dirty="0"/>
          </a:p>
          <a:p>
            <a:pPr>
              <a:buClr>
                <a:schemeClr val="bg1">
                  <a:lumMod val="50000"/>
                </a:schemeClr>
              </a:buClr>
            </a:pPr>
            <a:r>
              <a:rPr lang="pl-PL" altLang="pl-PL" sz="1900" b="1" dirty="0" err="1"/>
              <a:t>Teaching</a:t>
            </a:r>
            <a:r>
              <a:rPr lang="pl-PL" altLang="pl-PL" sz="1900" b="1" dirty="0"/>
              <a:t>:</a:t>
            </a:r>
          </a:p>
          <a:p>
            <a:pPr eaLnBrk="1" hangingPunct="1">
              <a:buFont typeface="Arial" charset="0"/>
              <a:buNone/>
            </a:pPr>
            <a:endParaRPr lang="pl-PL" altLang="pl-PL" sz="800" b="1" dirty="0"/>
          </a:p>
          <a:p>
            <a:pPr marL="285750" indent="-285750">
              <a:spcBef>
                <a:spcPts val="600"/>
              </a:spcBef>
              <a:buClr>
                <a:schemeClr val="bg1">
                  <a:lumMod val="75000"/>
                </a:schemeClr>
              </a:buClr>
              <a:buFont typeface="Wingdings" panose="05000000000000000000" pitchFamily="2" charset="2"/>
              <a:buChar char="§"/>
            </a:pPr>
            <a:r>
              <a:rPr lang="en-US" altLang="pl-PL" sz="1800" dirty="0"/>
              <a:t>studying in foreign languages </a:t>
            </a:r>
          </a:p>
          <a:p>
            <a:pPr eaLnBrk="1" hangingPunct="1">
              <a:buClr>
                <a:srgbClr val="9F250D"/>
              </a:buClr>
              <a:buFont typeface="Wingdings" pitchFamily="2" charset="2"/>
              <a:buNone/>
            </a:pPr>
            <a:endParaRPr lang="pl-PL" altLang="pl-PL" dirty="0"/>
          </a:p>
        </p:txBody>
      </p:sp>
      <p:pic>
        <p:nvPicPr>
          <p:cNvPr id="5" name="Obraz 4">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0" y="0"/>
            <a:ext cx="3935761" cy="6858000"/>
          </a:xfrm>
          <a:prstGeom prst="rect">
            <a:avLst/>
          </a:prstGeom>
        </p:spPr>
      </p:pic>
      <p:cxnSp>
        <p:nvCxnSpPr>
          <p:cNvPr id="22" name="Łącznik prosty 21">
            <a:extLst>
              <a:ext uri="{FF2B5EF4-FFF2-40B4-BE49-F238E27FC236}">
                <a16:creationId xmlns:a16="http://schemas.microsoft.com/office/drawing/2014/main" id="{775F513E-1E79-49C7-8DD6-5333D587A22A}"/>
              </a:ext>
              <a:ext uri="{C183D7F6-B498-43B3-948B-1728B52AA6E4}">
                <adec:decorative xmlns:adec="http://schemas.microsoft.com/office/drawing/2017/decorative" val="1"/>
              </a:ext>
            </a:extLst>
          </p:cNvPr>
          <p:cNvCxnSpPr/>
          <p:nvPr/>
        </p:nvCxnSpPr>
        <p:spPr>
          <a:xfrm flipH="1">
            <a:off x="1416821" y="3186534"/>
            <a:ext cx="5972622"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cxnSp>
        <p:nvCxnSpPr>
          <p:cNvPr id="18" name="Łącznik prosty 17">
            <a:extLst>
              <a:ext uri="{FF2B5EF4-FFF2-40B4-BE49-F238E27FC236}">
                <a16:creationId xmlns:a16="http://schemas.microsoft.com/office/drawing/2014/main" id="{90CD2E5D-C13F-4BDD-918F-1475F313EEBD}"/>
              </a:ext>
              <a:ext uri="{C183D7F6-B498-43B3-948B-1728B52AA6E4}">
                <adec:decorative xmlns:adec="http://schemas.microsoft.com/office/drawing/2017/decorative" val="1"/>
              </a:ext>
            </a:extLst>
          </p:cNvPr>
          <p:cNvCxnSpPr/>
          <p:nvPr/>
        </p:nvCxnSpPr>
        <p:spPr>
          <a:xfrm flipH="1">
            <a:off x="1391196" y="1665052"/>
            <a:ext cx="5972622"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cxnSp>
        <p:nvCxnSpPr>
          <p:cNvPr id="27" name="Łącznik prosty 26">
            <a:extLst>
              <a:ext uri="{FF2B5EF4-FFF2-40B4-BE49-F238E27FC236}">
                <a16:creationId xmlns:a16="http://schemas.microsoft.com/office/drawing/2014/main" id="{F85B37E1-D08F-4964-9944-7F0992383668}"/>
              </a:ext>
              <a:ext uri="{C183D7F6-B498-43B3-948B-1728B52AA6E4}">
                <adec:decorative xmlns:adec="http://schemas.microsoft.com/office/drawing/2017/decorative" val="1"/>
              </a:ext>
            </a:extLst>
          </p:cNvPr>
          <p:cNvCxnSpPr/>
          <p:nvPr/>
        </p:nvCxnSpPr>
        <p:spPr>
          <a:xfrm flipH="1">
            <a:off x="1408321" y="5433355"/>
            <a:ext cx="5972622"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832906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43272" y="9525"/>
            <a:ext cx="11373408" cy="6858000"/>
          </a:xfrm>
          <a:prstGeom prst="rect">
            <a:avLst/>
          </a:prstGeom>
          <a:solidFill>
            <a:srgbClr val="060006"/>
          </a:solidFill>
        </p:spPr>
      </p:pic>
      <p:grpSp>
        <p:nvGrpSpPr>
          <p:cNvPr id="4" name="Grupa 3">
            <a:extLst>
              <a:ext uri="{FF2B5EF4-FFF2-40B4-BE49-F238E27FC236}">
                <a16:creationId xmlns:a16="http://schemas.microsoft.com/office/drawing/2014/main" id="{A53D1BA7-B702-4B2B-8882-BCFA400709E6}"/>
              </a:ext>
              <a:ext uri="{C183D7F6-B498-43B3-948B-1728B52AA6E4}">
                <adec:decorative xmlns:adec="http://schemas.microsoft.com/office/drawing/2017/decorative" val="1"/>
              </a:ext>
            </a:extLst>
          </p:cNvPr>
          <p:cNvGrpSpPr/>
          <p:nvPr/>
        </p:nvGrpSpPr>
        <p:grpSpPr>
          <a:xfrm>
            <a:off x="0" y="415819"/>
            <a:ext cx="12207061" cy="886613"/>
            <a:chOff x="-15061" y="216754"/>
            <a:chExt cx="12207061" cy="886613"/>
          </a:xfrm>
        </p:grpSpPr>
        <p:sp>
          <p:nvSpPr>
            <p:cNvPr id="5" name="Prostokąt 4">
              <a:extLst>
                <a:ext uri="{FF2B5EF4-FFF2-40B4-BE49-F238E27FC236}">
                  <a16:creationId xmlns:a16="http://schemas.microsoft.com/office/drawing/2014/main" id="{8956465F-6F85-435D-9554-849B1A327C0C}"/>
                </a:ext>
              </a:extLst>
            </p:cNvPr>
            <p:cNvSpPr/>
            <p:nvPr/>
          </p:nvSpPr>
          <p:spPr>
            <a:xfrm>
              <a:off x="828211" y="216754"/>
              <a:ext cx="11363789" cy="720080"/>
            </a:xfrm>
            <a:prstGeom prst="rect">
              <a:avLst/>
            </a:prstGeom>
            <a:gradFill>
              <a:gsLst>
                <a:gs pos="92000">
                  <a:schemeClr val="accent1">
                    <a:lumMod val="5000"/>
                    <a:lumOff val="95000"/>
                    <a:alpha val="0"/>
                  </a:schemeClr>
                </a:gs>
                <a:gs pos="10000">
                  <a:schemeClr val="accent1">
                    <a:lumMod val="5000"/>
                    <a:lumOff val="95000"/>
                    <a:alpha val="0"/>
                  </a:schemeClr>
                </a:gs>
                <a:gs pos="49000">
                  <a:schemeClr val="bg1">
                    <a:lumMod val="7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6" name="Text Box 1">
              <a:extLst>
                <a:ext uri="{FF2B5EF4-FFF2-40B4-BE49-F238E27FC236}">
                  <a16:creationId xmlns:a16="http://schemas.microsoft.com/office/drawing/2014/main" id="{FDAE012A-0ECB-4C86-8AE4-EE99EDF178BD}"/>
                </a:ext>
              </a:extLst>
            </p:cNvPr>
            <p:cNvSpPr txBox="1">
              <a:spLocks noChangeArrowheads="1"/>
            </p:cNvSpPr>
            <p:nvPr/>
          </p:nvSpPr>
          <p:spPr bwMode="auto">
            <a:xfrm>
              <a:off x="-15061" y="239271"/>
              <a:ext cx="9145016" cy="8640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t"/>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algn="r"/>
              <a:r>
                <a:rPr lang="pl-PL" altLang="pl-PL" sz="4000" b="1" cap="all" dirty="0" err="1">
                  <a:solidFill>
                    <a:schemeClr val="bg1"/>
                  </a:solidFill>
                </a:rPr>
                <a:t>Research</a:t>
              </a:r>
              <a:r>
                <a:rPr lang="pl-PL" altLang="pl-PL" sz="4000" b="1" cap="all" dirty="0">
                  <a:solidFill>
                    <a:schemeClr val="bg1"/>
                  </a:solidFill>
                </a:rPr>
                <a:t> and </a:t>
              </a:r>
              <a:r>
                <a:rPr lang="pl-PL" altLang="pl-PL" sz="4000" b="1" cap="all" dirty="0" err="1">
                  <a:solidFill>
                    <a:schemeClr val="bg1"/>
                  </a:solidFill>
                </a:rPr>
                <a:t>Innovation</a:t>
              </a:r>
              <a:endParaRPr lang="pl-PL" altLang="pl-PL" sz="4000" b="1" cap="all" dirty="0">
                <a:solidFill>
                  <a:schemeClr val="bg1"/>
                </a:solidFill>
              </a:endParaRPr>
            </a:p>
          </p:txBody>
        </p:sp>
      </p:grpSp>
      <p:sp>
        <p:nvSpPr>
          <p:cNvPr id="7" name="Tytuł 6">
            <a:extLst>
              <a:ext uri="{FF2B5EF4-FFF2-40B4-BE49-F238E27FC236}">
                <a16:creationId xmlns:a16="http://schemas.microsoft.com/office/drawing/2014/main" id="{5C8EE589-4EA3-8F23-89E6-39E9B21A9699}"/>
              </a:ext>
            </a:extLst>
          </p:cNvPr>
          <p:cNvSpPr>
            <a:spLocks noGrp="1"/>
          </p:cNvSpPr>
          <p:nvPr>
            <p:ph type="title" idx="4294967295"/>
          </p:nvPr>
        </p:nvSpPr>
        <p:spPr>
          <a:xfrm>
            <a:off x="143339" y="-1548656"/>
            <a:ext cx="11041227" cy="1548656"/>
          </a:xfrm>
        </p:spPr>
        <p:txBody>
          <a:bodyPr vert="horz" wrap="square" lIns="91440" tIns="45720" rIns="91440" bIns="45720" numCol="1" anchor="b" anchorCtr="0" compatLnSpc="1">
            <a:prstTxWarp prst="textNoShape">
              <a:avLst/>
            </a:prstTxWarp>
          </a:bodyPr>
          <a:lstStyle/>
          <a:p>
            <a:r>
              <a:rPr lang="pl-PL" dirty="0"/>
              <a:t>RESEARCH AND INNOVATION</a:t>
            </a:r>
          </a:p>
        </p:txBody>
      </p:sp>
    </p:spTree>
    <p:extLst>
      <p:ext uri="{BB962C8B-B14F-4D97-AF65-F5344CB8AC3E}">
        <p14:creationId xmlns:p14="http://schemas.microsoft.com/office/powerpoint/2010/main" val="32985061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1" y="0"/>
            <a:ext cx="3935760" cy="6858000"/>
          </a:xfrm>
          <a:prstGeom prst="rect">
            <a:avLst/>
          </a:prstGeom>
        </p:spPr>
      </p:pic>
      <p:sp>
        <p:nvSpPr>
          <p:cNvPr id="3" name="Symbol zastępczy zawartości 6"/>
          <p:cNvSpPr>
            <a:spLocks noGrp="1"/>
          </p:cNvSpPr>
          <p:nvPr>
            <p:ph sz="half" idx="1"/>
          </p:nvPr>
        </p:nvSpPr>
        <p:spPr>
          <a:xfrm>
            <a:off x="1271464" y="1196752"/>
            <a:ext cx="6696744" cy="5112568"/>
          </a:xfrm>
        </p:spPr>
        <p:txBody>
          <a:bodyPr>
            <a:normAutofit/>
          </a:bodyPr>
          <a:lstStyle/>
          <a:p>
            <a:pPr marL="342900" indent="-342900">
              <a:lnSpc>
                <a:spcPct val="120000"/>
              </a:lnSpc>
              <a:spcBef>
                <a:spcPts val="600"/>
              </a:spcBef>
              <a:buClr>
                <a:schemeClr val="bg1">
                  <a:lumMod val="75000"/>
                </a:schemeClr>
              </a:buClr>
              <a:buFont typeface="Wingdings" panose="05000000000000000000" pitchFamily="2" charset="2"/>
              <a:buChar char="§"/>
              <a:defRPr/>
            </a:pPr>
            <a:r>
              <a:rPr lang="pl-PL" sz="2200" b="1" dirty="0"/>
              <a:t>25 968  </a:t>
            </a:r>
            <a:r>
              <a:rPr lang="en-GB" sz="2200" dirty="0"/>
              <a:t>publications in journals on the ISI Master Journal List</a:t>
            </a:r>
            <a:endParaRPr lang="pl-PL" sz="2200" dirty="0"/>
          </a:p>
          <a:p>
            <a:pPr marL="342900" indent="-342900">
              <a:lnSpc>
                <a:spcPct val="120000"/>
              </a:lnSpc>
              <a:spcBef>
                <a:spcPts val="600"/>
              </a:spcBef>
              <a:buClr>
                <a:schemeClr val="bg1">
                  <a:lumMod val="75000"/>
                </a:schemeClr>
              </a:buClr>
              <a:buFont typeface="Wingdings" panose="05000000000000000000" pitchFamily="2" charset="2"/>
              <a:buChar char="§"/>
              <a:defRPr/>
            </a:pPr>
            <a:r>
              <a:rPr lang="pl-PL" sz="2200" b="1" dirty="0"/>
              <a:t>24 102 </a:t>
            </a:r>
            <a:r>
              <a:rPr lang="en-GB" sz="2200" dirty="0"/>
              <a:t>publications in JCRI</a:t>
            </a:r>
            <a:r>
              <a:rPr lang="pl-PL" sz="2200" dirty="0"/>
              <a:t> </a:t>
            </a:r>
            <a:r>
              <a:rPr lang="en-GB" sz="2200" dirty="0"/>
              <a:t>indexed journals </a:t>
            </a:r>
            <a:endParaRPr lang="pl-PL" sz="2200" dirty="0"/>
          </a:p>
          <a:p>
            <a:pPr marL="342900" indent="-342900">
              <a:lnSpc>
                <a:spcPct val="120000"/>
              </a:lnSpc>
              <a:spcBef>
                <a:spcPts val="600"/>
              </a:spcBef>
              <a:buClr>
                <a:schemeClr val="bg1">
                  <a:lumMod val="75000"/>
                </a:schemeClr>
              </a:buClr>
              <a:buFont typeface="Wingdings" panose="05000000000000000000" pitchFamily="2" charset="2"/>
              <a:buChar char="§"/>
              <a:defRPr/>
            </a:pPr>
            <a:r>
              <a:rPr lang="en-US" sz="2200" b="1" dirty="0"/>
              <a:t>39</a:t>
            </a:r>
            <a:r>
              <a:rPr lang="pl-PL" sz="2200" b="1" dirty="0"/>
              <a:t> </a:t>
            </a:r>
            <a:r>
              <a:rPr lang="en-US" sz="2200" b="1" dirty="0"/>
              <a:t>570 </a:t>
            </a:r>
            <a:r>
              <a:rPr lang="en-US" sz="2200" dirty="0"/>
              <a:t>W</a:t>
            </a:r>
            <a:r>
              <a:rPr lang="pl-PL" sz="2200" dirty="0"/>
              <a:t>O</a:t>
            </a:r>
            <a:r>
              <a:rPr lang="en-US" sz="2200" dirty="0"/>
              <a:t>S indexed publications</a:t>
            </a:r>
          </a:p>
          <a:p>
            <a:pPr marL="342900" indent="-342900">
              <a:lnSpc>
                <a:spcPct val="120000"/>
              </a:lnSpc>
              <a:spcBef>
                <a:spcPts val="600"/>
              </a:spcBef>
              <a:buClr>
                <a:schemeClr val="bg1">
                  <a:lumMod val="75000"/>
                </a:schemeClr>
              </a:buClr>
              <a:buFont typeface="Wingdings" panose="05000000000000000000" pitchFamily="2" charset="2"/>
              <a:buChar char="§"/>
              <a:defRPr/>
            </a:pPr>
            <a:r>
              <a:rPr lang="en-US" sz="2200" b="1" dirty="0"/>
              <a:t>61</a:t>
            </a:r>
            <a:r>
              <a:rPr lang="en-US" sz="2200" dirty="0"/>
              <a:t> highly cited papers</a:t>
            </a:r>
            <a:endParaRPr lang="pl-PL" sz="2200" dirty="0"/>
          </a:p>
          <a:p>
            <a:pPr marL="342900" lvl="1" indent="-342900">
              <a:lnSpc>
                <a:spcPct val="120000"/>
              </a:lnSpc>
              <a:spcBef>
                <a:spcPts val="600"/>
              </a:spcBef>
              <a:buClr>
                <a:schemeClr val="bg1">
                  <a:lumMod val="75000"/>
                </a:schemeClr>
              </a:buClr>
              <a:buFont typeface="Wingdings" panose="05000000000000000000" pitchFamily="2" charset="2"/>
              <a:buChar char="§"/>
              <a:defRPr/>
            </a:pPr>
            <a:r>
              <a:rPr lang="pl-PL" sz="2200" b="1" dirty="0">
                <a:ea typeface="+mn-ea"/>
                <a:cs typeface="+mn-cs"/>
              </a:rPr>
              <a:t>6 327 </a:t>
            </a:r>
            <a:r>
              <a:rPr lang="en-US" sz="2200" dirty="0">
                <a:ea typeface="+mn-ea"/>
                <a:cs typeface="+mn-cs"/>
              </a:rPr>
              <a:t>registered inventions, including utility models</a:t>
            </a:r>
          </a:p>
          <a:p>
            <a:pPr marL="342900" lvl="1" indent="-342900">
              <a:lnSpc>
                <a:spcPct val="120000"/>
              </a:lnSpc>
              <a:spcBef>
                <a:spcPts val="600"/>
              </a:spcBef>
              <a:buClr>
                <a:schemeClr val="bg1">
                  <a:lumMod val="75000"/>
                </a:schemeClr>
              </a:buClr>
              <a:buFont typeface="Wingdings" panose="05000000000000000000" pitchFamily="2" charset="2"/>
              <a:buChar char="§"/>
              <a:defRPr/>
            </a:pPr>
            <a:r>
              <a:rPr lang="pl-PL" sz="2200" b="1" dirty="0">
                <a:ea typeface="+mn-ea"/>
                <a:cs typeface="+mn-cs"/>
              </a:rPr>
              <a:t>2 839 </a:t>
            </a:r>
            <a:r>
              <a:rPr lang="en-US" sz="2200" dirty="0">
                <a:ea typeface="+mn-ea"/>
                <a:cs typeface="+mn-cs"/>
              </a:rPr>
              <a:t>patents obtained</a:t>
            </a:r>
            <a:endParaRPr lang="pl-PL" sz="2200" dirty="0">
              <a:ea typeface="+mn-ea"/>
              <a:cs typeface="+mn-cs"/>
            </a:endParaRPr>
          </a:p>
          <a:p>
            <a:pPr marL="342900" indent="-342900">
              <a:lnSpc>
                <a:spcPct val="120000"/>
              </a:lnSpc>
              <a:spcBef>
                <a:spcPts val="600"/>
              </a:spcBef>
              <a:spcAft>
                <a:spcPts val="0"/>
              </a:spcAft>
              <a:buClr>
                <a:schemeClr val="bg1">
                  <a:lumMod val="50000"/>
                </a:schemeClr>
              </a:buClr>
              <a:buFont typeface="Arial" panose="020B0604020202020204" pitchFamily="34" charset="0"/>
              <a:buChar char="•"/>
              <a:defRPr/>
            </a:pPr>
            <a:endParaRPr lang="pl-PL" sz="1450" dirty="0"/>
          </a:p>
        </p:txBody>
      </p:sp>
      <p:sp>
        <p:nvSpPr>
          <p:cNvPr id="11" name="Rectangle 2">
            <a:extLst>
              <a:ext uri="{FF2B5EF4-FFF2-40B4-BE49-F238E27FC236}">
                <a16:creationId xmlns:a16="http://schemas.microsoft.com/office/drawing/2014/main" id="{E70398CE-8534-4674-9C9F-38E85CCAD40B}"/>
              </a:ext>
            </a:extLst>
          </p:cNvPr>
          <p:cNvSpPr txBox="1">
            <a:spLocks noGrp="1"/>
          </p:cNvSpPr>
          <p:nvPr>
            <p:ph type="title" idx="4294967295"/>
          </p:nvPr>
        </p:nvSpPr>
        <p:spPr>
          <a:xfrm>
            <a:off x="1271464" y="0"/>
            <a:ext cx="8687990" cy="1099127"/>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marL="0" marR="0" lvl="0" indent="0" algn="l" defTabSz="914400" rtl="0" eaLnBrk="1" fontAlgn="base" latinLnBrk="0" hangingPunct="1">
              <a:lnSpc>
                <a:spcPct val="120000"/>
              </a:lnSpc>
              <a:spcBef>
                <a:spcPct val="0"/>
              </a:spcBef>
              <a:spcAft>
                <a:spcPts val="1200"/>
              </a:spcAft>
              <a:buClr>
                <a:srgbClr val="A7190E"/>
              </a:buClr>
              <a:buSzTx/>
              <a:buFontTx/>
              <a:buNone/>
              <a:tabLst/>
              <a:defRPr/>
            </a:pPr>
            <a:r>
              <a:rPr kumimoji="0" lang="pl-PL" sz="3200" b="1" i="0" u="none" strike="noStrike" kern="1200" cap="none" spc="0" normalizeH="0" baseline="0" noProof="0" dirty="0" err="1">
                <a:ln>
                  <a:noFill/>
                </a:ln>
                <a:solidFill>
                  <a:srgbClr val="C00000"/>
                </a:solidFill>
                <a:effectLst/>
                <a:uLnTx/>
                <a:uFillTx/>
                <a:latin typeface="Calibri" panose="020F0502020204030204" pitchFamily="34" charset="0"/>
                <a:ea typeface="+mj-ea"/>
                <a:cs typeface="+mj-cs"/>
              </a:rPr>
              <a:t>Scientific</a:t>
            </a:r>
            <a:r>
              <a:rPr kumimoji="0" lang="pl-PL" sz="3200" b="1" i="0" u="none" strike="noStrike" kern="1200" cap="none" spc="0" normalizeH="0" baseline="0" noProof="0" dirty="0">
                <a:ln>
                  <a:noFill/>
                </a:ln>
                <a:solidFill>
                  <a:srgbClr val="C00000"/>
                </a:solidFill>
                <a:effectLst/>
                <a:uLnTx/>
                <a:uFillTx/>
                <a:latin typeface="Calibri" panose="020F0502020204030204" pitchFamily="34" charset="0"/>
                <a:ea typeface="+mj-ea"/>
                <a:cs typeface="+mj-cs"/>
              </a:rPr>
              <a:t> </a:t>
            </a:r>
            <a:r>
              <a:rPr kumimoji="0" lang="pl-PL" sz="3200" b="1" i="0" u="none" strike="noStrike" kern="1200" cap="none" spc="0" normalizeH="0" baseline="0" noProof="0" dirty="0" err="1">
                <a:ln>
                  <a:noFill/>
                </a:ln>
                <a:solidFill>
                  <a:srgbClr val="C00000"/>
                </a:solidFill>
                <a:effectLst/>
                <a:uLnTx/>
                <a:uFillTx/>
                <a:latin typeface="Calibri" panose="020F0502020204030204" pitchFamily="34" charset="0"/>
                <a:ea typeface="+mj-ea"/>
                <a:cs typeface="+mj-cs"/>
              </a:rPr>
              <a:t>research</a:t>
            </a:r>
            <a:r>
              <a:rPr kumimoji="0" lang="pl-PL" sz="3200" b="1" i="0" u="none" strike="noStrike" kern="1200" cap="none" spc="0" normalizeH="0" baseline="0" noProof="0" dirty="0">
                <a:ln>
                  <a:noFill/>
                </a:ln>
                <a:solidFill>
                  <a:srgbClr val="C00000"/>
                </a:solidFill>
                <a:effectLst/>
                <a:uLnTx/>
                <a:uFillTx/>
                <a:latin typeface="Calibri" panose="020F0502020204030204" pitchFamily="34" charset="0"/>
                <a:ea typeface="+mj-ea"/>
                <a:cs typeface="+mj-cs"/>
              </a:rPr>
              <a:t> </a:t>
            </a:r>
            <a:r>
              <a:rPr kumimoji="0" lang="pl-PL" sz="3200" b="1" i="0" u="none" strike="noStrike" kern="1200" cap="none" spc="0" normalizeH="0" baseline="0" noProof="0" dirty="0" err="1">
                <a:ln>
                  <a:noFill/>
                </a:ln>
                <a:solidFill>
                  <a:srgbClr val="C00000"/>
                </a:solidFill>
                <a:effectLst/>
                <a:uLnTx/>
                <a:uFillTx/>
                <a:latin typeface="Calibri" panose="020F0502020204030204" pitchFamily="34" charset="0"/>
                <a:ea typeface="+mj-ea"/>
                <a:cs typeface="+mj-cs"/>
              </a:rPr>
              <a:t>results</a:t>
            </a:r>
            <a:endParaRPr kumimoji="0" lang="pl-PL" sz="3200" b="1" i="0" u="none" strike="noStrike" kern="1200" cap="none" spc="0" normalizeH="0" baseline="0" noProof="0" dirty="0">
              <a:ln>
                <a:noFill/>
              </a:ln>
              <a:solidFill>
                <a:srgbClr val="C00000"/>
              </a:solidFill>
              <a:effectLst/>
              <a:uLnTx/>
              <a:uFillTx/>
              <a:latin typeface="Calibri" panose="020F0502020204030204" pitchFamily="34" charset="0"/>
              <a:ea typeface="+mj-ea"/>
              <a:cs typeface="+mj-cs"/>
            </a:endParaRPr>
          </a:p>
        </p:txBody>
      </p:sp>
    </p:spTree>
    <p:extLst>
      <p:ext uri="{BB962C8B-B14F-4D97-AF65-F5344CB8AC3E}">
        <p14:creationId xmlns:p14="http://schemas.microsoft.com/office/powerpoint/2010/main" val="686549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Grp="1"/>
          </p:cNvSpPr>
          <p:nvPr>
            <p:ph type="title" idx="4294967295"/>
          </p:nvPr>
        </p:nvSpPr>
        <p:spPr>
          <a:xfrm>
            <a:off x="1271465" y="2"/>
            <a:ext cx="9396536" cy="1099126"/>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pl-PL" sz="3200" b="1" i="0" u="none" strike="noStrike" kern="1200" cap="none" spc="0" normalizeH="0" baseline="0" noProof="0" dirty="0">
                <a:ln>
                  <a:noFill/>
                </a:ln>
                <a:solidFill>
                  <a:srgbClr val="C00000"/>
                </a:solidFill>
                <a:effectLst/>
                <a:uLnTx/>
                <a:uFillTx/>
                <a:latin typeface="Calibri" panose="020F0502020204030204" pitchFamily="34" charset="0"/>
                <a:ea typeface="+mj-ea"/>
                <a:cs typeface="Calibri" pitchFamily="34" charset="0"/>
              </a:rPr>
              <a:t>Cooperation with industry</a:t>
            </a:r>
          </a:p>
        </p:txBody>
      </p:sp>
      <p:sp>
        <p:nvSpPr>
          <p:cNvPr id="3" name="Rectangle 3"/>
          <p:cNvSpPr>
            <a:spLocks noGrp="1"/>
          </p:cNvSpPr>
          <p:nvPr>
            <p:ph type="body" idx="1"/>
          </p:nvPr>
        </p:nvSpPr>
        <p:spPr>
          <a:xfrm>
            <a:off x="1080281" y="2073184"/>
            <a:ext cx="6912768" cy="4449636"/>
          </a:xfrm>
        </p:spPr>
        <p:txBody>
          <a:bodyPr>
            <a:noAutofit/>
          </a:bodyPr>
          <a:lstStyle/>
          <a:p>
            <a:pPr>
              <a:spcBef>
                <a:spcPts val="600"/>
              </a:spcBef>
            </a:pPr>
            <a:r>
              <a:rPr lang="en-GB" altLang="pl-PL" sz="2000" b="1" dirty="0">
                <a:cs typeface="Calibri" pitchFamily="34" charset="0"/>
              </a:rPr>
              <a:t>Goals</a:t>
            </a:r>
            <a:endParaRPr lang="pl-PL" altLang="pl-PL" sz="2000" b="1" dirty="0">
              <a:cs typeface="Calibri" pitchFamily="34" charset="0"/>
            </a:endParaRPr>
          </a:p>
          <a:p>
            <a:pPr marL="285750" indent="-285750">
              <a:spcBef>
                <a:spcPts val="600"/>
              </a:spcBef>
              <a:buClr>
                <a:schemeClr val="bg1">
                  <a:lumMod val="75000"/>
                </a:schemeClr>
              </a:buClr>
              <a:buFont typeface="Wingdings" panose="05000000000000000000" pitchFamily="2" charset="2"/>
              <a:buChar char="§"/>
            </a:pPr>
            <a:r>
              <a:rPr lang="en-US" altLang="pl-PL" sz="2000" dirty="0">
                <a:cs typeface="Calibri" pitchFamily="34" charset="0"/>
              </a:rPr>
              <a:t>Joint research and implementation work in various industry sectors </a:t>
            </a:r>
          </a:p>
          <a:p>
            <a:pPr marL="285750" indent="-285750">
              <a:spcBef>
                <a:spcPts val="600"/>
              </a:spcBef>
              <a:buClr>
                <a:schemeClr val="bg1">
                  <a:lumMod val="75000"/>
                </a:schemeClr>
              </a:buClr>
              <a:buFont typeface="Wingdings" panose="05000000000000000000" pitchFamily="2" charset="2"/>
              <a:buChar char="§"/>
            </a:pPr>
            <a:r>
              <a:rPr lang="en-US" altLang="pl-PL" sz="2000" dirty="0">
                <a:cs typeface="Calibri" pitchFamily="34" charset="0"/>
              </a:rPr>
              <a:t>Development of new technologies</a:t>
            </a:r>
            <a:endParaRPr lang="pl-PL" altLang="pl-PL" sz="2000" dirty="0">
              <a:cs typeface="Calibri" pitchFamily="34" charset="0"/>
            </a:endParaRPr>
          </a:p>
          <a:p>
            <a:pPr marL="285750" indent="-285750">
              <a:spcBef>
                <a:spcPts val="600"/>
              </a:spcBef>
              <a:buClr>
                <a:schemeClr val="bg1">
                  <a:lumMod val="75000"/>
                </a:schemeClr>
              </a:buClr>
              <a:buFont typeface="Wingdings" panose="05000000000000000000" pitchFamily="2" charset="2"/>
              <a:buChar char="§"/>
            </a:pPr>
            <a:r>
              <a:rPr lang="en-US" altLang="pl-PL" sz="2000" dirty="0">
                <a:cs typeface="Calibri" pitchFamily="34" charset="0"/>
              </a:rPr>
              <a:t>Cooperation on using research, teaching and training facilities</a:t>
            </a:r>
          </a:p>
          <a:p>
            <a:pPr marL="285750" indent="-285750">
              <a:spcBef>
                <a:spcPts val="600"/>
              </a:spcBef>
              <a:buClr>
                <a:schemeClr val="bg1">
                  <a:lumMod val="75000"/>
                </a:schemeClr>
              </a:buClr>
              <a:buFont typeface="Wingdings" panose="05000000000000000000" pitchFamily="2" charset="2"/>
              <a:buChar char="§"/>
            </a:pPr>
            <a:r>
              <a:rPr lang="en-US" altLang="pl-PL" sz="2000" dirty="0">
                <a:cs typeface="Calibri" pitchFamily="34" charset="0"/>
              </a:rPr>
              <a:t>Opportunities for internships, student stays and diploma theses</a:t>
            </a:r>
          </a:p>
          <a:p>
            <a:pPr marL="285750" indent="-285750">
              <a:spcBef>
                <a:spcPts val="600"/>
              </a:spcBef>
              <a:buClr>
                <a:schemeClr val="bg1">
                  <a:lumMod val="75000"/>
                </a:schemeClr>
              </a:buClr>
              <a:buFont typeface="Wingdings" panose="05000000000000000000" pitchFamily="2" charset="2"/>
              <a:buChar char="§"/>
            </a:pPr>
            <a:r>
              <a:rPr lang="en-US" altLang="pl-PL" sz="2000" dirty="0">
                <a:cs typeface="Calibri" pitchFamily="34" charset="0"/>
              </a:rPr>
              <a:t>Alumni career support</a:t>
            </a:r>
          </a:p>
          <a:p>
            <a:pPr marL="285750" indent="-285750">
              <a:spcBef>
                <a:spcPts val="600"/>
              </a:spcBef>
              <a:buClr>
                <a:schemeClr val="bg1">
                  <a:lumMod val="75000"/>
                </a:schemeClr>
              </a:buClr>
              <a:buFont typeface="Wingdings" panose="05000000000000000000" pitchFamily="2" charset="2"/>
              <a:buChar char="§"/>
            </a:pPr>
            <a:r>
              <a:rPr lang="en-US" altLang="pl-PL" sz="2000" dirty="0">
                <a:cs typeface="Calibri" pitchFamily="34" charset="0"/>
              </a:rPr>
              <a:t>Development of academic entrepreneurship</a:t>
            </a:r>
          </a:p>
          <a:p>
            <a:pPr marL="285750" indent="-285750">
              <a:spcBef>
                <a:spcPts val="600"/>
              </a:spcBef>
              <a:buClr>
                <a:schemeClr val="bg1">
                  <a:lumMod val="75000"/>
                </a:schemeClr>
              </a:buClr>
              <a:buFont typeface="Wingdings" panose="05000000000000000000" pitchFamily="2" charset="2"/>
              <a:buChar char="§"/>
            </a:pPr>
            <a:r>
              <a:rPr lang="en-US" altLang="pl-PL" sz="2000" dirty="0">
                <a:cs typeface="Calibri" pitchFamily="34" charset="0"/>
              </a:rPr>
              <a:t>Commercialization of research results</a:t>
            </a:r>
          </a:p>
          <a:p>
            <a:pPr marL="285750" indent="-285750">
              <a:spcBef>
                <a:spcPts val="600"/>
              </a:spcBef>
              <a:buClr>
                <a:schemeClr val="bg1">
                  <a:lumMod val="75000"/>
                </a:schemeClr>
              </a:buClr>
              <a:buFont typeface="Wingdings" panose="05000000000000000000" pitchFamily="2" charset="2"/>
              <a:buChar char="§"/>
            </a:pPr>
            <a:r>
              <a:rPr lang="en-US" altLang="pl-PL" sz="2000" dirty="0">
                <a:cs typeface="Calibri" pitchFamily="34" charset="0"/>
              </a:rPr>
              <a:t>Preparation and implementation of projects financed from domestic and foreign funding</a:t>
            </a:r>
          </a:p>
          <a:p>
            <a:pPr marL="285750" indent="-285750">
              <a:spcBef>
                <a:spcPts val="600"/>
              </a:spcBef>
              <a:buClr>
                <a:schemeClr val="bg1">
                  <a:lumMod val="75000"/>
                </a:schemeClr>
              </a:buClr>
              <a:buFont typeface="Wingdings" panose="05000000000000000000" pitchFamily="2" charset="2"/>
              <a:buChar char="§"/>
            </a:pPr>
            <a:r>
              <a:rPr lang="en-US" altLang="pl-PL" sz="2000" dirty="0">
                <a:cs typeface="Calibri" pitchFamily="34" charset="0"/>
              </a:rPr>
              <a:t>Promotion of modern technologies</a:t>
            </a:r>
          </a:p>
        </p:txBody>
      </p:sp>
      <p:pic>
        <p:nvPicPr>
          <p:cNvPr id="14" name="Obraz 13">
            <a:extLst>
              <a:ext uri="{FF2B5EF4-FFF2-40B4-BE49-F238E27FC236}">
                <a16:creationId xmlns:a16="http://schemas.microsoft.com/office/drawing/2014/main" id="{7D4FB78A-C642-4717-8314-9CFC653DFC82}"/>
              </a:ext>
              <a:ext uri="{C183D7F6-B498-43B3-948B-1728B52AA6E4}">
                <adec:decorative xmlns:adec="http://schemas.microsoft.com/office/drawing/2017/decorative" val="1"/>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40000"/>
                    </a14:imgEffect>
                  </a14:imgLayer>
                </a14:imgProps>
              </a:ext>
              <a:ext uri="{28A0092B-C50C-407E-A947-70E740481C1C}">
                <a14:useLocalDpi xmlns:a14="http://schemas.microsoft.com/office/drawing/2010/main"/>
              </a:ext>
            </a:extLst>
          </a:blip>
          <a:srcRect b="-46"/>
          <a:stretch/>
        </p:blipFill>
        <p:spPr>
          <a:xfrm>
            <a:off x="8256240" y="0"/>
            <a:ext cx="3935760" cy="6858000"/>
          </a:xfrm>
          <a:prstGeom prst="rect">
            <a:avLst/>
          </a:prstGeom>
        </p:spPr>
      </p:pic>
      <p:pic>
        <p:nvPicPr>
          <p:cNvPr id="17" name="Obraz 16">
            <a:extLst>
              <a:ext uri="{FF2B5EF4-FFF2-40B4-BE49-F238E27FC236}">
                <a16:creationId xmlns:a16="http://schemas.microsoft.com/office/drawing/2014/main" id="{61ED8825-1049-41AA-A42D-4148D581DC14}"/>
              </a:ext>
              <a:ext uri="{C183D7F6-B498-43B3-948B-1728B52AA6E4}">
                <adec:decorative xmlns:adec="http://schemas.microsoft.com/office/drawing/2017/decorative" val="1"/>
              </a:ext>
            </a:extLst>
          </p:cNvPr>
          <p:cNvPicPr>
            <a:picLocks noChangeAspect="1"/>
          </p:cNvPicPr>
          <p:nvPr/>
        </p:nvPicPr>
        <p:blipFill rotWithShape="1">
          <a:blip r:embed="rId5" cstate="email">
            <a:duotone>
              <a:prstClr val="black"/>
              <a:srgbClr val="C00000">
                <a:tint val="45000"/>
                <a:satMod val="400000"/>
              </a:srgbClr>
            </a:duotone>
            <a:extLst>
              <a:ext uri="{28A0092B-C50C-407E-A947-70E740481C1C}">
                <a14:useLocalDpi xmlns:a14="http://schemas.microsoft.com/office/drawing/2010/main"/>
              </a:ext>
            </a:extLst>
          </a:blip>
          <a:srcRect b="35906"/>
          <a:stretch/>
        </p:blipFill>
        <p:spPr>
          <a:xfrm>
            <a:off x="817090" y="926034"/>
            <a:ext cx="7893525" cy="746328"/>
          </a:xfrm>
          <a:prstGeom prst="rect">
            <a:avLst/>
          </a:prstGeom>
        </p:spPr>
      </p:pic>
      <p:sp>
        <p:nvSpPr>
          <p:cNvPr id="18" name="Rectangle 2">
            <a:extLst>
              <a:ext uri="{FF2B5EF4-FFF2-40B4-BE49-F238E27FC236}">
                <a16:creationId xmlns:a16="http://schemas.microsoft.com/office/drawing/2014/main" id="{E4779A8E-8427-49C7-9DD5-F9602EC5AE30}"/>
              </a:ext>
            </a:extLst>
          </p:cNvPr>
          <p:cNvSpPr txBox="1">
            <a:spLocks/>
          </p:cNvSpPr>
          <p:nvPr/>
        </p:nvSpPr>
        <p:spPr>
          <a:xfrm>
            <a:off x="1127448" y="1215276"/>
            <a:ext cx="8388423" cy="1196752"/>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r>
              <a:rPr lang="pl-PL" sz="1400" dirty="0"/>
              <a:t>TRAINING                   RESEARCH               TECHNOLOGY                EXPERTISE                   APPLICATION</a:t>
            </a:r>
          </a:p>
        </p:txBody>
      </p:sp>
    </p:spTree>
    <p:extLst>
      <p:ext uri="{BB962C8B-B14F-4D97-AF65-F5344CB8AC3E}">
        <p14:creationId xmlns:p14="http://schemas.microsoft.com/office/powerpoint/2010/main" val="363878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Grp="1"/>
          </p:cNvSpPr>
          <p:nvPr>
            <p:ph type="title" idx="4294967295"/>
          </p:nvPr>
        </p:nvSpPr>
        <p:spPr>
          <a:xfrm>
            <a:off x="1271465" y="2"/>
            <a:ext cx="9396536" cy="1099126"/>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pl-PL" sz="3200" b="1" i="0" u="none" strike="noStrike" kern="1200" cap="none" spc="0" normalizeH="0" baseline="0" noProof="0" dirty="0">
                <a:ln>
                  <a:noFill/>
                </a:ln>
                <a:solidFill>
                  <a:srgbClr val="C00000"/>
                </a:solidFill>
                <a:effectLst/>
                <a:uLnTx/>
                <a:uFillTx/>
                <a:latin typeface="Calibri" panose="020F0502020204030204" pitchFamily="34" charset="0"/>
                <a:ea typeface="+mj-ea"/>
                <a:cs typeface="Calibri" pitchFamily="34" charset="0"/>
              </a:rPr>
              <a:t>Priority Research Areas</a:t>
            </a:r>
          </a:p>
        </p:txBody>
      </p:sp>
      <p:sp>
        <p:nvSpPr>
          <p:cNvPr id="3" name="Rectangle 3"/>
          <p:cNvSpPr>
            <a:spLocks noGrp="1"/>
          </p:cNvSpPr>
          <p:nvPr>
            <p:ph type="body" idx="1"/>
          </p:nvPr>
        </p:nvSpPr>
        <p:spPr>
          <a:xfrm>
            <a:off x="1262100" y="1131485"/>
            <a:ext cx="6778116" cy="4161603"/>
          </a:xfrm>
        </p:spPr>
        <p:txBody>
          <a:bodyPr>
            <a:noAutofit/>
          </a:bodyPr>
          <a:lstStyle/>
          <a:p>
            <a:pPr marL="457200" indent="-457200">
              <a:spcBef>
                <a:spcPts val="600"/>
              </a:spcBef>
              <a:buFont typeface="+mj-lt"/>
              <a:buAutoNum type="arabicParenR"/>
            </a:pPr>
            <a:r>
              <a:rPr lang="en-US" altLang="pl-PL" sz="2200" dirty="0">
                <a:cs typeface="Calibri" pitchFamily="34" charset="0"/>
              </a:rPr>
              <a:t>Information Technology, Data Science and Artificial Intelligence</a:t>
            </a:r>
          </a:p>
          <a:p>
            <a:pPr marL="457200" indent="-457200">
              <a:spcBef>
                <a:spcPts val="600"/>
              </a:spcBef>
              <a:buFont typeface="+mj-lt"/>
              <a:buAutoNum type="arabicParenR"/>
            </a:pPr>
            <a:r>
              <a:rPr lang="en-US" altLang="pl-PL" sz="2200" dirty="0">
                <a:cs typeface="Calibri" pitchFamily="34" charset="0"/>
              </a:rPr>
              <a:t>Innovative Materials and Advanced Manufacturing</a:t>
            </a:r>
          </a:p>
          <a:p>
            <a:pPr marL="457200" indent="-457200">
              <a:spcBef>
                <a:spcPts val="600"/>
              </a:spcBef>
              <a:buFont typeface="+mj-lt"/>
              <a:buAutoNum type="arabicParenR"/>
            </a:pPr>
            <a:r>
              <a:rPr lang="en-US" altLang="pl-PL" sz="2200" dirty="0">
                <a:cs typeface="Calibri" pitchFamily="34" charset="0"/>
              </a:rPr>
              <a:t>Sustainable Living Environment</a:t>
            </a:r>
          </a:p>
          <a:p>
            <a:pPr marL="457200" indent="-457200">
              <a:spcBef>
                <a:spcPts val="600"/>
              </a:spcBef>
              <a:buFont typeface="+mj-lt"/>
              <a:buAutoNum type="arabicParenR"/>
            </a:pPr>
            <a:r>
              <a:rPr lang="en-US" altLang="pl-PL" sz="2200" dirty="0">
                <a:cs typeface="Calibri" pitchFamily="34" charset="0"/>
              </a:rPr>
              <a:t>Smart Cities and Future Society</a:t>
            </a:r>
          </a:p>
          <a:p>
            <a:pPr marL="457200" indent="-457200">
              <a:spcBef>
                <a:spcPts val="600"/>
              </a:spcBef>
              <a:buFont typeface="+mj-lt"/>
              <a:buAutoNum type="arabicParenR"/>
            </a:pPr>
            <a:r>
              <a:rPr lang="en-US" altLang="pl-PL" sz="2200" dirty="0">
                <a:cs typeface="Calibri" pitchFamily="34" charset="0"/>
              </a:rPr>
              <a:t>Health and Medical Technologies</a:t>
            </a:r>
          </a:p>
          <a:p>
            <a:pPr marL="457200" indent="-457200">
              <a:spcBef>
                <a:spcPts val="600"/>
              </a:spcBef>
              <a:buFont typeface="+mj-lt"/>
              <a:buAutoNum type="arabicParenR"/>
            </a:pPr>
            <a:r>
              <a:rPr lang="en-US" altLang="pl-PL" sz="2200" dirty="0">
                <a:cs typeface="Calibri" pitchFamily="34" charset="0"/>
              </a:rPr>
              <a:t>Extreme Technologies</a:t>
            </a:r>
          </a:p>
          <a:p>
            <a:pPr marL="457200" indent="-457200">
              <a:spcBef>
                <a:spcPts val="600"/>
              </a:spcBef>
              <a:buFont typeface="+mj-lt"/>
              <a:buAutoNum type="arabicParenR"/>
            </a:pPr>
            <a:r>
              <a:rPr lang="en-US" altLang="pl-PL" sz="2200" dirty="0">
                <a:cs typeface="Calibri" pitchFamily="34" charset="0"/>
              </a:rPr>
              <a:t>Basic Research for Technology and Innovation</a:t>
            </a:r>
          </a:p>
        </p:txBody>
      </p:sp>
      <p:pic>
        <p:nvPicPr>
          <p:cNvPr id="11" name="Obraz 10">
            <a:extLst>
              <a:ext uri="{FF2B5EF4-FFF2-40B4-BE49-F238E27FC236}">
                <a16:creationId xmlns:a16="http://schemas.microsoft.com/office/drawing/2014/main" id="{452266AB-C25E-4774-96D1-BC5F00686A14}"/>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464396" y="-16988"/>
            <a:ext cx="3762662" cy="6874987"/>
          </a:xfrm>
          <a:prstGeom prst="rect">
            <a:avLst/>
          </a:prstGeom>
        </p:spPr>
      </p:pic>
      <p:sp>
        <p:nvSpPr>
          <p:cNvPr id="15" name="pole tekstowe 14">
            <a:extLst>
              <a:ext uri="{FF2B5EF4-FFF2-40B4-BE49-F238E27FC236}">
                <a16:creationId xmlns:a16="http://schemas.microsoft.com/office/drawing/2014/main" id="{DAE98EB2-3407-4B50-B02B-7BC4F613D0FC}"/>
              </a:ext>
            </a:extLst>
          </p:cNvPr>
          <p:cNvSpPr txBox="1"/>
          <p:nvPr/>
        </p:nvSpPr>
        <p:spPr>
          <a:xfrm>
            <a:off x="1189758" y="4853199"/>
            <a:ext cx="6850457" cy="1785104"/>
          </a:xfrm>
          <a:prstGeom prst="rect">
            <a:avLst/>
          </a:prstGeom>
          <a:noFill/>
        </p:spPr>
        <p:txBody>
          <a:bodyPr wrap="square" rtlCol="0">
            <a:spAutoFit/>
          </a:bodyPr>
          <a:lstStyle/>
          <a:p>
            <a:pPr algn="just">
              <a:spcBef>
                <a:spcPts val="1200"/>
              </a:spcBef>
            </a:pPr>
            <a:r>
              <a:rPr lang="en-US" sz="2200" dirty="0">
                <a:latin typeface="Calibri" panose="020F0502020204030204" pitchFamily="34" charset="0"/>
                <a:cs typeface="Calibri" panose="020F0502020204030204" pitchFamily="34" charset="0"/>
              </a:rPr>
              <a:t>All priority research areas are </a:t>
            </a:r>
            <a:r>
              <a:rPr lang="en-US" sz="2200" b="1" dirty="0">
                <a:latin typeface="Calibri" panose="020F0502020204030204" pitchFamily="34" charset="0"/>
                <a:cs typeface="Calibri" panose="020F0502020204030204" pitchFamily="34" charset="0"/>
              </a:rPr>
              <a:t>interdisciplinary</a:t>
            </a:r>
            <a:r>
              <a:rPr lang="en-US" sz="2200" dirty="0">
                <a:latin typeface="Calibri" panose="020F0502020204030204" pitchFamily="34" charset="0"/>
                <a:cs typeface="Calibri" panose="020F0502020204030204" pitchFamily="34" charset="0"/>
              </a:rPr>
              <a:t> and </a:t>
            </a:r>
            <a:r>
              <a:rPr lang="en-US" sz="2200" b="1" dirty="0">
                <a:latin typeface="Calibri" panose="020F0502020204030204" pitchFamily="34" charset="0"/>
                <a:cs typeface="Calibri" panose="020F0502020204030204" pitchFamily="34" charset="0"/>
              </a:rPr>
              <a:t>cross</a:t>
            </a:r>
            <a:r>
              <a:rPr lang="pl-PL" sz="2200" b="1" dirty="0">
                <a:latin typeface="Calibri" panose="020F0502020204030204" pitchFamily="34" charset="0"/>
                <a:cs typeface="Calibri" panose="020F0502020204030204" pitchFamily="34" charset="0"/>
              </a:rPr>
              <a:t> the </a:t>
            </a:r>
            <a:r>
              <a:rPr lang="pl-PL" sz="2200" b="1" dirty="0" err="1">
                <a:latin typeface="Calibri" panose="020F0502020204030204" pitchFamily="34" charset="0"/>
                <a:cs typeface="Calibri" panose="020F0502020204030204" pitchFamily="34" charset="0"/>
              </a:rPr>
              <a:t>structure</a:t>
            </a:r>
            <a:r>
              <a:rPr lang="pl-PL" sz="2200" b="1" dirty="0">
                <a:latin typeface="Calibri" panose="020F0502020204030204" pitchFamily="34" charset="0"/>
                <a:cs typeface="Calibri" panose="020F0502020204030204" pitchFamily="34" charset="0"/>
              </a:rPr>
              <a:t> of </a:t>
            </a:r>
            <a:r>
              <a:rPr lang="pl-PL" sz="2200" b="1" dirty="0" err="1">
                <a:latin typeface="Calibri" panose="020F0502020204030204" pitchFamily="34" charset="0"/>
                <a:cs typeface="Calibri" panose="020F0502020204030204" pitchFamily="34" charset="0"/>
              </a:rPr>
              <a:t>faculties</a:t>
            </a:r>
            <a:r>
              <a:rPr lang="pl-PL" sz="2200" dirty="0">
                <a:latin typeface="Calibri" panose="020F0502020204030204" pitchFamily="34" charset="0"/>
                <a:cs typeface="Calibri" panose="020F0502020204030204" pitchFamily="34" charset="0"/>
              </a:rPr>
              <a:t>. </a:t>
            </a:r>
            <a:r>
              <a:rPr lang="en-US" sz="2200" dirty="0">
                <a:latin typeface="Calibri" panose="020F0502020204030204" pitchFamily="34" charset="0"/>
                <a:cs typeface="Calibri" panose="020F0502020204030204" pitchFamily="34" charset="0"/>
              </a:rPr>
              <a:t>They collectively represent every research topic in which </a:t>
            </a:r>
            <a:r>
              <a:rPr lang="en-US" sz="2200" dirty="0" err="1">
                <a:latin typeface="Calibri" panose="020F0502020204030204" pitchFamily="34" charset="0"/>
                <a:cs typeface="Calibri" panose="020F0502020204030204" pitchFamily="34" charset="0"/>
              </a:rPr>
              <a:t>Wrocław</a:t>
            </a:r>
            <a:r>
              <a:rPr lang="en-US" sz="2200" dirty="0">
                <a:latin typeface="Calibri" panose="020F0502020204030204" pitchFamily="34" charset="0"/>
                <a:cs typeface="Calibri" panose="020F0502020204030204" pitchFamily="34" charset="0"/>
              </a:rPr>
              <a:t> Tech either currently plays or</a:t>
            </a:r>
            <a:r>
              <a:rPr lang="pl-PL" sz="2200" dirty="0">
                <a:latin typeface="Calibri" panose="020F0502020204030204" pitchFamily="34" charset="0"/>
                <a:cs typeface="Calibri" panose="020F0502020204030204" pitchFamily="34" charset="0"/>
              </a:rPr>
              <a:t> </a:t>
            </a:r>
            <a:r>
              <a:rPr lang="en-US" sz="2200" dirty="0">
                <a:latin typeface="Calibri" panose="020F0502020204030204" pitchFamily="34" charset="0"/>
                <a:cs typeface="Calibri" panose="020F0502020204030204" pitchFamily="34" charset="0"/>
              </a:rPr>
              <a:t>aims to assume a leading role </a:t>
            </a:r>
            <a:r>
              <a:rPr lang="pl-PL" sz="2200" dirty="0">
                <a:latin typeface="Calibri" panose="020F0502020204030204" pitchFamily="34" charset="0"/>
                <a:cs typeface="Calibri" panose="020F0502020204030204" pitchFamily="34" charset="0"/>
              </a:rPr>
              <a:t>in Poland and the </a:t>
            </a:r>
            <a:r>
              <a:rPr lang="pl-PL" sz="2200" dirty="0" err="1">
                <a:latin typeface="Calibri" panose="020F0502020204030204" pitchFamily="34" charset="0"/>
                <a:cs typeface="Calibri" panose="020F0502020204030204" pitchFamily="34" charset="0"/>
              </a:rPr>
              <a:t>global</a:t>
            </a:r>
            <a:r>
              <a:rPr lang="pl-PL" sz="2200" dirty="0">
                <a:latin typeface="Calibri" panose="020F0502020204030204" pitchFamily="34" charset="0"/>
                <a:cs typeface="Calibri" panose="020F0502020204030204" pitchFamily="34" charset="0"/>
              </a:rPr>
              <a:t> </a:t>
            </a:r>
            <a:r>
              <a:rPr lang="pl-PL" sz="2200" dirty="0" err="1">
                <a:latin typeface="Calibri" panose="020F0502020204030204" pitchFamily="34" charset="0"/>
                <a:cs typeface="Calibri" panose="020F0502020204030204" pitchFamily="34" charset="0"/>
              </a:rPr>
              <a:t>impact</a:t>
            </a:r>
            <a:r>
              <a:rPr lang="pl-PL" sz="2200" dirty="0">
                <a:latin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32648638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Grp="1"/>
          </p:cNvSpPr>
          <p:nvPr>
            <p:ph type="title" idx="4294967295"/>
          </p:nvPr>
        </p:nvSpPr>
        <p:spPr>
          <a:xfrm>
            <a:off x="1271465" y="260648"/>
            <a:ext cx="9396536" cy="1099126"/>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pl-PL" sz="3200" b="1" i="0" u="none" strike="noStrike" kern="1200" cap="none" spc="0" normalizeH="0" baseline="0" noProof="0" dirty="0">
                <a:ln>
                  <a:noFill/>
                </a:ln>
                <a:solidFill>
                  <a:srgbClr val="C00000"/>
                </a:solidFill>
                <a:effectLst/>
                <a:uLnTx/>
                <a:uFillTx/>
                <a:latin typeface="Calibri" panose="020F0502020204030204" pitchFamily="34" charset="0"/>
                <a:ea typeface="+mj-ea"/>
                <a:cs typeface="Calibri" pitchFamily="34" charset="0"/>
              </a:rPr>
              <a:t>Information Technology, Data Science</a:t>
            </a:r>
            <a:br>
              <a:rPr kumimoji="0" lang="pl-PL" altLang="pl-PL" sz="3200" b="1" i="0" u="none" strike="noStrike" kern="1200" cap="none" spc="0" normalizeH="0" baseline="0" noProof="0" dirty="0">
                <a:ln>
                  <a:noFill/>
                </a:ln>
                <a:solidFill>
                  <a:srgbClr val="C00000"/>
                </a:solidFill>
                <a:effectLst/>
                <a:uLnTx/>
                <a:uFillTx/>
                <a:latin typeface="Calibri" panose="020F0502020204030204" pitchFamily="34" charset="0"/>
                <a:ea typeface="+mj-ea"/>
                <a:cs typeface="Calibri" pitchFamily="34" charset="0"/>
              </a:rPr>
            </a:br>
            <a:r>
              <a:rPr kumimoji="0" lang="en-GB" altLang="pl-PL" sz="3200" b="1" i="0" u="none" strike="noStrike" kern="1200" cap="none" spc="0" normalizeH="0" baseline="0" noProof="0" dirty="0">
                <a:ln>
                  <a:noFill/>
                </a:ln>
                <a:solidFill>
                  <a:srgbClr val="C00000"/>
                </a:solidFill>
                <a:effectLst/>
                <a:uLnTx/>
                <a:uFillTx/>
                <a:latin typeface="Calibri" panose="020F0502020204030204" pitchFamily="34" charset="0"/>
                <a:ea typeface="+mj-ea"/>
                <a:cs typeface="Calibri" pitchFamily="34" charset="0"/>
              </a:rPr>
              <a:t>and Artificial Intelligence</a:t>
            </a:r>
            <a:r>
              <a:rPr kumimoji="0" lang="pl-PL" altLang="pl-PL" sz="3200" b="1" i="0" u="none" strike="noStrike" kern="1200" cap="none" spc="0" normalizeH="0" baseline="0" noProof="0" dirty="0">
                <a:ln>
                  <a:noFill/>
                </a:ln>
                <a:solidFill>
                  <a:srgbClr val="C00000"/>
                </a:solidFill>
                <a:effectLst/>
                <a:uLnTx/>
                <a:uFillTx/>
                <a:latin typeface="Calibri" panose="020F0502020204030204" pitchFamily="34" charset="0"/>
                <a:ea typeface="+mj-ea"/>
                <a:cs typeface="Calibri" pitchFamily="34" charset="0"/>
              </a:rPr>
              <a:t> </a:t>
            </a:r>
            <a:r>
              <a:rPr kumimoji="0" lang="pl-PL" sz="2000" b="0" i="0" u="none" strike="noStrike" kern="1200" cap="all" spc="0" normalizeH="0" baseline="0" noProof="0" dirty="0">
                <a:ln>
                  <a:noFill/>
                </a:ln>
                <a:solidFill>
                  <a:srgbClr val="B40000"/>
                </a:solidFill>
                <a:effectLst/>
                <a:uLnTx/>
                <a:uFillTx/>
                <a:latin typeface="Calibri  "/>
                <a:ea typeface="Microsoft YaHei" pitchFamily="34" charset="-122"/>
                <a:cs typeface="+mj-cs"/>
                <a:sym typeface="Audiowide"/>
              </a:rPr>
              <a:t>(1/7)</a:t>
            </a:r>
            <a:endParaRPr kumimoji="0" lang="en-GB" altLang="pl-PL" sz="2000" b="1" i="0" u="none" strike="noStrike" kern="1200" cap="none" spc="0" normalizeH="0" baseline="0" noProof="0" dirty="0">
              <a:ln>
                <a:noFill/>
              </a:ln>
              <a:solidFill>
                <a:srgbClr val="C00000"/>
              </a:solidFill>
              <a:effectLst/>
              <a:uLnTx/>
              <a:uFillTx/>
              <a:latin typeface="Calibri" panose="020F0502020204030204" pitchFamily="34" charset="0"/>
              <a:ea typeface="+mj-ea"/>
              <a:cs typeface="Calibri" pitchFamily="34" charset="0"/>
            </a:endParaRPr>
          </a:p>
        </p:txBody>
      </p:sp>
      <p:sp>
        <p:nvSpPr>
          <p:cNvPr id="6" name="Google Shape;599;p9">
            <a:extLst>
              <a:ext uri="{FF2B5EF4-FFF2-40B4-BE49-F238E27FC236}">
                <a16:creationId xmlns:a16="http://schemas.microsoft.com/office/drawing/2014/main" id="{CEDE2BC7-FC71-4D8F-A16C-37552CE86EC6}"/>
              </a:ext>
            </a:extLst>
          </p:cNvPr>
          <p:cNvSpPr txBox="1">
            <a:spLocks/>
          </p:cNvSpPr>
          <p:nvPr/>
        </p:nvSpPr>
        <p:spPr bwMode="auto">
          <a:xfrm>
            <a:off x="1241311" y="1547831"/>
            <a:ext cx="6798906" cy="47525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vert="horz" wrap="square" lIns="91425" tIns="45700" rIns="91425" bIns="45700" numCol="1" anchor="t" anchorCtr="0" compatLnSpc="1">
            <a:prstTxWarp prst="textNoShape">
              <a:avLst/>
            </a:prstTxWarp>
            <a:noAutofit/>
          </a:bodyPr>
          <a:lstStyle>
            <a:lvl1pPr marL="0" indent="0" algn="l" rtl="0" eaLnBrk="1" fontAlgn="base" hangingPunct="1">
              <a:spcBef>
                <a:spcPct val="20000"/>
              </a:spcBef>
              <a:spcAft>
                <a:spcPct val="0"/>
              </a:spcAft>
              <a:buNone/>
              <a:defRPr sz="3200">
                <a:solidFill>
                  <a:schemeClr val="tx1"/>
                </a:solidFill>
                <a:latin typeface="Calibri" panose="020F0502020204030204" pitchFamily="34" charset="0"/>
                <a:ea typeface="+mn-ea"/>
                <a:cs typeface="+mn-cs"/>
              </a:defRPr>
            </a:lvl1pPr>
            <a:lvl2pPr marL="457200" indent="0" algn="l" rtl="0" eaLnBrk="1" fontAlgn="base" hangingPunct="1">
              <a:spcBef>
                <a:spcPct val="20000"/>
              </a:spcBef>
              <a:spcAft>
                <a:spcPct val="0"/>
              </a:spcAft>
              <a:buNone/>
              <a:defRPr sz="2800">
                <a:solidFill>
                  <a:schemeClr val="tx1"/>
                </a:solidFill>
                <a:latin typeface="Calibri" panose="020F0502020204030204" pitchFamily="34" charset="0"/>
              </a:defRPr>
            </a:lvl2pPr>
            <a:lvl3pPr marL="914400" indent="0" algn="l" rtl="0" eaLnBrk="1" fontAlgn="base" hangingPunct="1">
              <a:spcBef>
                <a:spcPct val="20000"/>
              </a:spcBef>
              <a:spcAft>
                <a:spcPct val="0"/>
              </a:spcAft>
              <a:buNone/>
              <a:defRPr sz="2400">
                <a:solidFill>
                  <a:schemeClr val="tx1"/>
                </a:solidFill>
                <a:latin typeface="Calibri" panose="020F0502020204030204" pitchFamily="34" charset="0"/>
              </a:defRPr>
            </a:lvl3pPr>
            <a:lvl4pPr marL="1371600" indent="0" algn="l" rtl="0" eaLnBrk="1" fontAlgn="base" hangingPunct="1">
              <a:spcBef>
                <a:spcPct val="20000"/>
              </a:spcBef>
              <a:spcAft>
                <a:spcPct val="0"/>
              </a:spcAft>
              <a:buNone/>
              <a:defRPr sz="2000">
                <a:solidFill>
                  <a:schemeClr val="tx1"/>
                </a:solidFill>
                <a:latin typeface="Calibri" panose="020F0502020204030204" pitchFamily="34" charset="0"/>
              </a:defRPr>
            </a:lvl4pPr>
            <a:lvl5pPr marL="1828800" indent="0" algn="l" rtl="0" eaLnBrk="1" fontAlgn="base" hangingPunct="1">
              <a:spcBef>
                <a:spcPct val="20000"/>
              </a:spcBef>
              <a:spcAft>
                <a:spcPct val="0"/>
              </a:spcAft>
              <a:buNone/>
              <a:defRPr sz="2000">
                <a:solidFill>
                  <a:schemeClr val="tx1"/>
                </a:solidFill>
                <a:latin typeface="Calibri" panose="020F0502020204030204" pitchFamily="34" charset="0"/>
              </a:defRPr>
            </a:lvl5pPr>
            <a:lvl6pPr marL="2286000" indent="0" algn="l" rtl="0" eaLnBrk="1" fontAlgn="base" hangingPunct="1">
              <a:spcBef>
                <a:spcPct val="20000"/>
              </a:spcBef>
              <a:spcAft>
                <a:spcPct val="0"/>
              </a:spcAft>
              <a:buNone/>
              <a:defRPr sz="2000">
                <a:solidFill>
                  <a:schemeClr val="tx1"/>
                </a:solidFill>
                <a:latin typeface="+mn-lt"/>
              </a:defRPr>
            </a:lvl6pPr>
            <a:lvl7pPr marL="2743200" indent="0" algn="l" rtl="0" eaLnBrk="1" fontAlgn="base" hangingPunct="1">
              <a:spcBef>
                <a:spcPct val="20000"/>
              </a:spcBef>
              <a:spcAft>
                <a:spcPct val="0"/>
              </a:spcAft>
              <a:buNone/>
              <a:defRPr sz="2000">
                <a:solidFill>
                  <a:schemeClr val="tx1"/>
                </a:solidFill>
                <a:latin typeface="+mn-lt"/>
              </a:defRPr>
            </a:lvl7pPr>
            <a:lvl8pPr marL="3200400" indent="0" algn="l" rtl="0" eaLnBrk="1" fontAlgn="base" hangingPunct="1">
              <a:spcBef>
                <a:spcPct val="20000"/>
              </a:spcBef>
              <a:spcAft>
                <a:spcPct val="0"/>
              </a:spcAft>
              <a:buNone/>
              <a:defRPr sz="2000">
                <a:solidFill>
                  <a:schemeClr val="tx1"/>
                </a:solidFill>
                <a:latin typeface="+mn-lt"/>
              </a:defRPr>
            </a:lvl8pPr>
            <a:lvl9pPr marL="3657600" indent="0" algn="l" rtl="0" eaLnBrk="1" fontAlgn="base" hangingPunct="1">
              <a:spcBef>
                <a:spcPct val="20000"/>
              </a:spcBef>
              <a:spcAft>
                <a:spcPct val="0"/>
              </a:spcAft>
              <a:buNone/>
              <a:defRPr sz="2000">
                <a:solidFill>
                  <a:schemeClr val="tx1"/>
                </a:solidFill>
                <a:latin typeface="+mn-lt"/>
              </a:defRPr>
            </a:lvl9pPr>
          </a:lstStyle>
          <a:p>
            <a:pPr algn="just">
              <a:spcBef>
                <a:spcPts val="600"/>
              </a:spcBef>
              <a:spcAft>
                <a:spcPts val="0"/>
              </a:spcAft>
              <a:buClr>
                <a:srgbClr val="7E96B4"/>
              </a:buClr>
              <a:buSzPts val="2400"/>
            </a:pPr>
            <a:r>
              <a:rPr lang="pl-PL" sz="2000" kern="0" dirty="0">
                <a:ea typeface="Calibri" panose="020F0502020204030204" pitchFamily="34" charset="0"/>
                <a:cs typeface="Calibri" panose="020F0502020204030204" pitchFamily="34" charset="0"/>
              </a:rPr>
              <a:t>C</a:t>
            </a:r>
            <a:r>
              <a:rPr lang="en-US" sz="2000" kern="0" dirty="0" err="1">
                <a:ea typeface="Calibri" panose="020F0502020204030204" pitchFamily="34" charset="0"/>
                <a:cs typeface="Calibri" panose="020F0502020204030204" pitchFamily="34" charset="0"/>
              </a:rPr>
              <a:t>omputer</a:t>
            </a:r>
            <a:r>
              <a:rPr lang="en-US" sz="2000" kern="0" dirty="0">
                <a:ea typeface="Calibri" panose="020F0502020204030204" pitchFamily="34" charset="0"/>
                <a:cs typeface="Calibri" panose="020F0502020204030204" pitchFamily="34" charset="0"/>
              </a:rPr>
              <a:t> science, algorithmics and software engineering, artificial intelligence and machine learning, human-computer interaction, methods of data analysis and visualization, mathematical statistics, classification and forecasting, natural language processing, quantum computing, data storage and transmission engineering, information processing and privacy, cybersecurity and cryptography, telecommunication, computer and mobile networks, cyber-cloning and virtualization, augmented and virtual reality, multimedia techniques, medical informatics and </a:t>
            </a:r>
            <a:r>
              <a:rPr lang="en-US" sz="2000" kern="0" dirty="0" err="1">
                <a:ea typeface="Calibri" panose="020F0502020204030204" pitchFamily="34" charset="0"/>
                <a:cs typeface="Calibri" panose="020F0502020204030204" pitchFamily="34" charset="0"/>
              </a:rPr>
              <a:t>neuroinformatics</a:t>
            </a:r>
            <a:r>
              <a:rPr lang="en-US" sz="2000" kern="0" dirty="0">
                <a:ea typeface="Calibri" panose="020F0502020204030204" pitchFamily="34" charset="0"/>
                <a:cs typeface="Calibri" panose="020F0502020204030204" pitchFamily="34" charset="0"/>
              </a:rPr>
              <a:t>, autonomous systems.</a:t>
            </a:r>
            <a:endParaRPr lang="pl-PL" sz="2000" kern="0" dirty="0">
              <a:ea typeface="Calibri"/>
              <a:cs typeface="Calibri" panose="020F0502020204030204" pitchFamily="34" charset="0"/>
              <a:sym typeface="Calibri"/>
            </a:endParaRPr>
          </a:p>
          <a:p>
            <a:pPr marL="457200" indent="-457200" algn="just">
              <a:spcBef>
                <a:spcPts val="600"/>
              </a:spcBef>
              <a:spcAft>
                <a:spcPts val="0"/>
              </a:spcAft>
              <a:buClr>
                <a:schemeClr val="bg1">
                  <a:lumMod val="75000"/>
                </a:schemeClr>
              </a:buClr>
              <a:buSzPts val="2400"/>
              <a:buFont typeface="Wingdings" panose="05000000000000000000" pitchFamily="2" charset="2"/>
              <a:buChar char="§"/>
            </a:pPr>
            <a:r>
              <a:rPr lang="fr-FR" sz="2000" kern="0" dirty="0">
                <a:ea typeface="Calibri"/>
                <a:cs typeface="Calibri" panose="020F0502020204030204" pitchFamily="34" charset="0"/>
                <a:sym typeface="Calibri"/>
              </a:rPr>
              <a:t>Centre for Information and Communication Technologies</a:t>
            </a:r>
            <a:endParaRPr lang="pl-PL" sz="2000" kern="0" dirty="0">
              <a:ea typeface="Calibri"/>
              <a:cs typeface="Calibri" panose="020F0502020204030204" pitchFamily="34" charset="0"/>
              <a:sym typeface="Calibri"/>
            </a:endParaRPr>
          </a:p>
          <a:p>
            <a:pPr marL="457200" indent="-457200" algn="just">
              <a:spcBef>
                <a:spcPts val="600"/>
              </a:spcBef>
              <a:spcAft>
                <a:spcPts val="0"/>
              </a:spcAft>
              <a:buClr>
                <a:schemeClr val="bg1">
                  <a:lumMod val="75000"/>
                </a:schemeClr>
              </a:buClr>
              <a:buSzPts val="2400"/>
              <a:buFont typeface="Wingdings" panose="05000000000000000000" pitchFamily="2" charset="2"/>
              <a:buChar char="§"/>
            </a:pPr>
            <a:r>
              <a:rPr lang="en-US" sz="2000" kern="0" dirty="0">
                <a:ea typeface="Calibri"/>
                <a:cs typeface="Calibri" panose="020F0502020204030204" pitchFamily="34" charset="0"/>
                <a:sym typeface="Calibri"/>
              </a:rPr>
              <a:t>Centre for Trusted Information and Telecommunication Systems</a:t>
            </a:r>
            <a:endParaRPr lang="pl-PL" sz="2000" kern="0" dirty="0">
              <a:ea typeface="Calibri"/>
              <a:cs typeface="Calibri" panose="020F0502020204030204" pitchFamily="34" charset="0"/>
              <a:sym typeface="Calibri"/>
            </a:endParaRPr>
          </a:p>
          <a:p>
            <a:pPr marL="457200" indent="-457200" algn="just">
              <a:spcBef>
                <a:spcPts val="600"/>
              </a:spcBef>
              <a:spcAft>
                <a:spcPts val="0"/>
              </a:spcAft>
              <a:buClr>
                <a:schemeClr val="bg1">
                  <a:lumMod val="75000"/>
                </a:schemeClr>
              </a:buClr>
              <a:buSzPts val="2400"/>
              <a:buFont typeface="Wingdings" panose="05000000000000000000" pitchFamily="2" charset="2"/>
              <a:buChar char="§"/>
            </a:pPr>
            <a:r>
              <a:rPr lang="en-US" sz="2000" kern="0" dirty="0">
                <a:ea typeface="Calibri"/>
                <a:cs typeface="Calibri" panose="020F0502020204030204" pitchFamily="34" charset="0"/>
                <a:sym typeface="Calibri"/>
              </a:rPr>
              <a:t>Centre for </a:t>
            </a:r>
            <a:r>
              <a:rPr lang="en-US" sz="2000" kern="0" dirty="0" err="1">
                <a:ea typeface="Calibri"/>
                <a:cs typeface="Calibri" panose="020F0502020204030204" pitchFamily="34" charset="0"/>
                <a:sym typeface="Calibri"/>
              </a:rPr>
              <a:t>Defence</a:t>
            </a:r>
            <a:r>
              <a:rPr lang="en-US" sz="2000" kern="0" dirty="0">
                <a:ea typeface="Calibri"/>
                <a:cs typeface="Calibri" panose="020F0502020204030204" pitchFamily="34" charset="0"/>
                <a:sym typeface="Calibri"/>
              </a:rPr>
              <a:t> and Security</a:t>
            </a:r>
            <a:endParaRPr lang="pl-PL" sz="2000" kern="0" dirty="0">
              <a:ea typeface="Calibri"/>
              <a:cs typeface="Calibri" panose="020F0502020204030204" pitchFamily="34" charset="0"/>
              <a:sym typeface="Calibri"/>
            </a:endParaRPr>
          </a:p>
        </p:txBody>
      </p:sp>
      <p:pic>
        <p:nvPicPr>
          <p:cNvPr id="7" name="Obraz 6">
            <a:extLst>
              <a:ext uri="{FF2B5EF4-FFF2-40B4-BE49-F238E27FC236}">
                <a16:creationId xmlns:a16="http://schemas.microsoft.com/office/drawing/2014/main" id="{EA95B6E3-1676-4C57-81E7-343A447C804C}"/>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1" y="0"/>
            <a:ext cx="3935760" cy="6858000"/>
          </a:xfrm>
          <a:prstGeom prst="rect">
            <a:avLst/>
          </a:prstGeom>
        </p:spPr>
      </p:pic>
    </p:spTree>
    <p:extLst>
      <p:ext uri="{BB962C8B-B14F-4D97-AF65-F5344CB8AC3E}">
        <p14:creationId xmlns:p14="http://schemas.microsoft.com/office/powerpoint/2010/main" val="3039294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Grp="1"/>
          </p:cNvSpPr>
          <p:nvPr>
            <p:ph type="title" idx="4294967295"/>
          </p:nvPr>
        </p:nvSpPr>
        <p:spPr>
          <a:xfrm>
            <a:off x="1127448" y="116632"/>
            <a:ext cx="9396536" cy="1099126"/>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pl-PL" sz="3200" b="1" i="0" u="none" strike="noStrike" kern="1200" cap="none" spc="0" normalizeH="0" baseline="0" noProof="0" dirty="0">
                <a:ln>
                  <a:noFill/>
                </a:ln>
                <a:solidFill>
                  <a:srgbClr val="C00000"/>
                </a:solidFill>
                <a:effectLst/>
                <a:uLnTx/>
                <a:uFillTx/>
                <a:latin typeface="Calibri" panose="020F0502020204030204" pitchFamily="34" charset="0"/>
                <a:ea typeface="+mj-ea"/>
                <a:cs typeface="Calibri" pitchFamily="34" charset="0"/>
              </a:rPr>
              <a:t>Innovative Materials </a:t>
            </a:r>
            <a:br>
              <a:rPr kumimoji="0" lang="en-US" altLang="pl-PL" sz="3200" b="1" i="0" u="none" strike="noStrike" kern="1200" cap="none" spc="0" normalizeH="0" baseline="0" noProof="0" dirty="0">
                <a:ln>
                  <a:noFill/>
                </a:ln>
                <a:solidFill>
                  <a:srgbClr val="C00000"/>
                </a:solidFill>
                <a:effectLst/>
                <a:uLnTx/>
                <a:uFillTx/>
                <a:latin typeface="Calibri" panose="020F0502020204030204" pitchFamily="34" charset="0"/>
                <a:ea typeface="+mj-ea"/>
                <a:cs typeface="Calibri" pitchFamily="34" charset="0"/>
              </a:rPr>
            </a:br>
            <a:r>
              <a:rPr kumimoji="0" lang="en-US" altLang="pl-PL" sz="3200" b="1" i="0" u="none" strike="noStrike" kern="1200" cap="none" spc="0" normalizeH="0" baseline="0" noProof="0" dirty="0">
                <a:ln>
                  <a:noFill/>
                </a:ln>
                <a:solidFill>
                  <a:srgbClr val="C00000"/>
                </a:solidFill>
                <a:effectLst/>
                <a:uLnTx/>
                <a:uFillTx/>
                <a:latin typeface="Calibri" panose="020F0502020204030204" pitchFamily="34" charset="0"/>
                <a:ea typeface="+mj-ea"/>
                <a:cs typeface="Calibri" pitchFamily="34" charset="0"/>
              </a:rPr>
              <a:t>and Advanced Manufacturing </a:t>
            </a:r>
            <a:r>
              <a:rPr kumimoji="0" lang="en-US" altLang="pl-PL" sz="2000" b="0" i="0" u="none" strike="noStrike" kern="1200" cap="none" spc="0" normalizeH="0" baseline="0" noProof="0" dirty="0">
                <a:ln>
                  <a:noFill/>
                </a:ln>
                <a:solidFill>
                  <a:srgbClr val="C00000"/>
                </a:solidFill>
                <a:effectLst/>
                <a:uLnTx/>
                <a:uFillTx/>
                <a:latin typeface="Calibri" panose="020F0502020204030204" pitchFamily="34" charset="0"/>
                <a:ea typeface="+mj-ea"/>
                <a:cs typeface="Calibri" pitchFamily="34" charset="0"/>
              </a:rPr>
              <a:t>(2/7)</a:t>
            </a:r>
          </a:p>
        </p:txBody>
      </p:sp>
      <p:sp>
        <p:nvSpPr>
          <p:cNvPr id="6" name="Google Shape;599;p9">
            <a:extLst>
              <a:ext uri="{FF2B5EF4-FFF2-40B4-BE49-F238E27FC236}">
                <a16:creationId xmlns:a16="http://schemas.microsoft.com/office/drawing/2014/main" id="{CEDE2BC7-FC71-4D8F-A16C-37552CE86EC6}"/>
              </a:ext>
            </a:extLst>
          </p:cNvPr>
          <p:cNvSpPr txBox="1">
            <a:spLocks/>
          </p:cNvSpPr>
          <p:nvPr/>
        </p:nvSpPr>
        <p:spPr bwMode="auto">
          <a:xfrm>
            <a:off x="1127448" y="1556792"/>
            <a:ext cx="6967061" cy="47525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vert="horz" wrap="square" lIns="91425" tIns="45700" rIns="91425" bIns="45700" numCol="1" anchor="t" anchorCtr="0" compatLnSpc="1">
            <a:prstTxWarp prst="textNoShape">
              <a:avLst/>
            </a:prstTxWarp>
            <a:noAutofit/>
          </a:bodyPr>
          <a:lstStyle>
            <a:lvl1pPr marL="0" indent="0" algn="l" rtl="0" eaLnBrk="1" fontAlgn="base" hangingPunct="1">
              <a:spcBef>
                <a:spcPct val="20000"/>
              </a:spcBef>
              <a:spcAft>
                <a:spcPct val="0"/>
              </a:spcAft>
              <a:buNone/>
              <a:defRPr sz="3200">
                <a:solidFill>
                  <a:schemeClr val="tx1"/>
                </a:solidFill>
                <a:latin typeface="Calibri" panose="020F0502020204030204" pitchFamily="34" charset="0"/>
                <a:ea typeface="+mn-ea"/>
                <a:cs typeface="+mn-cs"/>
              </a:defRPr>
            </a:lvl1pPr>
            <a:lvl2pPr marL="457200" indent="0" algn="l" rtl="0" eaLnBrk="1" fontAlgn="base" hangingPunct="1">
              <a:spcBef>
                <a:spcPct val="20000"/>
              </a:spcBef>
              <a:spcAft>
                <a:spcPct val="0"/>
              </a:spcAft>
              <a:buNone/>
              <a:defRPr sz="2800">
                <a:solidFill>
                  <a:schemeClr val="tx1"/>
                </a:solidFill>
                <a:latin typeface="Calibri" panose="020F0502020204030204" pitchFamily="34" charset="0"/>
              </a:defRPr>
            </a:lvl2pPr>
            <a:lvl3pPr marL="914400" indent="0" algn="l" rtl="0" eaLnBrk="1" fontAlgn="base" hangingPunct="1">
              <a:spcBef>
                <a:spcPct val="20000"/>
              </a:spcBef>
              <a:spcAft>
                <a:spcPct val="0"/>
              </a:spcAft>
              <a:buNone/>
              <a:defRPr sz="2400">
                <a:solidFill>
                  <a:schemeClr val="tx1"/>
                </a:solidFill>
                <a:latin typeface="Calibri" panose="020F0502020204030204" pitchFamily="34" charset="0"/>
              </a:defRPr>
            </a:lvl3pPr>
            <a:lvl4pPr marL="1371600" indent="0" algn="l" rtl="0" eaLnBrk="1" fontAlgn="base" hangingPunct="1">
              <a:spcBef>
                <a:spcPct val="20000"/>
              </a:spcBef>
              <a:spcAft>
                <a:spcPct val="0"/>
              </a:spcAft>
              <a:buNone/>
              <a:defRPr sz="2000">
                <a:solidFill>
                  <a:schemeClr val="tx1"/>
                </a:solidFill>
                <a:latin typeface="Calibri" panose="020F0502020204030204" pitchFamily="34" charset="0"/>
              </a:defRPr>
            </a:lvl4pPr>
            <a:lvl5pPr marL="1828800" indent="0" algn="l" rtl="0" eaLnBrk="1" fontAlgn="base" hangingPunct="1">
              <a:spcBef>
                <a:spcPct val="20000"/>
              </a:spcBef>
              <a:spcAft>
                <a:spcPct val="0"/>
              </a:spcAft>
              <a:buNone/>
              <a:defRPr sz="2000">
                <a:solidFill>
                  <a:schemeClr val="tx1"/>
                </a:solidFill>
                <a:latin typeface="Calibri" panose="020F0502020204030204" pitchFamily="34" charset="0"/>
              </a:defRPr>
            </a:lvl5pPr>
            <a:lvl6pPr marL="2286000" indent="0" algn="l" rtl="0" eaLnBrk="1" fontAlgn="base" hangingPunct="1">
              <a:spcBef>
                <a:spcPct val="20000"/>
              </a:spcBef>
              <a:spcAft>
                <a:spcPct val="0"/>
              </a:spcAft>
              <a:buNone/>
              <a:defRPr sz="2000">
                <a:solidFill>
                  <a:schemeClr val="tx1"/>
                </a:solidFill>
                <a:latin typeface="+mn-lt"/>
              </a:defRPr>
            </a:lvl6pPr>
            <a:lvl7pPr marL="2743200" indent="0" algn="l" rtl="0" eaLnBrk="1" fontAlgn="base" hangingPunct="1">
              <a:spcBef>
                <a:spcPct val="20000"/>
              </a:spcBef>
              <a:spcAft>
                <a:spcPct val="0"/>
              </a:spcAft>
              <a:buNone/>
              <a:defRPr sz="2000">
                <a:solidFill>
                  <a:schemeClr val="tx1"/>
                </a:solidFill>
                <a:latin typeface="+mn-lt"/>
              </a:defRPr>
            </a:lvl7pPr>
            <a:lvl8pPr marL="3200400" indent="0" algn="l" rtl="0" eaLnBrk="1" fontAlgn="base" hangingPunct="1">
              <a:spcBef>
                <a:spcPct val="20000"/>
              </a:spcBef>
              <a:spcAft>
                <a:spcPct val="0"/>
              </a:spcAft>
              <a:buNone/>
              <a:defRPr sz="2000">
                <a:solidFill>
                  <a:schemeClr val="tx1"/>
                </a:solidFill>
                <a:latin typeface="+mn-lt"/>
              </a:defRPr>
            </a:lvl8pPr>
            <a:lvl9pPr marL="3657600" indent="0" algn="l" rtl="0" eaLnBrk="1" fontAlgn="base" hangingPunct="1">
              <a:spcBef>
                <a:spcPct val="20000"/>
              </a:spcBef>
              <a:spcAft>
                <a:spcPct val="0"/>
              </a:spcAft>
              <a:buNone/>
              <a:defRPr sz="2000">
                <a:solidFill>
                  <a:schemeClr val="tx1"/>
                </a:solidFill>
                <a:latin typeface="+mn-lt"/>
              </a:defRPr>
            </a:lvl9pPr>
          </a:lstStyle>
          <a:p>
            <a:pPr algn="just">
              <a:spcBef>
                <a:spcPts val="600"/>
              </a:spcBef>
              <a:spcAft>
                <a:spcPts val="0"/>
              </a:spcAft>
              <a:buClr>
                <a:srgbClr val="7E96B4"/>
              </a:buClr>
              <a:buSzPts val="2400"/>
            </a:pPr>
            <a:r>
              <a:rPr lang="en-US" sz="2000" kern="0" dirty="0">
                <a:ea typeface="Calibri" panose="020F0502020204030204" pitchFamily="34" charset="0"/>
                <a:cs typeface="Calibri" panose="020F0502020204030204" pitchFamily="34" charset="0"/>
              </a:rPr>
              <a:t>Basic research and materials engineering, Industry 4.0 (digitization, automation and </a:t>
            </a:r>
            <a:r>
              <a:rPr lang="en-US" sz="2000" kern="0" dirty="0" err="1">
                <a:ea typeface="Calibri" panose="020F0502020204030204" pitchFamily="34" charset="0"/>
                <a:cs typeface="Calibri" panose="020F0502020204030204" pitchFamily="34" charset="0"/>
              </a:rPr>
              <a:t>hiper</a:t>
            </a:r>
            <a:r>
              <a:rPr lang="en-US" sz="2000" kern="0" dirty="0">
                <a:ea typeface="Calibri" panose="020F0502020204030204" pitchFamily="34" charset="0"/>
                <a:cs typeface="Calibri" panose="020F0502020204030204" pitchFamily="34" charset="0"/>
              </a:rPr>
              <a:t>-automation, robotization, and intelligent production systems), additive technologies, high-</a:t>
            </a:r>
            <a:br>
              <a:rPr lang="pl-PL" sz="2000" kern="0" dirty="0">
                <a:ea typeface="Calibri" panose="020F0502020204030204" pitchFamily="34" charset="0"/>
                <a:cs typeface="Calibri" panose="020F0502020204030204" pitchFamily="34" charset="0"/>
              </a:rPr>
            </a:br>
            <a:r>
              <a:rPr lang="en-US" sz="2000" kern="0" dirty="0">
                <a:ea typeface="Calibri" panose="020F0502020204030204" pitchFamily="34" charset="0"/>
                <a:cs typeface="Calibri" panose="020F0502020204030204" pitchFamily="34" charset="0"/>
              </a:rPr>
              <a:t>-precision technologies, green technologies using a renewable resource base and valorization of waste, sustainable and energy-</a:t>
            </a:r>
            <a:br>
              <a:rPr lang="pl-PL" sz="2000" kern="0" dirty="0">
                <a:ea typeface="Calibri" panose="020F0502020204030204" pitchFamily="34" charset="0"/>
                <a:cs typeface="Calibri" panose="020F0502020204030204" pitchFamily="34" charset="0"/>
              </a:rPr>
            </a:br>
            <a:r>
              <a:rPr lang="en-US" sz="2000" kern="0" dirty="0">
                <a:ea typeface="Calibri" panose="020F0502020204030204" pitchFamily="34" charset="0"/>
                <a:cs typeface="Calibri" panose="020F0502020204030204" pitchFamily="34" charset="0"/>
              </a:rPr>
              <a:t>-saving technologies, use of innovative methods and tools, and control systems.</a:t>
            </a:r>
          </a:p>
          <a:p>
            <a:pPr marL="342900" indent="-342900" algn="just">
              <a:spcBef>
                <a:spcPts val="600"/>
              </a:spcBef>
              <a:spcAft>
                <a:spcPts val="0"/>
              </a:spcAft>
              <a:buClr>
                <a:schemeClr val="bg1">
                  <a:lumMod val="75000"/>
                </a:schemeClr>
              </a:buClr>
              <a:buSzPts val="2400"/>
              <a:buFont typeface="Wingdings" panose="05000000000000000000" pitchFamily="2" charset="2"/>
              <a:buChar char="§"/>
            </a:pPr>
            <a:r>
              <a:rPr lang="en-US" sz="2000" kern="0" dirty="0">
                <a:ea typeface="Calibri" panose="020F0502020204030204" pitchFamily="34" charset="0"/>
                <a:cs typeface="Calibri" panose="020F0502020204030204" pitchFamily="34" charset="0"/>
              </a:rPr>
              <a:t>Centre for Material Engineering and Metal Forming</a:t>
            </a:r>
          </a:p>
          <a:p>
            <a:pPr marL="342900" indent="-342900" algn="just">
              <a:spcBef>
                <a:spcPts val="600"/>
              </a:spcBef>
              <a:spcAft>
                <a:spcPts val="0"/>
              </a:spcAft>
              <a:buClr>
                <a:schemeClr val="bg1">
                  <a:lumMod val="75000"/>
                </a:schemeClr>
              </a:buClr>
              <a:buSzPts val="2400"/>
              <a:buFont typeface="Wingdings" panose="05000000000000000000" pitchFamily="2" charset="2"/>
              <a:buChar char="§"/>
            </a:pPr>
            <a:r>
              <a:rPr lang="en-US" sz="2000" kern="0" dirty="0">
                <a:ea typeface="Calibri" panose="020F0502020204030204" pitchFamily="34" charset="0"/>
                <a:cs typeface="Calibri" panose="020F0502020204030204" pitchFamily="34" charset="0"/>
              </a:rPr>
              <a:t>Centre for Advanced Materials and Nanotechnology</a:t>
            </a:r>
          </a:p>
          <a:p>
            <a:pPr marL="342900" indent="-342900" algn="just">
              <a:spcBef>
                <a:spcPts val="600"/>
              </a:spcBef>
              <a:spcAft>
                <a:spcPts val="0"/>
              </a:spcAft>
              <a:buClr>
                <a:schemeClr val="bg1">
                  <a:lumMod val="75000"/>
                </a:schemeClr>
              </a:buClr>
              <a:buSzPts val="2400"/>
              <a:buFont typeface="Wingdings" panose="05000000000000000000" pitchFamily="2" charset="2"/>
              <a:buChar char="§"/>
            </a:pPr>
            <a:r>
              <a:rPr lang="en-US" sz="2000" kern="0" dirty="0">
                <a:ea typeface="Calibri" panose="020F0502020204030204" pitchFamily="34" charset="0"/>
                <a:cs typeface="Calibri" panose="020F0502020204030204" pitchFamily="34" charset="0"/>
              </a:rPr>
              <a:t>Centre for </a:t>
            </a:r>
            <a:r>
              <a:rPr lang="en-US" sz="2000" kern="0" dirty="0" err="1">
                <a:ea typeface="Calibri" panose="020F0502020204030204" pitchFamily="34" charset="0"/>
                <a:cs typeface="Calibri" panose="020F0502020204030204" pitchFamily="34" charset="0"/>
              </a:rPr>
              <a:t>Defence</a:t>
            </a:r>
            <a:r>
              <a:rPr lang="en-US" sz="2000" kern="0" dirty="0">
                <a:ea typeface="Calibri" panose="020F0502020204030204" pitchFamily="34" charset="0"/>
                <a:cs typeface="Calibri" panose="020F0502020204030204" pitchFamily="34" charset="0"/>
              </a:rPr>
              <a:t> Innovation and Technology</a:t>
            </a:r>
            <a:endParaRPr lang="pl-PL" sz="2000" kern="0" dirty="0">
              <a:ea typeface="Calibri"/>
              <a:cs typeface="Calibri" panose="020F0502020204030204" pitchFamily="34" charset="0"/>
              <a:sym typeface="Calibri"/>
            </a:endParaRPr>
          </a:p>
        </p:txBody>
      </p:sp>
      <p:pic>
        <p:nvPicPr>
          <p:cNvPr id="5" name="Google Shape;677;g290a92c01d7_0_37">
            <a:extLst>
              <a:ext uri="{FF2B5EF4-FFF2-40B4-BE49-F238E27FC236}">
                <a16:creationId xmlns:a16="http://schemas.microsoft.com/office/drawing/2014/main" id="{698FDB30-E526-4881-95AC-9F271D84A3D0}"/>
              </a:ext>
              <a:ext uri="{C183D7F6-B498-43B3-948B-1728B52AA6E4}">
                <adec:decorative xmlns:adec="http://schemas.microsoft.com/office/drawing/2017/decorative" val="1"/>
              </a:ext>
            </a:extLst>
          </p:cNvPr>
          <p:cNvPicPr preferRelativeResize="0"/>
          <p:nvPr/>
        </p:nvPicPr>
        <p:blipFill rotWithShape="1">
          <a:blip r:embed="rId3" cstate="screen">
            <a:extLst>
              <a:ext uri="{28A0092B-C50C-407E-A947-70E740481C1C}">
                <a14:useLocalDpi xmlns:a14="http://schemas.microsoft.com/office/drawing/2010/main"/>
              </a:ext>
            </a:extLst>
          </a:blip>
          <a:srcRect/>
          <a:stretch/>
        </p:blipFill>
        <p:spPr>
          <a:xfrm>
            <a:off x="8904312" y="0"/>
            <a:ext cx="3251327" cy="6858000"/>
          </a:xfrm>
          <a:prstGeom prst="rect">
            <a:avLst/>
          </a:prstGeom>
          <a:noFill/>
          <a:ln>
            <a:noFill/>
          </a:ln>
        </p:spPr>
      </p:pic>
      <p:pic>
        <p:nvPicPr>
          <p:cNvPr id="7" name="Obraz 6">
            <a:extLst>
              <a:ext uri="{FF2B5EF4-FFF2-40B4-BE49-F238E27FC236}">
                <a16:creationId xmlns:a16="http://schemas.microsoft.com/office/drawing/2014/main" id="{C6BED373-4146-48B7-9EB6-C25687A2B616}"/>
              </a:ext>
              <a:ext uri="{C183D7F6-B498-43B3-948B-1728B52AA6E4}">
                <adec:decorative xmlns:adec="http://schemas.microsoft.com/office/drawing/2017/decorative" val="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256241" y="0"/>
            <a:ext cx="3935760" cy="6858000"/>
          </a:xfrm>
          <a:prstGeom prst="rect">
            <a:avLst/>
          </a:prstGeom>
        </p:spPr>
      </p:pic>
    </p:spTree>
    <p:extLst>
      <p:ext uri="{BB962C8B-B14F-4D97-AF65-F5344CB8AC3E}">
        <p14:creationId xmlns:p14="http://schemas.microsoft.com/office/powerpoint/2010/main" val="15792766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12"/>
          <a:stretch/>
        </p:blipFill>
        <p:spPr>
          <a:xfrm>
            <a:off x="8256241" y="0"/>
            <a:ext cx="3935760" cy="6858000"/>
          </a:xfrm>
          <a:prstGeom prst="rect">
            <a:avLst/>
          </a:prstGeom>
        </p:spPr>
      </p:pic>
      <p:sp>
        <p:nvSpPr>
          <p:cNvPr id="3" name="Symbol zastępczy zawartości 6"/>
          <p:cNvSpPr>
            <a:spLocks noGrp="1"/>
          </p:cNvSpPr>
          <p:nvPr>
            <p:ph sz="half" idx="1"/>
          </p:nvPr>
        </p:nvSpPr>
        <p:spPr>
          <a:xfrm>
            <a:off x="1271464" y="1196752"/>
            <a:ext cx="6768752" cy="5112568"/>
          </a:xfrm>
        </p:spPr>
        <p:txBody>
          <a:bodyPr>
            <a:normAutofit/>
          </a:bodyPr>
          <a:lstStyle/>
          <a:p>
            <a:pPr algn="just">
              <a:lnSpc>
                <a:spcPct val="110000"/>
              </a:lnSpc>
              <a:spcBef>
                <a:spcPts val="600"/>
              </a:spcBef>
              <a:spcAft>
                <a:spcPts val="0"/>
              </a:spcAft>
              <a:defRPr/>
            </a:pPr>
            <a:r>
              <a:rPr lang="en-US" sz="2000" dirty="0"/>
              <a:t>This area includes, among others, resource management, energy sources (conventional, renewable, and nuclear energy), energy system transformation, human- and environment-</a:t>
            </a:r>
            <a:br>
              <a:rPr lang="pl-PL" sz="2000" dirty="0"/>
            </a:br>
            <a:r>
              <a:rPr lang="pl-PL" sz="2000" dirty="0"/>
              <a:t>-</a:t>
            </a:r>
            <a:r>
              <a:rPr lang="en-US" sz="2000" dirty="0"/>
              <a:t>friendly technologies (e.g., electromobility), protection of climate as well as natural and cultural environment, water management, identification</a:t>
            </a:r>
            <a:r>
              <a:rPr lang="pl-PL" sz="2000" dirty="0"/>
              <a:t> </a:t>
            </a:r>
            <a:r>
              <a:rPr lang="en-US" sz="2000" dirty="0"/>
              <a:t>of environmental hazards and response to natural disasters, as well as all aspects of sustainable development,</a:t>
            </a:r>
            <a:r>
              <a:rPr lang="pl-PL" sz="2000" dirty="0"/>
              <a:t> </a:t>
            </a:r>
            <a:r>
              <a:rPr lang="en-US" sz="2000" dirty="0"/>
              <a:t>circular economy, and social acceptance of changes. </a:t>
            </a:r>
            <a:endParaRPr lang="pl-PL" sz="2000" dirty="0"/>
          </a:p>
          <a:p>
            <a:pPr marL="342900" indent="-342900" algn="just">
              <a:lnSpc>
                <a:spcPct val="110000"/>
              </a:lnSpc>
              <a:spcBef>
                <a:spcPts val="600"/>
              </a:spcBef>
              <a:spcAft>
                <a:spcPts val="0"/>
              </a:spcAft>
              <a:buClr>
                <a:schemeClr val="bg1">
                  <a:lumMod val="75000"/>
                </a:schemeClr>
              </a:buClr>
              <a:buFont typeface="Wingdings" panose="05000000000000000000" pitchFamily="2" charset="2"/>
              <a:buChar char="§"/>
              <a:defRPr/>
            </a:pPr>
            <a:r>
              <a:rPr lang="en-US" sz="2000" dirty="0"/>
              <a:t>Centre for Sustainable Development and Climate Protection</a:t>
            </a:r>
          </a:p>
          <a:p>
            <a:pPr marL="342900" indent="-342900" algn="just">
              <a:lnSpc>
                <a:spcPct val="110000"/>
              </a:lnSpc>
              <a:spcBef>
                <a:spcPts val="600"/>
              </a:spcBef>
              <a:spcAft>
                <a:spcPts val="0"/>
              </a:spcAft>
              <a:buClr>
                <a:schemeClr val="bg1">
                  <a:lumMod val="75000"/>
                </a:schemeClr>
              </a:buClr>
              <a:buFont typeface="Wingdings" panose="05000000000000000000" pitchFamily="2" charset="2"/>
              <a:buChar char="§"/>
              <a:defRPr/>
            </a:pPr>
            <a:r>
              <a:rPr lang="en-US" sz="2000" dirty="0"/>
              <a:t>Centre for Advanced Raw Materials and Energy</a:t>
            </a:r>
            <a:r>
              <a:rPr lang="pl-PL" sz="2000" dirty="0"/>
              <a:t> </a:t>
            </a:r>
            <a:r>
              <a:rPr lang="en-US" sz="2000" dirty="0"/>
              <a:t>Technologies</a:t>
            </a:r>
          </a:p>
          <a:p>
            <a:pPr marL="342900" indent="-342900" algn="just">
              <a:lnSpc>
                <a:spcPct val="110000"/>
              </a:lnSpc>
              <a:spcBef>
                <a:spcPts val="600"/>
              </a:spcBef>
              <a:spcAft>
                <a:spcPts val="0"/>
              </a:spcAft>
              <a:buClr>
                <a:schemeClr val="bg1">
                  <a:lumMod val="75000"/>
                </a:schemeClr>
              </a:buClr>
              <a:buFont typeface="Wingdings" panose="05000000000000000000" pitchFamily="2" charset="2"/>
              <a:buChar char="§"/>
              <a:defRPr/>
            </a:pPr>
            <a:r>
              <a:rPr lang="en-US" sz="2000" dirty="0"/>
              <a:t>Research Centre for Sustainable Built Environment</a:t>
            </a:r>
          </a:p>
        </p:txBody>
      </p:sp>
      <p:sp>
        <p:nvSpPr>
          <p:cNvPr id="11" name="Rectangle 2">
            <a:extLst>
              <a:ext uri="{FF2B5EF4-FFF2-40B4-BE49-F238E27FC236}">
                <a16:creationId xmlns:a16="http://schemas.microsoft.com/office/drawing/2014/main" id="{E70398CE-8534-4674-9C9F-38E85CCAD40B}"/>
              </a:ext>
            </a:extLst>
          </p:cNvPr>
          <p:cNvSpPr txBox="1">
            <a:spLocks noGrp="1"/>
          </p:cNvSpPr>
          <p:nvPr>
            <p:ph type="title" idx="4294967295"/>
          </p:nvPr>
        </p:nvSpPr>
        <p:spPr>
          <a:xfrm>
            <a:off x="1271464" y="0"/>
            <a:ext cx="8687990" cy="1124737"/>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pl-PL" sz="3200" b="1" i="0" u="none" strike="noStrike" kern="1200" cap="none" spc="0" normalizeH="0" baseline="0" noProof="0" dirty="0" err="1">
                <a:ln>
                  <a:noFill/>
                </a:ln>
                <a:solidFill>
                  <a:srgbClr val="B11D09"/>
                </a:solidFill>
                <a:effectLst/>
                <a:uLnTx/>
                <a:uFillTx/>
                <a:latin typeface="Calibri" panose="020F0502020204030204" pitchFamily="34" charset="0"/>
                <a:ea typeface="Microsoft YaHei" pitchFamily="34" charset="-122"/>
                <a:cs typeface="Calibri" pitchFamily="34" charset="0"/>
              </a:rPr>
              <a:t>Sustainable</a:t>
            </a:r>
            <a:r>
              <a:rPr kumimoji="0" lang="pl-PL" sz="3200" b="1" i="0" u="none" strike="noStrike" kern="1200" cap="none" spc="0" normalizeH="0" baseline="0" noProof="0" dirty="0">
                <a:ln>
                  <a:noFill/>
                </a:ln>
                <a:solidFill>
                  <a:srgbClr val="B11D09"/>
                </a:solidFill>
                <a:effectLst/>
                <a:uLnTx/>
                <a:uFillTx/>
                <a:latin typeface="Calibri" panose="020F0502020204030204" pitchFamily="34" charset="0"/>
                <a:ea typeface="Microsoft YaHei" pitchFamily="34" charset="-122"/>
                <a:cs typeface="Calibri" pitchFamily="34" charset="0"/>
              </a:rPr>
              <a:t> </a:t>
            </a:r>
            <a:r>
              <a:rPr kumimoji="0" lang="pl-PL" sz="3200" b="1" i="0" u="none" strike="noStrike" kern="1200" cap="none" spc="0" normalizeH="0" baseline="0" noProof="0" dirty="0" err="1">
                <a:ln>
                  <a:noFill/>
                </a:ln>
                <a:solidFill>
                  <a:srgbClr val="B11D09"/>
                </a:solidFill>
                <a:effectLst/>
                <a:uLnTx/>
                <a:uFillTx/>
                <a:latin typeface="Calibri" panose="020F0502020204030204" pitchFamily="34" charset="0"/>
                <a:ea typeface="Microsoft YaHei" pitchFamily="34" charset="-122"/>
                <a:cs typeface="Calibri" pitchFamily="34" charset="0"/>
              </a:rPr>
              <a:t>Living</a:t>
            </a:r>
            <a:r>
              <a:rPr kumimoji="0" lang="pl-PL" sz="3200" b="1" i="0" u="none" strike="noStrike" kern="1200" cap="none" spc="0" normalizeH="0" baseline="0" noProof="0" dirty="0">
                <a:ln>
                  <a:noFill/>
                </a:ln>
                <a:solidFill>
                  <a:srgbClr val="B11D09"/>
                </a:solidFill>
                <a:effectLst/>
                <a:uLnTx/>
                <a:uFillTx/>
                <a:latin typeface="Calibri" panose="020F0502020204030204" pitchFamily="34" charset="0"/>
                <a:ea typeface="Microsoft YaHei" pitchFamily="34" charset="-122"/>
                <a:cs typeface="Calibri" pitchFamily="34" charset="0"/>
              </a:rPr>
              <a:t> Environment </a:t>
            </a:r>
            <a:r>
              <a:rPr kumimoji="0" lang="pl-PL" sz="2000" b="0" i="0" u="none" strike="noStrike" kern="1200" cap="all" spc="0" normalizeH="0" baseline="0" noProof="0" dirty="0">
                <a:ln>
                  <a:noFill/>
                </a:ln>
                <a:solidFill>
                  <a:srgbClr val="B40000"/>
                </a:solidFill>
                <a:effectLst/>
                <a:uLnTx/>
                <a:uFillTx/>
                <a:latin typeface="Calibri  "/>
                <a:ea typeface="Microsoft YaHei" pitchFamily="34" charset="-122"/>
                <a:cs typeface="+mj-cs"/>
                <a:sym typeface="Audiowide"/>
              </a:rPr>
              <a:t>(3/7)</a:t>
            </a:r>
            <a:endParaRPr kumimoji="0" lang="pl-PL" sz="2000" b="1" i="0" u="none" strike="noStrike" kern="1200" cap="none" spc="0" normalizeH="0" baseline="0" noProof="0" dirty="0">
              <a:ln>
                <a:noFill/>
              </a:ln>
              <a:solidFill>
                <a:srgbClr val="B11D09"/>
              </a:solidFill>
              <a:effectLst/>
              <a:uLnTx/>
              <a:uFillTx/>
              <a:latin typeface="Calibri" panose="020F0502020204030204" pitchFamily="34" charset="0"/>
              <a:ea typeface="Microsoft YaHei" pitchFamily="34" charset="-122"/>
              <a:cs typeface="Calibri" pitchFamily="34" charset="0"/>
            </a:endParaRPr>
          </a:p>
        </p:txBody>
      </p:sp>
    </p:spTree>
    <p:extLst>
      <p:ext uri="{BB962C8B-B14F-4D97-AF65-F5344CB8AC3E}">
        <p14:creationId xmlns:p14="http://schemas.microsoft.com/office/powerpoint/2010/main" val="1236755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6"/>
          <p:cNvSpPr>
            <a:spLocks noGrp="1"/>
          </p:cNvSpPr>
          <p:nvPr>
            <p:ph sz="half" idx="1"/>
          </p:nvPr>
        </p:nvSpPr>
        <p:spPr>
          <a:xfrm>
            <a:off x="1254015" y="1172607"/>
            <a:ext cx="6768752" cy="5112568"/>
          </a:xfrm>
        </p:spPr>
        <p:txBody>
          <a:bodyPr>
            <a:normAutofit/>
          </a:bodyPr>
          <a:lstStyle/>
          <a:p>
            <a:pPr algn="just">
              <a:lnSpc>
                <a:spcPct val="120000"/>
              </a:lnSpc>
              <a:spcAft>
                <a:spcPts val="1200"/>
              </a:spcAft>
              <a:defRPr/>
            </a:pPr>
            <a:r>
              <a:rPr lang="en-US" sz="2040" dirty="0"/>
              <a:t>Holistic design and construction of human-friendly buildings, estates, and cities using modern technologies, application of innovative and safe materials, broadly understood communication and mobility – including intelligent and autonomous transport systems, universal design, prevention and counteraction of social, energy and digital exclusion, research on human-machine interactions, as well as analysis, prediction, and management of social and economic processes.</a:t>
            </a:r>
          </a:p>
          <a:p>
            <a:pPr marL="342900" indent="-342900" algn="just">
              <a:lnSpc>
                <a:spcPct val="120000"/>
              </a:lnSpc>
              <a:spcAft>
                <a:spcPts val="1200"/>
              </a:spcAft>
              <a:buClr>
                <a:schemeClr val="bg1">
                  <a:lumMod val="75000"/>
                </a:schemeClr>
              </a:buClr>
              <a:buFont typeface="Wingdings" panose="05000000000000000000" pitchFamily="2" charset="2"/>
              <a:buChar char="§"/>
              <a:defRPr/>
            </a:pPr>
            <a:r>
              <a:rPr lang="en-US" sz="2040" dirty="0"/>
              <a:t>Centre for Urban Innovation: Architecture, Engineering, Technology, Mobility</a:t>
            </a:r>
          </a:p>
        </p:txBody>
      </p:sp>
      <p:sp>
        <p:nvSpPr>
          <p:cNvPr id="11" name="Rectangle 2">
            <a:extLst>
              <a:ext uri="{FF2B5EF4-FFF2-40B4-BE49-F238E27FC236}">
                <a16:creationId xmlns:a16="http://schemas.microsoft.com/office/drawing/2014/main" id="{E70398CE-8534-4674-9C9F-38E85CCAD40B}"/>
              </a:ext>
            </a:extLst>
          </p:cNvPr>
          <p:cNvSpPr txBox="1">
            <a:spLocks noGrp="1"/>
          </p:cNvSpPr>
          <p:nvPr>
            <p:ph type="title" idx="4294967295"/>
          </p:nvPr>
        </p:nvSpPr>
        <p:spPr>
          <a:xfrm>
            <a:off x="1230140" y="0"/>
            <a:ext cx="6552728" cy="1124737"/>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US" sz="3200" b="1" i="0" u="none" strike="noStrike" kern="1200" cap="none" spc="0" normalizeH="0" baseline="0" noProof="0" dirty="0">
                <a:ln>
                  <a:noFill/>
                </a:ln>
                <a:solidFill>
                  <a:srgbClr val="B11D09"/>
                </a:solidFill>
                <a:effectLst/>
                <a:uLnTx/>
                <a:uFillTx/>
                <a:latin typeface="Calibri" panose="020F0502020204030204" pitchFamily="34" charset="0"/>
                <a:ea typeface="Microsoft YaHei" pitchFamily="34" charset="-122"/>
                <a:cs typeface="Calibri" pitchFamily="34" charset="0"/>
              </a:rPr>
              <a:t>Smart Cities and Future Society </a:t>
            </a:r>
            <a:r>
              <a:rPr kumimoji="0" lang="pl-PL" sz="2000" b="0" i="0" u="none" strike="noStrike" kern="1200" cap="all" spc="0" normalizeH="0" baseline="0" noProof="0" dirty="0">
                <a:ln>
                  <a:noFill/>
                </a:ln>
                <a:solidFill>
                  <a:srgbClr val="B40000"/>
                </a:solidFill>
                <a:effectLst/>
                <a:uLnTx/>
                <a:uFillTx/>
                <a:latin typeface="Calibri  "/>
                <a:ea typeface="Microsoft YaHei" pitchFamily="34" charset="-122"/>
                <a:cs typeface="+mj-cs"/>
                <a:sym typeface="Audiowide"/>
              </a:rPr>
              <a:t>(4/7)</a:t>
            </a:r>
            <a:endParaRPr kumimoji="0" lang="pl-PL" sz="2000" b="1" i="0" u="none" strike="noStrike" kern="1200" cap="none" spc="0" normalizeH="0" baseline="0" noProof="0" dirty="0">
              <a:ln>
                <a:noFill/>
              </a:ln>
              <a:solidFill>
                <a:srgbClr val="B11D09"/>
              </a:solidFill>
              <a:effectLst/>
              <a:uLnTx/>
              <a:uFillTx/>
              <a:latin typeface="Calibri" panose="020F0502020204030204" pitchFamily="34" charset="0"/>
              <a:ea typeface="Microsoft YaHei" pitchFamily="34" charset="-122"/>
              <a:cs typeface="Calibri" pitchFamily="34" charset="0"/>
            </a:endParaRPr>
          </a:p>
        </p:txBody>
      </p:sp>
      <p:pic>
        <p:nvPicPr>
          <p:cNvPr id="5" name="Obraz 4">
            <a:extLst>
              <a:ext uri="{FF2B5EF4-FFF2-40B4-BE49-F238E27FC236}">
                <a16:creationId xmlns:a16="http://schemas.microsoft.com/office/drawing/2014/main" id="{6602F23F-7AA3-41D3-82B9-B15E19ABFCBC}"/>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472264" y="0"/>
            <a:ext cx="3751851" cy="6855234"/>
          </a:xfrm>
          <a:prstGeom prst="rect">
            <a:avLst/>
          </a:prstGeom>
        </p:spPr>
      </p:pic>
    </p:spTree>
    <p:extLst>
      <p:ext uri="{BB962C8B-B14F-4D97-AF65-F5344CB8AC3E}">
        <p14:creationId xmlns:p14="http://schemas.microsoft.com/office/powerpoint/2010/main" val="3831069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6"/>
          <p:cNvSpPr>
            <a:spLocks noGrp="1"/>
          </p:cNvSpPr>
          <p:nvPr>
            <p:ph sz="half" idx="1"/>
          </p:nvPr>
        </p:nvSpPr>
        <p:spPr>
          <a:xfrm>
            <a:off x="1127448" y="1165789"/>
            <a:ext cx="6912768" cy="5112568"/>
          </a:xfrm>
        </p:spPr>
        <p:txBody>
          <a:bodyPr>
            <a:normAutofit fontScale="92500" lnSpcReduction="20000"/>
          </a:bodyPr>
          <a:lstStyle/>
          <a:p>
            <a:pPr algn="just">
              <a:lnSpc>
                <a:spcPct val="120000"/>
              </a:lnSpc>
              <a:spcAft>
                <a:spcPts val="1200"/>
              </a:spcAft>
              <a:defRPr/>
            </a:pPr>
            <a:r>
              <a:rPr lang="en-US" sz="2000" dirty="0"/>
              <a:t>This area reflects the ongoing process of medical </a:t>
            </a:r>
            <a:r>
              <a:rPr lang="en-US" sz="2000" dirty="0" err="1"/>
              <a:t>technization</a:t>
            </a:r>
            <a:r>
              <a:rPr lang="en-US" sz="2000" dirty="0"/>
              <a:t> and an increasingly close relationship between progress in medicine and technological development. </a:t>
            </a:r>
          </a:p>
          <a:p>
            <a:pPr algn="just">
              <a:lnSpc>
                <a:spcPct val="120000"/>
              </a:lnSpc>
              <a:spcAft>
                <a:spcPts val="1200"/>
              </a:spcAft>
              <a:defRPr/>
            </a:pPr>
            <a:r>
              <a:rPr lang="en-US" sz="2000" dirty="0"/>
              <a:t>It includes interdisciplinary research at the intersection of health sciences and basic and technical sciences, as well as strictly medical research. In particular, it includes such areas as biochemistry and biological chemistry, bionics, biomedical engineering, biomechanics, materials mimicking nature and promoting health, medical electronics and sensors, bioinformatics, analysis of images and large sets of medical data, medical diagnostics, personalized and precision medicine, digital technologies for health and medicine, telemedicine, human augmentation, and research on the health effects of environmental factors and social processes.</a:t>
            </a:r>
          </a:p>
          <a:p>
            <a:pPr marL="342900" indent="-342900" algn="just">
              <a:lnSpc>
                <a:spcPct val="120000"/>
              </a:lnSpc>
              <a:spcAft>
                <a:spcPts val="1200"/>
              </a:spcAft>
              <a:buClr>
                <a:schemeClr val="bg1">
                  <a:lumMod val="75000"/>
                </a:schemeClr>
              </a:buClr>
              <a:buFont typeface="Wingdings" panose="05000000000000000000" pitchFamily="2" charset="2"/>
              <a:buChar char="§"/>
              <a:defRPr/>
            </a:pPr>
            <a:r>
              <a:rPr lang="en-US" sz="2000" dirty="0"/>
              <a:t>Health Tech Synergy Hub</a:t>
            </a:r>
            <a:endParaRPr lang="pl-PL" sz="2000" dirty="0"/>
          </a:p>
          <a:p>
            <a:pPr marL="342900" indent="-342900" algn="just">
              <a:lnSpc>
                <a:spcPct val="120000"/>
              </a:lnSpc>
              <a:spcAft>
                <a:spcPts val="1200"/>
              </a:spcAft>
              <a:buClr>
                <a:schemeClr val="bg1">
                  <a:lumMod val="75000"/>
                </a:schemeClr>
              </a:buClr>
              <a:buFont typeface="Wingdings" panose="05000000000000000000" pitchFamily="2" charset="2"/>
              <a:buChar char="§"/>
              <a:defRPr/>
            </a:pPr>
            <a:r>
              <a:rPr lang="en-US" sz="2000" dirty="0"/>
              <a:t>Centre for Biomedical Engineering</a:t>
            </a:r>
          </a:p>
        </p:txBody>
      </p:sp>
      <p:sp>
        <p:nvSpPr>
          <p:cNvPr id="11" name="Rectangle 2">
            <a:extLst>
              <a:ext uri="{FF2B5EF4-FFF2-40B4-BE49-F238E27FC236}">
                <a16:creationId xmlns:a16="http://schemas.microsoft.com/office/drawing/2014/main" id="{E70398CE-8534-4674-9C9F-38E85CCAD40B}"/>
              </a:ext>
            </a:extLst>
          </p:cNvPr>
          <p:cNvSpPr txBox="1">
            <a:spLocks noGrp="1"/>
          </p:cNvSpPr>
          <p:nvPr>
            <p:ph type="title" idx="4294967295"/>
          </p:nvPr>
        </p:nvSpPr>
        <p:spPr>
          <a:xfrm>
            <a:off x="1127448" y="66452"/>
            <a:ext cx="9289032" cy="1124737"/>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pl-PL" sz="3200" b="1" i="0" u="none" strike="noStrike" kern="1200" cap="none" spc="0" normalizeH="0" baseline="0" noProof="0" dirty="0" err="1">
                <a:ln>
                  <a:noFill/>
                </a:ln>
                <a:solidFill>
                  <a:srgbClr val="B11D09"/>
                </a:solidFill>
                <a:effectLst/>
                <a:uLnTx/>
                <a:uFillTx/>
                <a:latin typeface="Calibri" panose="020F0502020204030204" pitchFamily="34" charset="0"/>
                <a:ea typeface="Microsoft YaHei" pitchFamily="34" charset="-122"/>
                <a:cs typeface="Calibri" pitchFamily="34" charset="0"/>
              </a:rPr>
              <a:t>Health</a:t>
            </a:r>
            <a:r>
              <a:rPr kumimoji="0" lang="pl-PL" sz="3200" b="1" i="0" u="none" strike="noStrike" kern="1200" cap="none" spc="0" normalizeH="0" baseline="0" noProof="0" dirty="0">
                <a:ln>
                  <a:noFill/>
                </a:ln>
                <a:solidFill>
                  <a:srgbClr val="B11D09"/>
                </a:solidFill>
                <a:effectLst/>
                <a:uLnTx/>
                <a:uFillTx/>
                <a:latin typeface="Calibri" panose="020F0502020204030204" pitchFamily="34" charset="0"/>
                <a:ea typeface="Microsoft YaHei" pitchFamily="34" charset="-122"/>
                <a:cs typeface="Calibri" pitchFamily="34" charset="0"/>
              </a:rPr>
              <a:t> and </a:t>
            </a:r>
            <a:r>
              <a:rPr kumimoji="0" lang="pl-PL" sz="3200" b="1" i="0" u="none" strike="noStrike" kern="1200" cap="none" spc="0" normalizeH="0" baseline="0" noProof="0" dirty="0" err="1">
                <a:ln>
                  <a:noFill/>
                </a:ln>
                <a:solidFill>
                  <a:srgbClr val="B11D09"/>
                </a:solidFill>
                <a:effectLst/>
                <a:uLnTx/>
                <a:uFillTx/>
                <a:latin typeface="Calibri" panose="020F0502020204030204" pitchFamily="34" charset="0"/>
                <a:ea typeface="Microsoft YaHei" pitchFamily="34" charset="-122"/>
                <a:cs typeface="Calibri" pitchFamily="34" charset="0"/>
              </a:rPr>
              <a:t>Medical</a:t>
            </a:r>
            <a:r>
              <a:rPr kumimoji="0" lang="pl-PL" sz="3200" b="1" i="0" u="none" strike="noStrike" kern="1200" cap="none" spc="0" normalizeH="0" baseline="0" noProof="0" dirty="0">
                <a:ln>
                  <a:noFill/>
                </a:ln>
                <a:solidFill>
                  <a:srgbClr val="B11D09"/>
                </a:solidFill>
                <a:effectLst/>
                <a:uLnTx/>
                <a:uFillTx/>
                <a:latin typeface="Calibri" panose="020F0502020204030204" pitchFamily="34" charset="0"/>
                <a:ea typeface="Microsoft YaHei" pitchFamily="34" charset="-122"/>
                <a:cs typeface="Calibri" pitchFamily="34" charset="0"/>
              </a:rPr>
              <a:t> Technologies </a:t>
            </a:r>
            <a:r>
              <a:rPr kumimoji="0" lang="pl-PL" sz="2000" b="0" i="0" u="none" strike="noStrike" kern="1200" cap="all" spc="0" normalizeH="0" baseline="0" noProof="0" dirty="0">
                <a:ln>
                  <a:noFill/>
                </a:ln>
                <a:solidFill>
                  <a:srgbClr val="B40000"/>
                </a:solidFill>
                <a:effectLst/>
                <a:uLnTx/>
                <a:uFillTx/>
                <a:latin typeface="Calibri  "/>
                <a:ea typeface="Microsoft YaHei" pitchFamily="34" charset="-122"/>
                <a:cs typeface="+mj-cs"/>
                <a:sym typeface="Audiowide"/>
              </a:rPr>
              <a:t>(5/7)</a:t>
            </a:r>
            <a:endParaRPr kumimoji="0" lang="pl-PL" sz="2000" b="1" i="0" u="none" strike="noStrike" kern="1200" cap="none" spc="0" normalizeH="0" baseline="0" noProof="0" dirty="0">
              <a:ln>
                <a:noFill/>
              </a:ln>
              <a:solidFill>
                <a:srgbClr val="B11D09"/>
              </a:solidFill>
              <a:effectLst/>
              <a:uLnTx/>
              <a:uFillTx/>
              <a:latin typeface="Calibri" panose="020F0502020204030204" pitchFamily="34" charset="0"/>
              <a:ea typeface="Microsoft YaHei" pitchFamily="34" charset="-122"/>
              <a:cs typeface="Calibri" pitchFamily="34" charset="0"/>
            </a:endParaRPr>
          </a:p>
        </p:txBody>
      </p:sp>
      <p:pic>
        <p:nvPicPr>
          <p:cNvPr id="9" name="Obraz 8">
            <a:extLst>
              <a:ext uri="{FF2B5EF4-FFF2-40B4-BE49-F238E27FC236}">
                <a16:creationId xmlns:a16="http://schemas.microsoft.com/office/drawing/2014/main" id="{775E70B9-8EDE-4D79-AC08-8C1CF6F7DCEB}"/>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984" b="7716"/>
          <a:stretch/>
        </p:blipFill>
        <p:spPr>
          <a:xfrm>
            <a:off x="8184685" y="0"/>
            <a:ext cx="4104003" cy="6844114"/>
          </a:xfrm>
          <a:prstGeom prst="rect">
            <a:avLst/>
          </a:prstGeom>
        </p:spPr>
      </p:pic>
    </p:spTree>
    <p:extLst>
      <p:ext uri="{BB962C8B-B14F-4D97-AF65-F5344CB8AC3E}">
        <p14:creationId xmlns:p14="http://schemas.microsoft.com/office/powerpoint/2010/main" val="36587489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oogle Shape;735;g290f6693158_0_47">
            <a:extLst>
              <a:ext uri="{FF2B5EF4-FFF2-40B4-BE49-F238E27FC236}">
                <a16:creationId xmlns:a16="http://schemas.microsoft.com/office/drawing/2014/main" id="{9A84E135-E584-4CCE-8DCA-7A17FB51FA28}"/>
              </a:ext>
              <a:ext uri="{C183D7F6-B498-43B3-948B-1728B52AA6E4}">
                <adec:decorative xmlns:adec="http://schemas.microsoft.com/office/drawing/2017/decorative" val="1"/>
              </a:ext>
            </a:extLst>
          </p:cNvPr>
          <p:cNvPicPr preferRelativeResize="0"/>
          <p:nvPr/>
        </p:nvPicPr>
        <p:blipFill rotWithShape="1">
          <a:blip r:embed="rId3" cstate="screen">
            <a:alphaModFix/>
            <a:extLst>
              <a:ext uri="{28A0092B-C50C-407E-A947-70E740481C1C}">
                <a14:useLocalDpi xmlns:a14="http://schemas.microsoft.com/office/drawing/2010/main"/>
              </a:ext>
            </a:extLst>
          </a:blip>
          <a:srcRect b="10761"/>
          <a:stretch/>
        </p:blipFill>
        <p:spPr>
          <a:xfrm>
            <a:off x="8015231" y="1"/>
            <a:ext cx="4181908" cy="6858000"/>
          </a:xfrm>
          <a:prstGeom prst="rect">
            <a:avLst/>
          </a:prstGeom>
          <a:noFill/>
          <a:ln>
            <a:noFill/>
          </a:ln>
        </p:spPr>
      </p:pic>
      <p:sp>
        <p:nvSpPr>
          <p:cNvPr id="3" name="Symbol zastępczy zawartości 6"/>
          <p:cNvSpPr>
            <a:spLocks noGrp="1"/>
          </p:cNvSpPr>
          <p:nvPr>
            <p:ph sz="half" idx="1"/>
          </p:nvPr>
        </p:nvSpPr>
        <p:spPr>
          <a:xfrm>
            <a:off x="1127448" y="1165789"/>
            <a:ext cx="6660380" cy="5112568"/>
          </a:xfrm>
        </p:spPr>
        <p:txBody>
          <a:bodyPr>
            <a:normAutofit/>
          </a:bodyPr>
          <a:lstStyle/>
          <a:p>
            <a:pPr algn="just">
              <a:spcBef>
                <a:spcPts val="600"/>
              </a:spcBef>
              <a:spcAft>
                <a:spcPts val="0"/>
              </a:spcAft>
              <a:defRPr/>
            </a:pPr>
            <a:r>
              <a:rPr lang="pl-PL" sz="2000" dirty="0" err="1"/>
              <a:t>Nanotechnology</a:t>
            </a:r>
            <a:r>
              <a:rPr lang="pl-PL" sz="2000" dirty="0"/>
              <a:t>, microelectronics and </a:t>
            </a:r>
            <a:r>
              <a:rPr lang="pl-PL" sz="2000" dirty="0" err="1"/>
              <a:t>photonics</a:t>
            </a:r>
            <a:r>
              <a:rPr lang="pl-PL" sz="2000" dirty="0"/>
              <a:t>, </a:t>
            </a:r>
            <a:r>
              <a:rPr lang="pl-PL" sz="2000" dirty="0" err="1"/>
              <a:t>metrology</a:t>
            </a:r>
            <a:r>
              <a:rPr lang="pl-PL" sz="2000" dirty="0"/>
              <a:t>, </a:t>
            </a:r>
            <a:r>
              <a:rPr lang="pl-PL" sz="2000" dirty="0" err="1"/>
              <a:t>megastructures</a:t>
            </a:r>
            <a:r>
              <a:rPr lang="pl-PL" sz="2000" dirty="0"/>
              <a:t> (</a:t>
            </a:r>
            <a:r>
              <a:rPr lang="pl-PL" sz="2000" dirty="0" err="1"/>
              <a:t>large</a:t>
            </a:r>
            <a:r>
              <a:rPr lang="pl-PL" sz="2000" dirty="0"/>
              <a:t> </a:t>
            </a:r>
            <a:r>
              <a:rPr lang="pl-PL" sz="2000" dirty="0" err="1"/>
              <a:t>buildings</a:t>
            </a:r>
            <a:r>
              <a:rPr lang="pl-PL" sz="2000" dirty="0"/>
              <a:t>, </a:t>
            </a:r>
            <a:r>
              <a:rPr lang="pl-PL" sz="2000" dirty="0" err="1"/>
              <a:t>machines</a:t>
            </a:r>
            <a:r>
              <a:rPr lang="pl-PL" sz="2000" dirty="0"/>
              <a:t>, devices, </a:t>
            </a:r>
            <a:r>
              <a:rPr lang="pl-PL" sz="2000" dirty="0" err="1"/>
              <a:t>power</a:t>
            </a:r>
            <a:r>
              <a:rPr lang="pl-PL" sz="2000" dirty="0"/>
              <a:t> </a:t>
            </a:r>
            <a:r>
              <a:rPr lang="pl-PL" sz="2000" dirty="0" err="1"/>
              <a:t>grids</a:t>
            </a:r>
            <a:r>
              <a:rPr lang="pl-PL" sz="2000" dirty="0"/>
              <a:t>, etc.), quantum </a:t>
            </a:r>
            <a:r>
              <a:rPr lang="pl-PL" sz="2000" dirty="0" err="1"/>
              <a:t>technologies</a:t>
            </a:r>
            <a:r>
              <a:rPr lang="pl-PL" sz="2000" dirty="0"/>
              <a:t>, </a:t>
            </a:r>
            <a:r>
              <a:rPr lang="pl-PL" sz="2000" dirty="0" err="1"/>
              <a:t>cryogenic</a:t>
            </a:r>
            <a:r>
              <a:rPr lang="pl-PL" sz="2000" dirty="0"/>
              <a:t>, </a:t>
            </a:r>
            <a:r>
              <a:rPr lang="pl-PL" sz="2000" dirty="0" err="1"/>
              <a:t>space</a:t>
            </a:r>
            <a:r>
              <a:rPr lang="pl-PL" sz="2000" dirty="0"/>
              <a:t>, </a:t>
            </a:r>
            <a:r>
              <a:rPr lang="pl-PL" sz="2000" dirty="0" err="1"/>
              <a:t>marine</a:t>
            </a:r>
            <a:r>
              <a:rPr lang="pl-PL" sz="2000" dirty="0"/>
              <a:t>, and underground </a:t>
            </a:r>
            <a:r>
              <a:rPr lang="pl-PL" sz="2000" dirty="0" err="1"/>
              <a:t>technologies</a:t>
            </a:r>
            <a:r>
              <a:rPr lang="pl-PL" sz="2000" dirty="0"/>
              <a:t>, i.e., </a:t>
            </a:r>
            <a:r>
              <a:rPr lang="pl-PL" sz="2000" dirty="0" err="1"/>
              <a:t>research</a:t>
            </a:r>
            <a:r>
              <a:rPr lang="pl-PL" sz="2000" dirty="0"/>
              <a:t> on </a:t>
            </a:r>
            <a:r>
              <a:rPr lang="pl-PL" sz="2000" dirty="0" err="1"/>
              <a:t>phenomena</a:t>
            </a:r>
            <a:r>
              <a:rPr lang="pl-PL" sz="2000" dirty="0"/>
              <a:t> of </a:t>
            </a:r>
            <a:r>
              <a:rPr lang="pl-PL" sz="2000" dirty="0" err="1"/>
              <a:t>extreme</a:t>
            </a:r>
            <a:r>
              <a:rPr lang="pl-PL" sz="2000" dirty="0"/>
              <a:t> </a:t>
            </a:r>
            <a:r>
              <a:rPr lang="pl-PL" sz="2000" dirty="0" err="1"/>
              <a:t>scales</a:t>
            </a:r>
            <a:r>
              <a:rPr lang="pl-PL" sz="2000" dirty="0"/>
              <a:t> and engineering of </a:t>
            </a:r>
            <a:r>
              <a:rPr lang="pl-PL" sz="2000" dirty="0" err="1"/>
              <a:t>objects</a:t>
            </a:r>
            <a:r>
              <a:rPr lang="pl-PL" sz="2000" dirty="0"/>
              <a:t> with </a:t>
            </a:r>
            <a:r>
              <a:rPr lang="pl-PL" sz="2000" dirty="0" err="1"/>
              <a:t>extreme</a:t>
            </a:r>
            <a:r>
              <a:rPr lang="pl-PL" sz="2000" dirty="0"/>
              <a:t> </a:t>
            </a:r>
            <a:r>
              <a:rPr lang="pl-PL" sz="2000" dirty="0" err="1"/>
              <a:t>parameters</a:t>
            </a:r>
            <a:r>
              <a:rPr lang="pl-PL" sz="2000" dirty="0"/>
              <a:t> </a:t>
            </a:r>
            <a:r>
              <a:rPr lang="pl-PL" sz="2000" dirty="0" err="1"/>
              <a:t>or</a:t>
            </a:r>
            <a:r>
              <a:rPr lang="pl-PL" sz="2000" dirty="0"/>
              <a:t> </a:t>
            </a:r>
            <a:r>
              <a:rPr lang="pl-PL" sz="2000" dirty="0" err="1"/>
              <a:t>operating</a:t>
            </a:r>
            <a:r>
              <a:rPr lang="pl-PL" sz="2000" dirty="0"/>
              <a:t> </a:t>
            </a:r>
            <a:r>
              <a:rPr lang="pl-PL" sz="2000" dirty="0" err="1"/>
              <a:t>under</a:t>
            </a:r>
            <a:r>
              <a:rPr lang="pl-PL" sz="2000" dirty="0"/>
              <a:t> </a:t>
            </a:r>
            <a:r>
              <a:rPr lang="pl-PL" sz="2000" dirty="0" err="1"/>
              <a:t>extreme</a:t>
            </a:r>
            <a:r>
              <a:rPr lang="pl-PL" sz="2000" dirty="0"/>
              <a:t> </a:t>
            </a:r>
            <a:r>
              <a:rPr lang="pl-PL" sz="2000" dirty="0" err="1"/>
              <a:t>conditions</a:t>
            </a:r>
            <a:r>
              <a:rPr lang="pl-PL" sz="2000" dirty="0"/>
              <a:t>.</a:t>
            </a:r>
          </a:p>
          <a:p>
            <a:pPr algn="just">
              <a:spcBef>
                <a:spcPts val="600"/>
              </a:spcBef>
              <a:spcAft>
                <a:spcPts val="0"/>
              </a:spcAft>
              <a:defRPr/>
            </a:pPr>
            <a:endParaRPr lang="pl-PL" sz="2000" dirty="0"/>
          </a:p>
          <a:p>
            <a:pPr marL="342900" indent="-342900" algn="just">
              <a:spcBef>
                <a:spcPts val="600"/>
              </a:spcBef>
              <a:spcAft>
                <a:spcPts val="0"/>
              </a:spcAft>
              <a:buClr>
                <a:schemeClr val="bg1">
                  <a:lumMod val="75000"/>
                </a:schemeClr>
              </a:buClr>
              <a:buFont typeface="Wingdings" panose="05000000000000000000" pitchFamily="2" charset="2"/>
              <a:buChar char="§"/>
              <a:defRPr/>
            </a:pPr>
            <a:r>
              <a:rPr lang="pl-PL" sz="2000" dirty="0" err="1"/>
              <a:t>Research</a:t>
            </a:r>
            <a:r>
              <a:rPr lang="pl-PL" sz="2000" dirty="0"/>
              <a:t> </a:t>
            </a:r>
            <a:r>
              <a:rPr lang="pl-PL" sz="2000" dirty="0" err="1"/>
              <a:t>Terahertz</a:t>
            </a:r>
            <a:r>
              <a:rPr lang="pl-PL" sz="2000" dirty="0"/>
              <a:t> </a:t>
            </a:r>
            <a:r>
              <a:rPr lang="pl-PL" sz="2000" dirty="0" err="1"/>
              <a:t>Technique</a:t>
            </a:r>
            <a:r>
              <a:rPr lang="pl-PL" sz="2000" dirty="0"/>
              <a:t> Centre </a:t>
            </a:r>
          </a:p>
          <a:p>
            <a:pPr marL="342900" indent="-342900" algn="just">
              <a:spcBef>
                <a:spcPts val="600"/>
              </a:spcBef>
              <a:spcAft>
                <a:spcPts val="0"/>
              </a:spcAft>
              <a:buClr>
                <a:schemeClr val="bg1">
                  <a:lumMod val="75000"/>
                </a:schemeClr>
              </a:buClr>
              <a:buFont typeface="Wingdings" panose="05000000000000000000" pitchFamily="2" charset="2"/>
              <a:buChar char="§"/>
              <a:defRPr/>
            </a:pPr>
            <a:r>
              <a:rPr lang="pl-PL" sz="2000" dirty="0" err="1"/>
              <a:t>Aviation</a:t>
            </a:r>
            <a:r>
              <a:rPr lang="pl-PL" sz="2000" dirty="0"/>
              <a:t> </a:t>
            </a:r>
            <a:r>
              <a:rPr lang="pl-PL" sz="2000" dirty="0" err="1"/>
              <a:t>Research</a:t>
            </a:r>
            <a:r>
              <a:rPr lang="pl-PL" sz="2000" dirty="0"/>
              <a:t> and Development Centre</a:t>
            </a:r>
          </a:p>
          <a:p>
            <a:pPr marL="342900" indent="-342900" algn="just">
              <a:spcBef>
                <a:spcPts val="600"/>
              </a:spcBef>
              <a:spcAft>
                <a:spcPts val="0"/>
              </a:spcAft>
              <a:buClr>
                <a:schemeClr val="bg1">
                  <a:lumMod val="75000"/>
                </a:schemeClr>
              </a:buClr>
              <a:buFont typeface="Wingdings" panose="05000000000000000000" pitchFamily="2" charset="2"/>
              <a:buChar char="§"/>
              <a:defRPr/>
            </a:pPr>
            <a:r>
              <a:rPr lang="pl-PL" sz="2000" dirty="0"/>
              <a:t>Centre for Micro-/</a:t>
            </a:r>
            <a:r>
              <a:rPr lang="pl-PL" sz="2000" dirty="0" err="1"/>
              <a:t>Nanoelectronics</a:t>
            </a:r>
            <a:r>
              <a:rPr lang="pl-PL" sz="2000" dirty="0"/>
              <a:t>, Micro-/</a:t>
            </a:r>
            <a:r>
              <a:rPr lang="pl-PL" sz="2000" dirty="0" err="1"/>
              <a:t>Nanosystems</a:t>
            </a:r>
            <a:r>
              <a:rPr lang="pl-PL" sz="2000" dirty="0"/>
              <a:t>, and Micro-/</a:t>
            </a:r>
            <a:r>
              <a:rPr lang="pl-PL" sz="2000" dirty="0" err="1"/>
              <a:t>Nanoengineering</a:t>
            </a:r>
            <a:endParaRPr lang="pl-PL" sz="2000" dirty="0"/>
          </a:p>
        </p:txBody>
      </p:sp>
      <p:sp>
        <p:nvSpPr>
          <p:cNvPr id="11" name="Rectangle 2">
            <a:extLst>
              <a:ext uri="{FF2B5EF4-FFF2-40B4-BE49-F238E27FC236}">
                <a16:creationId xmlns:a16="http://schemas.microsoft.com/office/drawing/2014/main" id="{E70398CE-8534-4674-9C9F-38E85CCAD40B}"/>
              </a:ext>
            </a:extLst>
          </p:cNvPr>
          <p:cNvSpPr txBox="1">
            <a:spLocks noGrp="1"/>
          </p:cNvSpPr>
          <p:nvPr>
            <p:ph type="title" idx="4294967295"/>
          </p:nvPr>
        </p:nvSpPr>
        <p:spPr>
          <a:xfrm>
            <a:off x="1127448" y="66452"/>
            <a:ext cx="8687990" cy="1124737"/>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pl-PL" sz="3200" b="1" i="0" u="none" strike="noStrike" kern="1200" cap="none" spc="0" normalizeH="0" baseline="0" noProof="0" dirty="0">
                <a:ln>
                  <a:noFill/>
                </a:ln>
                <a:solidFill>
                  <a:srgbClr val="B11D09"/>
                </a:solidFill>
                <a:effectLst/>
                <a:uLnTx/>
                <a:uFillTx/>
                <a:latin typeface="Calibri" panose="020F0502020204030204" pitchFamily="34" charset="0"/>
                <a:ea typeface="Microsoft YaHei" pitchFamily="34" charset="-122"/>
                <a:cs typeface="Calibri" pitchFamily="34" charset="0"/>
              </a:rPr>
              <a:t>Extreme Technologies </a:t>
            </a:r>
            <a:r>
              <a:rPr kumimoji="0" lang="pl-PL" sz="2000" b="0" i="0" u="none" strike="noStrike" kern="1200" cap="all" spc="0" normalizeH="0" baseline="0" noProof="0" dirty="0">
                <a:ln>
                  <a:noFill/>
                </a:ln>
                <a:solidFill>
                  <a:srgbClr val="B40000"/>
                </a:solidFill>
                <a:effectLst/>
                <a:uLnTx/>
                <a:uFillTx/>
                <a:latin typeface="Calibri  "/>
                <a:ea typeface="Microsoft YaHei" pitchFamily="34" charset="-122"/>
                <a:cs typeface="+mj-cs"/>
                <a:sym typeface="Audiowide"/>
              </a:rPr>
              <a:t>(6/7)</a:t>
            </a:r>
            <a:endParaRPr kumimoji="0" lang="pl-PL" sz="2000" b="1" i="0" u="none" strike="noStrike" kern="1200" cap="none" spc="0" normalizeH="0" baseline="0" noProof="0" dirty="0">
              <a:ln>
                <a:noFill/>
              </a:ln>
              <a:solidFill>
                <a:srgbClr val="B11D09"/>
              </a:solidFill>
              <a:effectLst/>
              <a:uLnTx/>
              <a:uFillTx/>
              <a:latin typeface="Calibri" panose="020F0502020204030204" pitchFamily="34" charset="0"/>
              <a:ea typeface="Microsoft YaHei" pitchFamily="34" charset="-122"/>
              <a:cs typeface="Calibri" pitchFamily="34" charset="0"/>
            </a:endParaRPr>
          </a:p>
        </p:txBody>
      </p:sp>
    </p:spTree>
    <p:extLst>
      <p:ext uri="{BB962C8B-B14F-4D97-AF65-F5344CB8AC3E}">
        <p14:creationId xmlns:p14="http://schemas.microsoft.com/office/powerpoint/2010/main" val="631148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040216" y="0"/>
            <a:ext cx="4151785" cy="6858000"/>
          </a:xfrm>
          <a:prstGeom prst="rect">
            <a:avLst/>
          </a:prstGeom>
        </p:spPr>
      </p:pic>
      <p:sp>
        <p:nvSpPr>
          <p:cNvPr id="3" name="Symbol zastępczy zawartości 6"/>
          <p:cNvSpPr>
            <a:spLocks noGrp="1"/>
          </p:cNvSpPr>
          <p:nvPr>
            <p:ph sz="half" idx="1"/>
          </p:nvPr>
        </p:nvSpPr>
        <p:spPr>
          <a:xfrm>
            <a:off x="1271464" y="1435084"/>
            <a:ext cx="6624736" cy="5112568"/>
          </a:xfrm>
        </p:spPr>
        <p:txBody>
          <a:bodyPr>
            <a:normAutofit/>
          </a:bodyPr>
          <a:lstStyle/>
          <a:p>
            <a:pPr algn="just">
              <a:lnSpc>
                <a:spcPct val="120000"/>
              </a:lnSpc>
              <a:spcAft>
                <a:spcPts val="1200"/>
              </a:spcAft>
              <a:defRPr/>
            </a:pPr>
            <a:r>
              <a:rPr lang="en-US" sz="2000" dirty="0"/>
              <a:t>Research on fundamental objects, models, and theories important for understanding complex systems –</a:t>
            </a:r>
            <a:r>
              <a:rPr lang="pl-PL" sz="2000" dirty="0"/>
              <a:t> </a:t>
            </a:r>
            <a:r>
              <a:rPr lang="en-US" sz="2000" dirty="0"/>
              <a:t>from materials and processes to biological and social systems. </a:t>
            </a:r>
            <a:br>
              <a:rPr lang="pl-PL" sz="2000" dirty="0"/>
            </a:br>
            <a:r>
              <a:rPr lang="en-US" sz="2000" dirty="0"/>
              <a:t>It considers the application of universal concepts and laws to the analysis of real phenomena and supports the development of technology and civilization and the improvement of human life quality and the state of the natural environment. It includes in particular research in the field of natural sciences (including mathematics, physics, and chemistry) as well as social sciences and humanities.</a:t>
            </a:r>
          </a:p>
          <a:p>
            <a:pPr marL="342900" indent="-342900" algn="just">
              <a:spcBef>
                <a:spcPts val="600"/>
              </a:spcBef>
              <a:spcAft>
                <a:spcPts val="0"/>
              </a:spcAft>
              <a:buClr>
                <a:schemeClr val="bg1">
                  <a:lumMod val="75000"/>
                </a:schemeClr>
              </a:buClr>
              <a:buFont typeface="Wingdings" panose="05000000000000000000" pitchFamily="2" charset="2"/>
              <a:buChar char="§"/>
              <a:defRPr/>
            </a:pPr>
            <a:r>
              <a:rPr lang="en-US" sz="2000" dirty="0"/>
              <a:t>Hugo Steinhaus Centre</a:t>
            </a:r>
          </a:p>
          <a:p>
            <a:pPr marL="342900" indent="-342900" algn="just">
              <a:spcBef>
                <a:spcPts val="600"/>
              </a:spcBef>
              <a:spcAft>
                <a:spcPts val="0"/>
              </a:spcAft>
              <a:buClr>
                <a:schemeClr val="bg1">
                  <a:lumMod val="75000"/>
                </a:schemeClr>
              </a:buClr>
              <a:buFont typeface="Wingdings" panose="05000000000000000000" pitchFamily="2" charset="2"/>
              <a:buChar char="§"/>
              <a:defRPr/>
            </a:pPr>
            <a:r>
              <a:rPr lang="en-US" sz="2000" dirty="0" err="1"/>
              <a:t>Ryll-Nardzewski</a:t>
            </a:r>
            <a:r>
              <a:rPr lang="en-US" sz="2000" dirty="0"/>
              <a:t> Centre</a:t>
            </a:r>
            <a:endParaRPr lang="pl-PL" sz="2000" dirty="0">
              <a:solidFill>
                <a:schemeClr val="accent5"/>
              </a:solidFill>
            </a:endParaRPr>
          </a:p>
        </p:txBody>
      </p:sp>
      <p:sp>
        <p:nvSpPr>
          <p:cNvPr id="11" name="Rectangle 2">
            <a:extLst>
              <a:ext uri="{FF2B5EF4-FFF2-40B4-BE49-F238E27FC236}">
                <a16:creationId xmlns:a16="http://schemas.microsoft.com/office/drawing/2014/main" id="{E70398CE-8534-4674-9C9F-38E85CCAD40B}"/>
              </a:ext>
            </a:extLst>
          </p:cNvPr>
          <p:cNvSpPr txBox="1">
            <a:spLocks noGrp="1"/>
          </p:cNvSpPr>
          <p:nvPr>
            <p:ph type="title" idx="4294967295"/>
          </p:nvPr>
        </p:nvSpPr>
        <p:spPr>
          <a:xfrm>
            <a:off x="1271464" y="0"/>
            <a:ext cx="8687990" cy="1124737"/>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endParaRPr kumimoji="0" lang="pl-PL" sz="3200" b="1" i="0" u="none" strike="noStrike" kern="1200" cap="none" spc="0" normalizeH="0" baseline="0" noProof="0" dirty="0">
              <a:ln>
                <a:noFill/>
              </a:ln>
              <a:solidFill>
                <a:srgbClr val="B11D09"/>
              </a:solidFill>
              <a:effectLst/>
              <a:uLnTx/>
              <a:uFillTx/>
              <a:latin typeface="Calibri" panose="020F0502020204030204" pitchFamily="34" charset="0"/>
              <a:ea typeface="Microsoft YaHei" pitchFamily="34" charset="-122"/>
              <a:cs typeface="Calibri"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US" sz="3200" b="1" i="0" u="none" strike="noStrike" kern="1200" cap="none" spc="0" normalizeH="0" baseline="0" noProof="0" dirty="0">
                <a:ln>
                  <a:noFill/>
                </a:ln>
                <a:solidFill>
                  <a:srgbClr val="B11D09"/>
                </a:solidFill>
                <a:effectLst/>
                <a:uLnTx/>
                <a:uFillTx/>
                <a:latin typeface="Calibri" panose="020F0502020204030204" pitchFamily="34" charset="0"/>
                <a:ea typeface="Microsoft YaHei" pitchFamily="34" charset="-122"/>
                <a:cs typeface="Calibri" pitchFamily="34" charset="0"/>
              </a:rPr>
              <a:t>Basic Research for Technology </a:t>
            </a:r>
            <a:br>
              <a:rPr kumimoji="0" lang="pl-PL" sz="3200" b="1" i="0" u="none" strike="noStrike" kern="1200" cap="none" spc="0" normalizeH="0" baseline="0" noProof="0" dirty="0">
                <a:ln>
                  <a:noFill/>
                </a:ln>
                <a:solidFill>
                  <a:srgbClr val="B11D09"/>
                </a:solidFill>
                <a:effectLst/>
                <a:uLnTx/>
                <a:uFillTx/>
                <a:latin typeface="Calibri" panose="020F0502020204030204" pitchFamily="34" charset="0"/>
                <a:ea typeface="Microsoft YaHei" pitchFamily="34" charset="-122"/>
                <a:cs typeface="Calibri" pitchFamily="34" charset="0"/>
              </a:rPr>
            </a:br>
            <a:r>
              <a:rPr kumimoji="0" lang="en-US" sz="3200" b="1" i="0" u="none" strike="noStrike" kern="1200" cap="none" spc="0" normalizeH="0" baseline="0" noProof="0" dirty="0">
                <a:ln>
                  <a:noFill/>
                </a:ln>
                <a:solidFill>
                  <a:srgbClr val="B11D09"/>
                </a:solidFill>
                <a:effectLst/>
                <a:uLnTx/>
                <a:uFillTx/>
                <a:latin typeface="Calibri" panose="020F0502020204030204" pitchFamily="34" charset="0"/>
                <a:ea typeface="Microsoft YaHei" pitchFamily="34" charset="-122"/>
                <a:cs typeface="Calibri" pitchFamily="34" charset="0"/>
              </a:rPr>
              <a:t>and Innovation</a:t>
            </a:r>
            <a:r>
              <a:rPr kumimoji="0" lang="pl-PL" sz="3200" b="1" i="0" u="none" strike="noStrike" kern="1200" cap="none" spc="0" normalizeH="0" baseline="0" noProof="0" dirty="0">
                <a:ln>
                  <a:noFill/>
                </a:ln>
                <a:solidFill>
                  <a:srgbClr val="B11D09"/>
                </a:solidFill>
                <a:effectLst/>
                <a:uLnTx/>
                <a:uFillTx/>
                <a:latin typeface="Calibri" panose="020F0502020204030204" pitchFamily="34" charset="0"/>
                <a:ea typeface="Microsoft YaHei" pitchFamily="34" charset="-122"/>
                <a:cs typeface="Calibri" pitchFamily="34" charset="0"/>
              </a:rPr>
              <a:t> </a:t>
            </a:r>
            <a:r>
              <a:rPr kumimoji="0" lang="pl-PL" sz="2000" b="0" i="0" u="none" strike="noStrike" kern="1200" cap="all" spc="0" normalizeH="0" baseline="0" noProof="0" dirty="0">
                <a:ln>
                  <a:noFill/>
                </a:ln>
                <a:solidFill>
                  <a:srgbClr val="B40000"/>
                </a:solidFill>
                <a:effectLst/>
                <a:uLnTx/>
                <a:uFillTx/>
                <a:latin typeface="Calibri  "/>
                <a:ea typeface="Microsoft YaHei" pitchFamily="34" charset="-122"/>
                <a:cs typeface="+mj-cs"/>
                <a:sym typeface="Audiowide"/>
              </a:rPr>
              <a:t>(7/7)</a:t>
            </a:r>
            <a:endParaRPr kumimoji="0" lang="pl-PL" sz="2000" b="1" i="0" u="none" strike="noStrike" kern="1200" cap="none" spc="0" normalizeH="0" baseline="0" noProof="0" dirty="0">
              <a:ln>
                <a:noFill/>
              </a:ln>
              <a:solidFill>
                <a:srgbClr val="B40000"/>
              </a:solidFill>
              <a:effectLst/>
              <a:uLnTx/>
              <a:uFillTx/>
              <a:latin typeface="Calibri" panose="020F0502020204030204" pitchFamily="34" charset="0"/>
              <a:ea typeface="Microsoft YaHei" pitchFamily="34" charset="-122"/>
              <a:cs typeface="Calibri" pitchFamily="34" charset="0"/>
            </a:endParaRPr>
          </a:p>
        </p:txBody>
      </p:sp>
    </p:spTree>
    <p:extLst>
      <p:ext uri="{BB962C8B-B14F-4D97-AF65-F5344CB8AC3E}">
        <p14:creationId xmlns:p14="http://schemas.microsoft.com/office/powerpoint/2010/main" val="2470962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Grp="1"/>
          </p:cNvSpPr>
          <p:nvPr>
            <p:ph type="title" idx="4294967295"/>
          </p:nvPr>
        </p:nvSpPr>
        <p:spPr>
          <a:xfrm>
            <a:off x="1271464" y="2"/>
            <a:ext cx="6768752" cy="1124741"/>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pl-PL" altLang="pl-PL" sz="3200" b="1" i="0" u="none" strike="noStrike" kern="1200" cap="none" spc="0" normalizeH="0" baseline="0" noProof="0" dirty="0" err="1">
                <a:ln>
                  <a:noFill/>
                </a:ln>
                <a:solidFill>
                  <a:srgbClr val="C00000"/>
                </a:solidFill>
                <a:effectLst/>
                <a:uLnTx/>
                <a:uFillTx/>
                <a:latin typeface="Calibri" panose="020F0502020204030204" pitchFamily="34" charset="0"/>
                <a:ea typeface="+mj-ea"/>
                <a:cs typeface="+mj-cs"/>
              </a:rPr>
              <a:t>Certified</a:t>
            </a:r>
            <a:r>
              <a:rPr kumimoji="0" lang="pl-PL" altLang="pl-PL" sz="3200" b="1" i="0" u="none" strike="noStrike" kern="1200" cap="none" spc="0" normalizeH="0" baseline="0" noProof="0" dirty="0">
                <a:ln>
                  <a:noFill/>
                </a:ln>
                <a:solidFill>
                  <a:srgbClr val="C00000"/>
                </a:solidFill>
                <a:effectLst/>
                <a:uLnTx/>
                <a:uFillTx/>
                <a:latin typeface="Calibri" panose="020F0502020204030204" pitchFamily="34" charset="0"/>
                <a:ea typeface="+mj-ea"/>
                <a:cs typeface="+mj-cs"/>
              </a:rPr>
              <a:t> laboratories</a:t>
            </a:r>
          </a:p>
        </p:txBody>
      </p:sp>
      <p:sp>
        <p:nvSpPr>
          <p:cNvPr id="6" name="Prostokąt 5">
            <a:extLst>
              <a:ext uri="{FF2B5EF4-FFF2-40B4-BE49-F238E27FC236}">
                <a16:creationId xmlns:a16="http://schemas.microsoft.com/office/drawing/2014/main" id="{0D2FC1CE-2872-4A66-B43D-73435D6519D3}"/>
              </a:ext>
            </a:extLst>
          </p:cNvPr>
          <p:cNvSpPr/>
          <p:nvPr/>
        </p:nvSpPr>
        <p:spPr>
          <a:xfrm>
            <a:off x="1271464" y="936898"/>
            <a:ext cx="6624736" cy="4006866"/>
          </a:xfrm>
          <a:prstGeom prst="rect">
            <a:avLst/>
          </a:prstGeom>
        </p:spPr>
        <p:txBody>
          <a:bodyPr wrap="square">
            <a:spAutoFit/>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nSpc>
                <a:spcPts val="2600"/>
              </a:lnSpc>
              <a:spcBef>
                <a:spcPts val="300"/>
              </a:spcBef>
              <a:buClr>
                <a:schemeClr val="bg1">
                  <a:lumMod val="75000"/>
                </a:schemeClr>
              </a:buClr>
              <a:buFont typeface="Wingdings" panose="05000000000000000000" pitchFamily="2" charset="2"/>
              <a:buChar char="§"/>
            </a:pPr>
            <a:r>
              <a:rPr lang="en-US" dirty="0">
                <a:latin typeface="Calibri" pitchFamily="34" charset="0"/>
                <a:cs typeface="Calibri" pitchFamily="34" charset="0"/>
              </a:rPr>
              <a:t>Accredited Laboratory of </a:t>
            </a:r>
            <a:r>
              <a:rPr lang="en-US" b="1" dirty="0">
                <a:latin typeface="Calibri" pitchFamily="34" charset="0"/>
                <a:cs typeface="Calibri" pitchFamily="34" charset="0"/>
              </a:rPr>
              <a:t>Standards and Metrology of the Electromagnetic Field </a:t>
            </a:r>
            <a:r>
              <a:rPr lang="en-US" dirty="0">
                <a:latin typeface="Calibri" pitchFamily="34" charset="0"/>
                <a:cs typeface="Calibri" pitchFamily="34" charset="0"/>
              </a:rPr>
              <a:t>(research and calibration laboratory) </a:t>
            </a:r>
            <a:endParaRPr lang="pl-PL" dirty="0">
              <a:latin typeface="Calibri" pitchFamily="34" charset="0"/>
              <a:cs typeface="Calibri" pitchFamily="34" charset="0"/>
            </a:endParaRPr>
          </a:p>
          <a:p>
            <a:pPr marL="285750" indent="-285750">
              <a:lnSpc>
                <a:spcPts val="2600"/>
              </a:lnSpc>
              <a:spcBef>
                <a:spcPts val="300"/>
              </a:spcBef>
              <a:buClr>
                <a:schemeClr val="bg1">
                  <a:lumMod val="75000"/>
                </a:schemeClr>
              </a:buClr>
              <a:buFont typeface="Wingdings" panose="05000000000000000000" pitchFamily="2" charset="2"/>
              <a:buChar char="§"/>
            </a:pPr>
            <a:r>
              <a:rPr lang="en-US" dirty="0">
                <a:latin typeface="Calibri" pitchFamily="34" charset="0"/>
                <a:cs typeface="Calibri" pitchFamily="34" charset="0"/>
              </a:rPr>
              <a:t>Accredited</a:t>
            </a:r>
            <a:r>
              <a:rPr lang="en-US" b="1" dirty="0">
                <a:latin typeface="Calibri" pitchFamily="34" charset="0"/>
                <a:cs typeface="Calibri" pitchFamily="34" charset="0"/>
              </a:rPr>
              <a:t> Acoustics </a:t>
            </a:r>
            <a:r>
              <a:rPr lang="en-US" dirty="0">
                <a:latin typeface="Calibri" pitchFamily="34" charset="0"/>
                <a:cs typeface="Calibri" pitchFamily="34" charset="0"/>
              </a:rPr>
              <a:t>Testing Laboratory</a:t>
            </a:r>
            <a:endParaRPr lang="pl-PL" dirty="0">
              <a:latin typeface="Calibri" pitchFamily="34" charset="0"/>
              <a:cs typeface="Calibri" pitchFamily="34" charset="0"/>
            </a:endParaRPr>
          </a:p>
          <a:p>
            <a:pPr marL="285750" indent="-285750">
              <a:lnSpc>
                <a:spcPts val="2600"/>
              </a:lnSpc>
              <a:spcBef>
                <a:spcPts val="300"/>
              </a:spcBef>
              <a:buClr>
                <a:schemeClr val="bg1">
                  <a:lumMod val="75000"/>
                </a:schemeClr>
              </a:buClr>
              <a:buFont typeface="Wingdings" panose="05000000000000000000" pitchFamily="2" charset="2"/>
              <a:buChar char="§"/>
            </a:pPr>
            <a:r>
              <a:rPr lang="en-US" dirty="0">
                <a:latin typeface="Calibri" pitchFamily="34" charset="0"/>
                <a:cs typeface="Calibri" pitchFamily="34" charset="0"/>
              </a:rPr>
              <a:t>Accredited </a:t>
            </a:r>
            <a:r>
              <a:rPr lang="en-US" b="1" dirty="0">
                <a:latin typeface="Calibri" pitchFamily="34" charset="0"/>
                <a:cs typeface="Calibri" pitchFamily="34" charset="0"/>
              </a:rPr>
              <a:t>Belt Transport </a:t>
            </a:r>
            <a:r>
              <a:rPr lang="en-US" dirty="0">
                <a:latin typeface="Calibri" pitchFamily="34" charset="0"/>
                <a:cs typeface="Calibri" pitchFamily="34" charset="0"/>
              </a:rPr>
              <a:t>Laboratory</a:t>
            </a:r>
            <a:endParaRPr lang="pl-PL" dirty="0">
              <a:latin typeface="Calibri" pitchFamily="34" charset="0"/>
              <a:cs typeface="Calibri" pitchFamily="34" charset="0"/>
            </a:endParaRPr>
          </a:p>
          <a:p>
            <a:pPr marL="285750" indent="-285750">
              <a:lnSpc>
                <a:spcPts val="2600"/>
              </a:lnSpc>
              <a:spcBef>
                <a:spcPts val="300"/>
              </a:spcBef>
              <a:buClr>
                <a:schemeClr val="bg1">
                  <a:lumMod val="75000"/>
                </a:schemeClr>
              </a:buClr>
              <a:buFont typeface="Wingdings" panose="05000000000000000000" pitchFamily="2" charset="2"/>
              <a:buChar char="§"/>
            </a:pPr>
            <a:r>
              <a:rPr lang="en-US" dirty="0">
                <a:latin typeface="Calibri" pitchFamily="34" charset="0"/>
                <a:cs typeface="Calibri" pitchFamily="34" charset="0"/>
              </a:rPr>
              <a:t>Accredited </a:t>
            </a:r>
            <a:r>
              <a:rPr lang="en-US" b="1" dirty="0">
                <a:latin typeface="Calibri" pitchFamily="34" charset="0"/>
                <a:cs typeface="Calibri" pitchFamily="34" charset="0"/>
              </a:rPr>
              <a:t>Work Safety </a:t>
            </a:r>
            <a:r>
              <a:rPr lang="en-US" dirty="0">
                <a:latin typeface="Calibri" pitchFamily="34" charset="0"/>
                <a:cs typeface="Calibri" pitchFamily="34" charset="0"/>
              </a:rPr>
              <a:t>Laboratory</a:t>
            </a:r>
            <a:endParaRPr lang="pl-PL" dirty="0">
              <a:latin typeface="Calibri" pitchFamily="34" charset="0"/>
              <a:cs typeface="Calibri" pitchFamily="34" charset="0"/>
            </a:endParaRPr>
          </a:p>
          <a:p>
            <a:pPr marL="285750" indent="-285750">
              <a:lnSpc>
                <a:spcPts val="2600"/>
              </a:lnSpc>
              <a:spcBef>
                <a:spcPts val="300"/>
              </a:spcBef>
              <a:buClr>
                <a:schemeClr val="bg1">
                  <a:lumMod val="75000"/>
                </a:schemeClr>
              </a:buClr>
              <a:buFont typeface="Wingdings" panose="05000000000000000000" pitchFamily="2" charset="2"/>
              <a:buChar char="§"/>
            </a:pPr>
            <a:r>
              <a:rPr lang="en-US" dirty="0">
                <a:latin typeface="Calibri" pitchFamily="34" charset="0"/>
                <a:cs typeface="Calibri" pitchFamily="34" charset="0"/>
              </a:rPr>
              <a:t>Accredited Testing Laboratory for </a:t>
            </a:r>
            <a:r>
              <a:rPr lang="en-US" b="1" dirty="0">
                <a:latin typeface="Calibri" pitchFamily="34" charset="0"/>
                <a:cs typeface="Calibri" pitchFamily="34" charset="0"/>
              </a:rPr>
              <a:t>Transport Infrastructure Facilities</a:t>
            </a:r>
            <a:endParaRPr lang="pl-PL" dirty="0">
              <a:latin typeface="Calibri" pitchFamily="34" charset="0"/>
              <a:cs typeface="Calibri" pitchFamily="34" charset="0"/>
            </a:endParaRPr>
          </a:p>
          <a:p>
            <a:pPr marL="285750" indent="-285750">
              <a:lnSpc>
                <a:spcPts val="2600"/>
              </a:lnSpc>
              <a:spcBef>
                <a:spcPts val="300"/>
              </a:spcBef>
              <a:buClr>
                <a:schemeClr val="bg1">
                  <a:lumMod val="75000"/>
                </a:schemeClr>
              </a:buClr>
              <a:buFont typeface="Wingdings" panose="05000000000000000000" pitchFamily="2" charset="2"/>
              <a:buChar char="§"/>
            </a:pPr>
            <a:r>
              <a:rPr lang="en-US" dirty="0">
                <a:latin typeface="Calibri" pitchFamily="34" charset="0"/>
                <a:cs typeface="Calibri" pitchFamily="34" charset="0"/>
              </a:rPr>
              <a:t>Accredited Laboratory for </a:t>
            </a:r>
            <a:r>
              <a:rPr lang="en-US" b="1" dirty="0">
                <a:latin typeface="Calibri" pitchFamily="34" charset="0"/>
                <a:cs typeface="Calibri" pitchFamily="34" charset="0"/>
              </a:rPr>
              <a:t>Electromagnetic Compatibility</a:t>
            </a:r>
            <a:r>
              <a:rPr lang="en-US" dirty="0">
                <a:latin typeface="Calibri" pitchFamily="34" charset="0"/>
                <a:cs typeface="Calibri" pitchFamily="34" charset="0"/>
              </a:rPr>
              <a:t> </a:t>
            </a:r>
            <a:endParaRPr lang="pl-PL" dirty="0">
              <a:latin typeface="Calibri" pitchFamily="34" charset="0"/>
              <a:cs typeface="Calibri" pitchFamily="34" charset="0"/>
            </a:endParaRPr>
          </a:p>
          <a:p>
            <a:pPr marL="285750" indent="-285750">
              <a:lnSpc>
                <a:spcPts val="2600"/>
              </a:lnSpc>
              <a:spcBef>
                <a:spcPts val="300"/>
              </a:spcBef>
              <a:buClr>
                <a:schemeClr val="bg1">
                  <a:lumMod val="75000"/>
                </a:schemeClr>
              </a:buClr>
              <a:buFont typeface="Wingdings" panose="05000000000000000000" pitchFamily="2" charset="2"/>
              <a:buChar char="§"/>
            </a:pPr>
            <a:r>
              <a:rPr lang="en-US" dirty="0">
                <a:latin typeface="Calibri" pitchFamily="34" charset="0"/>
                <a:cs typeface="Calibri" pitchFamily="34" charset="0"/>
              </a:rPr>
              <a:t>Accredited Laboratory of </a:t>
            </a:r>
            <a:r>
              <a:rPr lang="en-US" b="1" dirty="0">
                <a:latin typeface="Calibri" pitchFamily="34" charset="0"/>
                <a:cs typeface="Calibri" pitchFamily="34" charset="0"/>
              </a:rPr>
              <a:t>the Department of Machine Design </a:t>
            </a:r>
            <a:br>
              <a:rPr lang="pl-PL" b="1" dirty="0">
                <a:latin typeface="Calibri" pitchFamily="34" charset="0"/>
                <a:cs typeface="Calibri" pitchFamily="34" charset="0"/>
              </a:rPr>
            </a:br>
            <a:r>
              <a:rPr lang="en-US" b="1" dirty="0">
                <a:latin typeface="Calibri" pitchFamily="34" charset="0"/>
                <a:cs typeface="Calibri" pitchFamily="34" charset="0"/>
              </a:rPr>
              <a:t>and Testing</a:t>
            </a:r>
            <a:endParaRPr lang="pl-PL" dirty="0">
              <a:latin typeface="Calibri" pitchFamily="34" charset="0"/>
              <a:cs typeface="Calibri" pitchFamily="34" charset="0"/>
            </a:endParaRPr>
          </a:p>
          <a:p>
            <a:pPr marL="285750" indent="-285750">
              <a:lnSpc>
                <a:spcPts val="2600"/>
              </a:lnSpc>
              <a:spcBef>
                <a:spcPts val="300"/>
              </a:spcBef>
              <a:buClr>
                <a:schemeClr val="bg1">
                  <a:lumMod val="75000"/>
                </a:schemeClr>
              </a:buClr>
              <a:buFont typeface="Wingdings" panose="05000000000000000000" pitchFamily="2" charset="2"/>
              <a:buChar char="§"/>
            </a:pPr>
            <a:r>
              <a:rPr lang="en-US" dirty="0">
                <a:latin typeface="Calibri" pitchFamily="34" charset="0"/>
                <a:cs typeface="Calibri" pitchFamily="34" charset="0"/>
              </a:rPr>
              <a:t>Accredited </a:t>
            </a:r>
            <a:r>
              <a:rPr lang="en-US" b="1" dirty="0">
                <a:latin typeface="Calibri" pitchFamily="34" charset="0"/>
                <a:cs typeface="Calibri" pitchFamily="34" charset="0"/>
              </a:rPr>
              <a:t>Chemical Laboratory for Multi-element Analyzes</a:t>
            </a:r>
            <a:endParaRPr lang="pl-PL" dirty="0">
              <a:latin typeface="Calibri" pitchFamily="34" charset="0"/>
              <a:cs typeface="Calibri" pitchFamily="34" charset="0"/>
            </a:endParaRPr>
          </a:p>
        </p:txBody>
      </p:sp>
      <p:pic>
        <p:nvPicPr>
          <p:cNvPr id="7" name="Obraz 6">
            <a:extLst>
              <a:ext uri="{FF2B5EF4-FFF2-40B4-BE49-F238E27FC236}">
                <a16:creationId xmlns:a16="http://schemas.microsoft.com/office/drawing/2014/main" id="{7B4D3DDF-3CEB-428E-BA30-2FF8A0818160}"/>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0" y="0"/>
            <a:ext cx="3935760" cy="6857999"/>
          </a:xfrm>
          <a:prstGeom prst="rect">
            <a:avLst/>
          </a:prstGeom>
        </p:spPr>
      </p:pic>
    </p:spTree>
    <p:extLst>
      <p:ext uri="{BB962C8B-B14F-4D97-AF65-F5344CB8AC3E}">
        <p14:creationId xmlns:p14="http://schemas.microsoft.com/office/powerpoint/2010/main" val="1167041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az 1">
            <a:extLst>
              <a:ext uri="{C183D7F6-B498-43B3-948B-1728B52AA6E4}">
                <adec:decorative xmlns:adec="http://schemas.microsoft.com/office/drawing/2017/decorative" val="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39416" y="0"/>
            <a:ext cx="11352584" cy="6858000"/>
          </a:xfrm>
          <a:prstGeom prst="rect">
            <a:avLst/>
          </a:prstGeom>
          <a:noFill/>
        </p:spPr>
      </p:pic>
      <p:grpSp>
        <p:nvGrpSpPr>
          <p:cNvPr id="4" name="Grupa 3">
            <a:extLst>
              <a:ext uri="{FF2B5EF4-FFF2-40B4-BE49-F238E27FC236}">
                <a16:creationId xmlns:a16="http://schemas.microsoft.com/office/drawing/2014/main" id="{6FB7979D-2C00-4438-9455-8BEF168E759C}"/>
              </a:ext>
              <a:ext uri="{C183D7F6-B498-43B3-948B-1728B52AA6E4}">
                <adec:decorative xmlns:adec="http://schemas.microsoft.com/office/drawing/2017/decorative" val="1"/>
              </a:ext>
            </a:extLst>
          </p:cNvPr>
          <p:cNvGrpSpPr/>
          <p:nvPr/>
        </p:nvGrpSpPr>
        <p:grpSpPr>
          <a:xfrm>
            <a:off x="843272" y="403517"/>
            <a:ext cx="11363789" cy="864096"/>
            <a:chOff x="828211" y="204452"/>
            <a:chExt cx="11363789" cy="864096"/>
          </a:xfrm>
        </p:grpSpPr>
        <p:sp>
          <p:nvSpPr>
            <p:cNvPr id="5" name="Prostokąt 4">
              <a:extLst>
                <a:ext uri="{FF2B5EF4-FFF2-40B4-BE49-F238E27FC236}">
                  <a16:creationId xmlns:a16="http://schemas.microsoft.com/office/drawing/2014/main" id="{D7BE68B5-C678-4F13-9EA2-A7EF7D819A4E}"/>
                </a:ext>
              </a:extLst>
            </p:cNvPr>
            <p:cNvSpPr/>
            <p:nvPr/>
          </p:nvSpPr>
          <p:spPr>
            <a:xfrm>
              <a:off x="828211" y="216754"/>
              <a:ext cx="11363789" cy="720080"/>
            </a:xfrm>
            <a:prstGeom prst="rect">
              <a:avLst/>
            </a:prstGeom>
            <a:gradFill>
              <a:gsLst>
                <a:gs pos="92000">
                  <a:schemeClr val="accent1">
                    <a:lumMod val="5000"/>
                    <a:lumOff val="95000"/>
                    <a:alpha val="0"/>
                  </a:schemeClr>
                </a:gs>
                <a:gs pos="10000">
                  <a:schemeClr val="accent1">
                    <a:lumMod val="5000"/>
                    <a:lumOff val="95000"/>
                    <a:alpha val="0"/>
                  </a:schemeClr>
                </a:gs>
                <a:gs pos="49000">
                  <a:srgbClr val="C5BFB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7" name="Text Box 1">
              <a:extLst>
                <a:ext uri="{FF2B5EF4-FFF2-40B4-BE49-F238E27FC236}">
                  <a16:creationId xmlns:a16="http://schemas.microsoft.com/office/drawing/2014/main" id="{37466F97-5818-450C-AC90-BEFF3A3CC835}"/>
                </a:ext>
              </a:extLst>
            </p:cNvPr>
            <p:cNvSpPr txBox="1">
              <a:spLocks noChangeArrowheads="1"/>
            </p:cNvSpPr>
            <p:nvPr/>
          </p:nvSpPr>
          <p:spPr bwMode="auto">
            <a:xfrm>
              <a:off x="3215680" y="204452"/>
              <a:ext cx="6480720" cy="8640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t"/>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algn="ctr"/>
              <a:r>
                <a:rPr lang="pl-PL" sz="4000" b="1" dirty="0">
                  <a:solidFill>
                    <a:schemeClr val="bg1"/>
                  </a:solidFill>
                </a:rPr>
                <a:t>INFRASTRUCTURE</a:t>
              </a:r>
              <a:endParaRPr lang="pl-PL" sz="4000" dirty="0">
                <a:solidFill>
                  <a:schemeClr val="bg1"/>
                </a:solidFill>
              </a:endParaRPr>
            </a:p>
          </p:txBody>
        </p:sp>
      </p:grpSp>
      <p:sp>
        <p:nvSpPr>
          <p:cNvPr id="6" name="Tytuł 5">
            <a:extLst>
              <a:ext uri="{FF2B5EF4-FFF2-40B4-BE49-F238E27FC236}">
                <a16:creationId xmlns:a16="http://schemas.microsoft.com/office/drawing/2014/main" id="{EF2299FF-9A8C-D8C3-8CC8-02B1208DC179}"/>
              </a:ext>
            </a:extLst>
          </p:cNvPr>
          <p:cNvSpPr>
            <a:spLocks noGrp="1"/>
          </p:cNvSpPr>
          <p:nvPr>
            <p:ph type="title" idx="4294967295"/>
          </p:nvPr>
        </p:nvSpPr>
        <p:spPr>
          <a:xfrm>
            <a:off x="143339" y="-1548656"/>
            <a:ext cx="11041227" cy="1548656"/>
          </a:xfrm>
        </p:spPr>
        <p:txBody>
          <a:bodyPr vert="horz" wrap="square" lIns="91440" tIns="45720" rIns="91440" bIns="45720" numCol="1" anchor="b" anchorCtr="0" compatLnSpc="1">
            <a:prstTxWarp prst="textNoShape">
              <a:avLst/>
            </a:prstTxWarp>
          </a:bodyPr>
          <a:lstStyle/>
          <a:p>
            <a:r>
              <a:rPr lang="pl-PL" dirty="0"/>
              <a:t>INFRASTRUCTURE</a:t>
            </a:r>
          </a:p>
        </p:txBody>
      </p:sp>
    </p:spTree>
    <p:extLst>
      <p:ext uri="{BB962C8B-B14F-4D97-AF65-F5344CB8AC3E}">
        <p14:creationId xmlns:p14="http://schemas.microsoft.com/office/powerpoint/2010/main" val="2257086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127448" y="1196753"/>
            <a:ext cx="10848528" cy="223224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numCol="2" spcCol="540000"/>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401637" lvl="1" indent="-342900" eaLnBrk="1" hangingPunct="1">
              <a:spcBef>
                <a:spcPts val="1200"/>
              </a:spcBef>
              <a:buClr>
                <a:schemeClr val="bg1">
                  <a:lumMod val="75000"/>
                </a:schemeClr>
              </a:buClr>
              <a:buFont typeface="Wingdings" panose="05000000000000000000" pitchFamily="2" charset="2"/>
              <a:buChar char="§"/>
              <a:defRPr/>
            </a:pPr>
            <a:r>
              <a:rPr lang="en-US" altLang="pl-PL" sz="2200" b="1" dirty="0">
                <a:solidFill>
                  <a:schemeClr val="tx1"/>
                </a:solidFill>
                <a:latin typeface="Calibri" pitchFamily="34" charset="0"/>
                <a:cs typeface="Calibri" pitchFamily="34" charset="0"/>
              </a:rPr>
              <a:t>1</a:t>
            </a:r>
            <a:r>
              <a:rPr lang="pl-PL" altLang="pl-PL" sz="2200" b="1" dirty="0">
                <a:solidFill>
                  <a:schemeClr val="tx1"/>
                </a:solidFill>
                <a:latin typeface="Calibri" pitchFamily="34" charset="0"/>
                <a:cs typeface="Calibri" pitchFamily="34" charset="0"/>
              </a:rPr>
              <a:t>16</a:t>
            </a:r>
            <a:r>
              <a:rPr lang="en-US" altLang="pl-PL" sz="2200" b="1" dirty="0">
                <a:solidFill>
                  <a:schemeClr val="tx1"/>
                </a:solidFill>
                <a:latin typeface="Calibri" pitchFamily="34" charset="0"/>
                <a:cs typeface="Calibri" pitchFamily="34" charset="0"/>
              </a:rPr>
              <a:t> </a:t>
            </a:r>
            <a:r>
              <a:rPr lang="en-US" altLang="pl-PL" sz="2200" dirty="0">
                <a:solidFill>
                  <a:schemeClr val="tx1"/>
                </a:solidFill>
                <a:latin typeface="Calibri" pitchFamily="34" charset="0"/>
                <a:cs typeface="Calibri" pitchFamily="34" charset="0"/>
              </a:rPr>
              <a:t>buildings with modern laboratories, libraries and multimedia teaching rooms </a:t>
            </a:r>
          </a:p>
          <a:p>
            <a:pPr marL="401637" lvl="1" indent="-342900" eaLnBrk="1" hangingPunct="1">
              <a:spcBef>
                <a:spcPts val="1200"/>
              </a:spcBef>
              <a:buClr>
                <a:schemeClr val="bg1">
                  <a:lumMod val="75000"/>
                </a:schemeClr>
              </a:buClr>
              <a:buFont typeface="Wingdings" panose="05000000000000000000" pitchFamily="2" charset="2"/>
              <a:buChar char="§"/>
              <a:defRPr/>
            </a:pPr>
            <a:r>
              <a:rPr lang="pl-PL" altLang="pl-PL" sz="2200" dirty="0" err="1">
                <a:solidFill>
                  <a:schemeClr val="tx1"/>
                </a:solidFill>
                <a:latin typeface="Calibri" pitchFamily="34" charset="0"/>
                <a:cs typeface="Calibri" pitchFamily="34" charset="0"/>
              </a:rPr>
              <a:t>sports</a:t>
            </a:r>
            <a:r>
              <a:rPr lang="pl-PL" altLang="pl-PL" sz="2200" dirty="0">
                <a:solidFill>
                  <a:schemeClr val="tx1"/>
                </a:solidFill>
                <a:latin typeface="Calibri" pitchFamily="34" charset="0"/>
                <a:cs typeface="Calibri" pitchFamily="34" charset="0"/>
              </a:rPr>
              <a:t> </a:t>
            </a:r>
            <a:r>
              <a:rPr lang="pl-PL" altLang="pl-PL" sz="2200" dirty="0" err="1">
                <a:solidFill>
                  <a:schemeClr val="tx1"/>
                </a:solidFill>
                <a:latin typeface="Calibri" pitchFamily="34" charset="0"/>
                <a:cs typeface="Calibri" pitchFamily="34" charset="0"/>
              </a:rPr>
              <a:t>centre</a:t>
            </a:r>
            <a:endParaRPr lang="pl-PL" altLang="pl-PL" sz="2200" dirty="0">
              <a:solidFill>
                <a:schemeClr val="tx1"/>
              </a:solidFill>
              <a:latin typeface="Calibri" pitchFamily="34" charset="0"/>
              <a:cs typeface="Calibri" pitchFamily="34" charset="0"/>
            </a:endParaRPr>
          </a:p>
          <a:p>
            <a:pPr marL="401637" lvl="1" indent="-342900" eaLnBrk="1" hangingPunct="1">
              <a:spcBef>
                <a:spcPts val="1200"/>
              </a:spcBef>
              <a:buClr>
                <a:schemeClr val="bg1">
                  <a:lumMod val="75000"/>
                </a:schemeClr>
              </a:buClr>
              <a:buFont typeface="Wingdings" panose="05000000000000000000" pitchFamily="2" charset="2"/>
              <a:buChar char="§"/>
              <a:defRPr/>
            </a:pPr>
            <a:r>
              <a:rPr lang="en-US" altLang="pl-PL" sz="2200" dirty="0">
                <a:solidFill>
                  <a:schemeClr val="tx1"/>
                </a:solidFill>
                <a:latin typeface="Calibri" pitchFamily="34" charset="0"/>
                <a:cs typeface="Calibri" pitchFamily="34" charset="0"/>
              </a:rPr>
              <a:t>computer laboratories and reading rooms with 24h </a:t>
            </a:r>
            <a:r>
              <a:rPr lang="pl-PL" altLang="pl-PL" sz="2200" dirty="0">
                <a:solidFill>
                  <a:schemeClr val="tx1"/>
                </a:solidFill>
                <a:latin typeface="Calibri" pitchFamily="34" charset="0"/>
                <a:cs typeface="Calibri" pitchFamily="34" charset="0"/>
              </a:rPr>
              <a:t>I</a:t>
            </a:r>
            <a:r>
              <a:rPr lang="en-US" altLang="pl-PL" sz="2200" dirty="0" err="1">
                <a:solidFill>
                  <a:schemeClr val="tx1"/>
                </a:solidFill>
                <a:latin typeface="Calibri" pitchFamily="34" charset="0"/>
                <a:cs typeface="Calibri" pitchFamily="34" charset="0"/>
              </a:rPr>
              <a:t>nternet</a:t>
            </a:r>
            <a:r>
              <a:rPr lang="en-US" altLang="pl-PL" sz="2200" dirty="0">
                <a:solidFill>
                  <a:schemeClr val="tx1"/>
                </a:solidFill>
                <a:latin typeface="Calibri" pitchFamily="34" charset="0"/>
                <a:cs typeface="Calibri" pitchFamily="34" charset="0"/>
              </a:rPr>
              <a:t> connection</a:t>
            </a:r>
          </a:p>
          <a:p>
            <a:pPr marL="401637" lvl="1" indent="-342900" eaLnBrk="1" hangingPunct="1">
              <a:spcBef>
                <a:spcPts val="1200"/>
              </a:spcBef>
              <a:buClr>
                <a:schemeClr val="bg1">
                  <a:lumMod val="75000"/>
                </a:schemeClr>
              </a:buClr>
              <a:buFont typeface="Wingdings" panose="05000000000000000000" pitchFamily="2" charset="2"/>
              <a:buChar char="§"/>
              <a:defRPr/>
            </a:pPr>
            <a:r>
              <a:rPr lang="pl-PL" altLang="pl-PL" sz="2200" b="1" dirty="0">
                <a:solidFill>
                  <a:schemeClr val="tx1"/>
                </a:solidFill>
                <a:latin typeface="Calibri" pitchFamily="34" charset="0"/>
                <a:cs typeface="Calibri" pitchFamily="34" charset="0"/>
              </a:rPr>
              <a:t>579</a:t>
            </a:r>
            <a:r>
              <a:rPr lang="en-US" altLang="pl-PL" sz="2200" b="1" dirty="0">
                <a:solidFill>
                  <a:schemeClr val="tx1"/>
                </a:solidFill>
                <a:latin typeface="Calibri" pitchFamily="34" charset="0"/>
                <a:cs typeface="Calibri" pitchFamily="34" charset="0"/>
              </a:rPr>
              <a:t> </a:t>
            </a:r>
            <a:r>
              <a:rPr lang="en-US" altLang="pl-PL" sz="2200" dirty="0">
                <a:solidFill>
                  <a:schemeClr val="tx1"/>
                </a:solidFill>
                <a:latin typeface="Calibri" pitchFamily="34" charset="0"/>
                <a:cs typeface="Calibri" pitchFamily="34" charset="0"/>
              </a:rPr>
              <a:t>didactic laboratories </a:t>
            </a:r>
          </a:p>
          <a:p>
            <a:pPr marL="401637" lvl="1" indent="-342900" eaLnBrk="1" hangingPunct="1">
              <a:spcBef>
                <a:spcPts val="1200"/>
              </a:spcBef>
              <a:buClr>
                <a:schemeClr val="bg1">
                  <a:lumMod val="75000"/>
                </a:schemeClr>
              </a:buClr>
              <a:buFont typeface="Wingdings" panose="05000000000000000000" pitchFamily="2" charset="2"/>
              <a:buChar char="§"/>
              <a:defRPr/>
            </a:pPr>
            <a:r>
              <a:rPr lang="pl-PL" altLang="pl-PL" sz="2200" b="1" dirty="0">
                <a:solidFill>
                  <a:schemeClr val="tx1"/>
                </a:solidFill>
                <a:latin typeface="Calibri" pitchFamily="34" charset="0"/>
                <a:cs typeface="Calibri" pitchFamily="34" charset="0"/>
              </a:rPr>
              <a:t>418</a:t>
            </a:r>
            <a:r>
              <a:rPr lang="en-US" altLang="pl-PL" sz="2200" b="1" dirty="0">
                <a:solidFill>
                  <a:schemeClr val="tx1"/>
                </a:solidFill>
                <a:latin typeface="Calibri" pitchFamily="34" charset="0"/>
                <a:cs typeface="Calibri" pitchFamily="34" charset="0"/>
              </a:rPr>
              <a:t> </a:t>
            </a:r>
            <a:r>
              <a:rPr lang="en-US" altLang="pl-PL" sz="2200" dirty="0">
                <a:solidFill>
                  <a:schemeClr val="tx1"/>
                </a:solidFill>
                <a:latin typeface="Calibri" pitchFamily="34" charset="0"/>
                <a:cs typeface="Calibri" pitchFamily="34" charset="0"/>
              </a:rPr>
              <a:t>research laboratories</a:t>
            </a:r>
          </a:p>
          <a:p>
            <a:pPr marL="401637" lvl="1" indent="-342900" eaLnBrk="1" hangingPunct="1">
              <a:spcBef>
                <a:spcPts val="1200"/>
              </a:spcBef>
              <a:buClr>
                <a:schemeClr val="bg1">
                  <a:lumMod val="75000"/>
                </a:schemeClr>
              </a:buClr>
              <a:buFont typeface="Wingdings" panose="05000000000000000000" pitchFamily="2" charset="2"/>
              <a:buChar char="§"/>
              <a:defRPr/>
            </a:pPr>
            <a:r>
              <a:rPr lang="pl-PL" altLang="pl-PL" sz="2200" b="1" dirty="0">
                <a:solidFill>
                  <a:schemeClr val="tx1"/>
                </a:solidFill>
                <a:latin typeface="Calibri" pitchFamily="34" charset="0"/>
                <a:cs typeface="Calibri" pitchFamily="34" charset="0"/>
              </a:rPr>
              <a:t>111</a:t>
            </a:r>
            <a:r>
              <a:rPr lang="en-US" altLang="pl-PL" sz="2200" b="1" dirty="0">
                <a:solidFill>
                  <a:schemeClr val="tx1"/>
                </a:solidFill>
                <a:latin typeface="Calibri" pitchFamily="34" charset="0"/>
                <a:cs typeface="Calibri" pitchFamily="34" charset="0"/>
              </a:rPr>
              <a:t> </a:t>
            </a:r>
            <a:r>
              <a:rPr lang="pl-PL" altLang="pl-PL" sz="2200" dirty="0" err="1">
                <a:solidFill>
                  <a:schemeClr val="tx1"/>
                </a:solidFill>
                <a:latin typeface="Calibri" pitchFamily="34" charset="0"/>
                <a:cs typeface="Calibri" pitchFamily="34" charset="0"/>
              </a:rPr>
              <a:t>research</a:t>
            </a:r>
            <a:r>
              <a:rPr lang="pl-PL" altLang="pl-PL" sz="2200" dirty="0">
                <a:solidFill>
                  <a:schemeClr val="tx1"/>
                </a:solidFill>
                <a:latin typeface="Calibri" pitchFamily="34" charset="0"/>
                <a:cs typeface="Calibri" pitchFamily="34" charset="0"/>
              </a:rPr>
              <a:t> and </a:t>
            </a:r>
            <a:r>
              <a:rPr lang="pl-PL" altLang="pl-PL" sz="2200" dirty="0" err="1">
                <a:solidFill>
                  <a:schemeClr val="tx1"/>
                </a:solidFill>
                <a:latin typeface="Calibri" pitchFamily="34" charset="0"/>
                <a:cs typeface="Calibri" pitchFamily="34" charset="0"/>
              </a:rPr>
              <a:t>teaching</a:t>
            </a:r>
            <a:r>
              <a:rPr lang="pl-PL" altLang="pl-PL" sz="2200" dirty="0">
                <a:solidFill>
                  <a:schemeClr val="tx1"/>
                </a:solidFill>
                <a:latin typeface="Calibri" pitchFamily="34" charset="0"/>
                <a:cs typeface="Calibri" pitchFamily="34" charset="0"/>
              </a:rPr>
              <a:t> laboratories</a:t>
            </a:r>
          </a:p>
          <a:p>
            <a:pPr marL="401637" lvl="1" indent="-342900" eaLnBrk="1" hangingPunct="1">
              <a:spcBef>
                <a:spcPts val="1200"/>
              </a:spcBef>
              <a:buClr>
                <a:schemeClr val="bg1">
                  <a:lumMod val="75000"/>
                </a:schemeClr>
              </a:buClr>
              <a:buFont typeface="Wingdings" panose="05000000000000000000" pitchFamily="2" charset="2"/>
              <a:buChar char="§"/>
              <a:defRPr/>
            </a:pPr>
            <a:r>
              <a:rPr lang="pl-PL" altLang="pl-PL" sz="2200" b="1" dirty="0">
                <a:solidFill>
                  <a:schemeClr val="tx1"/>
                </a:solidFill>
                <a:latin typeface="Calibri" pitchFamily="34" charset="0"/>
                <a:cs typeface="Calibri" pitchFamily="34" charset="0"/>
              </a:rPr>
              <a:t>472</a:t>
            </a:r>
            <a:r>
              <a:rPr lang="en-US" altLang="pl-PL" sz="2200" b="1" dirty="0">
                <a:solidFill>
                  <a:schemeClr val="tx1"/>
                </a:solidFill>
                <a:latin typeface="Calibri" pitchFamily="34" charset="0"/>
                <a:cs typeface="Calibri" pitchFamily="34" charset="0"/>
              </a:rPr>
              <a:t> </a:t>
            </a:r>
            <a:r>
              <a:rPr lang="en-US" altLang="pl-PL" sz="2200" dirty="0">
                <a:solidFill>
                  <a:schemeClr val="tx1"/>
                </a:solidFill>
                <a:latin typeface="Calibri" pitchFamily="34" charset="0"/>
                <a:cs typeface="Calibri" pitchFamily="34" charset="0"/>
              </a:rPr>
              <a:t>teaching rooms and  lecture halls</a:t>
            </a:r>
          </a:p>
        </p:txBody>
      </p:sp>
      <p:sp>
        <p:nvSpPr>
          <p:cNvPr id="3" name="Text Box 1"/>
          <p:cNvSpPr txBox="1">
            <a:spLocks noGrp="1" noChangeArrowheads="1"/>
          </p:cNvSpPr>
          <p:nvPr>
            <p:ph type="title" idx="4294967295"/>
          </p:nvPr>
        </p:nvSpPr>
        <p:spPr bwMode="auto">
          <a:xfrm>
            <a:off x="1271464" y="3"/>
            <a:ext cx="6048672" cy="1052733"/>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0" spcFirstLastPara="0" vertOverflow="overflow" horzOverflow="overflow" vert="horz" wrap="square" lIns="91440" tIns="45720" rIns="91440" bIns="0" numCol="1" spcCol="0" rtlCol="0" fromWordArt="0" anchor="ctr" anchorCtr="0" forceAA="0" compatLnSpc="1">
            <a:prstTxWarp prst="textNoShape">
              <a:avLst/>
            </a:prstTxWarp>
            <a:noAutofit/>
          </a:bodyP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pl-PL" altLang="pl-PL" sz="3200" b="1" i="0" u="none" strike="noStrike" kern="1200" cap="none" spc="0" normalizeH="0" baseline="0" noProof="0" dirty="0" err="1">
                <a:ln>
                  <a:noFill/>
                </a:ln>
                <a:solidFill>
                  <a:srgbClr val="C00000"/>
                </a:solidFill>
                <a:effectLst/>
                <a:uLnTx/>
                <a:uFillTx/>
                <a:latin typeface="Calibri" pitchFamily="34" charset="0"/>
                <a:ea typeface="Microsoft YaHei" pitchFamily="34" charset="-122"/>
                <a:cs typeface="Calibri" pitchFamily="34" charset="0"/>
              </a:rPr>
              <a:t>Research</a:t>
            </a:r>
            <a:r>
              <a:rPr kumimoji="0" lang="pl-PL" altLang="pl-PL" sz="3200" b="1" i="0" u="none" strike="noStrike" kern="1200" cap="none" spc="0" normalizeH="0" baseline="0" noProof="0" dirty="0">
                <a:ln>
                  <a:noFill/>
                </a:ln>
                <a:solidFill>
                  <a:srgbClr val="C00000"/>
                </a:solidFill>
                <a:effectLst/>
                <a:uLnTx/>
                <a:uFillTx/>
                <a:latin typeface="Calibri" pitchFamily="34" charset="0"/>
                <a:ea typeface="Microsoft YaHei" pitchFamily="34" charset="-122"/>
                <a:cs typeface="Calibri" pitchFamily="34" charset="0"/>
              </a:rPr>
              <a:t> and </a:t>
            </a:r>
            <a:r>
              <a:rPr kumimoji="0" lang="pl-PL" altLang="pl-PL" sz="3200" b="1" i="0" u="none" strike="noStrike" kern="1200" cap="none" spc="0" normalizeH="0" baseline="0" noProof="0" dirty="0" err="1">
                <a:ln>
                  <a:noFill/>
                </a:ln>
                <a:solidFill>
                  <a:srgbClr val="C00000"/>
                </a:solidFill>
                <a:effectLst/>
                <a:uLnTx/>
                <a:uFillTx/>
                <a:latin typeface="Calibri" pitchFamily="34" charset="0"/>
                <a:ea typeface="Microsoft YaHei" pitchFamily="34" charset="-122"/>
                <a:cs typeface="Calibri" pitchFamily="34" charset="0"/>
              </a:rPr>
              <a:t>teaching</a:t>
            </a:r>
            <a:r>
              <a:rPr kumimoji="0" lang="pl-PL" altLang="pl-PL" sz="3200" b="1" i="0" u="none" strike="noStrike" kern="1200" cap="none" spc="0" normalizeH="0" baseline="0" noProof="0" dirty="0">
                <a:ln>
                  <a:noFill/>
                </a:ln>
                <a:solidFill>
                  <a:srgbClr val="C00000"/>
                </a:solidFill>
                <a:effectLst/>
                <a:uLnTx/>
                <a:uFillTx/>
                <a:latin typeface="Calibri" pitchFamily="34" charset="0"/>
                <a:ea typeface="Microsoft YaHei" pitchFamily="34" charset="-122"/>
                <a:cs typeface="Calibri" pitchFamily="34" charset="0"/>
              </a:rPr>
              <a:t> </a:t>
            </a:r>
            <a:r>
              <a:rPr kumimoji="0" lang="pl-PL" altLang="pl-PL" sz="3200" b="1" i="0" u="none" strike="noStrike" kern="1200" cap="none" spc="0" normalizeH="0" baseline="0" noProof="0" dirty="0" err="1">
                <a:ln>
                  <a:noFill/>
                </a:ln>
                <a:solidFill>
                  <a:srgbClr val="C00000"/>
                </a:solidFill>
                <a:effectLst/>
                <a:uLnTx/>
                <a:uFillTx/>
                <a:latin typeface="Calibri" pitchFamily="34" charset="0"/>
                <a:ea typeface="Microsoft YaHei" pitchFamily="34" charset="-122"/>
                <a:cs typeface="Calibri" pitchFamily="34" charset="0"/>
              </a:rPr>
              <a:t>facilities</a:t>
            </a:r>
            <a:endParaRPr kumimoji="0" lang="pl-PL" altLang="pl-PL" sz="3200" b="1" i="0" u="none" strike="noStrike" kern="1200" cap="none" spc="0" normalizeH="0" baseline="0" noProof="0" dirty="0">
              <a:ln>
                <a:noFill/>
              </a:ln>
              <a:solidFill>
                <a:srgbClr val="C00000"/>
              </a:solidFill>
              <a:effectLst/>
              <a:uLnTx/>
              <a:uFillTx/>
              <a:latin typeface="Calibri" pitchFamily="34" charset="0"/>
              <a:ea typeface="Microsoft YaHei" pitchFamily="34" charset="-122"/>
              <a:cs typeface="Calibri" pitchFamily="34" charset="0"/>
            </a:endParaRPr>
          </a:p>
        </p:txBody>
      </p:sp>
      <p:pic>
        <p:nvPicPr>
          <p:cNvPr id="5" name="Obraz 4">
            <a:extLst>
              <a:ext uri="{FF2B5EF4-FFF2-40B4-BE49-F238E27FC236}">
                <a16:creationId xmlns:a16="http://schemas.microsoft.com/office/drawing/2014/main" id="{CC8CF28D-FAC7-4396-8C86-DD1BD6F49315}"/>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318" t="4247" r="316" b="-1130"/>
          <a:stretch/>
        </p:blipFill>
        <p:spPr>
          <a:xfrm>
            <a:off x="798904" y="3586525"/>
            <a:ext cx="11402291" cy="3299366"/>
          </a:xfrm>
          <a:prstGeom prst="rect">
            <a:avLst/>
          </a:prstGeom>
        </p:spPr>
      </p:pic>
    </p:spTree>
    <p:extLst>
      <p:ext uri="{BB962C8B-B14F-4D97-AF65-F5344CB8AC3E}">
        <p14:creationId xmlns:p14="http://schemas.microsoft.com/office/powerpoint/2010/main" val="2540432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Obraz 10">
            <a:extLst>
              <a:ext uri="{FF2B5EF4-FFF2-40B4-BE49-F238E27FC236}">
                <a16:creationId xmlns:a16="http://schemas.microsoft.com/office/drawing/2014/main" id="{2009BD17-6A5D-4E29-AFAE-755A5D260162}"/>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0" y="0"/>
            <a:ext cx="3935760" cy="6858001"/>
          </a:xfrm>
          <a:prstGeom prst="rect">
            <a:avLst/>
          </a:prstGeom>
        </p:spPr>
      </p:pic>
      <p:pic>
        <p:nvPicPr>
          <p:cNvPr id="10" name="Obraz 9">
            <a:extLst>
              <a:ext uri="{FF2B5EF4-FFF2-40B4-BE49-F238E27FC236}">
                <a16:creationId xmlns:a16="http://schemas.microsoft.com/office/drawing/2014/main" id="{3E1367EF-A75B-4524-9382-E44FEFD48FB4}"/>
              </a:ext>
              <a:ext uri="{C183D7F6-B498-43B3-948B-1728B52AA6E4}">
                <adec:decorative xmlns:adec="http://schemas.microsoft.com/office/drawing/2017/decorative" val="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r="-1"/>
          <a:stretch/>
        </p:blipFill>
        <p:spPr>
          <a:xfrm>
            <a:off x="4229336" y="4712295"/>
            <a:ext cx="2658752" cy="1974778"/>
          </a:xfrm>
          <a:prstGeom prst="rect">
            <a:avLst/>
          </a:prstGeom>
        </p:spPr>
      </p:pic>
      <p:pic>
        <p:nvPicPr>
          <p:cNvPr id="5" name="Obraz 4">
            <a:extLst>
              <a:ext uri="{C183D7F6-B498-43B3-948B-1728B52AA6E4}">
                <adec:decorative xmlns:adec="http://schemas.microsoft.com/office/drawing/2017/decorative" val="1"/>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343472" y="4712296"/>
            <a:ext cx="2765973" cy="1974777"/>
          </a:xfrm>
          <a:prstGeom prst="rect">
            <a:avLst/>
          </a:prstGeom>
        </p:spPr>
      </p:pic>
      <p:sp>
        <p:nvSpPr>
          <p:cNvPr id="2" name="Rectangle 2"/>
          <p:cNvSpPr txBox="1">
            <a:spLocks noGrp="1" noChangeArrowheads="1"/>
          </p:cNvSpPr>
          <p:nvPr>
            <p:ph type="title" idx="4294967295"/>
          </p:nvPr>
        </p:nvSpPr>
        <p:spPr bwMode="auto">
          <a:xfrm>
            <a:off x="1271465" y="2"/>
            <a:ext cx="9396536" cy="1268757"/>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lvl1pPr defTabSz="358775" eaLnBrk="0" hangingPunct="0">
              <a:spcBef>
                <a:spcPct val="20000"/>
              </a:spcBef>
              <a:buFont typeface="Arial" pitchFamily="34" charset="0"/>
              <a:buChar char="•"/>
              <a:defRPr sz="1600">
                <a:solidFill>
                  <a:schemeClr val="tx1"/>
                </a:solidFill>
                <a:latin typeface="Trebuchet MS" pitchFamily="34" charset="0"/>
              </a:defRPr>
            </a:lvl1pPr>
            <a:lvl2pPr marL="742950" indent="-285750" defTabSz="358775" eaLnBrk="0" hangingPunct="0">
              <a:spcBef>
                <a:spcPct val="20000"/>
              </a:spcBef>
              <a:buFont typeface="Arial" pitchFamily="34" charset="0"/>
              <a:buChar char="–"/>
              <a:defRPr sz="1600">
                <a:solidFill>
                  <a:schemeClr val="tx1"/>
                </a:solidFill>
                <a:latin typeface="Trebuchet MS" pitchFamily="34" charset="0"/>
              </a:defRPr>
            </a:lvl2pPr>
            <a:lvl3pPr marL="1143000" indent="-228600" defTabSz="358775" eaLnBrk="0" hangingPunct="0">
              <a:spcBef>
                <a:spcPct val="20000"/>
              </a:spcBef>
              <a:buFont typeface="Arial" pitchFamily="34" charset="0"/>
              <a:buChar char="•"/>
              <a:defRPr sz="1600">
                <a:solidFill>
                  <a:schemeClr val="tx1"/>
                </a:solidFill>
                <a:latin typeface="Trebuchet MS" pitchFamily="34" charset="0"/>
              </a:defRPr>
            </a:lvl3pPr>
            <a:lvl4pPr marL="1600200" indent="-228600" defTabSz="358775" eaLnBrk="0" hangingPunct="0">
              <a:spcBef>
                <a:spcPct val="20000"/>
              </a:spcBef>
              <a:buFont typeface="Arial" pitchFamily="34" charset="0"/>
              <a:buChar char="–"/>
              <a:defRPr sz="1600">
                <a:solidFill>
                  <a:schemeClr val="tx1"/>
                </a:solidFill>
                <a:latin typeface="Trebuchet MS" pitchFamily="34" charset="0"/>
              </a:defRPr>
            </a:lvl4pPr>
            <a:lvl5pPr marL="2057400" indent="-228600" defTabSz="358775" eaLnBrk="0" hangingPunct="0">
              <a:spcBef>
                <a:spcPct val="20000"/>
              </a:spcBef>
              <a:buFont typeface="Arial" pitchFamily="34" charset="0"/>
              <a:buChar char="»"/>
              <a:defRPr sz="1600">
                <a:solidFill>
                  <a:schemeClr val="tx1"/>
                </a:solidFill>
                <a:latin typeface="Trebuchet MS" pitchFamily="34" charset="0"/>
              </a:defRPr>
            </a:lvl5pPr>
            <a:lvl6pPr marL="2514600" indent="-228600" defTabSz="358775" eaLnBrk="0" fontAlgn="base" hangingPunct="0">
              <a:spcBef>
                <a:spcPct val="20000"/>
              </a:spcBef>
              <a:spcAft>
                <a:spcPct val="0"/>
              </a:spcAft>
              <a:buFont typeface="Arial" pitchFamily="34" charset="0"/>
              <a:buChar char="»"/>
              <a:defRPr sz="1600">
                <a:solidFill>
                  <a:schemeClr val="tx1"/>
                </a:solidFill>
                <a:latin typeface="Trebuchet MS" pitchFamily="34" charset="0"/>
              </a:defRPr>
            </a:lvl6pPr>
            <a:lvl7pPr marL="2971800" indent="-228600" defTabSz="358775" eaLnBrk="0" fontAlgn="base" hangingPunct="0">
              <a:spcBef>
                <a:spcPct val="20000"/>
              </a:spcBef>
              <a:spcAft>
                <a:spcPct val="0"/>
              </a:spcAft>
              <a:buFont typeface="Arial" pitchFamily="34" charset="0"/>
              <a:buChar char="»"/>
              <a:defRPr sz="1600">
                <a:solidFill>
                  <a:schemeClr val="tx1"/>
                </a:solidFill>
                <a:latin typeface="Trebuchet MS" pitchFamily="34" charset="0"/>
              </a:defRPr>
            </a:lvl7pPr>
            <a:lvl8pPr marL="3429000" indent="-228600" defTabSz="358775" eaLnBrk="0" fontAlgn="base" hangingPunct="0">
              <a:spcBef>
                <a:spcPct val="20000"/>
              </a:spcBef>
              <a:spcAft>
                <a:spcPct val="0"/>
              </a:spcAft>
              <a:buFont typeface="Arial" pitchFamily="34" charset="0"/>
              <a:buChar char="»"/>
              <a:defRPr sz="1600">
                <a:solidFill>
                  <a:schemeClr val="tx1"/>
                </a:solidFill>
                <a:latin typeface="Trebuchet MS" pitchFamily="34" charset="0"/>
              </a:defRPr>
            </a:lvl8pPr>
            <a:lvl9pPr marL="3886200" indent="-228600" defTabSz="358775" eaLnBrk="0" fontAlgn="base" hangingPunct="0">
              <a:spcBef>
                <a:spcPct val="20000"/>
              </a:spcBef>
              <a:spcAft>
                <a:spcPct val="0"/>
              </a:spcAft>
              <a:buFont typeface="Arial" pitchFamily="34" charset="0"/>
              <a:buChar char="»"/>
              <a:defRPr sz="1600">
                <a:solidFill>
                  <a:schemeClr val="tx1"/>
                </a:solidFill>
                <a:latin typeface="Trebuchet MS" pitchFamily="34" charset="0"/>
              </a:defRPr>
            </a:lvl9pPr>
          </a:lstStyle>
          <a:p>
            <a:pPr marL="0" marR="0" lvl="0" indent="0" algn="l" defTabSz="358775" rtl="0" eaLnBrk="0" fontAlgn="base" latinLnBrk="0" hangingPunct="0">
              <a:lnSpc>
                <a:spcPct val="100000"/>
              </a:lnSpc>
              <a:spcBef>
                <a:spcPct val="20000"/>
              </a:spcBef>
              <a:spcAft>
                <a:spcPct val="0"/>
              </a:spcAft>
              <a:buClrTx/>
              <a:buSzTx/>
              <a:buFont typeface="Arial" pitchFamily="34" charset="0"/>
              <a:buNone/>
              <a:tabLst/>
              <a:defRPr/>
            </a:pPr>
            <a:r>
              <a:rPr kumimoji="0" lang="en-US" sz="3200" b="1" i="0" u="none" strike="noStrike" kern="1200" cap="none" spc="0" normalizeH="0" baseline="0" noProof="0" dirty="0">
                <a:ln>
                  <a:noFill/>
                </a:ln>
                <a:solidFill>
                  <a:srgbClr val="C00000"/>
                </a:solidFill>
                <a:effectLst/>
                <a:uLnTx/>
                <a:uFillTx/>
                <a:latin typeface="Calibri" panose="020F0502020204030204" pitchFamily="34" charset="0"/>
                <a:ea typeface="+mn-ea"/>
                <a:cs typeface="+mn-cs"/>
              </a:rPr>
              <a:t>The </a:t>
            </a:r>
            <a:r>
              <a:rPr kumimoji="0" lang="en-US" sz="3200" b="1" i="0" u="none" strike="noStrike" kern="1200" cap="none" spc="0" normalizeH="0" baseline="0" noProof="0" dirty="0" err="1">
                <a:ln>
                  <a:noFill/>
                </a:ln>
                <a:solidFill>
                  <a:srgbClr val="C00000"/>
                </a:solidFill>
                <a:effectLst/>
                <a:uLnTx/>
                <a:uFillTx/>
                <a:latin typeface="Calibri" panose="020F0502020204030204" pitchFamily="34" charset="0"/>
                <a:ea typeface="+mn-ea"/>
                <a:cs typeface="+mn-cs"/>
              </a:rPr>
              <a:t>Wrocław</a:t>
            </a:r>
            <a:r>
              <a:rPr kumimoji="0" lang="en-US" sz="3200" b="1" i="0" u="none" strike="noStrike" kern="1200" cap="none" spc="0" normalizeH="0" baseline="0" noProof="0" dirty="0">
                <a:ln>
                  <a:noFill/>
                </a:ln>
                <a:solidFill>
                  <a:srgbClr val="C00000"/>
                </a:solidFill>
                <a:effectLst/>
                <a:uLnTx/>
                <a:uFillTx/>
                <a:latin typeface="Calibri" panose="020F0502020204030204" pitchFamily="34" charset="0"/>
                <a:ea typeface="+mn-ea"/>
                <a:cs typeface="+mn-cs"/>
              </a:rPr>
              <a:t> University of  Science </a:t>
            </a:r>
            <a:br>
              <a:rPr kumimoji="0" lang="pl-PL" sz="3200" b="1" i="0" u="none" strike="noStrike" kern="1200" cap="none" spc="0" normalizeH="0" baseline="0" noProof="0" dirty="0">
                <a:ln>
                  <a:noFill/>
                </a:ln>
                <a:solidFill>
                  <a:srgbClr val="C00000"/>
                </a:solidFill>
                <a:effectLst/>
                <a:uLnTx/>
                <a:uFillTx/>
                <a:latin typeface="Calibri" panose="020F0502020204030204" pitchFamily="34" charset="0"/>
                <a:ea typeface="+mn-ea"/>
                <a:cs typeface="+mn-cs"/>
              </a:rPr>
            </a:br>
            <a:r>
              <a:rPr kumimoji="0" lang="en-US" sz="3200" b="1" i="0" u="none" strike="noStrike" kern="1200" cap="none" spc="0" normalizeH="0" baseline="0" noProof="0" dirty="0">
                <a:ln>
                  <a:noFill/>
                </a:ln>
                <a:solidFill>
                  <a:srgbClr val="C00000"/>
                </a:solidFill>
                <a:effectLst/>
                <a:uLnTx/>
                <a:uFillTx/>
                <a:latin typeface="Calibri" panose="020F0502020204030204" pitchFamily="34" charset="0"/>
                <a:ea typeface="+mn-ea"/>
                <a:cs typeface="+mn-cs"/>
              </a:rPr>
              <a:t>and Technology Congress Centre </a:t>
            </a:r>
          </a:p>
        </p:txBody>
      </p:sp>
      <p:sp>
        <p:nvSpPr>
          <p:cNvPr id="3" name="Text Box 22"/>
          <p:cNvSpPr txBox="1">
            <a:spLocks noChangeArrowheads="1"/>
          </p:cNvSpPr>
          <p:nvPr/>
        </p:nvSpPr>
        <p:spPr bwMode="auto">
          <a:xfrm>
            <a:off x="1343472" y="2498084"/>
            <a:ext cx="6336704" cy="1723549"/>
          </a:xfrm>
          <a:prstGeom prst="rect">
            <a:avLst/>
          </a:prstGeom>
          <a:noFill/>
          <a:ln>
            <a:noFill/>
          </a:ln>
        </p:spPr>
        <p:txBody>
          <a:bodyPr wrap="square" lIns="0" tIns="0" rIns="0" bIns="0" numCol="1">
            <a:spAutoFit/>
          </a:bodyPr>
          <a:lstStyle>
            <a:lvl1pPr eaLnBrk="0" hangingPunct="0">
              <a:defRPr b="1">
                <a:solidFill>
                  <a:schemeClr val="tx1"/>
                </a:solidFill>
                <a:latin typeface="Trebuchet MS" pitchFamily="34" charset="0"/>
              </a:defRPr>
            </a:lvl1pPr>
            <a:lvl2pPr marL="742950" indent="-285750" eaLnBrk="0" hangingPunct="0">
              <a:defRPr b="1">
                <a:solidFill>
                  <a:schemeClr val="tx1"/>
                </a:solidFill>
                <a:latin typeface="Trebuchet MS" pitchFamily="34" charset="0"/>
              </a:defRPr>
            </a:lvl2pPr>
            <a:lvl3pPr marL="1143000" indent="-228600" eaLnBrk="0" hangingPunct="0">
              <a:defRPr b="1">
                <a:solidFill>
                  <a:schemeClr val="tx1"/>
                </a:solidFill>
                <a:latin typeface="Trebuchet MS" pitchFamily="34" charset="0"/>
              </a:defRPr>
            </a:lvl3pPr>
            <a:lvl4pPr marL="1600200" indent="-228600" eaLnBrk="0" hangingPunct="0">
              <a:defRPr b="1">
                <a:solidFill>
                  <a:schemeClr val="tx1"/>
                </a:solidFill>
                <a:latin typeface="Trebuchet MS" pitchFamily="34" charset="0"/>
              </a:defRPr>
            </a:lvl4pPr>
            <a:lvl5pPr marL="2057400" indent="-228600" eaLnBrk="0" hangingPunct="0">
              <a:defRPr b="1">
                <a:solidFill>
                  <a:schemeClr val="tx1"/>
                </a:solidFill>
                <a:latin typeface="Trebuchet MS" pitchFamily="34" charset="0"/>
              </a:defRPr>
            </a:lvl5pPr>
            <a:lvl6pPr marL="2514600" indent="-228600" eaLnBrk="0" fontAlgn="base" hangingPunct="0">
              <a:spcBef>
                <a:spcPct val="0"/>
              </a:spcBef>
              <a:spcAft>
                <a:spcPct val="0"/>
              </a:spcAft>
              <a:defRPr b="1">
                <a:solidFill>
                  <a:schemeClr val="tx1"/>
                </a:solidFill>
                <a:latin typeface="Trebuchet MS" pitchFamily="34" charset="0"/>
              </a:defRPr>
            </a:lvl6pPr>
            <a:lvl7pPr marL="2971800" indent="-228600" eaLnBrk="0" fontAlgn="base" hangingPunct="0">
              <a:spcBef>
                <a:spcPct val="0"/>
              </a:spcBef>
              <a:spcAft>
                <a:spcPct val="0"/>
              </a:spcAft>
              <a:defRPr b="1">
                <a:solidFill>
                  <a:schemeClr val="tx1"/>
                </a:solidFill>
                <a:latin typeface="Trebuchet MS" pitchFamily="34" charset="0"/>
              </a:defRPr>
            </a:lvl7pPr>
            <a:lvl8pPr marL="3429000" indent="-228600" eaLnBrk="0" fontAlgn="base" hangingPunct="0">
              <a:spcBef>
                <a:spcPct val="0"/>
              </a:spcBef>
              <a:spcAft>
                <a:spcPct val="0"/>
              </a:spcAft>
              <a:defRPr b="1">
                <a:solidFill>
                  <a:schemeClr val="tx1"/>
                </a:solidFill>
                <a:latin typeface="Trebuchet MS" pitchFamily="34" charset="0"/>
              </a:defRPr>
            </a:lvl8pPr>
            <a:lvl9pPr marL="3886200" indent="-228600" eaLnBrk="0" fontAlgn="base" hangingPunct="0">
              <a:spcBef>
                <a:spcPct val="0"/>
              </a:spcBef>
              <a:spcAft>
                <a:spcPct val="0"/>
              </a:spcAft>
              <a:defRPr b="1">
                <a:solidFill>
                  <a:schemeClr val="tx1"/>
                </a:solidFill>
                <a:latin typeface="Trebuchet MS" pitchFamily="34" charset="0"/>
              </a:defRPr>
            </a:lvl9pPr>
          </a:lstStyle>
          <a:p>
            <a:pPr marL="285750" indent="-285750" eaLnBrk="1" hangingPunct="1">
              <a:buClr>
                <a:schemeClr val="bg1">
                  <a:lumMod val="65000"/>
                </a:schemeClr>
              </a:buClr>
              <a:buFont typeface="Wingdings" panose="05000000000000000000" pitchFamily="2" charset="2"/>
              <a:buChar char="§"/>
              <a:defRPr/>
            </a:pPr>
            <a:r>
              <a:rPr lang="en-US" sz="1600" b="0" dirty="0">
                <a:latin typeface="Calibri" pitchFamily="34" charset="0"/>
                <a:cs typeface="Calibri" pitchFamily="34" charset="0"/>
              </a:rPr>
              <a:t>3 </a:t>
            </a:r>
            <a:r>
              <a:rPr lang="pl-PL" sz="1600" b="0" dirty="0" err="1">
                <a:latin typeface="Calibri" pitchFamily="34" charset="0"/>
                <a:cs typeface="Calibri" pitchFamily="34" charset="0"/>
              </a:rPr>
              <a:t>conference</a:t>
            </a:r>
            <a:r>
              <a:rPr lang="pl-PL" sz="1600" b="0" dirty="0">
                <a:latin typeface="Calibri" pitchFamily="34" charset="0"/>
                <a:cs typeface="Calibri" pitchFamily="34" charset="0"/>
              </a:rPr>
              <a:t> hall+ 3 </a:t>
            </a:r>
            <a:r>
              <a:rPr lang="pl-PL" sz="1600" b="0" dirty="0" err="1">
                <a:latin typeface="Calibri" pitchFamily="34" charset="0"/>
                <a:cs typeface="Calibri" pitchFamily="34" charset="0"/>
              </a:rPr>
              <a:t>smaller</a:t>
            </a:r>
            <a:r>
              <a:rPr lang="pl-PL" sz="1600" b="0" dirty="0">
                <a:latin typeface="Calibri" pitchFamily="34" charset="0"/>
                <a:cs typeface="Calibri" pitchFamily="34" charset="0"/>
              </a:rPr>
              <a:t> </a:t>
            </a:r>
            <a:r>
              <a:rPr lang="pl-PL" sz="1600" b="0" dirty="0" err="1">
                <a:latin typeface="Calibri" pitchFamily="34" charset="0"/>
                <a:cs typeface="Calibri" pitchFamily="34" charset="0"/>
              </a:rPr>
              <a:t>seminar</a:t>
            </a:r>
            <a:r>
              <a:rPr lang="pl-PL" sz="1600" b="0" dirty="0">
                <a:latin typeface="Calibri" pitchFamily="34" charset="0"/>
                <a:cs typeface="Calibri" pitchFamily="34" charset="0"/>
              </a:rPr>
              <a:t> </a:t>
            </a:r>
            <a:r>
              <a:rPr lang="pl-PL" sz="1600" b="0" dirty="0" err="1">
                <a:latin typeface="Calibri" pitchFamily="34" charset="0"/>
                <a:cs typeface="Calibri" pitchFamily="34" charset="0"/>
              </a:rPr>
              <a:t>rooms</a:t>
            </a:r>
            <a:endParaRPr lang="en-US" sz="1600" b="0" dirty="0">
              <a:latin typeface="Calibri" pitchFamily="34" charset="0"/>
              <a:cs typeface="Calibri" pitchFamily="34" charset="0"/>
            </a:endParaRPr>
          </a:p>
          <a:p>
            <a:pPr marL="285750" indent="-285750" eaLnBrk="1" hangingPunct="1">
              <a:buClr>
                <a:schemeClr val="bg1">
                  <a:lumMod val="65000"/>
                </a:schemeClr>
              </a:buClr>
              <a:buFont typeface="Wingdings" panose="05000000000000000000" pitchFamily="2" charset="2"/>
              <a:buChar char="§"/>
              <a:defRPr/>
            </a:pPr>
            <a:r>
              <a:rPr lang="en-US" sz="1600" b="0" dirty="0">
                <a:latin typeface="Calibri" pitchFamily="34" charset="0"/>
                <a:cs typeface="Calibri" pitchFamily="34" charset="0"/>
              </a:rPr>
              <a:t>Professional equipment, including a system for simultaneous translations</a:t>
            </a:r>
          </a:p>
          <a:p>
            <a:pPr marL="285750" indent="-285750" eaLnBrk="1" hangingPunct="1">
              <a:buClr>
                <a:schemeClr val="bg1">
                  <a:lumMod val="65000"/>
                </a:schemeClr>
              </a:buClr>
              <a:buFont typeface="Wingdings" panose="05000000000000000000" pitchFamily="2" charset="2"/>
              <a:buChar char="§"/>
              <a:defRPr/>
            </a:pPr>
            <a:r>
              <a:rPr lang="en-US" sz="1600" b="0" dirty="0">
                <a:latin typeface="Calibri" pitchFamily="34" charset="0"/>
                <a:cs typeface="Calibri" pitchFamily="34" charset="0"/>
              </a:rPr>
              <a:t>Sound recording of the conference</a:t>
            </a:r>
          </a:p>
          <a:p>
            <a:pPr marL="285750" indent="-285750" eaLnBrk="1" hangingPunct="1">
              <a:buClr>
                <a:schemeClr val="bg1">
                  <a:lumMod val="65000"/>
                </a:schemeClr>
              </a:buClr>
              <a:buFont typeface="Wingdings" panose="05000000000000000000" pitchFamily="2" charset="2"/>
              <a:buChar char="§"/>
              <a:defRPr/>
            </a:pPr>
            <a:r>
              <a:rPr lang="en-US" sz="1600" b="0" dirty="0">
                <a:latin typeface="Calibri" pitchFamily="34" charset="0"/>
                <a:cs typeface="Calibri" pitchFamily="34" charset="0"/>
              </a:rPr>
              <a:t>Wireless internet</a:t>
            </a:r>
          </a:p>
          <a:p>
            <a:pPr marL="285750" indent="-285750" eaLnBrk="1" hangingPunct="1">
              <a:buClr>
                <a:schemeClr val="bg1">
                  <a:lumMod val="65000"/>
                </a:schemeClr>
              </a:buClr>
              <a:buFont typeface="Wingdings" panose="05000000000000000000" pitchFamily="2" charset="2"/>
              <a:buChar char="§"/>
              <a:defRPr/>
            </a:pPr>
            <a:r>
              <a:rPr lang="en-US" sz="1600" b="0" dirty="0">
                <a:latin typeface="Calibri" pitchFamily="34" charset="0"/>
                <a:cs typeface="Calibri" pitchFamily="34" charset="0"/>
              </a:rPr>
              <a:t>Variable lighting system</a:t>
            </a:r>
          </a:p>
          <a:p>
            <a:pPr marL="285750" indent="-285750" eaLnBrk="1" hangingPunct="1">
              <a:buClr>
                <a:schemeClr val="bg1">
                  <a:lumMod val="65000"/>
                </a:schemeClr>
              </a:buClr>
              <a:buFont typeface="Wingdings" panose="05000000000000000000" pitchFamily="2" charset="2"/>
              <a:buChar char="§"/>
              <a:defRPr/>
            </a:pPr>
            <a:r>
              <a:rPr lang="en-US" sz="1600" b="0" dirty="0">
                <a:latin typeface="Calibri" pitchFamily="34" charset="0"/>
                <a:cs typeface="Calibri" pitchFamily="34" charset="0"/>
              </a:rPr>
              <a:t>Exhibition complex</a:t>
            </a:r>
          </a:p>
          <a:p>
            <a:pPr marL="285750" indent="-285750" eaLnBrk="1" hangingPunct="1">
              <a:buClr>
                <a:schemeClr val="bg1">
                  <a:lumMod val="65000"/>
                </a:schemeClr>
              </a:buClr>
              <a:buFont typeface="Wingdings" panose="05000000000000000000" pitchFamily="2" charset="2"/>
              <a:buChar char="§"/>
              <a:defRPr/>
            </a:pPr>
            <a:r>
              <a:rPr lang="en-US" sz="1600" b="0" dirty="0">
                <a:latin typeface="Calibri" pitchFamily="34" charset="0"/>
                <a:cs typeface="Calibri" pitchFamily="34" charset="0"/>
              </a:rPr>
              <a:t>Professional event service</a:t>
            </a:r>
            <a:endParaRPr lang="pl-PL" sz="1600" b="0" dirty="0">
              <a:latin typeface="Calibri" pitchFamily="34" charset="0"/>
              <a:cs typeface="Calibri" pitchFamily="34" charset="0"/>
            </a:endParaRPr>
          </a:p>
        </p:txBody>
      </p:sp>
      <p:sp>
        <p:nvSpPr>
          <p:cNvPr id="12" name="pole tekstowe 11"/>
          <p:cNvSpPr txBox="1">
            <a:spLocks noChangeArrowheads="1"/>
          </p:cNvSpPr>
          <p:nvPr/>
        </p:nvSpPr>
        <p:spPr bwMode="auto">
          <a:xfrm>
            <a:off x="8256240" y="6550225"/>
            <a:ext cx="3935760" cy="307777"/>
          </a:xfrm>
          <a:prstGeom prst="rect">
            <a:avLst/>
          </a:prstGeom>
          <a:solidFill>
            <a:srgbClr val="A7190E"/>
          </a:solidFill>
          <a:ln>
            <a:noFill/>
          </a:ln>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pl-PL" altLang="pl-PL" sz="1400" dirty="0">
                <a:solidFill>
                  <a:schemeClr val="bg1"/>
                </a:solidFill>
                <a:cs typeface="Calibri" pitchFamily="34" charset="0"/>
              </a:rPr>
              <a:t>www.konferencje.pwr.edu.pl  </a:t>
            </a:r>
          </a:p>
        </p:txBody>
      </p:sp>
      <p:sp>
        <p:nvSpPr>
          <p:cNvPr id="13" name="Text Box 22"/>
          <p:cNvSpPr txBox="1">
            <a:spLocks noChangeArrowheads="1"/>
          </p:cNvSpPr>
          <p:nvPr/>
        </p:nvSpPr>
        <p:spPr bwMode="auto">
          <a:xfrm>
            <a:off x="1234699" y="1268759"/>
            <a:ext cx="6810830" cy="984885"/>
          </a:xfrm>
          <a:prstGeom prst="rect">
            <a:avLst/>
          </a:prstGeom>
          <a:noFill/>
          <a:ln>
            <a:noFill/>
          </a:ln>
        </p:spPr>
        <p:txBody>
          <a:bodyPr wrap="square" lIns="0" tIns="0" rIns="0" bIns="0" numCol="1">
            <a:spAutoFit/>
          </a:bodyPr>
          <a:lstStyle>
            <a:lvl1pPr eaLnBrk="0" hangingPunct="0">
              <a:defRPr b="1">
                <a:solidFill>
                  <a:schemeClr val="tx1"/>
                </a:solidFill>
                <a:latin typeface="Trebuchet MS" pitchFamily="34" charset="0"/>
              </a:defRPr>
            </a:lvl1pPr>
            <a:lvl2pPr marL="742950" indent="-285750" eaLnBrk="0" hangingPunct="0">
              <a:defRPr b="1">
                <a:solidFill>
                  <a:schemeClr val="tx1"/>
                </a:solidFill>
                <a:latin typeface="Trebuchet MS" pitchFamily="34" charset="0"/>
              </a:defRPr>
            </a:lvl2pPr>
            <a:lvl3pPr marL="1143000" indent="-228600" eaLnBrk="0" hangingPunct="0">
              <a:defRPr b="1">
                <a:solidFill>
                  <a:schemeClr val="tx1"/>
                </a:solidFill>
                <a:latin typeface="Trebuchet MS" pitchFamily="34" charset="0"/>
              </a:defRPr>
            </a:lvl3pPr>
            <a:lvl4pPr marL="1600200" indent="-228600" eaLnBrk="0" hangingPunct="0">
              <a:defRPr b="1">
                <a:solidFill>
                  <a:schemeClr val="tx1"/>
                </a:solidFill>
                <a:latin typeface="Trebuchet MS" pitchFamily="34" charset="0"/>
              </a:defRPr>
            </a:lvl4pPr>
            <a:lvl5pPr marL="2057400" indent="-228600" eaLnBrk="0" hangingPunct="0">
              <a:defRPr b="1">
                <a:solidFill>
                  <a:schemeClr val="tx1"/>
                </a:solidFill>
                <a:latin typeface="Trebuchet MS" pitchFamily="34" charset="0"/>
              </a:defRPr>
            </a:lvl5pPr>
            <a:lvl6pPr marL="2514600" indent="-228600" eaLnBrk="0" fontAlgn="base" hangingPunct="0">
              <a:spcBef>
                <a:spcPct val="0"/>
              </a:spcBef>
              <a:spcAft>
                <a:spcPct val="0"/>
              </a:spcAft>
              <a:defRPr b="1">
                <a:solidFill>
                  <a:schemeClr val="tx1"/>
                </a:solidFill>
                <a:latin typeface="Trebuchet MS" pitchFamily="34" charset="0"/>
              </a:defRPr>
            </a:lvl6pPr>
            <a:lvl7pPr marL="2971800" indent="-228600" eaLnBrk="0" fontAlgn="base" hangingPunct="0">
              <a:spcBef>
                <a:spcPct val="0"/>
              </a:spcBef>
              <a:spcAft>
                <a:spcPct val="0"/>
              </a:spcAft>
              <a:defRPr b="1">
                <a:solidFill>
                  <a:schemeClr val="tx1"/>
                </a:solidFill>
                <a:latin typeface="Trebuchet MS" pitchFamily="34" charset="0"/>
              </a:defRPr>
            </a:lvl7pPr>
            <a:lvl8pPr marL="3429000" indent="-228600" eaLnBrk="0" fontAlgn="base" hangingPunct="0">
              <a:spcBef>
                <a:spcPct val="0"/>
              </a:spcBef>
              <a:spcAft>
                <a:spcPct val="0"/>
              </a:spcAft>
              <a:defRPr b="1">
                <a:solidFill>
                  <a:schemeClr val="tx1"/>
                </a:solidFill>
                <a:latin typeface="Trebuchet MS" pitchFamily="34" charset="0"/>
              </a:defRPr>
            </a:lvl8pPr>
            <a:lvl9pPr marL="3886200" indent="-228600" eaLnBrk="0" fontAlgn="base" hangingPunct="0">
              <a:spcBef>
                <a:spcPct val="0"/>
              </a:spcBef>
              <a:spcAft>
                <a:spcPct val="0"/>
              </a:spcAft>
              <a:defRPr b="1">
                <a:solidFill>
                  <a:schemeClr val="tx1"/>
                </a:solidFill>
                <a:latin typeface="Trebuchet MS" pitchFamily="34" charset="0"/>
              </a:defRPr>
            </a:lvl9pPr>
          </a:lstStyle>
          <a:p>
            <a:pPr algn="just" eaLnBrk="1" hangingPunct="1">
              <a:defRPr/>
            </a:pPr>
            <a:r>
              <a:rPr lang="en-US" sz="1600" b="0" dirty="0">
                <a:latin typeface="Calibri" pitchFamily="34" charset="0"/>
                <a:cs typeface="Calibri" pitchFamily="34" charset="0"/>
              </a:rPr>
              <a:t>The Congress </a:t>
            </a:r>
            <a:r>
              <a:rPr lang="pl-PL" sz="1600" b="0" dirty="0">
                <a:latin typeface="Calibri" pitchFamily="34" charset="0"/>
                <a:cs typeface="Calibri" pitchFamily="34" charset="0"/>
              </a:rPr>
              <a:t>Centre</a:t>
            </a:r>
            <a:r>
              <a:rPr lang="en-US" sz="1600" b="0" dirty="0">
                <a:latin typeface="Calibri" pitchFamily="34" charset="0"/>
                <a:cs typeface="Calibri" pitchFamily="34" charset="0"/>
              </a:rPr>
              <a:t> comprises three conference </a:t>
            </a:r>
            <a:r>
              <a:rPr lang="pl-PL" sz="1600" b="0" dirty="0" err="1">
                <a:latin typeface="Calibri" pitchFamily="34" charset="0"/>
                <a:cs typeface="Calibri" pitchFamily="34" charset="0"/>
              </a:rPr>
              <a:t>halls</a:t>
            </a:r>
            <a:r>
              <a:rPr lang="en-US" sz="1600" b="0" dirty="0">
                <a:latin typeface="Calibri" pitchFamily="34" charset="0"/>
                <a:cs typeface="Calibri" pitchFamily="34" charset="0"/>
              </a:rPr>
              <a:t> with a total capacity of</a:t>
            </a:r>
            <a:r>
              <a:rPr lang="pl-PL" sz="1600" b="0" dirty="0">
                <a:latin typeface="Calibri" pitchFamily="34" charset="0"/>
                <a:cs typeface="Calibri" pitchFamily="34" charset="0"/>
              </a:rPr>
              <a:t> </a:t>
            </a:r>
            <a:r>
              <a:rPr lang="en-US" sz="1600" b="0" dirty="0">
                <a:latin typeface="Calibri" pitchFamily="34" charset="0"/>
                <a:cs typeface="Calibri" pitchFamily="34" charset="0"/>
              </a:rPr>
              <a:t>620 seats. The </a:t>
            </a:r>
            <a:r>
              <a:rPr lang="pl-PL" sz="1600" b="0" dirty="0" err="1">
                <a:latin typeface="Calibri" pitchFamily="34" charset="0"/>
                <a:cs typeface="Calibri" pitchFamily="34" charset="0"/>
              </a:rPr>
              <a:t>centre</a:t>
            </a:r>
            <a:r>
              <a:rPr lang="pl-PL" sz="1600" b="0" dirty="0">
                <a:latin typeface="Calibri" pitchFamily="34" charset="0"/>
                <a:cs typeface="Calibri" pitchFamily="34" charset="0"/>
              </a:rPr>
              <a:t> </a:t>
            </a:r>
            <a:r>
              <a:rPr lang="en-US" sz="1600" b="0" dirty="0">
                <a:latin typeface="Calibri" pitchFamily="34" charset="0"/>
                <a:cs typeface="Calibri" pitchFamily="34" charset="0"/>
              </a:rPr>
              <a:t>can be divided into modules in a theatre-style arrangement</a:t>
            </a:r>
            <a:r>
              <a:rPr lang="pl-PL" sz="1600" b="0" dirty="0">
                <a:latin typeface="Calibri" pitchFamily="34" charset="0"/>
                <a:cs typeface="Calibri" pitchFamily="34" charset="0"/>
              </a:rPr>
              <a:t>, </a:t>
            </a:r>
            <a:br>
              <a:rPr lang="pl-PL" sz="1600" b="0" dirty="0">
                <a:latin typeface="Calibri" pitchFamily="34" charset="0"/>
                <a:cs typeface="Calibri" pitchFamily="34" charset="0"/>
              </a:rPr>
            </a:br>
            <a:r>
              <a:rPr lang="en-US" sz="1600" b="0" dirty="0">
                <a:latin typeface="Calibri" pitchFamily="34" charset="0"/>
                <a:cs typeface="Calibri" pitchFamily="34" charset="0"/>
              </a:rPr>
              <a:t>in the following ways: </a:t>
            </a:r>
            <a:r>
              <a:rPr lang="pl-PL" sz="1600" b="0" dirty="0">
                <a:latin typeface="Calibri" pitchFamily="34" charset="0"/>
                <a:cs typeface="Calibri" pitchFamily="34" charset="0"/>
              </a:rPr>
              <a:t>one hall</a:t>
            </a:r>
            <a:r>
              <a:rPr lang="en-US" sz="1600" b="0" dirty="0">
                <a:latin typeface="Calibri" pitchFamily="34" charset="0"/>
                <a:cs typeface="Calibri" pitchFamily="34" charset="0"/>
              </a:rPr>
              <a:t> with 620 seats, </a:t>
            </a:r>
            <a:r>
              <a:rPr lang="pl-PL" sz="1600" b="0" dirty="0">
                <a:latin typeface="Calibri" pitchFamily="34" charset="0"/>
                <a:cs typeface="Calibri" pitchFamily="34" charset="0"/>
              </a:rPr>
              <a:t>one hall</a:t>
            </a:r>
            <a:r>
              <a:rPr lang="en-US" sz="1600" b="0" dirty="0">
                <a:latin typeface="Calibri" pitchFamily="34" charset="0"/>
                <a:cs typeface="Calibri" pitchFamily="34" charset="0"/>
              </a:rPr>
              <a:t> with 320 seats,  </a:t>
            </a:r>
            <a:r>
              <a:rPr lang="pl-PL" sz="1600" b="0" dirty="0">
                <a:latin typeface="Calibri" pitchFamily="34" charset="0"/>
                <a:cs typeface="Calibri" pitchFamily="34" charset="0"/>
              </a:rPr>
              <a:t>one hall</a:t>
            </a:r>
            <a:r>
              <a:rPr lang="en-US" sz="1600" b="0" dirty="0">
                <a:latin typeface="Calibri" pitchFamily="34" charset="0"/>
                <a:cs typeface="Calibri" pitchFamily="34" charset="0"/>
              </a:rPr>
              <a:t> with 300 seats,  </a:t>
            </a:r>
            <a:r>
              <a:rPr lang="pl-PL" sz="1600" b="0" dirty="0">
                <a:latin typeface="Calibri" pitchFamily="34" charset="0"/>
                <a:cs typeface="Calibri" pitchFamily="34" charset="0"/>
              </a:rPr>
              <a:t>hall</a:t>
            </a:r>
            <a:r>
              <a:rPr lang="en-US" sz="1600" b="0" dirty="0">
                <a:latin typeface="Calibri" pitchFamily="34" charset="0"/>
                <a:cs typeface="Calibri" pitchFamily="34" charset="0"/>
              </a:rPr>
              <a:t> with 460 seats,  2 </a:t>
            </a:r>
            <a:r>
              <a:rPr lang="pl-PL" sz="1600" b="0" dirty="0" err="1">
                <a:latin typeface="Calibri" pitchFamily="34" charset="0"/>
                <a:cs typeface="Calibri" pitchFamily="34" charset="0"/>
              </a:rPr>
              <a:t>halls</a:t>
            </a:r>
            <a:r>
              <a:rPr lang="en-US" sz="1600" b="0" dirty="0">
                <a:latin typeface="Calibri" pitchFamily="34" charset="0"/>
                <a:cs typeface="Calibri" pitchFamily="34" charset="0"/>
              </a:rPr>
              <a:t> with 160 seats each</a:t>
            </a:r>
            <a:r>
              <a:rPr lang="pl-PL" sz="1600" b="0" dirty="0">
                <a:latin typeface="Calibri" pitchFamily="34" charset="0"/>
                <a:cs typeface="Calibri" pitchFamily="34" charset="0"/>
              </a:rPr>
              <a:t>.</a:t>
            </a:r>
          </a:p>
        </p:txBody>
      </p:sp>
    </p:spTree>
    <p:extLst>
      <p:ext uri="{BB962C8B-B14F-4D97-AF65-F5344CB8AC3E}">
        <p14:creationId xmlns:p14="http://schemas.microsoft.com/office/powerpoint/2010/main" val="2817786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1"/>
          <p:cNvSpPr txBox="1">
            <a:spLocks noGrp="1" noChangeArrowheads="1"/>
          </p:cNvSpPr>
          <p:nvPr>
            <p:ph type="title" idx="4294967295"/>
          </p:nvPr>
        </p:nvSpPr>
        <p:spPr bwMode="auto">
          <a:xfrm>
            <a:off x="1271464" y="1"/>
            <a:ext cx="10009112" cy="1080654"/>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marL="0" marR="0" lvl="0" indent="0" algn="l" defTabSz="914400" rtl="0" eaLnBrk="0" fontAlgn="base" latinLnBrk="0" hangingPunct="0">
              <a:lnSpc>
                <a:spcPct val="100000"/>
              </a:lnSpc>
              <a:spcBef>
                <a:spcPts val="400"/>
              </a:spcBef>
              <a:spcAft>
                <a:spcPct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pl-PL" sz="3200" b="1" i="0" u="none" strike="noStrike" kern="1200" cap="none" spc="0" normalizeH="0" baseline="0" noProof="0" dirty="0">
                <a:ln>
                  <a:noFill/>
                </a:ln>
                <a:solidFill>
                  <a:srgbClr val="C00000"/>
                </a:solidFill>
                <a:effectLst/>
                <a:uLnTx/>
                <a:uFillTx/>
                <a:latin typeface="Calibri  "/>
                <a:ea typeface="Microsoft YaHei" pitchFamily="34" charset="-122"/>
                <a:cs typeface="+mn-cs"/>
              </a:rPr>
              <a:t>Wrocław Tech </a:t>
            </a:r>
            <a:r>
              <a:rPr kumimoji="0" lang="pl-PL" sz="3200" b="1" i="0" u="none" strike="noStrike" kern="1200" cap="none" spc="0" normalizeH="0" baseline="0" noProof="0" dirty="0" err="1">
                <a:ln>
                  <a:noFill/>
                </a:ln>
                <a:solidFill>
                  <a:srgbClr val="C00000"/>
                </a:solidFill>
                <a:effectLst/>
                <a:uLnTx/>
                <a:uFillTx/>
                <a:latin typeface="Calibri  "/>
                <a:ea typeface="Microsoft YaHei" pitchFamily="34" charset="-122"/>
                <a:cs typeface="+mn-cs"/>
              </a:rPr>
              <a:t>Strategy</a:t>
            </a:r>
            <a:r>
              <a:rPr kumimoji="0" lang="pl-PL" sz="3200" b="1" i="0" u="none" strike="noStrike" kern="1200" cap="none" spc="0" normalizeH="0" baseline="0" noProof="0" dirty="0">
                <a:ln>
                  <a:noFill/>
                </a:ln>
                <a:solidFill>
                  <a:srgbClr val="C00000"/>
                </a:solidFill>
                <a:effectLst/>
                <a:uLnTx/>
                <a:uFillTx/>
                <a:latin typeface="Calibri  "/>
                <a:ea typeface="Microsoft YaHei" pitchFamily="34" charset="-122"/>
                <a:cs typeface="+mn-cs"/>
              </a:rPr>
              <a:t> 2023-2030</a:t>
            </a:r>
            <a:endParaRPr kumimoji="0" lang="en-GB" sz="3200" b="1" i="0" u="none" strike="noStrike" kern="1200" cap="none" spc="0" normalizeH="0" baseline="0" noProof="0" dirty="0">
              <a:ln>
                <a:noFill/>
              </a:ln>
              <a:solidFill>
                <a:srgbClr val="C00000"/>
              </a:solidFill>
              <a:effectLst/>
              <a:uLnTx/>
              <a:uFillTx/>
              <a:latin typeface="Calibri  "/>
              <a:ea typeface="Microsoft YaHei" pitchFamily="34" charset="-122"/>
              <a:cs typeface="+mn-cs"/>
            </a:endParaRPr>
          </a:p>
        </p:txBody>
      </p:sp>
      <p:sp>
        <p:nvSpPr>
          <p:cNvPr id="5" name="Symbol zastępczy zawartości 11">
            <a:extLst>
              <a:ext uri="{FF2B5EF4-FFF2-40B4-BE49-F238E27FC236}">
                <a16:creationId xmlns:a16="http://schemas.microsoft.com/office/drawing/2014/main" id="{9DF59966-FDCE-4CC6-8EB0-21DBF0FB556B}"/>
              </a:ext>
            </a:extLst>
          </p:cNvPr>
          <p:cNvSpPr txBox="1">
            <a:spLocks/>
          </p:cNvSpPr>
          <p:nvPr/>
        </p:nvSpPr>
        <p:spPr bwMode="auto">
          <a:xfrm>
            <a:off x="1150897" y="908720"/>
            <a:ext cx="6961327" cy="53551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lvl1pPr marL="0" indent="0" algn="l" rtl="0" eaLnBrk="1" fontAlgn="base" hangingPunct="1">
              <a:spcBef>
                <a:spcPct val="20000"/>
              </a:spcBef>
              <a:spcAft>
                <a:spcPct val="0"/>
              </a:spcAft>
              <a:buNone/>
              <a:defRPr sz="3200">
                <a:solidFill>
                  <a:schemeClr val="tx1"/>
                </a:solidFill>
                <a:latin typeface="Calibri" panose="020F0502020204030204" pitchFamily="34" charset="0"/>
                <a:ea typeface="+mn-ea"/>
                <a:cs typeface="+mn-cs"/>
              </a:defRPr>
            </a:lvl1pPr>
            <a:lvl2pPr marL="457200" indent="0" algn="l" rtl="0" eaLnBrk="1" fontAlgn="base" hangingPunct="1">
              <a:spcBef>
                <a:spcPct val="20000"/>
              </a:spcBef>
              <a:spcAft>
                <a:spcPct val="0"/>
              </a:spcAft>
              <a:buNone/>
              <a:defRPr sz="2800">
                <a:solidFill>
                  <a:schemeClr val="tx1"/>
                </a:solidFill>
                <a:latin typeface="Calibri" panose="020F0502020204030204" pitchFamily="34" charset="0"/>
              </a:defRPr>
            </a:lvl2pPr>
            <a:lvl3pPr marL="914400" indent="0" algn="l" rtl="0" eaLnBrk="1" fontAlgn="base" hangingPunct="1">
              <a:spcBef>
                <a:spcPct val="20000"/>
              </a:spcBef>
              <a:spcAft>
                <a:spcPct val="0"/>
              </a:spcAft>
              <a:buNone/>
              <a:defRPr sz="2400">
                <a:solidFill>
                  <a:schemeClr val="tx1"/>
                </a:solidFill>
                <a:latin typeface="Calibri" panose="020F0502020204030204" pitchFamily="34" charset="0"/>
              </a:defRPr>
            </a:lvl3pPr>
            <a:lvl4pPr marL="1371600" indent="0" algn="l" rtl="0" eaLnBrk="1" fontAlgn="base" hangingPunct="1">
              <a:spcBef>
                <a:spcPct val="20000"/>
              </a:spcBef>
              <a:spcAft>
                <a:spcPct val="0"/>
              </a:spcAft>
              <a:buNone/>
              <a:defRPr sz="2000">
                <a:solidFill>
                  <a:schemeClr val="tx1"/>
                </a:solidFill>
                <a:latin typeface="Calibri" panose="020F0502020204030204" pitchFamily="34" charset="0"/>
              </a:defRPr>
            </a:lvl4pPr>
            <a:lvl5pPr marL="1828800" indent="0" algn="l" rtl="0" eaLnBrk="1" fontAlgn="base" hangingPunct="1">
              <a:spcBef>
                <a:spcPct val="20000"/>
              </a:spcBef>
              <a:spcAft>
                <a:spcPct val="0"/>
              </a:spcAft>
              <a:buNone/>
              <a:defRPr sz="2000">
                <a:solidFill>
                  <a:schemeClr val="tx1"/>
                </a:solidFill>
                <a:latin typeface="Calibri" panose="020F0502020204030204" pitchFamily="34" charset="0"/>
              </a:defRPr>
            </a:lvl5pPr>
            <a:lvl6pPr marL="2286000" indent="0" algn="l" rtl="0" eaLnBrk="1" fontAlgn="base" hangingPunct="1">
              <a:spcBef>
                <a:spcPct val="20000"/>
              </a:spcBef>
              <a:spcAft>
                <a:spcPct val="0"/>
              </a:spcAft>
              <a:buNone/>
              <a:defRPr sz="2000">
                <a:solidFill>
                  <a:schemeClr val="tx1"/>
                </a:solidFill>
                <a:latin typeface="+mn-lt"/>
              </a:defRPr>
            </a:lvl6pPr>
            <a:lvl7pPr marL="2743200" indent="0" algn="l" rtl="0" eaLnBrk="1" fontAlgn="base" hangingPunct="1">
              <a:spcBef>
                <a:spcPct val="20000"/>
              </a:spcBef>
              <a:spcAft>
                <a:spcPct val="0"/>
              </a:spcAft>
              <a:buNone/>
              <a:defRPr sz="2000">
                <a:solidFill>
                  <a:schemeClr val="tx1"/>
                </a:solidFill>
                <a:latin typeface="+mn-lt"/>
              </a:defRPr>
            </a:lvl7pPr>
            <a:lvl8pPr marL="3200400" indent="0" algn="l" rtl="0" eaLnBrk="1" fontAlgn="base" hangingPunct="1">
              <a:spcBef>
                <a:spcPct val="20000"/>
              </a:spcBef>
              <a:spcAft>
                <a:spcPct val="0"/>
              </a:spcAft>
              <a:buNone/>
              <a:defRPr sz="2000">
                <a:solidFill>
                  <a:schemeClr val="tx1"/>
                </a:solidFill>
                <a:latin typeface="+mn-lt"/>
              </a:defRPr>
            </a:lvl8pPr>
            <a:lvl9pPr marL="3657600" indent="0" algn="l" rtl="0" eaLnBrk="1" fontAlgn="base" hangingPunct="1">
              <a:spcBef>
                <a:spcPct val="20000"/>
              </a:spcBef>
              <a:spcAft>
                <a:spcPct val="0"/>
              </a:spcAft>
              <a:buNone/>
              <a:defRPr sz="2000">
                <a:solidFill>
                  <a:schemeClr val="tx1"/>
                </a:solidFill>
                <a:latin typeface="+mn-lt"/>
              </a:defRPr>
            </a:lvl9pPr>
          </a:lstStyle>
          <a:p>
            <a:pPr algn="just">
              <a:spcBef>
                <a:spcPts val="600"/>
              </a:spcBef>
              <a:spcAft>
                <a:spcPts val="0"/>
              </a:spcAft>
              <a:buClr>
                <a:srgbClr val="4868A8"/>
              </a:buClr>
            </a:pPr>
            <a:r>
              <a:rPr lang="en-US" sz="2000" kern="0" dirty="0">
                <a:cs typeface="Calibri" panose="020F0502020204030204" pitchFamily="34" charset="0"/>
              </a:rPr>
              <a:t>As a European technical university affirming freedom, truth, curiosity and the joy of learning, we conduct interdisciplinary research and educate to meet the expectations of society and the economy</a:t>
            </a:r>
            <a:r>
              <a:rPr lang="pl-PL" sz="2000" kern="0" dirty="0">
                <a:cs typeface="Calibri" panose="020F0502020204030204" pitchFamily="34" charset="0"/>
              </a:rPr>
              <a:t>.</a:t>
            </a:r>
          </a:p>
          <a:p>
            <a:pPr algn="just">
              <a:spcBef>
                <a:spcPts val="600"/>
              </a:spcBef>
              <a:spcAft>
                <a:spcPts val="0"/>
              </a:spcAft>
              <a:buClr>
                <a:srgbClr val="4868A8"/>
              </a:buClr>
            </a:pPr>
            <a:r>
              <a:rPr lang="en-US" sz="2000" kern="0" dirty="0">
                <a:cs typeface="Calibri" panose="020F0502020204030204" pitchFamily="34" charset="0"/>
              </a:rPr>
              <a:t>The values on which we are founded are:</a:t>
            </a:r>
          </a:p>
          <a:p>
            <a:pPr marL="342900" indent="-342900" algn="just">
              <a:spcBef>
                <a:spcPts val="600"/>
              </a:spcBef>
              <a:spcAft>
                <a:spcPts val="0"/>
              </a:spcAft>
              <a:buClr>
                <a:schemeClr val="bg1">
                  <a:lumMod val="75000"/>
                </a:schemeClr>
              </a:buClr>
              <a:buFont typeface="Wingdings" panose="05000000000000000000" pitchFamily="2" charset="2"/>
              <a:buChar char="§"/>
            </a:pPr>
            <a:r>
              <a:rPr lang="en-US" sz="2000" b="1" kern="0" dirty="0">
                <a:cs typeface="Calibri" panose="020F0502020204030204" pitchFamily="34" charset="0"/>
              </a:rPr>
              <a:t>Excellence</a:t>
            </a:r>
            <a:r>
              <a:rPr lang="en-US" sz="2000" kern="0" dirty="0">
                <a:cs typeface="Calibri" panose="020F0502020204030204" pitchFamily="34" charset="0"/>
              </a:rPr>
              <a:t> – working for progress and sustainability, </a:t>
            </a:r>
            <a:br>
              <a:rPr lang="pl-PL" sz="2000" kern="0" dirty="0">
                <a:cs typeface="Calibri" panose="020F0502020204030204" pitchFamily="34" charset="0"/>
              </a:rPr>
            </a:br>
            <a:r>
              <a:rPr lang="en-US" sz="2000" kern="0" dirty="0">
                <a:cs typeface="Calibri" panose="020F0502020204030204" pitchFamily="34" charset="0"/>
              </a:rPr>
              <a:t>we foster personal development based on the highest standards in education, research and innovation.</a:t>
            </a:r>
          </a:p>
          <a:p>
            <a:pPr marL="342900" indent="-342900" algn="just">
              <a:spcBef>
                <a:spcPts val="600"/>
              </a:spcBef>
              <a:spcAft>
                <a:spcPts val="0"/>
              </a:spcAft>
              <a:buClr>
                <a:schemeClr val="bg1">
                  <a:lumMod val="75000"/>
                </a:schemeClr>
              </a:buClr>
              <a:buFont typeface="Wingdings" panose="05000000000000000000" pitchFamily="2" charset="2"/>
              <a:buChar char="§"/>
            </a:pPr>
            <a:r>
              <a:rPr lang="en-US" sz="2000" b="1" kern="0" dirty="0">
                <a:cs typeface="Calibri" panose="020F0502020204030204" pitchFamily="34" charset="0"/>
              </a:rPr>
              <a:t>Interaction</a:t>
            </a:r>
            <a:r>
              <a:rPr lang="pl-PL" sz="2000" b="1" kern="0" dirty="0">
                <a:cs typeface="Calibri" panose="020F0502020204030204" pitchFamily="34" charset="0"/>
              </a:rPr>
              <a:t> </a:t>
            </a:r>
            <a:r>
              <a:rPr lang="pl-PL" sz="2000" kern="0" dirty="0">
                <a:cs typeface="Calibri" panose="020F0502020204030204" pitchFamily="34" charset="0"/>
              </a:rPr>
              <a:t>– </a:t>
            </a:r>
            <a:r>
              <a:rPr lang="en-US" sz="2000" kern="0" dirty="0">
                <a:cs typeface="Calibri" panose="020F0502020204030204" pitchFamily="34" charset="0"/>
              </a:rPr>
              <a:t>nurturing academic, economic and social partnerships, we combine talents and commitment </a:t>
            </a:r>
            <a:br>
              <a:rPr lang="pl-PL" sz="2000" kern="0" dirty="0">
                <a:cs typeface="Calibri" panose="020F0502020204030204" pitchFamily="34" charset="0"/>
              </a:rPr>
            </a:br>
            <a:r>
              <a:rPr lang="en-US" sz="2000" kern="0" dirty="0">
                <a:cs typeface="Calibri" panose="020F0502020204030204" pitchFamily="34" charset="0"/>
              </a:rPr>
              <a:t>to effectively achieve individual and social goals.</a:t>
            </a:r>
          </a:p>
          <a:p>
            <a:pPr marL="342900" indent="-342900" algn="just">
              <a:spcBef>
                <a:spcPts val="600"/>
              </a:spcBef>
              <a:spcAft>
                <a:spcPts val="0"/>
              </a:spcAft>
              <a:buClr>
                <a:schemeClr val="bg1">
                  <a:lumMod val="75000"/>
                </a:schemeClr>
              </a:buClr>
              <a:buFont typeface="Wingdings" panose="05000000000000000000" pitchFamily="2" charset="2"/>
              <a:buChar char="§"/>
            </a:pPr>
            <a:r>
              <a:rPr lang="en-US" sz="2000" b="1" kern="0" dirty="0">
                <a:cs typeface="Calibri" panose="020F0502020204030204" pitchFamily="34" charset="0"/>
              </a:rPr>
              <a:t>Openness</a:t>
            </a:r>
            <a:r>
              <a:rPr lang="en-US" sz="2000" kern="0" dirty="0">
                <a:cs typeface="Calibri" panose="020F0502020204030204" pitchFamily="34" charset="0"/>
              </a:rPr>
              <a:t> – being open to new ideas and challenges, drawing on the diverse experiences and aspirations of members of the academic community, we respond flexibly to changes, treating them as inspiration and motivation to actively participate in the development of science, economy and society</a:t>
            </a:r>
            <a:r>
              <a:rPr lang="pl-PL" sz="2000" kern="0" dirty="0">
                <a:cs typeface="Calibri" panose="020F0502020204030204" pitchFamily="34" charset="0"/>
              </a:rPr>
              <a:t>.</a:t>
            </a:r>
            <a:endParaRPr lang="en-US" sz="2000" kern="0" dirty="0">
              <a:cs typeface="Calibri" panose="020F0502020204030204" pitchFamily="34" charset="0"/>
            </a:endParaRPr>
          </a:p>
        </p:txBody>
      </p:sp>
      <p:pic>
        <p:nvPicPr>
          <p:cNvPr id="9" name="Obraz 8">
            <a:extLst>
              <a:ext uri="{FF2B5EF4-FFF2-40B4-BE49-F238E27FC236}">
                <a16:creationId xmlns:a16="http://schemas.microsoft.com/office/drawing/2014/main" id="{971FBB23-B81A-442C-BD74-0EEDA717D39A}"/>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438592" y="1"/>
            <a:ext cx="3755903" cy="6857998"/>
          </a:xfrm>
          <a:prstGeom prst="rect">
            <a:avLst/>
          </a:prstGeom>
        </p:spPr>
      </p:pic>
      <p:pic>
        <p:nvPicPr>
          <p:cNvPr id="7" name="Obraz 6">
            <a:extLst>
              <a:ext uri="{FF2B5EF4-FFF2-40B4-BE49-F238E27FC236}">
                <a16:creationId xmlns:a16="http://schemas.microsoft.com/office/drawing/2014/main" id="{EFA3CA20-ABE5-4542-B19E-8A55A972F381}"/>
              </a:ext>
              <a:ext uri="{C183D7F6-B498-43B3-948B-1728B52AA6E4}">
                <adec:decorative xmlns:adec="http://schemas.microsoft.com/office/drawing/2017/decorative" val="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284651" y="3"/>
            <a:ext cx="3910211" cy="6857993"/>
          </a:xfrm>
          <a:prstGeom prst="rect">
            <a:avLst/>
          </a:prstGeom>
        </p:spPr>
      </p:pic>
    </p:spTree>
    <p:extLst>
      <p:ext uri="{BB962C8B-B14F-4D97-AF65-F5344CB8AC3E}">
        <p14:creationId xmlns:p14="http://schemas.microsoft.com/office/powerpoint/2010/main" val="29565324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Symbol zastępczy obrazu 7">
            <a:extLst>
              <a:ext uri="{FF2B5EF4-FFF2-40B4-BE49-F238E27FC236}">
                <a16:creationId xmlns:a16="http://schemas.microsoft.com/office/drawing/2014/main" id="{B0570F03-7098-4253-BF31-2F355F8CC5C0}"/>
              </a:ext>
              <a:ext uri="{C183D7F6-B498-43B3-948B-1728B52AA6E4}">
                <adec:decorative xmlns:adec="http://schemas.microsoft.com/office/drawing/2017/decorative" val="1"/>
              </a:ext>
            </a:extLst>
          </p:cNvPr>
          <p:cNvPicPr>
            <a:picLocks noGrp="1" noChangeAspect="1"/>
          </p:cNvPicPr>
          <p:nvPr>
            <p:ph type="pic" idx="1"/>
          </p:nvPr>
        </p:nvPicPr>
        <p:blipFill rotWithShape="1">
          <a:blip r:embed="rId3" cstate="screen">
            <a:extLst>
              <a:ext uri="{BEBA8EAE-BF5A-486C-A8C5-ECC9F3942E4B}">
                <a14:imgProps xmlns:a14="http://schemas.microsoft.com/office/drawing/2010/main">
                  <a14:imgLayer r:embed="rId4">
                    <a14:imgEffect>
                      <a14:sharpenSoften amount="6000"/>
                    </a14:imgEffect>
                    <a14:imgEffect>
                      <a14:brightnessContrast bright="-7000"/>
                    </a14:imgEffect>
                  </a14:imgLayer>
                </a14:imgProps>
              </a:ext>
              <a:ext uri="{28A0092B-C50C-407E-A947-70E740481C1C}">
                <a14:useLocalDpi xmlns:a14="http://schemas.microsoft.com/office/drawing/2010/main"/>
              </a:ext>
            </a:extLst>
          </a:blip>
          <a:srcRect/>
          <a:stretch/>
        </p:blipFill>
        <p:spPr>
          <a:xfrm>
            <a:off x="1654091" y="0"/>
            <a:ext cx="10560496" cy="6858000"/>
          </a:xfrm>
        </p:spPr>
      </p:pic>
      <p:grpSp>
        <p:nvGrpSpPr>
          <p:cNvPr id="2" name="Grupa 1">
            <a:extLst>
              <a:ext uri="{FF2B5EF4-FFF2-40B4-BE49-F238E27FC236}">
                <a16:creationId xmlns:a16="http://schemas.microsoft.com/office/drawing/2014/main" id="{7ECEA1B9-FD12-49C0-A4FA-5B036AB7F002}"/>
              </a:ext>
              <a:ext uri="{C183D7F6-B498-43B3-948B-1728B52AA6E4}">
                <adec:decorative xmlns:adec="http://schemas.microsoft.com/office/drawing/2017/decorative" val="1"/>
              </a:ext>
            </a:extLst>
          </p:cNvPr>
          <p:cNvGrpSpPr/>
          <p:nvPr/>
        </p:nvGrpSpPr>
        <p:grpSpPr>
          <a:xfrm>
            <a:off x="1654089" y="3861048"/>
            <a:ext cx="10560497" cy="2758777"/>
            <a:chOff x="1654089" y="3861048"/>
            <a:chExt cx="10560497" cy="2758777"/>
          </a:xfrm>
        </p:grpSpPr>
        <p:sp>
          <p:nvSpPr>
            <p:cNvPr id="10" name="Prostokąt 9">
              <a:extLst>
                <a:ext uri="{FF2B5EF4-FFF2-40B4-BE49-F238E27FC236}">
                  <a16:creationId xmlns:a16="http://schemas.microsoft.com/office/drawing/2014/main" id="{AB36AAAC-1D7C-4393-863E-33DDDD21B3DF}"/>
                </a:ext>
              </a:extLst>
            </p:cNvPr>
            <p:cNvSpPr/>
            <p:nvPr/>
          </p:nvSpPr>
          <p:spPr>
            <a:xfrm flipH="1">
              <a:off x="1656183" y="3861048"/>
              <a:ext cx="10558403" cy="2736304"/>
            </a:xfrm>
            <a:prstGeom prst="rect">
              <a:avLst/>
            </a:prstGeom>
            <a:solidFill>
              <a:srgbClr val="B11D09">
                <a:alpha val="52000"/>
              </a:srgbClr>
            </a:solidFill>
            <a:ln>
              <a:no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solidFill>
                  <a:srgbClr val="000081"/>
                </a:solidFill>
              </a:endParaRPr>
            </a:p>
          </p:txBody>
        </p:sp>
        <p:sp>
          <p:nvSpPr>
            <p:cNvPr id="9" name="Prostokąt 8">
              <a:extLst>
                <a:ext uri="{FF2B5EF4-FFF2-40B4-BE49-F238E27FC236}">
                  <a16:creationId xmlns:a16="http://schemas.microsoft.com/office/drawing/2014/main" id="{119AC90B-5A9C-4FE7-9BA6-0A3B7E75DADB}"/>
                </a:ext>
              </a:extLst>
            </p:cNvPr>
            <p:cNvSpPr/>
            <p:nvPr/>
          </p:nvSpPr>
          <p:spPr>
            <a:xfrm flipH="1">
              <a:off x="1654089" y="3861048"/>
              <a:ext cx="10560497" cy="2758777"/>
            </a:xfrm>
            <a:prstGeom prst="rect">
              <a:avLst/>
            </a:prstGeom>
            <a:gradFill>
              <a:gsLst>
                <a:gs pos="100000">
                  <a:srgbClr val="C00000">
                    <a:alpha val="65000"/>
                  </a:srgbClr>
                </a:gs>
                <a:gs pos="0">
                  <a:srgbClr val="002060">
                    <a:alpha val="84000"/>
                  </a:srgbClr>
                </a:gs>
              </a:gsLst>
              <a:lin ang="0" scaled="0"/>
            </a:gradFill>
            <a:ln>
              <a:no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solidFill>
                  <a:srgbClr val="000081"/>
                </a:solidFill>
              </a:endParaRPr>
            </a:p>
          </p:txBody>
        </p:sp>
      </p:grpSp>
      <p:sp>
        <p:nvSpPr>
          <p:cNvPr id="13" name="Symbol zastępczy tekstu 2">
            <a:extLst>
              <a:ext uri="{FF2B5EF4-FFF2-40B4-BE49-F238E27FC236}">
                <a16:creationId xmlns:a16="http://schemas.microsoft.com/office/drawing/2014/main" id="{0E8A0E46-8CF4-4790-B5D5-57CB5DD917F3}"/>
              </a:ext>
              <a:ext uri="{C183D7F6-B498-43B3-948B-1728B52AA6E4}">
                <adec:decorative xmlns:adec="http://schemas.microsoft.com/office/drawing/2017/decorative" val="1"/>
              </a:ext>
            </a:extLst>
          </p:cNvPr>
          <p:cNvSpPr txBox="1">
            <a:spLocks/>
          </p:cNvSpPr>
          <p:nvPr/>
        </p:nvSpPr>
        <p:spPr bwMode="auto">
          <a:xfrm>
            <a:off x="1991544" y="3429001"/>
            <a:ext cx="9073008" cy="646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91440" bIns="45720" numCol="1" anchor="ctr" anchorCtr="0" compatLnSpc="1">
            <a:prstTxWarp prst="textNoShape">
              <a:avLst/>
            </a:prstTxWarp>
            <a:normAutofit fontScale="25000" lnSpcReduction="20000"/>
          </a:bodyPr>
          <a:lstStyle>
            <a:lvl1pPr marL="0" marR="0" indent="0" algn="l" defTabSz="914400" rtl="0" eaLnBrk="1" fontAlgn="base" latinLnBrk="0" hangingPunct="1">
              <a:lnSpc>
                <a:spcPct val="100000"/>
              </a:lnSpc>
              <a:spcBef>
                <a:spcPct val="20000"/>
              </a:spcBef>
              <a:spcAft>
                <a:spcPct val="0"/>
              </a:spcAft>
              <a:buClrTx/>
              <a:buSzTx/>
              <a:buFontTx/>
              <a:buNone/>
              <a:tabLst/>
              <a:defRPr sz="5400" b="1">
                <a:solidFill>
                  <a:schemeClr val="tx1"/>
                </a:solidFill>
                <a:latin typeface="Calibri" panose="020F0502020204030204" pitchFamily="34" charset="0"/>
                <a:ea typeface="+mn-ea"/>
                <a:cs typeface="+mn-cs"/>
              </a:defRPr>
            </a:lvl1pPr>
            <a:lvl2pPr marL="457200" indent="0" algn="l" rtl="0" eaLnBrk="1" fontAlgn="base" hangingPunct="1">
              <a:spcBef>
                <a:spcPct val="20000"/>
              </a:spcBef>
              <a:spcAft>
                <a:spcPct val="0"/>
              </a:spcAft>
              <a:buNone/>
              <a:defRPr sz="1800">
                <a:solidFill>
                  <a:schemeClr val="tx1"/>
                </a:solidFill>
                <a:latin typeface="Calibri" panose="020F0502020204030204" pitchFamily="34" charset="0"/>
              </a:defRPr>
            </a:lvl2pPr>
            <a:lvl3pPr marL="914400" indent="0" algn="l" rtl="0" eaLnBrk="1" fontAlgn="base" hangingPunct="1">
              <a:spcBef>
                <a:spcPct val="20000"/>
              </a:spcBef>
              <a:spcAft>
                <a:spcPct val="0"/>
              </a:spcAft>
              <a:buNone/>
              <a:defRPr sz="1600">
                <a:solidFill>
                  <a:schemeClr val="tx1"/>
                </a:solidFill>
                <a:latin typeface="Calibri" panose="020F0502020204030204" pitchFamily="34" charset="0"/>
              </a:defRPr>
            </a:lvl3pPr>
            <a:lvl4pPr marL="1371600" indent="0" algn="l" rtl="0" eaLnBrk="1" fontAlgn="base" hangingPunct="1">
              <a:spcBef>
                <a:spcPct val="20000"/>
              </a:spcBef>
              <a:spcAft>
                <a:spcPct val="0"/>
              </a:spcAft>
              <a:buNone/>
              <a:defRPr sz="1400">
                <a:solidFill>
                  <a:schemeClr val="tx1"/>
                </a:solidFill>
                <a:latin typeface="Calibri" panose="020F0502020204030204" pitchFamily="34" charset="0"/>
              </a:defRPr>
            </a:lvl4pPr>
            <a:lvl5pPr marL="1828800" indent="0" algn="l" rtl="0" eaLnBrk="1" fontAlgn="base" hangingPunct="1">
              <a:spcBef>
                <a:spcPct val="20000"/>
              </a:spcBef>
              <a:spcAft>
                <a:spcPct val="0"/>
              </a:spcAft>
              <a:buNone/>
              <a:defRPr sz="1400">
                <a:solidFill>
                  <a:schemeClr val="tx1"/>
                </a:solidFill>
                <a:latin typeface="Calibri" panose="020F0502020204030204" pitchFamily="34" charset="0"/>
              </a:defRPr>
            </a:lvl5pPr>
            <a:lvl6pPr marL="2286000" indent="0" algn="l" rtl="0" eaLnBrk="1" fontAlgn="base" hangingPunct="1">
              <a:spcBef>
                <a:spcPct val="20000"/>
              </a:spcBef>
              <a:spcAft>
                <a:spcPct val="0"/>
              </a:spcAft>
              <a:buNone/>
              <a:defRPr sz="1400">
                <a:solidFill>
                  <a:schemeClr val="tx1"/>
                </a:solidFill>
                <a:latin typeface="+mn-lt"/>
              </a:defRPr>
            </a:lvl6pPr>
            <a:lvl7pPr marL="2743200" indent="0" algn="l" rtl="0" eaLnBrk="1" fontAlgn="base" hangingPunct="1">
              <a:spcBef>
                <a:spcPct val="20000"/>
              </a:spcBef>
              <a:spcAft>
                <a:spcPct val="0"/>
              </a:spcAft>
              <a:buNone/>
              <a:defRPr sz="1400">
                <a:solidFill>
                  <a:schemeClr val="tx1"/>
                </a:solidFill>
                <a:latin typeface="+mn-lt"/>
              </a:defRPr>
            </a:lvl7pPr>
            <a:lvl8pPr marL="3200400" indent="0" algn="l" rtl="0" eaLnBrk="1" fontAlgn="base" hangingPunct="1">
              <a:spcBef>
                <a:spcPct val="20000"/>
              </a:spcBef>
              <a:spcAft>
                <a:spcPct val="0"/>
              </a:spcAft>
              <a:buNone/>
              <a:defRPr sz="1400">
                <a:solidFill>
                  <a:schemeClr val="tx1"/>
                </a:solidFill>
                <a:latin typeface="+mn-lt"/>
              </a:defRPr>
            </a:lvl8pPr>
            <a:lvl9pPr marL="3657600" indent="0" algn="l" rtl="0" eaLnBrk="1" fontAlgn="base" hangingPunct="1">
              <a:spcBef>
                <a:spcPct val="20000"/>
              </a:spcBef>
              <a:spcAft>
                <a:spcPct val="0"/>
              </a:spcAft>
              <a:buNone/>
              <a:defRPr sz="1400">
                <a:solidFill>
                  <a:schemeClr val="tx1"/>
                </a:solidFill>
                <a:latin typeface="+mn-lt"/>
              </a:defRPr>
            </a:lvl9pPr>
          </a:lstStyle>
          <a:p>
            <a:pPr algn="ctr">
              <a:lnSpc>
                <a:spcPts val="4700"/>
              </a:lnSpc>
            </a:pPr>
            <a:endParaRPr lang="en-US" altLang="pl-PL" sz="21600" dirty="0">
              <a:solidFill>
                <a:schemeClr val="bg1"/>
              </a:solidFill>
            </a:endParaRPr>
          </a:p>
          <a:p>
            <a:pPr>
              <a:lnSpc>
                <a:spcPts val="4700"/>
              </a:lnSpc>
            </a:pPr>
            <a:r>
              <a:rPr lang="pl-PL" b="0" kern="0" dirty="0">
                <a:solidFill>
                  <a:schemeClr val="bg1"/>
                </a:solidFill>
              </a:rPr>
              <a:t>  </a:t>
            </a:r>
            <a:endParaRPr lang="pl-PL" kern="0" dirty="0">
              <a:solidFill>
                <a:schemeClr val="bg1"/>
              </a:solidFill>
            </a:endParaRPr>
          </a:p>
        </p:txBody>
      </p:sp>
      <p:sp>
        <p:nvSpPr>
          <p:cNvPr id="12" name="Prostokąt 11">
            <a:extLst>
              <a:ext uri="{FF2B5EF4-FFF2-40B4-BE49-F238E27FC236}">
                <a16:creationId xmlns:a16="http://schemas.microsoft.com/office/drawing/2014/main" id="{F2A1776D-CDF6-454F-80F4-20F4D1092CD5}"/>
              </a:ext>
            </a:extLst>
          </p:cNvPr>
          <p:cNvSpPr/>
          <p:nvPr/>
        </p:nvSpPr>
        <p:spPr>
          <a:xfrm>
            <a:off x="4165488" y="5429323"/>
            <a:ext cx="4725120" cy="830997"/>
          </a:xfrm>
          <a:prstGeom prst="rect">
            <a:avLst/>
          </a:prstGeom>
        </p:spPr>
        <p:txBody>
          <a:bodyPr wrap="square">
            <a:spAutoFit/>
          </a:bodyPr>
          <a:lstStyle/>
          <a:p>
            <a:pPr algn="ctr"/>
            <a:r>
              <a:rPr lang="pl-PL" sz="2400" dirty="0" err="1">
                <a:solidFill>
                  <a:schemeClr val="bg1"/>
                </a:solidFill>
                <a:latin typeface="Calibri" panose="020F0502020204030204" pitchFamily="34" charset="0"/>
              </a:rPr>
              <a:t>More</a:t>
            </a:r>
            <a:r>
              <a:rPr lang="pl-PL" sz="2400" dirty="0">
                <a:solidFill>
                  <a:schemeClr val="bg1"/>
                </a:solidFill>
                <a:latin typeface="Calibri" panose="020F0502020204030204" pitchFamily="34" charset="0"/>
              </a:rPr>
              <a:t> </a:t>
            </a:r>
            <a:r>
              <a:rPr lang="pl-PL" sz="2400" dirty="0" err="1">
                <a:solidFill>
                  <a:schemeClr val="bg1"/>
                </a:solidFill>
                <a:latin typeface="Calibri" panose="020F0502020204030204" pitchFamily="34" charset="0"/>
              </a:rPr>
              <a:t>information</a:t>
            </a:r>
            <a:r>
              <a:rPr lang="pl-PL" sz="2400" dirty="0">
                <a:solidFill>
                  <a:schemeClr val="bg1"/>
                </a:solidFill>
                <a:latin typeface="Calibri" panose="020F0502020204030204" pitchFamily="34" charset="0"/>
              </a:rPr>
              <a:t>:</a:t>
            </a:r>
          </a:p>
          <a:p>
            <a:pPr algn="ctr"/>
            <a:r>
              <a:rPr lang="pl-PL" sz="2400" b="1" dirty="0">
                <a:solidFill>
                  <a:schemeClr val="bg1"/>
                </a:solidFill>
                <a:latin typeface="Calibri" panose="020F0502020204030204" pitchFamily="34" charset="0"/>
              </a:rPr>
              <a:t>pwr.edu.pl/en</a:t>
            </a:r>
          </a:p>
        </p:txBody>
      </p:sp>
      <p:sp>
        <p:nvSpPr>
          <p:cNvPr id="3" name="Tytuł 2">
            <a:extLst>
              <a:ext uri="{FF2B5EF4-FFF2-40B4-BE49-F238E27FC236}">
                <a16:creationId xmlns:a16="http://schemas.microsoft.com/office/drawing/2014/main" id="{333B4D1D-469D-4860-BDE7-E24778218EB6}"/>
              </a:ext>
            </a:extLst>
          </p:cNvPr>
          <p:cNvSpPr txBox="1">
            <a:spLocks noGrp="1"/>
          </p:cNvSpPr>
          <p:nvPr>
            <p:ph type="title" idx="4294967295"/>
          </p:nvPr>
        </p:nvSpPr>
        <p:spPr>
          <a:xfrm>
            <a:off x="2063552" y="4365104"/>
            <a:ext cx="9289032" cy="72718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base" latinLnBrk="0" hangingPunct="1">
              <a:lnSpc>
                <a:spcPts val="4700"/>
              </a:lnSpc>
              <a:spcBef>
                <a:spcPct val="0"/>
              </a:spcBef>
              <a:spcAft>
                <a:spcPct val="0"/>
              </a:spcAft>
              <a:buClrTx/>
              <a:buSzTx/>
              <a:buFontTx/>
              <a:buNone/>
              <a:tabLst/>
              <a:defRPr/>
            </a:pPr>
            <a:r>
              <a:rPr kumimoji="0" lang="pl-PL" sz="5400" b="1" i="0" u="none" strike="noStrike" kern="1200" cap="none" spc="0" normalizeH="0" baseline="0" noProof="0" dirty="0" err="1">
                <a:ln>
                  <a:noFill/>
                </a:ln>
                <a:solidFill>
                  <a:schemeClr val="bg1"/>
                </a:solidFill>
                <a:effectLst/>
                <a:uLnTx/>
                <a:uFillTx/>
                <a:latin typeface="Calibri" panose="020F0502020204030204" pitchFamily="34" charset="0"/>
                <a:ea typeface="+mn-ea"/>
                <a:cs typeface="Calibri" panose="020F0502020204030204" pitchFamily="34" charset="0"/>
              </a:rPr>
              <a:t>Thank</a:t>
            </a:r>
            <a:r>
              <a:rPr kumimoji="0" lang="pl-PL" sz="5400" b="1"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 </a:t>
            </a:r>
            <a:r>
              <a:rPr kumimoji="0" lang="pl-PL" sz="5400" b="1" i="0" u="none" strike="noStrike" kern="1200" cap="none" spc="0" normalizeH="0" baseline="0" noProof="0" dirty="0" err="1">
                <a:ln>
                  <a:noFill/>
                </a:ln>
                <a:solidFill>
                  <a:schemeClr val="bg1"/>
                </a:solidFill>
                <a:effectLst/>
                <a:uLnTx/>
                <a:uFillTx/>
                <a:latin typeface="Calibri" panose="020F0502020204030204" pitchFamily="34" charset="0"/>
                <a:ea typeface="+mn-ea"/>
                <a:cs typeface="Calibri" panose="020F0502020204030204" pitchFamily="34" charset="0"/>
              </a:rPr>
              <a:t>you</a:t>
            </a:r>
            <a:r>
              <a:rPr kumimoji="0" lang="pl-PL" sz="5400" b="1"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 for </a:t>
            </a:r>
            <a:r>
              <a:rPr kumimoji="0" lang="pl-PL" sz="5400" b="1" i="0" u="none" strike="noStrike" kern="1200" cap="none" spc="0" normalizeH="0" baseline="0" noProof="0" dirty="0" err="1">
                <a:ln>
                  <a:noFill/>
                </a:ln>
                <a:solidFill>
                  <a:schemeClr val="bg1"/>
                </a:solidFill>
                <a:effectLst/>
                <a:uLnTx/>
                <a:uFillTx/>
                <a:latin typeface="Calibri" panose="020F0502020204030204" pitchFamily="34" charset="0"/>
                <a:ea typeface="+mn-ea"/>
                <a:cs typeface="Calibri" panose="020F0502020204030204" pitchFamily="34" charset="0"/>
              </a:rPr>
              <a:t>your</a:t>
            </a:r>
            <a:r>
              <a:rPr kumimoji="0" lang="pl-PL" sz="5400" b="1"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 </a:t>
            </a:r>
            <a:r>
              <a:rPr kumimoji="0" lang="pl-PL" sz="5400" b="1" i="0" u="none" strike="noStrike" kern="1200" cap="none" spc="0" normalizeH="0" baseline="0" noProof="0" dirty="0" err="1">
                <a:ln>
                  <a:noFill/>
                </a:ln>
                <a:solidFill>
                  <a:schemeClr val="bg1"/>
                </a:solidFill>
                <a:effectLst/>
                <a:uLnTx/>
                <a:uFillTx/>
                <a:latin typeface="Calibri" panose="020F0502020204030204" pitchFamily="34" charset="0"/>
                <a:ea typeface="+mn-ea"/>
                <a:cs typeface="Calibri" panose="020F0502020204030204" pitchFamily="34" charset="0"/>
              </a:rPr>
              <a:t>attention</a:t>
            </a:r>
            <a:endParaRPr kumimoji="0" lang="pl-PL" sz="5400" b="1"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endParaRPr>
          </a:p>
        </p:txBody>
      </p:sp>
      <p:pic>
        <p:nvPicPr>
          <p:cNvPr id="15" name="Google Shape;288;p9">
            <a:extLst>
              <a:ext uri="{FF2B5EF4-FFF2-40B4-BE49-F238E27FC236}">
                <a16:creationId xmlns:a16="http://schemas.microsoft.com/office/drawing/2014/main" id="{2426C3CE-E8DA-48AD-9809-992938411382}"/>
              </a:ext>
              <a:ext uri="{C183D7F6-B498-43B3-948B-1728B52AA6E4}">
                <adec:decorative xmlns:adec="http://schemas.microsoft.com/office/drawing/2017/decorative" val="1"/>
              </a:ext>
            </a:extLst>
          </p:cNvPr>
          <p:cNvPicPr preferRelativeResize="0"/>
          <p:nvPr/>
        </p:nvPicPr>
        <p:blipFill>
          <a:blip r:embed="rId5" cstate="print">
            <a:extLst>
              <a:ext uri="{BEBA8EAE-BF5A-486C-A8C5-ECC9F3942E4B}">
                <a14:imgProps xmlns:a14="http://schemas.microsoft.com/office/drawing/2010/main">
                  <a14:imgLayer r:embed="rId6">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1740942" y="5074161"/>
            <a:ext cx="2015668" cy="592482"/>
          </a:xfrm>
          <a:prstGeom prst="rect">
            <a:avLst/>
          </a:prstGeom>
          <a:noFill/>
          <a:ln>
            <a:noFill/>
          </a:ln>
        </p:spPr>
      </p:pic>
      <p:pic>
        <p:nvPicPr>
          <p:cNvPr id="16" name="Google Shape;290;p9">
            <a:extLst>
              <a:ext uri="{FF2B5EF4-FFF2-40B4-BE49-F238E27FC236}">
                <a16:creationId xmlns:a16="http://schemas.microsoft.com/office/drawing/2014/main" id="{A56A4DCE-3876-4643-9690-7109EED6C8A8}"/>
              </a:ext>
              <a:ext uri="{C183D7F6-B498-43B3-948B-1728B52AA6E4}">
                <adec:decorative xmlns:adec="http://schemas.microsoft.com/office/drawing/2017/decorative" val="1"/>
              </a:ext>
            </a:extLst>
          </p:cNvPr>
          <p:cNvPicPr preferRelativeResize="0"/>
          <p:nvPr/>
        </p:nvPicPr>
        <p:blipFill>
          <a:blip r:embed="rId7" cstate="print">
            <a:alphaModFix/>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tretch>
            <a:fillRect/>
          </a:stretch>
        </p:blipFill>
        <p:spPr>
          <a:xfrm>
            <a:off x="1817726" y="4706730"/>
            <a:ext cx="489560" cy="258429"/>
          </a:xfrm>
          <a:prstGeom prst="rect">
            <a:avLst/>
          </a:prstGeom>
          <a:noFill/>
          <a:ln>
            <a:noFill/>
          </a:ln>
        </p:spPr>
      </p:pic>
      <p:grpSp>
        <p:nvGrpSpPr>
          <p:cNvPr id="18" name="Grupa 17">
            <a:extLst>
              <a:ext uri="{FF2B5EF4-FFF2-40B4-BE49-F238E27FC236}">
                <a16:creationId xmlns:a16="http://schemas.microsoft.com/office/drawing/2014/main" id="{E2516110-59B2-4380-83C0-3FE348CEDA16}"/>
              </a:ext>
              <a:ext uri="{C183D7F6-B498-43B3-948B-1728B52AA6E4}">
                <adec:decorative xmlns:adec="http://schemas.microsoft.com/office/drawing/2017/decorative" val="1"/>
              </a:ext>
            </a:extLst>
          </p:cNvPr>
          <p:cNvGrpSpPr/>
          <p:nvPr/>
        </p:nvGrpSpPr>
        <p:grpSpPr>
          <a:xfrm>
            <a:off x="1749918" y="5803169"/>
            <a:ext cx="2030023" cy="591042"/>
            <a:chOff x="4740516" y="3603511"/>
            <a:chExt cx="2176621" cy="614502"/>
          </a:xfrm>
        </p:grpSpPr>
        <p:sp>
          <p:nvSpPr>
            <p:cNvPr id="19" name="Google Shape;326;p11">
              <a:extLst>
                <a:ext uri="{FF2B5EF4-FFF2-40B4-BE49-F238E27FC236}">
                  <a16:creationId xmlns:a16="http://schemas.microsoft.com/office/drawing/2014/main" id="{C7636D56-AF30-43C8-8D0D-5B351D25D7D8}"/>
                </a:ext>
              </a:extLst>
            </p:cNvPr>
            <p:cNvSpPr/>
            <p:nvPr/>
          </p:nvSpPr>
          <p:spPr>
            <a:xfrm>
              <a:off x="4740516" y="3603511"/>
              <a:ext cx="622252" cy="614502"/>
            </a:xfrm>
            <a:prstGeom prst="rect">
              <a:avLst/>
            </a:prstGeom>
            <a:blipFill rotWithShape="1">
              <a:blip r:embed="rId9" cstate="print">
                <a:alphaModFix/>
                <a:extLst>
                  <a:ext uri="{BEBA8EAE-BF5A-486C-A8C5-ECC9F3942E4B}">
                    <a14:imgProps xmlns:a14="http://schemas.microsoft.com/office/drawing/2010/main">
                      <a14:imgLayer r:embed="rId10">
                        <a14:imgEffect>
                          <a14:saturation sat="0"/>
                        </a14:imgEffect>
                        <a14:imgEffect>
                          <a14:brightnessContrast bright="100000"/>
                        </a14:imgEffect>
                      </a14:imgLayer>
                    </a14:imgProps>
                  </a:ext>
                  <a:ext uri="{28A0092B-C50C-407E-A947-70E740481C1C}">
                    <a14:useLocalDpi xmlns:a14="http://schemas.microsoft.com/office/drawing/2010/main" val="0"/>
                  </a:ext>
                </a:extLst>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632" dirty="0">
                <a:solidFill>
                  <a:schemeClr val="lt1"/>
                </a:solidFill>
                <a:latin typeface="Lato"/>
                <a:ea typeface="Lato"/>
                <a:cs typeface="Lato"/>
                <a:sym typeface="Lato"/>
              </a:endParaRPr>
            </a:p>
          </p:txBody>
        </p:sp>
        <p:sp>
          <p:nvSpPr>
            <p:cNvPr id="20" name="Google Shape;327;p11">
              <a:extLst>
                <a:ext uri="{FF2B5EF4-FFF2-40B4-BE49-F238E27FC236}">
                  <a16:creationId xmlns:a16="http://schemas.microsoft.com/office/drawing/2014/main" id="{16768523-C22E-4CC3-BC7E-5969D3B1FF69}"/>
                </a:ext>
              </a:extLst>
            </p:cNvPr>
            <p:cNvSpPr/>
            <p:nvPr/>
          </p:nvSpPr>
          <p:spPr>
            <a:xfrm>
              <a:off x="5467280" y="3948001"/>
              <a:ext cx="1163683" cy="65332"/>
            </a:xfrm>
            <a:prstGeom prst="rect">
              <a:avLst/>
            </a:prstGeom>
            <a:blipFill rotWithShape="1">
              <a:blip r:embed="rId11">
                <a:alphaModFix/>
                <a:extLst>
                  <a:ext uri="{BEBA8EAE-BF5A-486C-A8C5-ECC9F3942E4B}">
                    <a14:imgProps xmlns:a14="http://schemas.microsoft.com/office/drawing/2010/main">
                      <a14:imgLayer r:embed="rId12">
                        <a14:imgEffect>
                          <a14:saturation sat="0"/>
                        </a14:imgEffect>
                        <a14:imgEffect>
                          <a14:brightnessContrast bright="100000"/>
                        </a14:imgEffect>
                      </a14:imgLayer>
                    </a14:imgProps>
                  </a:ext>
                  <a:ext uri="{28A0092B-C50C-407E-A947-70E740481C1C}">
                    <a14:useLocalDpi xmlns:a14="http://schemas.microsoft.com/office/drawing/2010/main" val="0"/>
                  </a:ext>
                </a:extLst>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632">
                <a:solidFill>
                  <a:schemeClr val="lt1"/>
                </a:solidFill>
                <a:latin typeface="Lato"/>
                <a:ea typeface="Lato"/>
                <a:cs typeface="Lato"/>
                <a:sym typeface="Lato"/>
              </a:endParaRPr>
            </a:p>
          </p:txBody>
        </p:sp>
        <p:sp>
          <p:nvSpPr>
            <p:cNvPr id="21" name="Google Shape;328;p11">
              <a:extLst>
                <a:ext uri="{FF2B5EF4-FFF2-40B4-BE49-F238E27FC236}">
                  <a16:creationId xmlns:a16="http://schemas.microsoft.com/office/drawing/2014/main" id="{9B56D2DD-F5CE-4EFF-8156-3A7B3E51719D}"/>
                </a:ext>
              </a:extLst>
            </p:cNvPr>
            <p:cNvSpPr/>
            <p:nvPr/>
          </p:nvSpPr>
          <p:spPr>
            <a:xfrm>
              <a:off x="5448282" y="3757255"/>
              <a:ext cx="1468855" cy="102967"/>
            </a:xfrm>
            <a:prstGeom prst="rect">
              <a:avLst/>
            </a:prstGeom>
            <a:blipFill rotWithShape="1">
              <a:blip r:embed="rId13">
                <a:alphaModFix/>
                <a:extLst>
                  <a:ext uri="{BEBA8EAE-BF5A-486C-A8C5-ECC9F3942E4B}">
                    <a14:imgProps xmlns:a14="http://schemas.microsoft.com/office/drawing/2010/main">
                      <a14:imgLayer r:embed="rId14">
                        <a14:imgEffect>
                          <a14:saturation sat="0"/>
                        </a14:imgEffect>
                        <a14:imgEffect>
                          <a14:brightnessContrast bright="100000"/>
                        </a14:imgEffect>
                      </a14:imgLayer>
                    </a14:imgProps>
                  </a:ext>
                  <a:ext uri="{28A0092B-C50C-407E-A947-70E740481C1C}">
                    <a14:useLocalDpi xmlns:a14="http://schemas.microsoft.com/office/drawing/2010/main" val="0"/>
                  </a:ext>
                </a:extLst>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632" dirty="0">
                <a:solidFill>
                  <a:schemeClr val="lt1"/>
                </a:solidFill>
                <a:latin typeface="Lato"/>
                <a:ea typeface="Lato"/>
                <a:cs typeface="Lato"/>
                <a:sym typeface="Lato"/>
              </a:endParaRPr>
            </a:p>
          </p:txBody>
        </p:sp>
      </p:grpSp>
    </p:spTree>
    <p:extLst>
      <p:ext uri="{BB962C8B-B14F-4D97-AF65-F5344CB8AC3E}">
        <p14:creationId xmlns:p14="http://schemas.microsoft.com/office/powerpoint/2010/main" val="2112992180"/>
      </p:ext>
    </p:extLst>
  </p:cSld>
  <p:clrMapOvr>
    <a:masterClrMapping/>
  </p:clrMapOvr>
  <p:transition>
    <p:randomBar/>
  </p:transition>
</p:sld>
</file>

<file path=ppt/theme/theme1.xml><?xml version="1.0" encoding="utf-8"?>
<a:theme xmlns:a="http://schemas.openxmlformats.org/drawingml/2006/main" name="szablon1-PL">
  <a:themeElements>
    <a:clrScheme name="Odcienie szarości">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1_Projekt domyślny">
      <a:majorFont>
        <a:latin typeface="Trebuchet MS"/>
        <a:ea typeface=""/>
        <a:cs typeface=""/>
      </a:majorFont>
      <a:minorFont>
        <a:latin typeface="Trebuchet MS"/>
        <a:ea typeface=""/>
        <a:cs typeface=""/>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Projekt domyślny 1">
        <a:dk1>
          <a:srgbClr val="000000"/>
        </a:dk1>
        <a:lt1>
          <a:srgbClr val="FFFFFF"/>
        </a:lt1>
        <a:dk2>
          <a:srgbClr val="FFEBD5"/>
        </a:dk2>
        <a:lt2>
          <a:srgbClr val="78120A"/>
        </a:lt2>
        <a:accent1>
          <a:srgbClr val="E32213"/>
        </a:accent1>
        <a:accent2>
          <a:srgbClr val="FFD3A1"/>
        </a:accent2>
        <a:accent3>
          <a:srgbClr val="FFFFFF"/>
        </a:accent3>
        <a:accent4>
          <a:srgbClr val="000000"/>
        </a:accent4>
        <a:accent5>
          <a:srgbClr val="EFABAA"/>
        </a:accent5>
        <a:accent6>
          <a:srgbClr val="E7BF91"/>
        </a:accent6>
        <a:hlink>
          <a:srgbClr val="FFD9AF"/>
        </a:hlink>
        <a:folHlink>
          <a:srgbClr val="FFB25D"/>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12265</TotalTime>
  <Words>4017</Words>
  <Application>Microsoft Office PowerPoint</Application>
  <PresentationFormat>Panoramiczny</PresentationFormat>
  <Paragraphs>602</Paragraphs>
  <Slides>40</Slides>
  <Notes>38</Notes>
  <HiddenSlides>0</HiddenSlides>
  <MMClips>0</MMClips>
  <ScaleCrop>false</ScaleCrop>
  <HeadingPairs>
    <vt:vector size="6" baseType="variant">
      <vt:variant>
        <vt:lpstr>Używane czcionki</vt:lpstr>
      </vt:variant>
      <vt:variant>
        <vt:i4>10</vt:i4>
      </vt:variant>
      <vt:variant>
        <vt:lpstr>Motyw</vt:lpstr>
      </vt:variant>
      <vt:variant>
        <vt:i4>1</vt:i4>
      </vt:variant>
      <vt:variant>
        <vt:lpstr>Tytuły slajdów</vt:lpstr>
      </vt:variant>
      <vt:variant>
        <vt:i4>40</vt:i4>
      </vt:variant>
    </vt:vector>
  </HeadingPairs>
  <TitlesOfParts>
    <vt:vector size="51" baseType="lpstr">
      <vt:lpstr>Calibri  </vt:lpstr>
      <vt:lpstr>Calibri </vt:lpstr>
      <vt:lpstr>Wingdings</vt:lpstr>
      <vt:lpstr>Calibri Light</vt:lpstr>
      <vt:lpstr>Noto Sans Symbols</vt:lpstr>
      <vt:lpstr>Audiowide</vt:lpstr>
      <vt:lpstr>Arial</vt:lpstr>
      <vt:lpstr>Trebuchet MS</vt:lpstr>
      <vt:lpstr>Calibri</vt:lpstr>
      <vt:lpstr>Lato</vt:lpstr>
      <vt:lpstr>szablon1-PL</vt:lpstr>
      <vt:lpstr>WrocŁaw University  of Science and Technology</vt:lpstr>
      <vt:lpstr>History</vt:lpstr>
      <vt:lpstr>Mission</vt:lpstr>
      <vt:lpstr>Numbers</vt:lpstr>
      <vt:lpstr>Doctors Honoris Causa</vt:lpstr>
      <vt:lpstr>Wrocław Tech in the rankings</vt:lpstr>
      <vt:lpstr>Wrocław Tech in the rankings</vt:lpstr>
      <vt:lpstr>Key Strategic Areas</vt:lpstr>
      <vt:lpstr>Education</vt:lpstr>
      <vt:lpstr>Fields</vt:lpstr>
      <vt:lpstr>14 Faculties</vt:lpstr>
      <vt:lpstr>Doctoral school</vt:lpstr>
      <vt:lpstr>Education quality and accreditation</vt:lpstr>
      <vt:lpstr>HR Excellence in Research</vt:lpstr>
      <vt:lpstr>Wrocław Tech in „Unite!”</vt:lpstr>
      <vt:lpstr>International cooperation</vt:lpstr>
      <vt:lpstr>Current international agreements</vt:lpstr>
      <vt:lpstr>Program ERASMUS+</vt:lpstr>
      <vt:lpstr>Program ERASMUS+</vt:lpstr>
      <vt:lpstr>WROCŁAW TECH FOR THE YOUTH</vt:lpstr>
      <vt:lpstr>Wrocław University of Science  and Technology for the youth</vt:lpstr>
      <vt:lpstr>Student activities </vt:lpstr>
      <vt:lpstr>Modern University </vt:lpstr>
      <vt:lpstr>RESEARCH AND INNOVATION</vt:lpstr>
      <vt:lpstr>Scientific research results</vt:lpstr>
      <vt:lpstr>Cooperation with industry</vt:lpstr>
      <vt:lpstr>Priority Research Areas</vt:lpstr>
      <vt:lpstr>Information Technology, Data Science and Artificial Intelligence (1/7)</vt:lpstr>
      <vt:lpstr>Innovative Materials  and Advanced Manufacturing (2/7)</vt:lpstr>
      <vt:lpstr>Sustainable Living Environment (3/7)</vt:lpstr>
      <vt:lpstr>Smart Cities and Future Society (4/7)</vt:lpstr>
      <vt:lpstr>Health and Medical Technologies (5/7)</vt:lpstr>
      <vt:lpstr>Extreme Technologies (6/7)</vt:lpstr>
      <vt:lpstr> Basic Research for Technology  and Innovation (7/7)</vt:lpstr>
      <vt:lpstr>Certified laboratories</vt:lpstr>
      <vt:lpstr>INFRASTRUCTURE</vt:lpstr>
      <vt:lpstr>Research and teaching facilities</vt:lpstr>
      <vt:lpstr>The Wrocław University of  Science  and Technology Congress Centre </vt:lpstr>
      <vt:lpstr>Wrocław Tech Strategy 2023-2030</vt:lpstr>
      <vt:lpstr>Thank you for your attention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tytuł prezentacji</dc:title>
  <dc:creator>Małgorzata Bernat-Grabarczuk</dc:creator>
  <cp:lastModifiedBy>Małgorzata Bernat-Grabarczuk</cp:lastModifiedBy>
  <cp:revision>1207</cp:revision>
  <cp:lastPrinted>2019-10-30T07:13:40Z</cp:lastPrinted>
  <dcterms:created xsi:type="dcterms:W3CDTF">2015-03-09T09:58:09Z</dcterms:created>
  <dcterms:modified xsi:type="dcterms:W3CDTF">2025-08-07T13:38:57Z</dcterms:modified>
</cp:coreProperties>
</file>