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notesMasterIdLst>
    <p:notesMasterId r:id="rId41"/>
  </p:notesMasterIdLst>
  <p:handoutMasterIdLst>
    <p:handoutMasterId r:id="rId42"/>
  </p:handoutMasterIdLst>
  <p:sldIdLst>
    <p:sldId id="317" r:id="rId2"/>
    <p:sldId id="315" r:id="rId3"/>
    <p:sldId id="376" r:id="rId4"/>
    <p:sldId id="261" r:id="rId5"/>
    <p:sldId id="378" r:id="rId6"/>
    <p:sldId id="318" r:id="rId7"/>
    <p:sldId id="385" r:id="rId8"/>
    <p:sldId id="263" r:id="rId9"/>
    <p:sldId id="419" r:id="rId10"/>
    <p:sldId id="381" r:id="rId11"/>
    <p:sldId id="331" r:id="rId12"/>
    <p:sldId id="333" r:id="rId13"/>
    <p:sldId id="316" r:id="rId14"/>
    <p:sldId id="374" r:id="rId15"/>
    <p:sldId id="319" r:id="rId16"/>
    <p:sldId id="342" r:id="rId17"/>
    <p:sldId id="343" r:id="rId18"/>
    <p:sldId id="344" r:id="rId19"/>
    <p:sldId id="291" r:id="rId20"/>
    <p:sldId id="292" r:id="rId21"/>
    <p:sldId id="352" r:id="rId22"/>
    <p:sldId id="296" r:id="rId23"/>
    <p:sldId id="297" r:id="rId24"/>
    <p:sldId id="298" r:id="rId25"/>
    <p:sldId id="356" r:id="rId26"/>
    <p:sldId id="414" r:id="rId27"/>
    <p:sldId id="416" r:id="rId28"/>
    <p:sldId id="417" r:id="rId29"/>
    <p:sldId id="391" r:id="rId30"/>
    <p:sldId id="392" r:id="rId31"/>
    <p:sldId id="393" r:id="rId32"/>
    <p:sldId id="396" r:id="rId33"/>
    <p:sldId id="394" r:id="rId34"/>
    <p:sldId id="302" r:id="rId35"/>
    <p:sldId id="280" r:id="rId36"/>
    <p:sldId id="281" r:id="rId37"/>
    <p:sldId id="303" r:id="rId38"/>
    <p:sldId id="418" r:id="rId39"/>
    <p:sldId id="375" r:id="rId40"/>
  </p:sldIdLst>
  <p:sldSz cx="12192000" cy="6858000"/>
  <p:notesSz cx="6797675" cy="9926638"/>
  <p:embeddedFontLst>
    <p:embeddedFont>
      <p:font typeface="Audiowide" panose="020B0604020202020204" charset="0"/>
      <p:regular r:id="rId43"/>
    </p:embeddedFont>
    <p:embeddedFont>
      <p:font typeface="Calibri" panose="020F0502020204030204" pitchFamily="34" charset="0"/>
      <p:regular r:id="rId44"/>
      <p:bold r:id="rId45"/>
      <p:italic r:id="rId46"/>
      <p:boldItalic r:id="rId47"/>
    </p:embeddedFont>
    <p:embeddedFont>
      <p:font typeface="Calibri Light" panose="020F0302020204030204" pitchFamily="34" charset="0"/>
      <p:regular r:id="rId48"/>
      <p:italic r:id="rId49"/>
    </p:embeddedFont>
    <p:embeddedFont>
      <p:font typeface="Lato" panose="020B0604020202020204" charset="0"/>
      <p:regular r:id="rId50"/>
      <p:bold r:id="rId51"/>
      <p:italic r:id="rId52"/>
      <p:boldItalic r:id="rId53"/>
    </p:embeddedFont>
    <p:embeddedFont>
      <p:font typeface="Microsoft YaHei" panose="020B0503020204020204" pitchFamily="34" charset="-122"/>
      <p:regular r:id="rId54"/>
      <p:bold r:id="rId55"/>
    </p:embeddedFont>
    <p:embeddedFont>
      <p:font typeface="Trebuchet MS" panose="020B0603020202020204" pitchFamily="34" charset="0"/>
      <p:regular r:id="rId56"/>
      <p:bold r:id="rId57"/>
      <p:italic r:id="rId58"/>
      <p:boldItalic r:id="rId59"/>
    </p:embeddedFont>
    <p:embeddedFont>
      <p:font typeface="Verdana" panose="020B0604030504040204" pitchFamily="34" charset="0"/>
      <p:regular r:id="rId60"/>
      <p:bold r:id="rId61"/>
      <p:italic r:id="rId62"/>
      <p:boldItalic r:id="rId63"/>
    </p:embeddedFont>
  </p:embeddedFontLst>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0006"/>
    <a:srgbClr val="FFFFFF"/>
    <a:srgbClr val="C5BFBF"/>
    <a:srgbClr val="B11D09"/>
    <a:srgbClr val="8D2B72"/>
    <a:srgbClr val="543890"/>
    <a:srgbClr val="1DA338"/>
    <a:srgbClr val="A38A3A"/>
    <a:srgbClr val="1B80C4"/>
    <a:srgbClr val="1598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113A9D2-9D6B-4929-AA2D-F23B5EE8CBE7}" styleName="Styl z motywem 2 — Ak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 z motywem 2 — Ak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Styl jasny 1 — Ak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 jasny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Styl jasny 1 — Ak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Styl jasny 1 — Ak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Styl jasny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Styl jasny 2 — Ak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yl jasny 2 — Ak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Styl jasny 1 — Ak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05" autoAdjust="0"/>
    <p:restoredTop sz="94022" autoAdjust="0"/>
  </p:normalViewPr>
  <p:slideViewPr>
    <p:cSldViewPr snapToObjects="1">
      <p:cViewPr>
        <p:scale>
          <a:sx n="140" d="100"/>
          <a:sy n="140" d="100"/>
        </p:scale>
        <p:origin x="82" y="82"/>
      </p:cViewPr>
      <p:guideLst>
        <p:guide orient="horz" pos="2160"/>
        <p:guide pos="3840"/>
      </p:guideLst>
    </p:cSldViewPr>
  </p:slideViewPr>
  <p:outlineViewPr>
    <p:cViewPr>
      <p:scale>
        <a:sx n="33" d="100"/>
        <a:sy n="33" d="100"/>
      </p:scale>
      <p:origin x="0" y="0"/>
    </p:cViewPr>
    <p:sldLst>
      <p:sld r:id="rId1" collapse="1"/>
      <p:sld r:id="rId2" collapse="1"/>
    </p:sldLst>
  </p:outlineViewPr>
  <p:notesTextViewPr>
    <p:cViewPr>
      <p:scale>
        <a:sx n="3" d="2"/>
        <a:sy n="3" d="2"/>
      </p:scale>
      <p:origin x="0" y="0"/>
    </p:cViewPr>
  </p:notesTextViewPr>
  <p:sorterViewPr>
    <p:cViewPr>
      <p:scale>
        <a:sx n="100" d="100"/>
        <a:sy n="100" d="100"/>
      </p:scale>
      <p:origin x="0" y="0"/>
    </p:cViewPr>
  </p:sorterViewPr>
  <p:notesViewPr>
    <p:cSldViewPr snapToObjects="1">
      <p:cViewPr varScale="1">
        <p:scale>
          <a:sx n="106" d="100"/>
          <a:sy n="106" d="100"/>
        </p:scale>
        <p:origin x="-3516"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63" Type="http://schemas.openxmlformats.org/officeDocument/2006/relationships/font" Target="fonts/font2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font" Target="fonts/font16.fntdata"/><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font" Target="fonts/font19.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59" Type="http://schemas.openxmlformats.org/officeDocument/2006/relationships/font" Target="fonts/font17.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font" Target="fonts/font12.fntdata"/><Relationship Id="rId62"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 Id="rId57" Type="http://schemas.openxmlformats.org/officeDocument/2006/relationships/font" Target="fonts/font15.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font" Target="fonts/font18.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sz="quarter" idx="1"/>
          </p:nvPr>
        </p:nvSpPr>
        <p:spPr>
          <a:xfrm>
            <a:off x="3851030" y="0"/>
            <a:ext cx="2945002" cy="497058"/>
          </a:xfrm>
          <a:prstGeom prst="rect">
            <a:avLst/>
          </a:prstGeom>
        </p:spPr>
        <p:txBody>
          <a:bodyPr vert="horz" lIns="100282" tIns="50141" rIns="100282" bIns="50141" rtlCol="0"/>
          <a:lstStyle>
            <a:lvl1pPr algn="r">
              <a:defRPr sz="1300"/>
            </a:lvl1pPr>
          </a:lstStyle>
          <a:p>
            <a:fld id="{D31A44A4-21FB-4420-B922-62B232BD2878}" type="datetimeFigureOut">
              <a:rPr lang="pl-PL" smtClean="0"/>
              <a:t>20.02.2025</a:t>
            </a:fld>
            <a:endParaRPr lang="pl-PL"/>
          </a:p>
        </p:txBody>
      </p:sp>
      <p:sp>
        <p:nvSpPr>
          <p:cNvPr id="4" name="Symbol zastępczy stopki 3"/>
          <p:cNvSpPr>
            <a:spLocks noGrp="1"/>
          </p:cNvSpPr>
          <p:nvPr>
            <p:ph type="ftr" sz="quarter" idx="2"/>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5" name="Symbol zastępczy numeru slajdu 4"/>
          <p:cNvSpPr>
            <a:spLocks noGrp="1"/>
          </p:cNvSpPr>
          <p:nvPr>
            <p:ph type="sldNum" sz="quarter" idx="3"/>
          </p:nvPr>
        </p:nvSpPr>
        <p:spPr>
          <a:xfrm>
            <a:off x="3851030" y="9427767"/>
            <a:ext cx="2945002" cy="497058"/>
          </a:xfrm>
          <a:prstGeom prst="rect">
            <a:avLst/>
          </a:prstGeom>
        </p:spPr>
        <p:txBody>
          <a:bodyPr vert="horz" lIns="100282" tIns="50141" rIns="100282" bIns="50141" rtlCol="0" anchor="b"/>
          <a:lstStyle>
            <a:lvl1pPr algn="r">
              <a:defRPr sz="1300"/>
            </a:lvl1pPr>
          </a:lstStyle>
          <a:p>
            <a:fld id="{DBA98176-2097-4028-882F-F8D3C097CDA2}" type="slidenum">
              <a:rPr lang="pl-PL" smtClean="0"/>
              <a:t>‹#›</a:t>
            </a:fld>
            <a:endParaRPr lang="pl-PL"/>
          </a:p>
        </p:txBody>
      </p:sp>
    </p:spTree>
    <p:extLst>
      <p:ext uri="{BB962C8B-B14F-4D97-AF65-F5344CB8AC3E}">
        <p14:creationId xmlns:p14="http://schemas.microsoft.com/office/powerpoint/2010/main" val="871287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idx="1"/>
          </p:nvPr>
        </p:nvSpPr>
        <p:spPr>
          <a:xfrm>
            <a:off x="3851030" y="0"/>
            <a:ext cx="2945002" cy="497058"/>
          </a:xfrm>
          <a:prstGeom prst="rect">
            <a:avLst/>
          </a:prstGeom>
        </p:spPr>
        <p:txBody>
          <a:bodyPr vert="horz" lIns="100282" tIns="50141" rIns="100282" bIns="50141" rtlCol="0"/>
          <a:lstStyle>
            <a:lvl1pPr algn="r">
              <a:defRPr sz="1300"/>
            </a:lvl1pPr>
          </a:lstStyle>
          <a:p>
            <a:fld id="{A21A7B8F-B13D-42AB-896D-D4142CBE7CC7}" type="datetimeFigureOut">
              <a:rPr lang="pl-PL" smtClean="0"/>
              <a:t>20.02.2025</a:t>
            </a:fld>
            <a:endParaRPr lang="pl-PL"/>
          </a:p>
        </p:txBody>
      </p:sp>
      <p:sp>
        <p:nvSpPr>
          <p:cNvPr id="4" name="Symbol zastępczy obrazu slajdu 3"/>
          <p:cNvSpPr>
            <a:spLocks noGrp="1" noRot="1" noChangeAspect="1"/>
          </p:cNvSpPr>
          <p:nvPr>
            <p:ph type="sldImg" idx="2"/>
          </p:nvPr>
        </p:nvSpPr>
        <p:spPr>
          <a:xfrm>
            <a:off x="92075" y="744538"/>
            <a:ext cx="6613525" cy="3721100"/>
          </a:xfrm>
          <a:prstGeom prst="rect">
            <a:avLst/>
          </a:prstGeom>
          <a:noFill/>
          <a:ln w="12700">
            <a:solidFill>
              <a:prstClr val="black"/>
            </a:solidFill>
          </a:ln>
        </p:spPr>
        <p:txBody>
          <a:bodyPr vert="horz" lIns="100282" tIns="50141" rIns="100282" bIns="50141" rtlCol="0" anchor="ctr"/>
          <a:lstStyle/>
          <a:p>
            <a:endParaRPr lang="pl-PL"/>
          </a:p>
        </p:txBody>
      </p:sp>
      <p:sp>
        <p:nvSpPr>
          <p:cNvPr id="5" name="Symbol zastępczy notatek 4"/>
          <p:cNvSpPr>
            <a:spLocks noGrp="1"/>
          </p:cNvSpPr>
          <p:nvPr>
            <p:ph type="body" sz="quarter" idx="3"/>
          </p:nvPr>
        </p:nvSpPr>
        <p:spPr>
          <a:xfrm>
            <a:off x="679111" y="4714791"/>
            <a:ext cx="5439455" cy="4468075"/>
          </a:xfrm>
          <a:prstGeom prst="rect">
            <a:avLst/>
          </a:prstGeom>
        </p:spPr>
        <p:txBody>
          <a:bodyPr vert="horz" lIns="100282" tIns="50141" rIns="100282" bIns="50141"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7" name="Symbol zastępczy numeru slajdu 6"/>
          <p:cNvSpPr>
            <a:spLocks noGrp="1"/>
          </p:cNvSpPr>
          <p:nvPr>
            <p:ph type="sldNum" sz="quarter" idx="5"/>
          </p:nvPr>
        </p:nvSpPr>
        <p:spPr>
          <a:xfrm>
            <a:off x="3851030" y="9427767"/>
            <a:ext cx="2945002" cy="497058"/>
          </a:xfrm>
          <a:prstGeom prst="rect">
            <a:avLst/>
          </a:prstGeom>
        </p:spPr>
        <p:txBody>
          <a:bodyPr vert="horz" lIns="100282" tIns="50141" rIns="100282" bIns="50141" rtlCol="0" anchor="b"/>
          <a:lstStyle>
            <a:lvl1pPr algn="r">
              <a:defRPr sz="1300"/>
            </a:lvl1pPr>
          </a:lstStyle>
          <a:p>
            <a:fld id="{6B563000-1E3B-452F-A06E-988171F92042}" type="slidenum">
              <a:rPr lang="pl-PL" smtClean="0"/>
              <a:t>‹#›</a:t>
            </a:fld>
            <a:endParaRPr lang="pl-PL"/>
          </a:p>
        </p:txBody>
      </p:sp>
    </p:spTree>
    <p:extLst>
      <p:ext uri="{BB962C8B-B14F-4D97-AF65-F5344CB8AC3E}">
        <p14:creationId xmlns:p14="http://schemas.microsoft.com/office/powerpoint/2010/main" val="914764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a:t>
            </a:fld>
            <a:endParaRPr lang="pl-PL" dirty="0"/>
          </a:p>
        </p:txBody>
      </p:sp>
    </p:spTree>
    <p:extLst>
      <p:ext uri="{BB962C8B-B14F-4D97-AF65-F5344CB8AC3E}">
        <p14:creationId xmlns:p14="http://schemas.microsoft.com/office/powerpoint/2010/main" val="294528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Stan na 31.12.2024 r.</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17 368 studentów na 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100 studentów JSM (na kierunku lekarskim)</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2820 studentów na II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758 doktorantów w Szkole Doktorskiej </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nauczycieli akademickich ogółem, stan na 31.12.2024 r.</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557 pracowników 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1697 pracowników badawczo-dydaktycznych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124 pracowników badawczych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2436 pracowników administracji</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6B563000-1E3B-452F-A06E-988171F92042}" type="slidenum">
              <a:rPr lang="pl-PL" smtClean="0"/>
              <a:t>2</a:t>
            </a:fld>
            <a:endParaRPr lang="pl-PL" dirty="0"/>
          </a:p>
        </p:txBody>
      </p:sp>
    </p:spTree>
    <p:extLst>
      <p:ext uri="{BB962C8B-B14F-4D97-AF65-F5344CB8AC3E}">
        <p14:creationId xmlns:p14="http://schemas.microsoft.com/office/powerpoint/2010/main" val="1187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a:t>
            </a:fld>
            <a:endParaRPr lang="pl-PL" dirty="0"/>
          </a:p>
        </p:txBody>
      </p:sp>
    </p:spTree>
    <p:extLst>
      <p:ext uri="{BB962C8B-B14F-4D97-AF65-F5344CB8AC3E}">
        <p14:creationId xmlns:p14="http://schemas.microsoft.com/office/powerpoint/2010/main" val="1721847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31.12.2024</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4</a:t>
            </a:fld>
            <a:endParaRPr lang="pl-PL" dirty="0"/>
          </a:p>
        </p:txBody>
      </p:sp>
    </p:spTree>
    <p:extLst>
      <p:ext uri="{BB962C8B-B14F-4D97-AF65-F5344CB8AC3E}">
        <p14:creationId xmlns:p14="http://schemas.microsoft.com/office/powerpoint/2010/main" val="170286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pwr.edu.pl/uczelnia/informacje-</a:t>
            </a:r>
            <a:r>
              <a:rPr lang="pl-PL" dirty="0" err="1"/>
              <a:t>ogolne</a:t>
            </a:r>
            <a:r>
              <a:rPr lang="pl-PL" dirty="0"/>
              <a:t>/historia-i-</a:t>
            </a:r>
            <a:r>
              <a:rPr lang="pl-PL" dirty="0" err="1"/>
              <a:t>rozwoj</a:t>
            </a:r>
            <a:r>
              <a:rPr lang="pl-PL" dirty="0"/>
              <a:t>/</a:t>
            </a:r>
            <a:r>
              <a:rPr lang="pl-PL" dirty="0" err="1"/>
              <a:t>osobistosci</a:t>
            </a:r>
            <a:r>
              <a:rPr lang="pl-PL" dirty="0"/>
              <a:t>/doktorzy-honoris-causa</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5</a:t>
            </a:fld>
            <a:endParaRPr lang="pl-PL"/>
          </a:p>
        </p:txBody>
      </p:sp>
    </p:spTree>
    <p:extLst>
      <p:ext uri="{BB962C8B-B14F-4D97-AF65-F5344CB8AC3E}">
        <p14:creationId xmlns:p14="http://schemas.microsoft.com/office/powerpoint/2010/main" val="491919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b="1" dirty="0">
                <a:latin typeface="Calibri" panose="020F0502020204030204" pitchFamily="34" charset="0"/>
                <a:cs typeface="Calibri" panose="020F0502020204030204" pitchFamily="34" charset="0"/>
              </a:rPr>
              <a:t>Times </a:t>
            </a:r>
            <a:r>
              <a:rPr lang="pl-PL" b="1" dirty="0" err="1">
                <a:latin typeface="Calibri" panose="020F0502020204030204" pitchFamily="34" charset="0"/>
                <a:cs typeface="Calibri" panose="020F0502020204030204" pitchFamily="34" charset="0"/>
              </a:rPr>
              <a:t>Higher</a:t>
            </a:r>
            <a:r>
              <a:rPr lang="pl-PL" b="1" dirty="0">
                <a:latin typeface="Calibri" panose="020F0502020204030204" pitchFamily="34" charset="0"/>
                <a:cs typeface="Calibri" panose="020F0502020204030204" pitchFamily="34" charset="0"/>
              </a:rPr>
              <a:t> </a:t>
            </a:r>
            <a:r>
              <a:rPr lang="pl-PL" b="1" dirty="0" err="1">
                <a:latin typeface="Calibri" panose="020F0502020204030204" pitchFamily="34" charset="0"/>
                <a:cs typeface="Calibri" panose="020F0502020204030204" pitchFamily="34" charset="0"/>
              </a:rPr>
              <a:t>Education</a:t>
            </a:r>
            <a:r>
              <a:rPr lang="pl-PL" b="1"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Interdisciplinary Science Rankings 2025</a:t>
            </a:r>
            <a:endParaRPr lang="en-US" dirty="0">
              <a:latin typeface="Calibri" panose="020F0502020204030204" pitchFamily="34" charset="0"/>
              <a:cs typeface="Calibri" panose="020F0502020204030204" pitchFamily="34" charset="0"/>
            </a:endParaRPr>
          </a:p>
          <a:p>
            <a:pPr marL="285750" indent="-285750">
              <a:buClr>
                <a:srgbClr val="90A5BE"/>
              </a:buClr>
              <a:buFont typeface="Wingdings" panose="05000000000000000000" pitchFamily="2" charset="2"/>
              <a:buChar char="§"/>
            </a:pPr>
            <a:r>
              <a:rPr lang="pl-PL" dirty="0">
                <a:latin typeface="Calibri" panose="020F0502020204030204" pitchFamily="34" charset="0"/>
                <a:cs typeface="Calibri" panose="020F0502020204030204" pitchFamily="34" charset="0"/>
              </a:rPr>
              <a:t>2nd place </a:t>
            </a:r>
            <a:r>
              <a:rPr lang="en-US" dirty="0">
                <a:latin typeface="Calibri" panose="020F0502020204030204" pitchFamily="34" charset="0"/>
                <a:cs typeface="Calibri" panose="020F0502020204030204" pitchFamily="34" charset="0"/>
              </a:rPr>
              <a:t>among Polish universities</a:t>
            </a:r>
          </a:p>
          <a:p>
            <a:pPr marL="285750" indent="-285750">
              <a:buClr>
                <a:srgbClr val="90A5BE"/>
              </a:buClr>
              <a:buFont typeface="Wingdings" panose="05000000000000000000" pitchFamily="2" charset="2"/>
              <a:buChar char="§"/>
            </a:pPr>
            <a:r>
              <a:rPr lang="en-US" dirty="0">
                <a:latin typeface="Calibri" panose="020F0502020204030204" pitchFamily="34" charset="0"/>
                <a:cs typeface="Calibri" panose="020F0502020204030204" pitchFamily="34" charset="0"/>
              </a:rPr>
              <a:t>in group 2</a:t>
            </a:r>
            <a:r>
              <a:rPr lang="pl-PL" dirty="0">
                <a:latin typeface="Calibri" panose="020F0502020204030204" pitchFamily="34" charset="0"/>
                <a:cs typeface="Calibri" panose="020F0502020204030204" pitchFamily="34" charset="0"/>
              </a:rPr>
              <a:t>01</a:t>
            </a:r>
            <a:r>
              <a:rPr lang="en-US" dirty="0">
                <a:latin typeface="Calibri" panose="020F0502020204030204" pitchFamily="34" charset="0"/>
                <a:cs typeface="Calibri" panose="020F0502020204030204" pitchFamily="34" charset="0"/>
              </a:rPr>
              <a:t>-</a:t>
            </a:r>
            <a:r>
              <a:rPr lang="pl-PL" dirty="0">
                <a:latin typeface="Calibri" panose="020F0502020204030204" pitchFamily="34" charset="0"/>
                <a:cs typeface="Calibri" panose="020F0502020204030204" pitchFamily="34" charset="0"/>
              </a:rPr>
              <a:t>25</a:t>
            </a:r>
            <a:r>
              <a:rPr lang="en-US" dirty="0">
                <a:latin typeface="Calibri" panose="020F0502020204030204" pitchFamily="34" charset="0"/>
                <a:cs typeface="Calibri" panose="020F0502020204030204" pitchFamily="34" charset="0"/>
              </a:rPr>
              <a:t>0 in the general ranking of universities</a:t>
            </a:r>
            <a:endParaRPr lang="pl-PL" dirty="0">
              <a:latin typeface="Calibri" panose="020F0502020204030204" pitchFamily="34" charset="0"/>
              <a:cs typeface="Calibri" panose="020F0502020204030204" pitchFamily="34" charset="0"/>
            </a:endParaRPr>
          </a:p>
          <a:p>
            <a:pPr marL="285750" indent="-285750">
              <a:buClr>
                <a:srgbClr val="90A5BE"/>
              </a:buClr>
              <a:buFont typeface="Wingdings" panose="05000000000000000000" pitchFamily="2" charset="2"/>
              <a:buChar char="§"/>
            </a:pPr>
            <a:endParaRPr lang="pl-PL"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90A5BE"/>
              </a:buClr>
              <a:buSzTx/>
              <a:buFont typeface="Wingdings" panose="05000000000000000000" pitchFamily="2" charset="2"/>
              <a:buNone/>
              <a:tabLst/>
              <a:defRPr/>
            </a:pPr>
            <a:r>
              <a:rPr lang="en-US" sz="1200" b="0" i="0" kern="1200" dirty="0">
                <a:solidFill>
                  <a:schemeClr val="tx1"/>
                </a:solidFill>
                <a:effectLst/>
                <a:latin typeface="+mn-lt"/>
                <a:ea typeface="+mn-ea"/>
                <a:cs typeface="+mn-cs"/>
              </a:rPr>
              <a:t>The Interdisciplinary Science Rankings is the first effort of its kind to measure universities’ contributions and commitment to interdisciplinary science. It includes 11 carefully calibrated performance indicators to assess institutions across three key areas, each representing a stage in the life cycle of research projects: inputs (funding); process (measures of success, facilities, administrative support and promotion); and outputs (publications, research quality and reputation).</a:t>
            </a:r>
            <a:endParaRPr lang="pl-PL" sz="1200" b="0" i="0" kern="1200" dirty="0">
              <a:solidFill>
                <a:schemeClr val="tx1"/>
              </a:solidFill>
              <a:effectLst/>
              <a:latin typeface="+mn-lt"/>
              <a:ea typeface="+mn-ea"/>
              <a:cs typeface="+mn-cs"/>
            </a:endParaRPr>
          </a:p>
          <a:p>
            <a:pPr marL="0" indent="0">
              <a:buClr>
                <a:srgbClr val="90A5BE"/>
              </a:buClr>
              <a:buFont typeface="Wingdings" panose="05000000000000000000" pitchFamily="2" charset="2"/>
              <a:buNone/>
            </a:pPr>
            <a:endParaRPr lang="en-US" dirty="0">
              <a:latin typeface="Calibri" panose="020F0502020204030204" pitchFamily="34" charset="0"/>
              <a:cs typeface="Calibri" panose="020F0502020204030204" pitchFamily="34" charset="0"/>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a:t>
            </a:fld>
            <a:endParaRPr lang="pl-PL"/>
          </a:p>
        </p:txBody>
      </p:sp>
    </p:spTree>
    <p:extLst>
      <p:ext uri="{BB962C8B-B14F-4D97-AF65-F5344CB8AC3E}">
        <p14:creationId xmlns:p14="http://schemas.microsoft.com/office/powerpoint/2010/main" val="2494492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7</a:t>
            </a:fld>
            <a:endParaRPr lang="pl-PL"/>
          </a:p>
        </p:txBody>
      </p:sp>
    </p:spTree>
    <p:extLst>
      <p:ext uri="{BB962C8B-B14F-4D97-AF65-F5344CB8AC3E}">
        <p14:creationId xmlns:p14="http://schemas.microsoft.com/office/powerpoint/2010/main" val="2934909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8</a:t>
            </a:fld>
            <a:endParaRPr lang="pl-PL"/>
          </a:p>
        </p:txBody>
      </p:sp>
    </p:spTree>
    <p:extLst>
      <p:ext uri="{BB962C8B-B14F-4D97-AF65-F5344CB8AC3E}">
        <p14:creationId xmlns:p14="http://schemas.microsoft.com/office/powerpoint/2010/main" val="521360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pl-PL" sz="1200" dirty="0">
                <a:solidFill>
                  <a:prstClr val="black"/>
                </a:solidFill>
                <a:latin typeface="Calibri" pitchFamily="34" charset="0"/>
                <a:cs typeface="Calibri" pitchFamily="34" charset="0"/>
              </a:rPr>
              <a:t>Since its very beginnings, </a:t>
            </a:r>
            <a:r>
              <a:rPr lang="pl-PL" altLang="pl-PL" sz="1200" dirty="0">
                <a:solidFill>
                  <a:prstClr val="black"/>
                </a:solidFill>
                <a:latin typeface="Calibri" pitchFamily="34" charset="0"/>
                <a:cs typeface="Calibri" pitchFamily="34" charset="0"/>
              </a:rPr>
              <a:t>Wrocław Tech </a:t>
            </a:r>
            <a:r>
              <a:rPr lang="en-US" altLang="pl-PL" sz="1200" dirty="0">
                <a:solidFill>
                  <a:prstClr val="black"/>
                </a:solidFill>
                <a:latin typeface="Calibri" pitchFamily="34" charset="0"/>
                <a:cs typeface="Calibri" pitchFamily="34" charset="0"/>
              </a:rPr>
              <a:t>has aimed to deliver high quality education. It</a:t>
            </a:r>
            <a:r>
              <a:rPr lang="pl-PL" altLang="pl-PL" sz="1200" dirty="0">
                <a:solidFill>
                  <a:prstClr val="black"/>
                </a:solidFill>
                <a:latin typeface="Calibri" pitchFamily="34" charset="0"/>
                <a:cs typeface="Calibri" pitchFamily="34" charset="0"/>
              </a:rPr>
              <a:t>s</a:t>
            </a:r>
            <a:r>
              <a:rPr lang="en-US" altLang="pl-PL" sz="1200" dirty="0">
                <a:solidFill>
                  <a:prstClr val="black"/>
                </a:solidFill>
                <a:latin typeface="Calibri" pitchFamily="34" charset="0"/>
                <a:cs typeface="Calibri" pitchFamily="34" charset="0"/>
              </a:rPr>
              <a:t> multidisciplinary character</a:t>
            </a:r>
            <a:r>
              <a:rPr lang="pl-PL" altLang="pl-PL" sz="1200" dirty="0">
                <a:solidFill>
                  <a:prstClr val="black"/>
                </a:solidFill>
                <a:latin typeface="Calibri" pitchFamily="34" charset="0"/>
                <a:cs typeface="Calibri" pitchFamily="34" charset="0"/>
              </a:rPr>
              <a:t> </a:t>
            </a:r>
            <a:r>
              <a:rPr lang="pl-PL" altLang="pl-PL" sz="1200" dirty="0" err="1">
                <a:solidFill>
                  <a:prstClr val="black"/>
                </a:solidFill>
                <a:latin typeface="Calibri" pitchFamily="34" charset="0"/>
                <a:cs typeface="Calibri" pitchFamily="34" charset="0"/>
              </a:rPr>
              <a:t>goes</a:t>
            </a:r>
            <a:r>
              <a:rPr lang="en-US" altLang="pl-PL" sz="1200" dirty="0">
                <a:solidFill>
                  <a:prstClr val="black"/>
                </a:solidFill>
                <a:latin typeface="Calibri" pitchFamily="34" charset="0"/>
                <a:cs typeface="Calibri" pitchFamily="34" charset="0"/>
              </a:rPr>
              <a:t> beyond the traditional</a:t>
            </a:r>
            <a:r>
              <a:rPr lang="pl-PL" altLang="pl-PL" sz="1200" dirty="0">
                <a:solidFill>
                  <a:prstClr val="black"/>
                </a:solidFill>
                <a:latin typeface="Calibri" pitchFamily="34" charset="0"/>
                <a:cs typeface="Calibri" pitchFamily="34" charset="0"/>
              </a:rPr>
              <a:t> </a:t>
            </a:r>
            <a:r>
              <a:rPr lang="en-US" altLang="pl-PL" sz="1200" dirty="0">
                <a:solidFill>
                  <a:prstClr val="black"/>
                </a:solidFill>
                <a:latin typeface="Calibri" pitchFamily="34" charset="0"/>
                <a:cs typeface="Calibri" pitchFamily="34" charset="0"/>
              </a:rPr>
              <a:t>fields of engineering</a:t>
            </a:r>
            <a:r>
              <a:rPr lang="pl-PL" altLang="pl-PL" sz="1200" dirty="0">
                <a:solidFill>
                  <a:prstClr val="black"/>
                </a:solidFill>
                <a:latin typeface="Calibri" pitchFamily="34" charset="0"/>
                <a:cs typeface="Calibri" pitchFamily="34" charset="0"/>
              </a:rPr>
              <a:t>, </a:t>
            </a:r>
            <a:r>
              <a:rPr lang="en-US" altLang="pl-PL" sz="1200" dirty="0">
                <a:solidFill>
                  <a:prstClr val="black"/>
                </a:solidFill>
                <a:latin typeface="Calibri" pitchFamily="34" charset="0"/>
                <a:cs typeface="Calibri" pitchFamily="34" charset="0"/>
              </a:rPr>
              <a:t>interweaving technical, mathematical, natural and economic sciences</a:t>
            </a:r>
            <a:r>
              <a:rPr lang="pl-PL" altLang="pl-PL" sz="1200" dirty="0">
                <a:solidFill>
                  <a:prstClr val="black"/>
                </a:solidFill>
                <a:latin typeface="Calibri" pitchFamily="34" charset="0"/>
                <a:cs typeface="Calibri" pitchFamily="34" charset="0"/>
              </a:rPr>
              <a:t> with</a:t>
            </a:r>
            <a:r>
              <a:rPr lang="en-US" altLang="pl-PL" sz="1200" dirty="0">
                <a:solidFill>
                  <a:prstClr val="black"/>
                </a:solidFill>
                <a:latin typeface="Calibri" pitchFamily="34" charset="0"/>
                <a:cs typeface="Calibri" pitchFamily="34" charset="0"/>
              </a:rPr>
              <a:t> humanities. </a:t>
            </a:r>
            <a:endParaRPr lang="pl-PL" dirty="0">
              <a:latin typeface="Calibri" panose="020F0502020204030204" pitchFamily="34" charset="0"/>
              <a:cs typeface="Calibri" panose="020F0502020204030204" pitchFamily="34" charset="0"/>
            </a:endParaRPr>
          </a:p>
          <a:p>
            <a:endParaRPr lang="pl-PL" dirty="0"/>
          </a:p>
          <a:p>
            <a:r>
              <a:rPr lang="pl-PL" dirty="0"/>
              <a:t>nazwy dyscyplin w języku angielskim – załącznik nr 2 do PO 6/2024</a:t>
            </a:r>
          </a:p>
          <a:p>
            <a:r>
              <a:rPr lang="pl-PL" dirty="0"/>
              <a:t>Architecture and Urban Planning</a:t>
            </a:r>
          </a:p>
          <a:p>
            <a:r>
              <a:rPr lang="pl-PL" dirty="0"/>
              <a:t>Automation, Electronics, </a:t>
            </a:r>
            <a:r>
              <a:rPr lang="pl-PL" dirty="0" err="1"/>
              <a:t>Electrical</a:t>
            </a:r>
            <a:r>
              <a:rPr lang="pl-PL" dirty="0"/>
              <a:t> Engineering and Space Technologies</a:t>
            </a:r>
          </a:p>
          <a:p>
            <a:r>
              <a:rPr lang="pl-PL" dirty="0"/>
              <a:t>Information and </a:t>
            </a:r>
            <a:r>
              <a:rPr lang="pl-PL" dirty="0" err="1"/>
              <a:t>Communication</a:t>
            </a:r>
            <a:r>
              <a:rPr lang="pl-PL" dirty="0"/>
              <a:t> Technology</a:t>
            </a:r>
          </a:p>
          <a:p>
            <a:r>
              <a:rPr lang="pl-PL" dirty="0" err="1"/>
              <a:t>Biomedical</a:t>
            </a:r>
            <a:r>
              <a:rPr lang="pl-PL" dirty="0"/>
              <a:t> Engineering</a:t>
            </a:r>
          </a:p>
          <a:p>
            <a:r>
              <a:rPr lang="pl-PL" dirty="0" err="1"/>
              <a:t>Chemical</a:t>
            </a:r>
            <a:r>
              <a:rPr lang="pl-PL" dirty="0"/>
              <a:t> Engineering</a:t>
            </a:r>
          </a:p>
          <a:p>
            <a:r>
              <a:rPr lang="pl-PL" dirty="0" err="1"/>
              <a:t>Civil</a:t>
            </a:r>
            <a:r>
              <a:rPr lang="pl-PL" dirty="0"/>
              <a:t> Engineering, </a:t>
            </a:r>
            <a:r>
              <a:rPr lang="pl-PL" dirty="0" err="1"/>
              <a:t>Geodesy</a:t>
            </a:r>
            <a:r>
              <a:rPr lang="pl-PL" dirty="0"/>
              <a:t> and Transport </a:t>
            </a:r>
          </a:p>
          <a:p>
            <a:r>
              <a:rPr lang="pl-PL" dirty="0"/>
              <a:t>Materials Engineering</a:t>
            </a:r>
          </a:p>
          <a:p>
            <a:r>
              <a:rPr lang="pl-PL" dirty="0" err="1"/>
              <a:t>Mechanical</a:t>
            </a:r>
            <a:r>
              <a:rPr lang="pl-PL" dirty="0"/>
              <a:t> Engineering</a:t>
            </a:r>
          </a:p>
          <a:p>
            <a:r>
              <a:rPr lang="pl-PL" dirty="0" err="1"/>
              <a:t>Environmental</a:t>
            </a:r>
            <a:r>
              <a:rPr lang="pl-PL" dirty="0"/>
              <a:t> Engineering, </a:t>
            </a:r>
            <a:r>
              <a:rPr lang="pl-PL" dirty="0" err="1"/>
              <a:t>Mining</a:t>
            </a:r>
            <a:r>
              <a:rPr lang="pl-PL" dirty="0"/>
              <a:t> and Energy</a:t>
            </a:r>
          </a:p>
          <a:p>
            <a:r>
              <a:rPr lang="pl-PL" dirty="0" err="1"/>
              <a:t>Mathematics</a:t>
            </a:r>
            <a:endParaRPr lang="pl-PL" dirty="0"/>
          </a:p>
          <a:p>
            <a:r>
              <a:rPr lang="pl-PL" dirty="0" err="1"/>
              <a:t>Chemical</a:t>
            </a:r>
            <a:r>
              <a:rPr lang="pl-PL" dirty="0"/>
              <a:t> </a:t>
            </a:r>
            <a:r>
              <a:rPr lang="pl-PL" dirty="0" err="1"/>
              <a:t>Sciences</a:t>
            </a:r>
            <a:endParaRPr lang="pl-PL" dirty="0"/>
          </a:p>
          <a:p>
            <a:r>
              <a:rPr lang="pl-PL" dirty="0" err="1"/>
              <a:t>Physical</a:t>
            </a:r>
            <a:r>
              <a:rPr lang="pl-PL" dirty="0"/>
              <a:t> </a:t>
            </a:r>
            <a:r>
              <a:rPr lang="pl-PL" dirty="0" err="1"/>
              <a:t>Sciences</a:t>
            </a:r>
            <a:endParaRPr lang="pl-PL" dirty="0"/>
          </a:p>
          <a:p>
            <a:r>
              <a:rPr lang="pl-PL" dirty="0"/>
              <a:t>Management and </a:t>
            </a:r>
            <a:r>
              <a:rPr lang="pl-PL" dirty="0" err="1"/>
              <a:t>Quality</a:t>
            </a:r>
            <a:r>
              <a:rPr lang="pl-PL" dirty="0"/>
              <a:t> </a:t>
            </a:r>
            <a:r>
              <a:rPr lang="pl-PL" dirty="0" err="1"/>
              <a:t>Studies</a:t>
            </a:r>
            <a:endParaRPr lang="pl-PL" dirty="0"/>
          </a:p>
          <a:p>
            <a:r>
              <a:rPr lang="pl-PL" dirty="0" err="1"/>
              <a:t>Medical</a:t>
            </a:r>
            <a:r>
              <a:rPr lang="pl-PL" dirty="0"/>
              <a:t> </a:t>
            </a:r>
            <a:r>
              <a:rPr lang="pl-PL" dirty="0" err="1"/>
              <a:t>Sciences</a:t>
            </a:r>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9</a:t>
            </a:fld>
            <a:endParaRPr lang="pl-PL"/>
          </a:p>
        </p:txBody>
      </p:sp>
    </p:spTree>
    <p:extLst>
      <p:ext uri="{BB962C8B-B14F-4D97-AF65-F5344CB8AC3E}">
        <p14:creationId xmlns:p14="http://schemas.microsoft.com/office/powerpoint/2010/main" val="320096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wykaz nazw wydziałów, kierunków studiów, specjalności w języku angielskim – załącznik nr 1 do PO 6/2024 </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10</a:t>
            </a:fld>
            <a:endParaRPr lang="pl-PL"/>
          </a:p>
        </p:txBody>
      </p:sp>
    </p:spTree>
    <p:extLst>
      <p:ext uri="{BB962C8B-B14F-4D97-AF65-F5344CB8AC3E}">
        <p14:creationId xmlns:p14="http://schemas.microsoft.com/office/powerpoint/2010/main" val="26117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11</a:t>
            </a:fld>
            <a:endParaRPr lang="pl-PL"/>
          </a:p>
        </p:txBody>
      </p:sp>
    </p:spTree>
    <p:extLst>
      <p:ext uri="{BB962C8B-B14F-4D97-AF65-F5344CB8AC3E}">
        <p14:creationId xmlns:p14="http://schemas.microsoft.com/office/powerpoint/2010/main" val="2692225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12</a:t>
            </a:fld>
            <a:endParaRPr lang="pl-PL"/>
          </a:p>
        </p:txBody>
      </p:sp>
    </p:spTree>
    <p:extLst>
      <p:ext uri="{BB962C8B-B14F-4D97-AF65-F5344CB8AC3E}">
        <p14:creationId xmlns:p14="http://schemas.microsoft.com/office/powerpoint/2010/main" val="1689835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13</a:t>
            </a:fld>
            <a:endParaRPr lang="pl-PL"/>
          </a:p>
        </p:txBody>
      </p:sp>
    </p:spTree>
    <p:extLst>
      <p:ext uri="{BB962C8B-B14F-4D97-AF65-F5344CB8AC3E}">
        <p14:creationId xmlns:p14="http://schemas.microsoft.com/office/powerpoint/2010/main" val="31467765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Sieć </a:t>
            </a:r>
            <a:r>
              <a:rPr lang="pl-PL" sz="1200" b="0" i="0" kern="1200" dirty="0" err="1">
                <a:solidFill>
                  <a:schemeClr val="tx1"/>
                </a:solidFill>
                <a:effectLst/>
                <a:latin typeface="+mn-lt"/>
                <a:ea typeface="+mn-ea"/>
                <a:cs typeface="+mn-cs"/>
              </a:rPr>
              <a:t>Unite</a:t>
            </a:r>
            <a:r>
              <a:rPr lang="pl-PL" sz="1200" b="0" i="0" kern="1200" dirty="0">
                <a:solidFill>
                  <a:schemeClr val="tx1"/>
                </a:solidFill>
                <a:effectLst/>
                <a:latin typeface="+mn-lt"/>
                <a:ea typeface="+mn-ea"/>
                <a:cs typeface="+mn-cs"/>
              </a:rPr>
              <a:t>! </a:t>
            </a:r>
          </a:p>
          <a:p>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Uniwersytet w Grenoble (Francja),</a:t>
            </a:r>
          </a:p>
          <a:p>
            <a:r>
              <a:rPr lang="pl-PL" sz="1200" b="0" i="0" kern="1200" dirty="0">
                <a:solidFill>
                  <a:schemeClr val="tx1"/>
                </a:solidFill>
                <a:effectLst/>
                <a:latin typeface="+mn-lt"/>
                <a:ea typeface="+mn-ea"/>
                <a:cs typeface="+mn-cs"/>
              </a:rPr>
              <a:t>Uniwersytet w Lizbonie (Portugalia),</a:t>
            </a:r>
          </a:p>
          <a:p>
            <a:r>
              <a:rPr lang="pl-PL" sz="1200" b="0" i="0" kern="1200" dirty="0">
                <a:solidFill>
                  <a:schemeClr val="tx1"/>
                </a:solidFill>
                <a:effectLst/>
                <a:latin typeface="+mn-lt"/>
                <a:ea typeface="+mn-ea"/>
                <a:cs typeface="+mn-cs"/>
              </a:rPr>
              <a:t>Królewski Instytut Technologiczny w Sztokholmie (Szwecja),</a:t>
            </a:r>
          </a:p>
          <a:p>
            <a:r>
              <a:rPr lang="pl-PL" sz="1200" b="0" i="0" kern="1200" dirty="0">
                <a:solidFill>
                  <a:schemeClr val="tx1"/>
                </a:solidFill>
                <a:effectLst/>
                <a:latin typeface="+mn-lt"/>
                <a:ea typeface="+mn-ea"/>
                <a:cs typeface="+mn-cs"/>
              </a:rPr>
              <a:t>Aalto University (Finlandia),</a:t>
            </a:r>
          </a:p>
          <a:p>
            <a:r>
              <a:rPr lang="pl-PL" sz="1200" b="0" i="0" kern="1200" dirty="0">
                <a:solidFill>
                  <a:schemeClr val="tx1"/>
                </a:solidFill>
                <a:effectLst/>
                <a:latin typeface="+mn-lt"/>
                <a:ea typeface="+mn-ea"/>
                <a:cs typeface="+mn-cs"/>
              </a:rPr>
              <a:t>Uniwersytet Techniczny w Darmstadt (Niemcy),</a:t>
            </a:r>
          </a:p>
          <a:p>
            <a:r>
              <a:rPr lang="pl-PL" sz="1200" b="0" i="0" kern="1200" dirty="0">
                <a:solidFill>
                  <a:schemeClr val="tx1"/>
                </a:solidFill>
                <a:effectLst/>
                <a:latin typeface="+mn-lt"/>
                <a:ea typeface="+mn-ea"/>
                <a:cs typeface="+mn-cs"/>
              </a:rPr>
              <a:t>Politechnika w Turynie (Włochy),</a:t>
            </a:r>
          </a:p>
          <a:p>
            <a:r>
              <a:rPr lang="pl-PL" sz="1200" b="0" i="0" kern="1200" dirty="0">
                <a:solidFill>
                  <a:schemeClr val="tx1"/>
                </a:solidFill>
                <a:effectLst/>
                <a:latin typeface="+mn-lt"/>
                <a:ea typeface="+mn-ea"/>
                <a:cs typeface="+mn-cs"/>
              </a:rPr>
              <a:t>Uniwersytet Techniczny Katalonii - Barcelona Tech (Hiszpania),</a:t>
            </a:r>
          </a:p>
          <a:p>
            <a:r>
              <a:rPr lang="pl-PL" sz="1200" b="0" i="0" kern="1200" dirty="0">
                <a:solidFill>
                  <a:schemeClr val="tx1"/>
                </a:solidFill>
                <a:effectLst/>
                <a:latin typeface="+mn-lt"/>
                <a:ea typeface="+mn-ea"/>
                <a:cs typeface="+mn-cs"/>
              </a:rPr>
              <a:t>Politechnika Wrocławska,</a:t>
            </a:r>
          </a:p>
          <a:p>
            <a:r>
              <a:rPr lang="pl-PL" sz="1200" b="0" i="0" kern="1200" dirty="0">
                <a:solidFill>
                  <a:schemeClr val="tx1"/>
                </a:solidFill>
                <a:effectLst/>
                <a:latin typeface="+mn-lt"/>
                <a:ea typeface="+mn-ea"/>
                <a:cs typeface="+mn-cs"/>
              </a:rPr>
              <a:t>Uniwersytet Techniczny w Graz (Austria).</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14</a:t>
            </a:fld>
            <a:endParaRPr lang="pl-PL"/>
          </a:p>
        </p:txBody>
      </p:sp>
    </p:spTree>
    <p:extLst>
      <p:ext uri="{BB962C8B-B14F-4D97-AF65-F5344CB8AC3E}">
        <p14:creationId xmlns:p14="http://schemas.microsoft.com/office/powerpoint/2010/main" val="3273961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lvl="0" indent="0" algn="l" rtl="0">
              <a:spcBef>
                <a:spcPts val="0"/>
              </a:spcBef>
              <a:spcAft>
                <a:spcPts val="0"/>
              </a:spcAft>
              <a:buNone/>
            </a:pPr>
            <a:r>
              <a:rPr lang="pl-PL" dirty="0"/>
              <a:t>Liczba cudzoziemców – stan na 31.12.2024 r.,</a:t>
            </a:r>
            <a:br>
              <a:rPr lang="pl-PL" dirty="0"/>
            </a:br>
            <a:r>
              <a:rPr lang="pl-PL" dirty="0"/>
              <a:t>Aktualne umowy międzynarodowe – wszystkie umowy aktualne na dzień 31.12.2024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16</a:t>
            </a:fld>
            <a:endParaRPr lang="pl-PL"/>
          </a:p>
        </p:txBody>
      </p:sp>
    </p:spTree>
    <p:extLst>
      <p:ext uri="{BB962C8B-B14F-4D97-AF65-F5344CB8AC3E}">
        <p14:creationId xmlns:p14="http://schemas.microsoft.com/office/powerpoint/2010/main" val="2749871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rtl="0" fontAlgn="ctr"/>
            <a:endParaRPr lang="pl-PL"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b="1" u="none" strike="noStrike" cap="none" dirty="0">
                <a:solidFill>
                  <a:schemeClr val="dk1"/>
                </a:solidFill>
                <a:latin typeface="+mn-lt"/>
                <a:ea typeface="+mn-ea"/>
                <a:cs typeface="Calibri"/>
                <a:sym typeface="Calibri"/>
              </a:rPr>
              <a:t>Stan na 31.12.2024</a:t>
            </a:r>
          </a:p>
          <a:p>
            <a:pPr marL="0" lvl="0" indent="0" algn="l" rtl="0">
              <a:spcBef>
                <a:spcPts val="0"/>
              </a:spcBef>
              <a:spcAft>
                <a:spcPts val="0"/>
              </a:spcAft>
              <a:buNone/>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17</a:t>
            </a:fld>
            <a:endParaRPr lang="pl-PL"/>
          </a:p>
        </p:txBody>
      </p:sp>
    </p:spTree>
    <p:extLst>
      <p:ext uri="{BB962C8B-B14F-4D97-AF65-F5344CB8AC3E}">
        <p14:creationId xmlns:p14="http://schemas.microsoft.com/office/powerpoint/2010/main" val="2162856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Stan na </a:t>
            </a:r>
            <a:r>
              <a:rPr lang="pl-PL" sz="1200" b="1" u="none" strike="noStrike" cap="none" dirty="0">
                <a:solidFill>
                  <a:schemeClr val="dk1"/>
                </a:solidFill>
                <a:latin typeface="+mn-lt"/>
                <a:ea typeface="Calibri"/>
                <a:cs typeface="Calibri"/>
                <a:sym typeface="Calibri"/>
              </a:rPr>
              <a:t>31.12.2024</a:t>
            </a:r>
          </a:p>
          <a:p>
            <a:pPr rtl="0"/>
            <a:endParaRPr lang="pl-PL" b="0" dirty="0">
              <a:effectLst/>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18</a:t>
            </a:fld>
            <a:endParaRPr lang="pl-PL"/>
          </a:p>
        </p:txBody>
      </p:sp>
    </p:spTree>
    <p:extLst>
      <p:ext uri="{BB962C8B-B14F-4D97-AF65-F5344CB8AC3E}">
        <p14:creationId xmlns:p14="http://schemas.microsoft.com/office/powerpoint/2010/main" val="18562502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19</a:t>
            </a:fld>
            <a:endParaRPr lang="pl-PL"/>
          </a:p>
        </p:txBody>
      </p:sp>
    </p:spTree>
    <p:extLst>
      <p:ext uri="{BB962C8B-B14F-4D97-AF65-F5344CB8AC3E}">
        <p14:creationId xmlns:p14="http://schemas.microsoft.com/office/powerpoint/2010/main" val="7640519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pl-PL" altLang="pl-PL" sz="1200" dirty="0">
                <a:latin typeface="+mn-lt"/>
                <a:cs typeface="Calibri"/>
              </a:rPr>
              <a:t>@</a:t>
            </a:r>
            <a:r>
              <a:rPr lang="pl-PL" altLang="pl-PL" sz="1200" dirty="0" err="1">
                <a:latin typeface="+mn-lt"/>
                <a:cs typeface="Calibri"/>
              </a:rPr>
              <a:t>polilabPWr</a:t>
            </a:r>
            <a:endParaRPr lang="pl-PL" altLang="pl-PL" sz="1200" dirty="0">
              <a:latin typeface="+mn-lt"/>
              <a:cs typeface="Calibri"/>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pl-PL" dirty="0"/>
              <a:t>roboticarena.pl/</a:t>
            </a:r>
            <a:r>
              <a:rPr lang="pl-PL" dirty="0" err="1"/>
              <a:t>pl</a:t>
            </a:r>
            <a:r>
              <a:rPr lang="pl-PL" dirty="0"/>
              <a:t>/</a:t>
            </a:r>
          </a:p>
          <a:p>
            <a:pPr marL="171450" indent="-171450">
              <a:buFont typeface="Wingdings" panose="05000000000000000000" pitchFamily="2" charset="2"/>
              <a:buChar char="§"/>
            </a:pPr>
            <a:r>
              <a:rPr lang="pl-PL" dirty="0"/>
              <a:t>prk.pwr.edu.pl/projekty/</a:t>
            </a:r>
            <a:r>
              <a:rPr lang="pl-PL" dirty="0" err="1"/>
              <a:t>wspolpraca</a:t>
            </a:r>
            <a:r>
              <a:rPr lang="pl-PL" dirty="0"/>
              <a:t>-ze-</a:t>
            </a:r>
            <a:r>
              <a:rPr lang="pl-PL" dirty="0" err="1"/>
              <a:t>szkolami</a:t>
            </a:r>
            <a:r>
              <a:rPr lang="pl-PL" dirty="0"/>
              <a:t>-</a:t>
            </a:r>
            <a:r>
              <a:rPr lang="pl-PL" dirty="0" err="1"/>
              <a:t>srednimi</a:t>
            </a:r>
            <a:endParaRPr lang="pl-PL" dirty="0"/>
          </a:p>
          <a:p>
            <a:pPr marL="171450" indent="-171450">
              <a:buFont typeface="Wingdings" panose="05000000000000000000" pitchFamily="2" charset="2"/>
              <a:buChar char="§"/>
            </a:pPr>
            <a:r>
              <a:rPr lang="pl-PL" dirty="0"/>
              <a:t>prk.pwr.edu.pl/projekty/</a:t>
            </a:r>
            <a:r>
              <a:rPr lang="pl-PL" dirty="0" err="1"/>
              <a:t>szkoly</a:t>
            </a:r>
            <a:r>
              <a:rPr lang="pl-PL" dirty="0"/>
              <a:t>-partnerskie</a:t>
            </a:r>
          </a:p>
          <a:p>
            <a:pPr marL="171450" indent="-171450">
              <a:buFont typeface="Wingdings" panose="05000000000000000000" pitchFamily="2" charset="2"/>
              <a:buChar char="§"/>
            </a:pPr>
            <a:r>
              <a:rPr lang="pl-PL" dirty="0"/>
              <a:t>amo.pwr.edu.pl/</a:t>
            </a:r>
          </a:p>
          <a:p>
            <a:pPr marL="171450" indent="-171450">
              <a:buFont typeface="Wingdings" panose="05000000000000000000" pitchFamily="2" charset="2"/>
              <a:buChar char="§"/>
            </a:pPr>
            <a:r>
              <a:rPr lang="pl-PL" dirty="0"/>
              <a:t>prk.pwr.edu.pl/projekty/wybitnie-uzdolnieni-na-</a:t>
            </a:r>
            <a:r>
              <a:rPr lang="pl-PL" dirty="0" err="1"/>
              <a:t>pwr</a:t>
            </a:r>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20</a:t>
            </a:fld>
            <a:endParaRPr lang="pl-PL"/>
          </a:p>
        </p:txBody>
      </p:sp>
    </p:spTree>
    <p:extLst>
      <p:ext uri="{BB962C8B-B14F-4D97-AF65-F5344CB8AC3E}">
        <p14:creationId xmlns:p14="http://schemas.microsoft.com/office/powerpoint/2010/main" val="7322548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21</a:t>
            </a:fld>
            <a:endParaRPr lang="pl-PL"/>
          </a:p>
        </p:txBody>
      </p:sp>
    </p:spTree>
    <p:extLst>
      <p:ext uri="{BB962C8B-B14F-4D97-AF65-F5344CB8AC3E}">
        <p14:creationId xmlns:p14="http://schemas.microsoft.com/office/powerpoint/2010/main" val="6137687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22</a:t>
            </a:fld>
            <a:endParaRPr lang="pl-PL"/>
          </a:p>
        </p:txBody>
      </p:sp>
    </p:spTree>
    <p:extLst>
      <p:ext uri="{BB962C8B-B14F-4D97-AF65-F5344CB8AC3E}">
        <p14:creationId xmlns:p14="http://schemas.microsoft.com/office/powerpoint/2010/main" val="16020771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23</a:t>
            </a:fld>
            <a:endParaRPr lang="pl-PL"/>
          </a:p>
        </p:txBody>
      </p:sp>
    </p:spTree>
    <p:extLst>
      <p:ext uri="{BB962C8B-B14F-4D97-AF65-F5344CB8AC3E}">
        <p14:creationId xmlns:p14="http://schemas.microsoft.com/office/powerpoint/2010/main" val="17165347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liczba publikacji – stan na dzień 7.01.2025 r</a:t>
            </a:r>
          </a:p>
          <a:p>
            <a:r>
              <a:rPr lang="pl-PL" dirty="0"/>
              <a:t>liczba zgłoszeń wynalazków, wzorów użytkowych i patentów – stan na dzień na dzień 7.01.2025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24</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biznes.pwr.edu.pl/en/</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25</a:t>
            </a:fld>
            <a:endParaRPr lang="pl-PL"/>
          </a:p>
        </p:txBody>
      </p:sp>
    </p:spTree>
    <p:extLst>
      <p:ext uri="{BB962C8B-B14F-4D97-AF65-F5344CB8AC3E}">
        <p14:creationId xmlns:p14="http://schemas.microsoft.com/office/powerpoint/2010/main" val="2387368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26</a:t>
            </a:fld>
            <a:endParaRPr lang="pl-PL"/>
          </a:p>
        </p:txBody>
      </p:sp>
    </p:spTree>
    <p:extLst>
      <p:ext uri="{BB962C8B-B14F-4D97-AF65-F5344CB8AC3E}">
        <p14:creationId xmlns:p14="http://schemas.microsoft.com/office/powerpoint/2010/main" val="25898767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27</a:t>
            </a:fld>
            <a:endParaRPr lang="pl-PL"/>
          </a:p>
        </p:txBody>
      </p:sp>
    </p:spTree>
    <p:extLst>
      <p:ext uri="{BB962C8B-B14F-4D97-AF65-F5344CB8AC3E}">
        <p14:creationId xmlns:p14="http://schemas.microsoft.com/office/powerpoint/2010/main" val="27973346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28</a:t>
            </a:fld>
            <a:endParaRPr lang="pl-PL"/>
          </a:p>
        </p:txBody>
      </p:sp>
    </p:spTree>
    <p:extLst>
      <p:ext uri="{BB962C8B-B14F-4D97-AF65-F5344CB8AC3E}">
        <p14:creationId xmlns:p14="http://schemas.microsoft.com/office/powerpoint/2010/main" val="21908104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29</a:t>
            </a:fld>
            <a:endParaRPr lang="pl-PL"/>
          </a:p>
        </p:txBody>
      </p:sp>
    </p:spTree>
    <p:extLst>
      <p:ext uri="{BB962C8B-B14F-4D97-AF65-F5344CB8AC3E}">
        <p14:creationId xmlns:p14="http://schemas.microsoft.com/office/powerpoint/2010/main" val="12910746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30</a:t>
            </a:fld>
            <a:endParaRPr lang="pl-PL"/>
          </a:p>
        </p:txBody>
      </p:sp>
    </p:spTree>
    <p:extLst>
      <p:ext uri="{BB962C8B-B14F-4D97-AF65-F5344CB8AC3E}">
        <p14:creationId xmlns:p14="http://schemas.microsoft.com/office/powerpoint/2010/main" val="9768624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31</a:t>
            </a:fld>
            <a:endParaRPr lang="pl-PL"/>
          </a:p>
        </p:txBody>
      </p:sp>
    </p:spTree>
    <p:extLst>
      <p:ext uri="{BB962C8B-B14F-4D97-AF65-F5344CB8AC3E}">
        <p14:creationId xmlns:p14="http://schemas.microsoft.com/office/powerpoint/2010/main" val="24590320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32</a:t>
            </a:fld>
            <a:endParaRPr lang="pl-PL"/>
          </a:p>
        </p:txBody>
      </p:sp>
    </p:spTree>
    <p:extLst>
      <p:ext uri="{BB962C8B-B14F-4D97-AF65-F5344CB8AC3E}">
        <p14:creationId xmlns:p14="http://schemas.microsoft.com/office/powerpoint/2010/main" val="41271722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33</a:t>
            </a:fld>
            <a:endParaRPr lang="pl-PL"/>
          </a:p>
        </p:txBody>
      </p:sp>
    </p:spTree>
    <p:extLst>
      <p:ext uri="{BB962C8B-B14F-4D97-AF65-F5344CB8AC3E}">
        <p14:creationId xmlns:p14="http://schemas.microsoft.com/office/powerpoint/2010/main" val="10250886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8 laboratoriów akredytowanych</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34</a:t>
            </a:fld>
            <a:endParaRPr lang="pl-PL"/>
          </a:p>
        </p:txBody>
      </p:sp>
    </p:spTree>
    <p:extLst>
      <p:ext uri="{BB962C8B-B14F-4D97-AF65-F5344CB8AC3E}">
        <p14:creationId xmlns:p14="http://schemas.microsoft.com/office/powerpoint/2010/main" val="11219479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stan na 30.11.2024 r. </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36</a:t>
            </a:fld>
            <a:endParaRPr lang="pl-PL"/>
          </a:p>
        </p:txBody>
      </p:sp>
    </p:spTree>
    <p:extLst>
      <p:ext uri="{BB962C8B-B14F-4D97-AF65-F5344CB8AC3E}">
        <p14:creationId xmlns:p14="http://schemas.microsoft.com/office/powerpoint/2010/main" val="3313654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en-US" sz="1200" b="0" i="0" kern="1200" dirty="0">
                <a:solidFill>
                  <a:schemeClr val="tx1"/>
                </a:solidFill>
                <a:effectLst/>
                <a:latin typeface="+mn-lt"/>
                <a:ea typeface="+mn-ea"/>
                <a:cs typeface="+mn-cs"/>
              </a:rPr>
              <a:t>The Congress Hall can be divided into modules in a theatre-style arrangement, </a:t>
            </a:r>
            <a:r>
              <a:rPr lang="en-US" sz="1200" b="0" i="0" kern="1200" dirty="0" err="1">
                <a:solidFill>
                  <a:schemeClr val="tx1"/>
                </a:solidFill>
                <a:effectLst/>
                <a:latin typeface="+mn-lt"/>
                <a:ea typeface="+mn-ea"/>
                <a:cs typeface="+mn-cs"/>
              </a:rPr>
              <a:t>i.e</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620</a:t>
            </a:r>
            <a:r>
              <a:rPr lang="en-US" sz="1200" b="0" i="0" kern="1200" dirty="0">
                <a:solidFill>
                  <a:schemeClr val="tx1"/>
                </a:solidFill>
                <a:effectLst/>
                <a:latin typeface="+mn-lt"/>
                <a:ea typeface="+mn-ea"/>
                <a:cs typeface="+mn-cs"/>
              </a:rPr>
              <a:t> seats (700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460</a:t>
            </a:r>
            <a:r>
              <a:rPr lang="en-US" sz="1200" b="0" i="0" kern="1200" dirty="0">
                <a:solidFill>
                  <a:schemeClr val="tx1"/>
                </a:solidFill>
                <a:effectLst/>
                <a:latin typeface="+mn-lt"/>
                <a:ea typeface="+mn-ea"/>
                <a:cs typeface="+mn-cs"/>
              </a:rPr>
              <a:t> seats, L-shape arrangement (532,4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320</a:t>
            </a:r>
            <a:r>
              <a:rPr lang="en-US" sz="1200" b="0" i="0" kern="1200" dirty="0">
                <a:solidFill>
                  <a:schemeClr val="tx1"/>
                </a:solidFill>
                <a:effectLst/>
                <a:latin typeface="+mn-lt"/>
                <a:ea typeface="+mn-ea"/>
                <a:cs typeface="+mn-cs"/>
              </a:rPr>
              <a:t> seats (335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300</a:t>
            </a:r>
            <a:r>
              <a:rPr lang="en-US" sz="1200" b="0" i="0" kern="1200" dirty="0">
                <a:solidFill>
                  <a:schemeClr val="tx1"/>
                </a:solidFill>
                <a:effectLst/>
                <a:latin typeface="+mn-lt"/>
                <a:ea typeface="+mn-ea"/>
                <a:cs typeface="+mn-cs"/>
              </a:rPr>
              <a:t> seats (365 m2)</a:t>
            </a:r>
          </a:p>
          <a:p>
            <a:r>
              <a:rPr lang="en-US" sz="1200" b="0" i="0" kern="1200" dirty="0">
                <a:solidFill>
                  <a:schemeClr val="tx1"/>
                </a:solidFill>
                <a:effectLst/>
                <a:latin typeface="+mn-lt"/>
                <a:ea typeface="+mn-ea"/>
                <a:cs typeface="+mn-cs"/>
              </a:rPr>
              <a:t>two halls with </a:t>
            </a:r>
            <a:r>
              <a:rPr lang="en-US" sz="1200" b="1" i="0" kern="1200" dirty="0">
                <a:solidFill>
                  <a:schemeClr val="tx1"/>
                </a:solidFill>
                <a:effectLst/>
                <a:latin typeface="+mn-lt"/>
                <a:ea typeface="+mn-ea"/>
                <a:cs typeface="+mn-cs"/>
              </a:rPr>
              <a:t>160</a:t>
            </a:r>
            <a:r>
              <a:rPr lang="en-US" sz="1200" b="0" i="0" kern="1200" dirty="0">
                <a:solidFill>
                  <a:schemeClr val="tx1"/>
                </a:solidFill>
                <a:effectLst/>
                <a:latin typeface="+mn-lt"/>
                <a:ea typeface="+mn-ea"/>
                <a:cs typeface="+mn-cs"/>
              </a:rPr>
              <a:t> seats each (2 x 167 m2)</a:t>
            </a:r>
          </a:p>
          <a:p>
            <a:r>
              <a:rPr lang="en-US" sz="1200" b="0" i="0" kern="1200" dirty="0">
                <a:solidFill>
                  <a:schemeClr val="tx1"/>
                </a:solidFill>
                <a:effectLst/>
                <a:latin typeface="+mn-lt"/>
                <a:ea typeface="+mn-ea"/>
                <a:cs typeface="+mn-cs"/>
              </a:rPr>
              <a:t>three conference rooms with </a:t>
            </a:r>
            <a:r>
              <a:rPr lang="en-US" sz="1200" b="1" i="0" kern="1200" dirty="0">
                <a:solidFill>
                  <a:schemeClr val="tx1"/>
                </a:solidFill>
                <a:effectLst/>
                <a:latin typeface="+mn-lt"/>
                <a:ea typeface="+mn-ea"/>
                <a:cs typeface="+mn-cs"/>
              </a:rPr>
              <a:t>45</a:t>
            </a:r>
            <a:r>
              <a:rPr lang="en-US" sz="1200" b="0" i="0" kern="1200" dirty="0">
                <a:solidFill>
                  <a:schemeClr val="tx1"/>
                </a:solidFill>
                <a:effectLst/>
                <a:latin typeface="+mn-lt"/>
                <a:ea typeface="+mn-ea"/>
                <a:cs typeface="+mn-cs"/>
              </a:rPr>
              <a:t> seats (school-style arrangement) or </a:t>
            </a:r>
            <a:r>
              <a:rPr lang="en-US" sz="1200" b="1" i="0" kern="1200" dirty="0">
                <a:solidFill>
                  <a:schemeClr val="tx1"/>
                </a:solidFill>
                <a:effectLst/>
                <a:latin typeface="+mn-lt"/>
                <a:ea typeface="+mn-ea"/>
                <a:cs typeface="+mn-cs"/>
              </a:rPr>
              <a:t>90</a:t>
            </a:r>
            <a:r>
              <a:rPr lang="en-US" sz="1200" b="0" i="0" kern="1200" dirty="0">
                <a:solidFill>
                  <a:schemeClr val="tx1"/>
                </a:solidFill>
                <a:effectLst/>
                <a:latin typeface="+mn-lt"/>
                <a:ea typeface="+mn-ea"/>
                <a:cs typeface="+mn-cs"/>
              </a:rPr>
              <a:t> seats (theatre-style arrangement) each (3 x 40 m2)</a:t>
            </a:r>
            <a:endParaRPr lang="pl-PL" sz="1200" b="0" i="0" kern="1200" dirty="0">
              <a:solidFill>
                <a:schemeClr val="tx1"/>
              </a:solidFill>
              <a:effectLst/>
              <a:latin typeface="+mn-lt"/>
              <a:ea typeface="+mn-ea"/>
              <a:cs typeface="+mn-cs"/>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37</a:t>
            </a:fld>
            <a:endParaRPr lang="pl-PL"/>
          </a:p>
        </p:txBody>
      </p:sp>
    </p:spTree>
    <p:extLst>
      <p:ext uri="{BB962C8B-B14F-4D97-AF65-F5344CB8AC3E}">
        <p14:creationId xmlns:p14="http://schemas.microsoft.com/office/powerpoint/2010/main" val="18516435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38</a:t>
            </a:fld>
            <a:endParaRPr lang="pl-PL"/>
          </a:p>
        </p:txBody>
      </p:sp>
    </p:spTree>
    <p:extLst>
      <p:ext uri="{BB962C8B-B14F-4D97-AF65-F5344CB8AC3E}">
        <p14:creationId xmlns:p14="http://schemas.microsoft.com/office/powerpoint/2010/main" val="1351729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39</a:t>
            </a:fld>
            <a:endParaRPr lang="pl-PL"/>
          </a:p>
        </p:txBody>
      </p:sp>
    </p:spTree>
    <p:extLst>
      <p:ext uri="{BB962C8B-B14F-4D97-AF65-F5344CB8AC3E}">
        <p14:creationId xmlns:p14="http://schemas.microsoft.com/office/powerpoint/2010/main" val="997377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
    <p:spTree>
      <p:nvGrpSpPr>
        <p:cNvPr id="1" name=""/>
        <p:cNvGrpSpPr/>
        <p:nvPr/>
      </p:nvGrpSpPr>
      <p:grpSpPr>
        <a:xfrm>
          <a:off x="0" y="0"/>
          <a:ext cx="0" cy="0"/>
          <a:chOff x="0" y="0"/>
          <a:chExt cx="0" cy="0"/>
        </a:xfrm>
      </p:grpSpPr>
      <p:sp>
        <p:nvSpPr>
          <p:cNvPr id="14" name="Tytuł 1"/>
          <p:cNvSpPr txBox="1">
            <a:spLocks/>
          </p:cNvSpPr>
          <p:nvPr userDrawn="1"/>
        </p:nvSpPr>
        <p:spPr bwMode="auto">
          <a:xfrm>
            <a:off x="386521" y="2420888"/>
            <a:ext cx="11521279"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algn="l" rtl="0" eaLnBrk="1" fontAlgn="base" hangingPunct="1">
              <a:spcBef>
                <a:spcPct val="0"/>
              </a:spcBef>
              <a:spcAft>
                <a:spcPct val="0"/>
              </a:spcAft>
              <a:defRPr sz="4000" b="1" cap="all">
                <a:solidFill>
                  <a:schemeClr val="tx1"/>
                </a:solidFill>
                <a:latin typeface="+mj-lt"/>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endParaRPr lang="pl-PL" sz="4000" kern="0" dirty="0">
              <a:latin typeface="Calibri" panose="020F0502020204030204" pitchFamily="34" charset="0"/>
            </a:endParaRPr>
          </a:p>
        </p:txBody>
      </p:sp>
      <p:sp>
        <p:nvSpPr>
          <p:cNvPr id="25" name="Symbol zastępczy obrazu 2"/>
          <p:cNvSpPr>
            <a:spLocks noGrp="1"/>
          </p:cNvSpPr>
          <p:nvPr>
            <p:ph type="pic" idx="1"/>
          </p:nvPr>
        </p:nvSpPr>
        <p:spPr>
          <a:xfrm>
            <a:off x="1871531" y="1988840"/>
            <a:ext cx="10152536" cy="4752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tekstu 2"/>
          <p:cNvSpPr>
            <a:spLocks noGrp="1"/>
          </p:cNvSpPr>
          <p:nvPr>
            <p:ph type="body" idx="11"/>
          </p:nvPr>
        </p:nvSpPr>
        <p:spPr>
          <a:xfrm>
            <a:off x="1871531" y="116632"/>
            <a:ext cx="10152536" cy="1728192"/>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6" name="Prostokąt 5">
            <a:extLst>
              <a:ext uri="{FF2B5EF4-FFF2-40B4-BE49-F238E27FC236}">
                <a16:creationId xmlns:a16="http://schemas.microsoft.com/office/drawing/2014/main" id="{9E7CDD04-1775-4B89-9BA5-D60136916089}"/>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grpSp>
        <p:nvGrpSpPr>
          <p:cNvPr id="8" name="Grupa 7">
            <a:extLst>
              <a:ext uri="{FF2B5EF4-FFF2-40B4-BE49-F238E27FC236}">
                <a16:creationId xmlns:a16="http://schemas.microsoft.com/office/drawing/2014/main" id="{760034B4-7555-46CE-A1A5-CFE7BB8D0276}"/>
              </a:ext>
            </a:extLst>
          </p:cNvPr>
          <p:cNvGrpSpPr/>
          <p:nvPr userDrawn="1"/>
        </p:nvGrpSpPr>
        <p:grpSpPr>
          <a:xfrm>
            <a:off x="-10568" y="3861048"/>
            <a:ext cx="1689485" cy="2729037"/>
            <a:chOff x="51853" y="4968724"/>
            <a:chExt cx="1152128" cy="1864160"/>
          </a:xfrm>
        </p:grpSpPr>
        <p:sp>
          <p:nvSpPr>
            <p:cNvPr id="10" name="Prostokąt 9">
              <a:extLst>
                <a:ext uri="{FF2B5EF4-FFF2-40B4-BE49-F238E27FC236}">
                  <a16:creationId xmlns:a16="http://schemas.microsoft.com/office/drawing/2014/main" id="{31E13C86-1EBD-4317-A03E-2E74AADF8BF1}"/>
                </a:ext>
              </a:extLst>
            </p:cNvPr>
            <p:cNvSpPr/>
            <p:nvPr/>
          </p:nvSpPr>
          <p:spPr>
            <a:xfrm>
              <a:off x="51853" y="4968724"/>
              <a:ext cx="1152128" cy="1864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grpSp>
          <p:nvGrpSpPr>
            <p:cNvPr id="11" name="Grupa 10">
              <a:extLst>
                <a:ext uri="{FF2B5EF4-FFF2-40B4-BE49-F238E27FC236}">
                  <a16:creationId xmlns:a16="http://schemas.microsoft.com/office/drawing/2014/main" id="{EFFD8CE4-1E05-422E-BB02-9D1B8F068CC8}"/>
                </a:ext>
              </a:extLst>
            </p:cNvPr>
            <p:cNvGrpSpPr/>
            <p:nvPr/>
          </p:nvGrpSpPr>
          <p:grpSpPr>
            <a:xfrm>
              <a:off x="148022" y="5085200"/>
              <a:ext cx="959791" cy="1631209"/>
              <a:chOff x="236508" y="5095666"/>
              <a:chExt cx="848695" cy="1442396"/>
            </a:xfrm>
          </p:grpSpPr>
          <p:pic>
            <p:nvPicPr>
              <p:cNvPr id="12" name="Symbol zastępczy obrazu 4">
                <a:extLst>
                  <a:ext uri="{FF2B5EF4-FFF2-40B4-BE49-F238E27FC236}">
                    <a16:creationId xmlns:a16="http://schemas.microsoft.com/office/drawing/2014/main" id="{679002DB-5401-47FC-946D-294B16650B29}"/>
                  </a:ext>
                </a:extLst>
              </p:cNvPr>
              <p:cNvPicPr>
                <a:picLocks noChangeAspect="1"/>
              </p:cNvPicPr>
              <p:nvPr/>
            </p:nvPicPr>
            <p:blipFill>
              <a:blip r:embed="rId2" cstate="screen">
                <a:extLst>
                  <a:ext uri="{28A0092B-C50C-407E-A947-70E740481C1C}">
                    <a14:useLocalDpi xmlns:a14="http://schemas.microsoft.com/office/drawing/2010/main"/>
                  </a:ext>
                </a:extLst>
              </a:blip>
              <a:srcRect t="-3149" r="-556"/>
              <a:stretch>
                <a:fillRect/>
              </a:stretch>
            </p:blipFill>
            <p:spPr bwMode="auto">
              <a:xfrm>
                <a:off x="308516" y="5577536"/>
                <a:ext cx="704678" cy="501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Obraz 12">
                <a:extLst>
                  <a:ext uri="{FF2B5EF4-FFF2-40B4-BE49-F238E27FC236}">
                    <a16:creationId xmlns:a16="http://schemas.microsoft.com/office/drawing/2014/main" id="{B05BC74C-4A5C-495A-9BB9-CC4C5947CB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6478" y="5095666"/>
                <a:ext cx="828755" cy="377323"/>
              </a:xfrm>
              <a:prstGeom prst="rect">
                <a:avLst/>
              </a:prstGeom>
            </p:spPr>
          </p:pic>
          <p:pic>
            <p:nvPicPr>
              <p:cNvPr id="15" name="Obraz 14">
                <a:extLst>
                  <a:ext uri="{FF2B5EF4-FFF2-40B4-BE49-F238E27FC236}">
                    <a16:creationId xmlns:a16="http://schemas.microsoft.com/office/drawing/2014/main" id="{6BB674BC-E761-41A1-A988-174485F54E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6508" y="6171449"/>
                <a:ext cx="848695" cy="366613"/>
              </a:xfrm>
              <a:prstGeom prst="rect">
                <a:avLst/>
              </a:prstGeom>
            </p:spPr>
          </p:pic>
        </p:grpSp>
      </p:grpSp>
      <p:pic>
        <p:nvPicPr>
          <p:cNvPr id="16" name="Obraz 15">
            <a:extLst>
              <a:ext uri="{FF2B5EF4-FFF2-40B4-BE49-F238E27FC236}">
                <a16:creationId xmlns:a16="http://schemas.microsoft.com/office/drawing/2014/main" id="{DCF58CAD-DD0B-46E8-B4DE-427B5580F0E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3082" y="136681"/>
            <a:ext cx="1232561" cy="2127893"/>
          </a:xfrm>
          <a:prstGeom prst="rect">
            <a:avLst/>
          </a:prstGeom>
        </p:spPr>
      </p:pic>
    </p:spTree>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lajd tytułowy">
    <p:spTree>
      <p:nvGrpSpPr>
        <p:cNvPr id="1" name=""/>
        <p:cNvGrpSpPr/>
        <p:nvPr/>
      </p:nvGrpSpPr>
      <p:grpSpPr>
        <a:xfrm>
          <a:off x="0" y="0"/>
          <a:ext cx="0" cy="0"/>
          <a:chOff x="0" y="0"/>
          <a:chExt cx="0" cy="0"/>
        </a:xfrm>
      </p:grpSpPr>
      <p:sp>
        <p:nvSpPr>
          <p:cNvPr id="15" name="Symbol zastępczy tekstu 2"/>
          <p:cNvSpPr>
            <a:spLocks noGrp="1"/>
          </p:cNvSpPr>
          <p:nvPr>
            <p:ph type="body" idx="10" hasCustomPrompt="1"/>
          </p:nvPr>
        </p:nvSpPr>
        <p:spPr>
          <a:xfrm>
            <a:off x="6272226" y="2492896"/>
            <a:ext cx="5751841" cy="1152128"/>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25" name="Symbol zastępczy obrazu 2"/>
          <p:cNvSpPr>
            <a:spLocks noGrp="1"/>
          </p:cNvSpPr>
          <p:nvPr>
            <p:ph type="pic" idx="1"/>
          </p:nvPr>
        </p:nvSpPr>
        <p:spPr>
          <a:xfrm>
            <a:off x="1871531" y="116632"/>
            <a:ext cx="4224469" cy="66247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10" name="Symbol zastępczy tekstu 2"/>
          <p:cNvSpPr>
            <a:spLocks noGrp="1"/>
          </p:cNvSpPr>
          <p:nvPr>
            <p:ph type="body" idx="11"/>
          </p:nvPr>
        </p:nvSpPr>
        <p:spPr>
          <a:xfrm>
            <a:off x="6272226" y="116632"/>
            <a:ext cx="5751841" cy="2232248"/>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8" name="Symbol zastępczy zawartości 2"/>
          <p:cNvSpPr>
            <a:spLocks noGrp="1"/>
          </p:cNvSpPr>
          <p:nvPr>
            <p:ph sz="half" idx="12"/>
          </p:nvPr>
        </p:nvSpPr>
        <p:spPr>
          <a:xfrm>
            <a:off x="6272225" y="3861048"/>
            <a:ext cx="5751843" cy="2880320"/>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0202CCF9-CF8F-4C55-90EC-1A6F6A7903CA}"/>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grpSp>
        <p:nvGrpSpPr>
          <p:cNvPr id="11" name="Grupa 10">
            <a:extLst>
              <a:ext uri="{FF2B5EF4-FFF2-40B4-BE49-F238E27FC236}">
                <a16:creationId xmlns:a16="http://schemas.microsoft.com/office/drawing/2014/main" id="{C69F34DC-2F41-4640-9F2F-2F1242A28938}"/>
              </a:ext>
            </a:extLst>
          </p:cNvPr>
          <p:cNvGrpSpPr/>
          <p:nvPr userDrawn="1"/>
        </p:nvGrpSpPr>
        <p:grpSpPr>
          <a:xfrm>
            <a:off x="-10568" y="3861048"/>
            <a:ext cx="1689485" cy="2729037"/>
            <a:chOff x="51853" y="4968724"/>
            <a:chExt cx="1152128" cy="1864160"/>
          </a:xfrm>
        </p:grpSpPr>
        <p:sp>
          <p:nvSpPr>
            <p:cNvPr id="12" name="Prostokąt 11">
              <a:extLst>
                <a:ext uri="{FF2B5EF4-FFF2-40B4-BE49-F238E27FC236}">
                  <a16:creationId xmlns:a16="http://schemas.microsoft.com/office/drawing/2014/main" id="{9D0A2651-88D1-40E1-9511-D606B8C9B914}"/>
                </a:ext>
              </a:extLst>
            </p:cNvPr>
            <p:cNvSpPr/>
            <p:nvPr/>
          </p:nvSpPr>
          <p:spPr>
            <a:xfrm>
              <a:off x="51853" y="4968724"/>
              <a:ext cx="1152128" cy="1864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grpSp>
          <p:nvGrpSpPr>
            <p:cNvPr id="13" name="Grupa 12">
              <a:extLst>
                <a:ext uri="{FF2B5EF4-FFF2-40B4-BE49-F238E27FC236}">
                  <a16:creationId xmlns:a16="http://schemas.microsoft.com/office/drawing/2014/main" id="{23434D0B-3D07-4AD2-864D-C00446353FD8}"/>
                </a:ext>
              </a:extLst>
            </p:cNvPr>
            <p:cNvGrpSpPr/>
            <p:nvPr/>
          </p:nvGrpSpPr>
          <p:grpSpPr>
            <a:xfrm>
              <a:off x="148022" y="5085200"/>
              <a:ext cx="959791" cy="1631209"/>
              <a:chOff x="236508" y="5095666"/>
              <a:chExt cx="848695" cy="1442396"/>
            </a:xfrm>
          </p:grpSpPr>
          <p:pic>
            <p:nvPicPr>
              <p:cNvPr id="14" name="Symbol zastępczy obrazu 4">
                <a:extLst>
                  <a:ext uri="{FF2B5EF4-FFF2-40B4-BE49-F238E27FC236}">
                    <a16:creationId xmlns:a16="http://schemas.microsoft.com/office/drawing/2014/main" id="{1F7F2A61-F1E1-481A-B901-83C758E8D6F4}"/>
                  </a:ext>
                </a:extLst>
              </p:cNvPr>
              <p:cNvPicPr>
                <a:picLocks noChangeAspect="1"/>
              </p:cNvPicPr>
              <p:nvPr/>
            </p:nvPicPr>
            <p:blipFill>
              <a:blip r:embed="rId2" cstate="screen">
                <a:extLst>
                  <a:ext uri="{28A0092B-C50C-407E-A947-70E740481C1C}">
                    <a14:useLocalDpi xmlns:a14="http://schemas.microsoft.com/office/drawing/2010/main"/>
                  </a:ext>
                </a:extLst>
              </a:blip>
              <a:srcRect t="-3149" r="-556"/>
              <a:stretch>
                <a:fillRect/>
              </a:stretch>
            </p:blipFill>
            <p:spPr bwMode="auto">
              <a:xfrm>
                <a:off x="308516" y="5577536"/>
                <a:ext cx="704678" cy="501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Obraz 15">
                <a:extLst>
                  <a:ext uri="{FF2B5EF4-FFF2-40B4-BE49-F238E27FC236}">
                    <a16:creationId xmlns:a16="http://schemas.microsoft.com/office/drawing/2014/main" id="{2DADD45C-CD6A-405C-AE07-9413DD06EE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6478" y="5095666"/>
                <a:ext cx="828755" cy="377323"/>
              </a:xfrm>
              <a:prstGeom prst="rect">
                <a:avLst/>
              </a:prstGeom>
            </p:spPr>
          </p:pic>
          <p:pic>
            <p:nvPicPr>
              <p:cNvPr id="17" name="Obraz 16">
                <a:extLst>
                  <a:ext uri="{FF2B5EF4-FFF2-40B4-BE49-F238E27FC236}">
                    <a16:creationId xmlns:a16="http://schemas.microsoft.com/office/drawing/2014/main" id="{D8B5C6A1-9B87-4AEE-AE24-44CAEE777D0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6508" y="6171449"/>
                <a:ext cx="848695" cy="366613"/>
              </a:xfrm>
              <a:prstGeom prst="rect">
                <a:avLst/>
              </a:prstGeom>
            </p:spPr>
          </p:pic>
        </p:grpSp>
      </p:grpSp>
      <p:pic>
        <p:nvPicPr>
          <p:cNvPr id="18" name="Obraz 17">
            <a:extLst>
              <a:ext uri="{FF2B5EF4-FFF2-40B4-BE49-F238E27FC236}">
                <a16:creationId xmlns:a16="http://schemas.microsoft.com/office/drawing/2014/main" id="{7E6D4A7C-65A9-4576-8FF2-0FC931B3F0C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3082" y="136681"/>
            <a:ext cx="1232561" cy="2127893"/>
          </a:xfrm>
          <a:prstGeom prst="rect">
            <a:avLst/>
          </a:prstGeom>
        </p:spPr>
      </p:pic>
    </p:spTree>
    <p:extLst>
      <p:ext uri="{BB962C8B-B14F-4D97-AF65-F5344CB8AC3E}">
        <p14:creationId xmlns:p14="http://schemas.microsoft.com/office/powerpoint/2010/main" val="3723557781"/>
      </p:ext>
    </p:extLst>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ytuł i zawartość">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ymbol zastępczy zawartości 2"/>
          <p:cNvSpPr>
            <a:spLocks noGrp="1"/>
          </p:cNvSpPr>
          <p:nvPr>
            <p:ph sz="half" idx="1"/>
          </p:nvPr>
        </p:nvSpPr>
        <p:spPr>
          <a:xfrm>
            <a:off x="1007433" y="1556792"/>
            <a:ext cx="11016635" cy="5256584"/>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8" name="Symbol zastępczy tekstu 2"/>
          <p:cNvSpPr>
            <a:spLocks noGrp="1"/>
          </p:cNvSpPr>
          <p:nvPr>
            <p:ph type="body" idx="10" hasCustomPrompt="1"/>
          </p:nvPr>
        </p:nvSpPr>
        <p:spPr>
          <a:xfrm>
            <a:off x="1007434" y="116632"/>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9" name="Symbol zastępczy tekstu 2"/>
          <p:cNvSpPr>
            <a:spLocks noGrp="1"/>
          </p:cNvSpPr>
          <p:nvPr>
            <p:ph type="body" idx="11"/>
          </p:nvPr>
        </p:nvSpPr>
        <p:spPr>
          <a:xfrm>
            <a:off x="1007433" y="620688"/>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7" name="Prostokąt 6">
            <a:extLst>
              <a:ext uri="{FF2B5EF4-FFF2-40B4-BE49-F238E27FC236}">
                <a16:creationId xmlns:a16="http://schemas.microsoft.com/office/drawing/2014/main" id="{95E35B8C-052A-4E87-AFE3-23CB4287E82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1" name="Obraz 10">
            <a:extLst>
              <a:ext uri="{FF2B5EF4-FFF2-40B4-BE49-F238E27FC236}">
                <a16:creationId xmlns:a16="http://schemas.microsoft.com/office/drawing/2014/main" id="{C745FA89-28AC-4FBB-89E6-A27F6A05DD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654661862"/>
      </p:ext>
    </p:extLst>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11556FE2-E72F-461A-9102-2D2C7AA3557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BCBC2882-3C14-4AAF-9532-27ABA1348C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2158467259"/>
      </p:ext>
    </p:extLst>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wa elementy zawartośc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1007434" y="1628801"/>
            <a:ext cx="5376599" cy="5112567"/>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0" name="Symbol zastępczy zawartości 2"/>
          <p:cNvSpPr>
            <a:spLocks noGrp="1"/>
          </p:cNvSpPr>
          <p:nvPr>
            <p:ph sz="half" idx="11"/>
          </p:nvPr>
        </p:nvSpPr>
        <p:spPr>
          <a:xfrm>
            <a:off x="6576054" y="1628801"/>
            <a:ext cx="5477679" cy="5112566"/>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tekstu 2"/>
          <p:cNvSpPr>
            <a:spLocks noGrp="1"/>
          </p:cNvSpPr>
          <p:nvPr>
            <p:ph type="body" idx="10" hasCustomPrompt="1"/>
          </p:nvPr>
        </p:nvSpPr>
        <p:spPr>
          <a:xfrm>
            <a:off x="1007434" y="44624"/>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a:t>
            </a:r>
          </a:p>
        </p:txBody>
      </p:sp>
      <p:sp>
        <p:nvSpPr>
          <p:cNvPr id="13" name="Symbol zastępczy tekstu 2"/>
          <p:cNvSpPr>
            <a:spLocks noGrp="1"/>
          </p:cNvSpPr>
          <p:nvPr>
            <p:ph type="body" idx="12"/>
          </p:nvPr>
        </p:nvSpPr>
        <p:spPr>
          <a:xfrm>
            <a:off x="1007433" y="548680"/>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9" name="Prostokąt 8">
            <a:extLst>
              <a:ext uri="{FF2B5EF4-FFF2-40B4-BE49-F238E27FC236}">
                <a16:creationId xmlns:a16="http://schemas.microsoft.com/office/drawing/2014/main" id="{280645B5-E1A3-4F62-8214-256C3B7AAC69}"/>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4" name="Obraz 13">
            <a:extLst>
              <a:ext uri="{FF2B5EF4-FFF2-40B4-BE49-F238E27FC236}">
                <a16:creationId xmlns:a16="http://schemas.microsoft.com/office/drawing/2014/main" id="{554F77DB-EFFC-42BF-9D8B-7825CA6AAF7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668959180"/>
      </p:ext>
    </p:extLst>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ównani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Symbol zastępczy zawartości 2"/>
          <p:cNvSpPr>
            <a:spLocks noGrp="1"/>
          </p:cNvSpPr>
          <p:nvPr>
            <p:ph sz="half" idx="1"/>
          </p:nvPr>
        </p:nvSpPr>
        <p:spPr>
          <a:xfrm>
            <a:off x="1007435"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zawartości 2"/>
          <p:cNvSpPr>
            <a:spLocks noGrp="1"/>
          </p:cNvSpPr>
          <p:nvPr>
            <p:ph sz="half" idx="11"/>
          </p:nvPr>
        </p:nvSpPr>
        <p:spPr>
          <a:xfrm>
            <a:off x="6672064"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6"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7" name="Symbol zastępczy tekstu 2"/>
          <p:cNvSpPr>
            <a:spLocks noGrp="1"/>
          </p:cNvSpPr>
          <p:nvPr>
            <p:ph type="body" idx="10" hasCustomPrompt="1"/>
          </p:nvPr>
        </p:nvSpPr>
        <p:spPr>
          <a:xfrm>
            <a:off x="1007435"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9" name="Symbol zastępczy tekstu 2"/>
          <p:cNvSpPr>
            <a:spLocks noGrp="1"/>
          </p:cNvSpPr>
          <p:nvPr>
            <p:ph type="body" idx="13" hasCustomPrompt="1"/>
          </p:nvPr>
        </p:nvSpPr>
        <p:spPr>
          <a:xfrm>
            <a:off x="6672064"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0" name="Prostokąt 9">
            <a:extLst>
              <a:ext uri="{FF2B5EF4-FFF2-40B4-BE49-F238E27FC236}">
                <a16:creationId xmlns:a16="http://schemas.microsoft.com/office/drawing/2014/main" id="{9BBEC6BB-DC69-46ED-ACBC-D533224FB4C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4" name="Obraz 13">
            <a:extLst>
              <a:ext uri="{FF2B5EF4-FFF2-40B4-BE49-F238E27FC236}">
                <a16:creationId xmlns:a16="http://schemas.microsoft.com/office/drawing/2014/main" id="{5AEF0916-A2BB-478E-8DA5-8731BE230B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479639312"/>
      </p:ext>
    </p:extLst>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Zawartość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911424" y="116632"/>
            <a:ext cx="4416491" cy="1318468"/>
          </a:xfrm>
        </p:spPr>
        <p:txBody>
          <a:bodyPr anchor="b"/>
          <a:lstStyle>
            <a:lvl1pPr algn="l">
              <a:defRPr sz="2000" b="1"/>
            </a:lvl1pPr>
          </a:lstStyle>
          <a:p>
            <a:r>
              <a:rPr lang="pl-PL" dirty="0"/>
              <a:t>Kliknij, aby edytować styl</a:t>
            </a:r>
          </a:p>
        </p:txBody>
      </p:sp>
      <p:sp>
        <p:nvSpPr>
          <p:cNvPr id="3" name="Symbol zastępczy zawartości 2"/>
          <p:cNvSpPr>
            <a:spLocks noGrp="1"/>
          </p:cNvSpPr>
          <p:nvPr>
            <p:ph idx="1"/>
          </p:nvPr>
        </p:nvSpPr>
        <p:spPr>
          <a:xfrm>
            <a:off x="5519936" y="116632"/>
            <a:ext cx="6528725" cy="66247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911424" y="1435100"/>
            <a:ext cx="4416491" cy="53062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sp>
        <p:nvSpPr>
          <p:cNvPr id="8" name="Prostokąt 7">
            <a:extLst>
              <a:ext uri="{FF2B5EF4-FFF2-40B4-BE49-F238E27FC236}">
                <a16:creationId xmlns:a16="http://schemas.microsoft.com/office/drawing/2014/main" id="{FAFEE06C-70DD-46AA-AE62-48D3E81BC73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3C2464F6-66DF-4A46-8A86-0B3630C1D0E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472114310"/>
      </p:ext>
    </p:extLst>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az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3005269" y="4800600"/>
            <a:ext cx="7315200" cy="566738"/>
          </a:xfrm>
        </p:spPr>
        <p:txBody>
          <a:bodyPr anchor="b"/>
          <a:lstStyle>
            <a:lvl1pPr algn="l">
              <a:defRPr sz="2000" b="1"/>
            </a:lvl1pPr>
          </a:lstStyle>
          <a:p>
            <a:r>
              <a:rPr lang="pl-PL" dirty="0"/>
              <a:t>Kliknij, aby edytować styl</a:t>
            </a:r>
          </a:p>
        </p:txBody>
      </p:sp>
      <p:sp>
        <p:nvSpPr>
          <p:cNvPr id="3" name="Symbol zastępczy obrazu 2"/>
          <p:cNvSpPr>
            <a:spLocks noGrp="1"/>
          </p:cNvSpPr>
          <p:nvPr>
            <p:ph type="pic" idx="1"/>
          </p:nvPr>
        </p:nvSpPr>
        <p:spPr>
          <a:xfrm>
            <a:off x="1007435" y="283"/>
            <a:ext cx="11184061" cy="47272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3005269"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sp>
        <p:nvSpPr>
          <p:cNvPr id="8" name="Prostokąt 7">
            <a:extLst>
              <a:ext uri="{FF2B5EF4-FFF2-40B4-BE49-F238E27FC236}">
                <a16:creationId xmlns:a16="http://schemas.microsoft.com/office/drawing/2014/main" id="{029899A7-9DF2-4615-9957-8EA9C65E373E}"/>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8F03E46B-383B-4421-8915-8B79682C86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663897851"/>
      </p:ext>
    </p:extLst>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ytuł i tekst pionowy">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1007435" y="116632"/>
            <a:ext cx="11041227" cy="1548656"/>
          </a:xfrm>
        </p:spPr>
        <p:txBody>
          <a:bodyPr/>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772817"/>
            <a:ext cx="11041227" cy="4968551"/>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5E10DC04-48FE-442B-BC7B-FE14E17E02B1}"/>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28F204A7-079D-49A7-8328-C671B8D94C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486849646"/>
      </p:ext>
    </p:extLst>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ytuł pionowy i teks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116632"/>
            <a:ext cx="3209461" cy="6696744"/>
          </a:xfrm>
        </p:spPr>
        <p:txBody>
          <a:bodyPr vert="eaVert"/>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16632"/>
            <a:ext cx="7628565" cy="6696744"/>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57AEB442-FF0D-481E-AF40-2F51393F629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9F250CA9-3DF1-4E2D-912F-909A5F9164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242358533"/>
      </p:ext>
    </p:extLst>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7F975590-437E-4878-96D9-7A550EE4CF56}"/>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7B7D74D7-3673-410E-9DBA-F88C1F04611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864294946"/>
      </p:ext>
    </p:extLst>
  </p:cSld>
  <p:clrMapOvr>
    <a:masterClrMapping/>
  </p:clrMapOvr>
  <p:transition>
    <p:randomBa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90340DCA-22CA-420D-AD0F-6F789213334C}"/>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EC68A9A4-0AE2-4A32-9742-3F7382DE0E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230775954"/>
      </p:ext>
    </p:extLst>
  </p:cSld>
  <p:clrMapOvr>
    <a:masterClrMapping/>
  </p:clrMapOvr>
  <p:transition>
    <p:randomBa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E607F343-3677-4DCB-90BD-C750F4FFE2E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7E1B1A18-784F-4C85-AA5F-132FE6146F8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941992432"/>
      </p:ext>
    </p:extLst>
  </p:cSld>
  <p:clrMapOvr>
    <a:masterClrMapping/>
  </p:clrMapOvr>
  <p:transition>
    <p:randomBa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16D57692-9BF9-45FD-B039-7F12F381E17B}"/>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151A0E94-7FC8-4367-80D7-5C2F45EB7D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974314176"/>
      </p:ext>
    </p:extLst>
  </p:cSld>
  <p:clrMapOvr>
    <a:masterClrMapping/>
  </p:clrMapOvr>
  <p:transition>
    <p:randomBa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5257862F-88F2-4730-9542-4848B0EEFBCF}"/>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B1623563-A01E-462F-9334-AA49FECC8E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428596804"/>
      </p:ext>
    </p:extLst>
  </p:cSld>
  <p:clrMapOvr>
    <a:masterClrMapping/>
  </p:clrMapOvr>
  <p:transition>
    <p:randomBa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F434D651-3378-43B3-873E-8664E17AEDD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728384AC-C8C4-45D1-83A3-F15A8BAC4D2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129479807"/>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30" name="Rectangle 14"/>
          <p:cNvSpPr>
            <a:spLocks noGrp="1" noChangeArrowheads="1"/>
          </p:cNvSpPr>
          <p:nvPr>
            <p:ph type="title"/>
          </p:nvPr>
        </p:nvSpPr>
        <p:spPr bwMode="auto">
          <a:xfrm>
            <a:off x="143339" y="116632"/>
            <a:ext cx="11041227" cy="1548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pl-PL" dirty="0"/>
              <a:t>Kliknij, aby edytować styl wzorca tytułu</a:t>
            </a:r>
          </a:p>
        </p:txBody>
      </p:sp>
      <p:sp>
        <p:nvSpPr>
          <p:cNvPr id="9231" name="Rectangle 15"/>
          <p:cNvSpPr>
            <a:spLocks noGrp="1" noChangeArrowheads="1"/>
          </p:cNvSpPr>
          <p:nvPr>
            <p:ph type="body" idx="1"/>
          </p:nvPr>
        </p:nvSpPr>
        <p:spPr bwMode="auto">
          <a:xfrm>
            <a:off x="143339" y="1772817"/>
            <a:ext cx="11041227" cy="4969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pl-PL" dirty="0"/>
              <a:t>Kliknij, aby edytować style wzorca tekstu</a:t>
            </a:r>
          </a:p>
          <a:p>
            <a:pPr lvl="1"/>
            <a:r>
              <a:rPr lang="pl-PL" altLang="pl-PL" dirty="0"/>
              <a:t>Drugi poziom</a:t>
            </a:r>
          </a:p>
          <a:p>
            <a:pPr lvl="2"/>
            <a:r>
              <a:rPr lang="pl-PL" altLang="pl-PL" dirty="0"/>
              <a:t>Trzeci poziom</a:t>
            </a:r>
          </a:p>
          <a:p>
            <a:pPr lvl="3"/>
            <a:r>
              <a:rPr lang="pl-PL" altLang="pl-PL" dirty="0"/>
              <a:t>Czwarty poziom</a:t>
            </a:r>
          </a:p>
          <a:p>
            <a:pPr lvl="4"/>
            <a:r>
              <a:rPr lang="pl-PL" altLang="pl-PL" dirty="0"/>
              <a:t>Piąty poziom</a:t>
            </a:r>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51" r:id="rId3"/>
    <p:sldLayoutId id="2147483652" r:id="rId4"/>
    <p:sldLayoutId id="2147483653" r:id="rId5"/>
    <p:sldLayoutId id="2147483654" r:id="rId6"/>
    <p:sldLayoutId id="2147483671" r:id="rId7"/>
    <p:sldLayoutId id="2147483672" r:id="rId8"/>
    <p:sldLayoutId id="2147483673" r:id="rId9"/>
    <p:sldLayoutId id="2147483674" r:id="rId10"/>
    <p:sldLayoutId id="2147483675" r:id="rId11"/>
    <p:sldLayoutId id="2147483676" r:id="rId12"/>
    <p:sldLayoutId id="2147483680" r:id="rId13"/>
    <p:sldLayoutId id="2147483684" r:id="rId14"/>
    <p:sldLayoutId id="2147483686" r:id="rId15"/>
    <p:sldLayoutId id="2147483688" r:id="rId16"/>
  </p:sldLayoutIdLst>
  <p:transition>
    <p:randomBar/>
  </p:transition>
  <p:txStyles>
    <p:title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solidFill>
          <a:latin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solidFill>
          <a:latin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solidFill>
          <a:latin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tiff"/></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sv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microsoft.com/office/2007/relationships/hdphoto" Target="../media/hdphoto3.wdp"/><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10.xml"/><Relationship Id="rId16" Type="http://schemas.openxmlformats.org/officeDocument/2006/relationships/image" Target="../media/image40.png"/><Relationship Id="rId1" Type="http://schemas.openxmlformats.org/officeDocument/2006/relationships/slideLayout" Target="../slideLayouts/slideLayout4.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45.jpeg"/></Relationships>
</file>

<file path=ppt/slides/_rels/slide1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7.jpg"/></Relationships>
</file>

<file path=ppt/slides/_rels/slide1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microsoft.com/office/2007/relationships/hdphoto" Target="../media/hdphoto4.wdp"/></Relationships>
</file>

<file path=ppt/slides/_rels/slide2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microsoft.com/office/2007/relationships/hdphoto" Target="../media/hdphoto5.wdp"/></Relationships>
</file>

<file path=ppt/slides/_rels/slide2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4.xml"/><Relationship Id="rId1" Type="http://schemas.openxmlformats.org/officeDocument/2006/relationships/slideLayout" Target="../slideLayouts/slideLayout15.xml"/><Relationship Id="rId5" Type="http://schemas.openxmlformats.org/officeDocument/2006/relationships/image" Target="../media/image60.png"/><Relationship Id="rId4" Type="http://schemas.microsoft.com/office/2007/relationships/hdphoto" Target="../media/hdphoto6.wdp"/></Relationships>
</file>

<file path=ppt/slides/_rels/slide2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7.xml"/><Relationship Id="rId1" Type="http://schemas.openxmlformats.org/officeDocument/2006/relationships/slideLayout" Target="../slideLayouts/slideLayout15.xml"/><Relationship Id="rId4" Type="http://schemas.openxmlformats.org/officeDocument/2006/relationships/image" Target="../media/image64.jpeg"/></Relationships>
</file>

<file path=ppt/slides/_rels/slide2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5.xml"/><Relationship Id="rId1" Type="http://schemas.openxmlformats.org/officeDocument/2006/relationships/slideLayout" Target="../slideLayouts/slideLayout4.xml"/><Relationship Id="rId5" Type="http://schemas.openxmlformats.org/officeDocument/2006/relationships/image" Target="../media/image74.jpeg"/><Relationship Id="rId4" Type="http://schemas.openxmlformats.org/officeDocument/2006/relationships/image" Target="../media/image73.jpeg"/></Relationships>
</file>

<file path=ppt/slides/_rels/slide3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76.jpeg"/></Relationships>
</file>

<file path=ppt/slides/_rels/slide39.xml.rels><?xml version="1.0" encoding="UTF-8" standalone="yes"?>
<Relationships xmlns="http://schemas.openxmlformats.org/package/2006/relationships"><Relationship Id="rId8" Type="http://schemas.microsoft.com/office/2007/relationships/hdphoto" Target="../media/hdphoto9.wdp"/><Relationship Id="rId13"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79.png"/><Relationship Id="rId12" Type="http://schemas.microsoft.com/office/2007/relationships/hdphoto" Target="../media/hdphoto11.wdp"/><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microsoft.com/office/2007/relationships/hdphoto" Target="../media/hdphoto8.wdp"/><Relationship Id="rId11" Type="http://schemas.openxmlformats.org/officeDocument/2006/relationships/image" Target="../media/image81.png"/><Relationship Id="rId5" Type="http://schemas.openxmlformats.org/officeDocument/2006/relationships/image" Target="../media/image78.png"/><Relationship Id="rId10" Type="http://schemas.microsoft.com/office/2007/relationships/hdphoto" Target="../media/hdphoto10.wdp"/><Relationship Id="rId4" Type="http://schemas.microsoft.com/office/2007/relationships/hdphoto" Target="../media/hdphoto7.wdp"/><Relationship Id="rId9" Type="http://schemas.openxmlformats.org/officeDocument/2006/relationships/image" Target="../media/image80.png"/><Relationship Id="rId14" Type="http://schemas.microsoft.com/office/2007/relationships/hdphoto" Target="../media/hdphoto1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F12DD01B-32F0-BC6D-DA7D-8DE7A1C6264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669182" y="0"/>
            <a:ext cx="10575105" cy="6858000"/>
          </a:xfrm>
          <a:prstGeom prst="round1Rect">
            <a:avLst>
              <a:gd name="adj" fmla="val 0"/>
            </a:avLst>
          </a:prstGeom>
          <a:solidFill>
            <a:srgbClr val="FFFFFF">
              <a:shade val="85000"/>
            </a:srgbClr>
          </a:solidFill>
          <a:ln>
            <a:noFill/>
          </a:ln>
          <a:effectLst/>
        </p:spPr>
      </p:pic>
      <p:sp>
        <p:nvSpPr>
          <p:cNvPr id="10" name="Prostokąt 9">
            <a:extLst>
              <a:ext uri="{FF2B5EF4-FFF2-40B4-BE49-F238E27FC236}">
                <a16:creationId xmlns:a16="http://schemas.microsoft.com/office/drawing/2014/main" id="{AB36AAAC-1D7C-4393-863E-33DDDD21B3DF}"/>
              </a:ext>
            </a:extLst>
          </p:cNvPr>
          <p:cNvSpPr/>
          <p:nvPr/>
        </p:nvSpPr>
        <p:spPr>
          <a:xfrm>
            <a:off x="1669182" y="3861048"/>
            <a:ext cx="10522818"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11" name="Symbol zastępczy tekstu 2">
            <a:extLst>
              <a:ext uri="{FF2B5EF4-FFF2-40B4-BE49-F238E27FC236}">
                <a16:creationId xmlns:a16="http://schemas.microsoft.com/office/drawing/2014/main" id="{FA0B9CF3-5A5A-42D3-AB02-502EB5347275}"/>
              </a:ext>
            </a:extLst>
          </p:cNvPr>
          <p:cNvSpPr txBox="1">
            <a:spLocks/>
          </p:cNvSpPr>
          <p:nvPr/>
        </p:nvSpPr>
        <p:spPr bwMode="auto">
          <a:xfrm>
            <a:off x="2567608" y="4437112"/>
            <a:ext cx="9281382" cy="1407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fontScale="92500" lnSpcReduction="2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r>
              <a:rPr lang="en-US" altLang="pl-PL" kern="0" cap="all" dirty="0">
                <a:solidFill>
                  <a:schemeClr val="bg1"/>
                </a:solidFill>
              </a:rPr>
              <a:t>Wroc</a:t>
            </a:r>
            <a:r>
              <a:rPr lang="pl-PL" altLang="pl-PL" kern="0" cap="all" dirty="0">
                <a:solidFill>
                  <a:schemeClr val="bg1"/>
                </a:solidFill>
              </a:rPr>
              <a:t>Ł</a:t>
            </a:r>
            <a:r>
              <a:rPr lang="en-US" altLang="pl-PL" kern="0" cap="all" dirty="0">
                <a:solidFill>
                  <a:schemeClr val="bg1"/>
                </a:solidFill>
              </a:rPr>
              <a:t>aw University </a:t>
            </a:r>
            <a:br>
              <a:rPr lang="pl-PL" altLang="pl-PL" kern="0" cap="all" dirty="0">
                <a:solidFill>
                  <a:schemeClr val="bg1"/>
                </a:solidFill>
              </a:rPr>
            </a:br>
            <a:r>
              <a:rPr lang="en-US" altLang="pl-PL" kern="0" cap="all" dirty="0">
                <a:solidFill>
                  <a:schemeClr val="bg1"/>
                </a:solidFill>
              </a:rPr>
              <a:t>of </a:t>
            </a:r>
            <a:r>
              <a:rPr lang="pl-PL" altLang="pl-PL" kern="0" cap="all" dirty="0">
                <a:solidFill>
                  <a:schemeClr val="bg1"/>
                </a:solidFill>
              </a:rPr>
              <a:t>Science and </a:t>
            </a:r>
            <a:r>
              <a:rPr lang="en-US" altLang="pl-PL" kern="0" cap="all" dirty="0">
                <a:solidFill>
                  <a:schemeClr val="bg1"/>
                </a:solidFill>
              </a:rPr>
              <a:t>Technology</a:t>
            </a:r>
            <a:endParaRPr lang="pl-PL" altLang="pl-PL" kern="0" cap="all" dirty="0">
              <a:solidFill>
                <a:schemeClr val="bg1"/>
              </a:solidFill>
            </a:endParaRPr>
          </a:p>
        </p:txBody>
      </p:sp>
      <p:sp>
        <p:nvSpPr>
          <p:cNvPr id="6" name="Prostokąt 5">
            <a:extLst>
              <a:ext uri="{FF2B5EF4-FFF2-40B4-BE49-F238E27FC236}">
                <a16:creationId xmlns:a16="http://schemas.microsoft.com/office/drawing/2014/main" id="{5E232C33-A642-402A-BC96-33B5B6E01355}"/>
              </a:ext>
            </a:extLst>
          </p:cNvPr>
          <p:cNvSpPr/>
          <p:nvPr/>
        </p:nvSpPr>
        <p:spPr>
          <a:xfrm>
            <a:off x="9327" y="3861048"/>
            <a:ext cx="1636797" cy="26642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7" name="Obraz 6">
            <a:extLst>
              <a:ext uri="{FF2B5EF4-FFF2-40B4-BE49-F238E27FC236}">
                <a16:creationId xmlns:a16="http://schemas.microsoft.com/office/drawing/2014/main" id="{8E55F2A6-64F0-48C9-842F-4C649CE939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511" y="3965837"/>
            <a:ext cx="1562285" cy="687300"/>
          </a:xfrm>
          <a:prstGeom prst="rect">
            <a:avLst/>
          </a:prstGeom>
        </p:spPr>
      </p:pic>
      <p:pic>
        <p:nvPicPr>
          <p:cNvPr id="8" name="Obraz 7">
            <a:extLst>
              <a:ext uri="{FF2B5EF4-FFF2-40B4-BE49-F238E27FC236}">
                <a16:creationId xmlns:a16="http://schemas.microsoft.com/office/drawing/2014/main" id="{7AB61375-ADFF-4DCF-B442-FEF1ADA325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600" y="6043021"/>
            <a:ext cx="1262137" cy="264790"/>
          </a:xfrm>
          <a:prstGeom prst="rect">
            <a:avLst/>
          </a:prstGeom>
        </p:spPr>
      </p:pic>
      <p:pic>
        <p:nvPicPr>
          <p:cNvPr id="4" name="Obraz 3">
            <a:extLst>
              <a:ext uri="{FF2B5EF4-FFF2-40B4-BE49-F238E27FC236}">
                <a16:creationId xmlns:a16="http://schemas.microsoft.com/office/drawing/2014/main" id="{AA986E00-5747-46F3-ACCC-C99445660FE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3352" y="4988240"/>
            <a:ext cx="924634" cy="627238"/>
          </a:xfrm>
          <a:prstGeom prst="rect">
            <a:avLst/>
          </a:prstGeom>
        </p:spPr>
      </p:pic>
    </p:spTree>
    <p:extLst>
      <p:ext uri="{BB962C8B-B14F-4D97-AF65-F5344CB8AC3E}">
        <p14:creationId xmlns:p14="http://schemas.microsoft.com/office/powerpoint/2010/main" val="4059102485"/>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D6F65D83-4E60-49E0-9886-CB66D36D1A2C}"/>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5" name="Rectangle 2"/>
          <p:cNvSpPr txBox="1">
            <a:spLocks/>
          </p:cNvSpPr>
          <p:nvPr/>
        </p:nvSpPr>
        <p:spPr>
          <a:xfrm>
            <a:off x="1271464" y="1"/>
            <a:ext cx="5688632" cy="1311564"/>
          </a:xfrm>
          <a:prstGeom prst="rect">
            <a:avLst/>
          </a:prstGeom>
        </p:spPr>
        <p:txBody>
          <a:bodyPr anchor="ctr">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defRPr/>
            </a:pPr>
            <a:r>
              <a:rPr lang="en-US" b="1" dirty="0">
                <a:solidFill>
                  <a:srgbClr val="B11D09"/>
                </a:solidFill>
                <a:ea typeface="Microsoft YaHei" pitchFamily="34" charset="-122"/>
                <a:cs typeface="Calibri" pitchFamily="34" charset="0"/>
              </a:rPr>
              <a:t>History</a:t>
            </a:r>
            <a:endParaRPr lang="pl-PL" altLang="pl-PL" b="1" dirty="0">
              <a:solidFill>
                <a:srgbClr val="B11D09"/>
              </a:solidFill>
              <a:ea typeface="Microsoft YaHei" pitchFamily="34" charset="-122"/>
              <a:cs typeface="Calibri" pitchFamily="34" charset="0"/>
            </a:endParaRPr>
          </a:p>
        </p:txBody>
      </p:sp>
      <p:sp>
        <p:nvSpPr>
          <p:cNvPr id="8" name="pole tekstowe 8"/>
          <p:cNvSpPr txBox="1">
            <a:spLocks noChangeArrowheads="1"/>
          </p:cNvSpPr>
          <p:nvPr/>
        </p:nvSpPr>
        <p:spPr bwMode="auto">
          <a:xfrm>
            <a:off x="1271463" y="1457489"/>
            <a:ext cx="682849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eaLnBrk="1" hangingPunct="1">
              <a:spcBef>
                <a:spcPct val="0"/>
              </a:spcBef>
            </a:pPr>
            <a:r>
              <a:rPr lang="en-US" altLang="pl-PL" sz="2200" dirty="0">
                <a:latin typeface="Calibri" pitchFamily="34" charset="0"/>
                <a:cs typeface="Calibri" pitchFamily="34" charset="0"/>
              </a:rPr>
              <a:t>Today’s Wroc</a:t>
            </a:r>
            <a:r>
              <a:rPr lang="pl-PL" altLang="pl-PL" sz="2200" dirty="0">
                <a:latin typeface="Calibri" pitchFamily="34" charset="0"/>
                <a:cs typeface="Calibri" pitchFamily="34" charset="0"/>
              </a:rPr>
              <a:t>ł</a:t>
            </a:r>
            <a:r>
              <a:rPr lang="en-US" altLang="pl-PL" sz="2200" dirty="0">
                <a:latin typeface="Calibri" pitchFamily="34" charset="0"/>
                <a:cs typeface="Calibri" pitchFamily="34" charset="0"/>
              </a:rPr>
              <a:t>aw University of Science and Technology </a:t>
            </a:r>
            <a:br>
              <a:rPr lang="pl-PL" altLang="pl-PL" sz="2200" dirty="0">
                <a:latin typeface="Calibri" pitchFamily="34" charset="0"/>
                <a:cs typeface="Calibri" pitchFamily="34" charset="0"/>
              </a:rPr>
            </a:br>
            <a:r>
              <a:rPr lang="en-US" altLang="pl-PL" sz="2200" dirty="0">
                <a:latin typeface="Calibri" pitchFamily="34" charset="0"/>
                <a:cs typeface="Calibri" pitchFamily="34" charset="0"/>
              </a:rPr>
              <a:t>is the heir to the material legacy of the German Königliche Technische Hochschule Breslau and the intellectual and research traditions of the Lviv University of Technology. </a:t>
            </a:r>
            <a:endParaRPr lang="pl-PL" altLang="pl-PL" sz="2200" dirty="0">
              <a:latin typeface="Calibri" pitchFamily="34" charset="0"/>
              <a:cs typeface="Calibri" pitchFamily="34" charset="0"/>
            </a:endParaRPr>
          </a:p>
          <a:p>
            <a:pPr marL="0" lvl="1" indent="0" algn="just" eaLnBrk="1" hangingPunct="1">
              <a:spcBef>
                <a:spcPct val="0"/>
              </a:spcBef>
            </a:pPr>
            <a:endParaRPr lang="pl-PL" altLang="pl-PL" sz="2200" dirty="0">
              <a:latin typeface="Calibri" pitchFamily="34" charset="0"/>
              <a:cs typeface="Calibri" pitchFamily="34" charset="0"/>
            </a:endParaRPr>
          </a:p>
          <a:p>
            <a:pPr marL="0" lvl="1" indent="0" algn="just" eaLnBrk="1" hangingPunct="1">
              <a:spcBef>
                <a:spcPct val="0"/>
              </a:spcBef>
            </a:pPr>
            <a:r>
              <a:rPr lang="en-US" altLang="pl-PL" sz="2200" b="1" dirty="0">
                <a:latin typeface="Calibri" pitchFamily="34" charset="0"/>
                <a:cs typeface="Calibri" pitchFamily="34" charset="0"/>
              </a:rPr>
              <a:t>The university is using its current name since 1945.</a:t>
            </a:r>
            <a:r>
              <a:rPr lang="en-US" altLang="pl-PL" sz="2200" dirty="0">
                <a:latin typeface="Calibri" pitchFamily="34" charset="0"/>
                <a:cs typeface="Calibri" pitchFamily="34" charset="0"/>
              </a:rPr>
              <a:t> </a:t>
            </a:r>
            <a:br>
              <a:rPr lang="pl-PL" altLang="pl-PL" sz="2200" dirty="0">
                <a:latin typeface="Calibri" pitchFamily="34" charset="0"/>
                <a:cs typeface="Calibri" pitchFamily="34" charset="0"/>
              </a:rPr>
            </a:br>
            <a:r>
              <a:rPr lang="en-US" altLang="pl-PL" sz="2200" dirty="0">
                <a:latin typeface="Calibri" pitchFamily="34" charset="0"/>
                <a:cs typeface="Calibri" pitchFamily="34" charset="0"/>
              </a:rPr>
              <a:t>It was established and organized by scientists from Lviv and Warsaw. Since the very beginning of its existence, </a:t>
            </a:r>
            <a:br>
              <a:rPr lang="pl-PL" altLang="pl-PL" sz="2200" dirty="0">
                <a:latin typeface="Calibri" pitchFamily="34" charset="0"/>
                <a:cs typeface="Calibri" pitchFamily="34" charset="0"/>
              </a:rPr>
            </a:br>
            <a:r>
              <a:rPr lang="en-US" altLang="pl-PL" sz="2200" dirty="0">
                <a:latin typeface="Calibri" pitchFamily="34" charset="0"/>
                <a:cs typeface="Calibri" pitchFamily="34" charset="0"/>
              </a:rPr>
              <a:t>it has been an important centre of technical education.</a:t>
            </a:r>
          </a:p>
          <a:p>
            <a:pPr marL="0" lvl="1" indent="0" algn="just" eaLnBrk="1" hangingPunct="1">
              <a:spcBef>
                <a:spcPct val="0"/>
              </a:spcBef>
            </a:pPr>
            <a:br>
              <a:rPr lang="pl-PL" altLang="pl-PL" sz="2200" dirty="0">
                <a:latin typeface="Calibri" pitchFamily="34" charset="0"/>
                <a:cs typeface="Calibri" pitchFamily="34" charset="0"/>
              </a:rPr>
            </a:br>
            <a:r>
              <a:rPr lang="en-US" altLang="pl-PL" sz="2200" b="1" dirty="0">
                <a:latin typeface="Calibri" pitchFamily="34" charset="0"/>
                <a:cs typeface="Calibri" pitchFamily="34" charset="0"/>
              </a:rPr>
              <a:t>Today it is one the best technical universities in Poland</a:t>
            </a:r>
            <a:r>
              <a:rPr lang="pl-PL" altLang="pl-PL" sz="2200" b="1" dirty="0">
                <a:latin typeface="Calibri" pitchFamily="34" charset="0"/>
                <a:cs typeface="Calibri" pitchFamily="34" charset="0"/>
              </a:rPr>
              <a:t> – 21 046</a:t>
            </a:r>
            <a:r>
              <a:rPr lang="pl-PL" altLang="pl-PL" sz="2200" dirty="0">
                <a:latin typeface="Calibri" pitchFamily="34" charset="0"/>
                <a:cs typeface="Calibri" pitchFamily="34" charset="0"/>
              </a:rPr>
              <a:t> </a:t>
            </a:r>
            <a:r>
              <a:rPr lang="en-US" altLang="pl-PL" sz="2200" dirty="0">
                <a:latin typeface="Calibri" pitchFamily="34" charset="0"/>
                <a:cs typeface="Calibri" pitchFamily="34" charset="0"/>
              </a:rPr>
              <a:t>students study here under the guidance </a:t>
            </a:r>
            <a:r>
              <a:rPr lang="pl-PL" altLang="pl-PL" sz="2200" dirty="0">
                <a:latin typeface="Calibri" pitchFamily="34" charset="0"/>
                <a:cs typeface="Calibri" pitchFamily="34" charset="0"/>
              </a:rPr>
              <a:t>of </a:t>
            </a:r>
            <a:r>
              <a:rPr lang="pl-PL" altLang="pl-PL" sz="2200" b="1" dirty="0">
                <a:latin typeface="Calibri" pitchFamily="34" charset="0"/>
                <a:cs typeface="Calibri" pitchFamily="34" charset="0"/>
              </a:rPr>
              <a:t>2 378 </a:t>
            </a:r>
            <a:r>
              <a:rPr lang="en-US" altLang="pl-PL" sz="2200" dirty="0">
                <a:latin typeface="Calibri" pitchFamily="34" charset="0"/>
                <a:cs typeface="Calibri" pitchFamily="34" charset="0"/>
              </a:rPr>
              <a:t>academic teachers, at 1</a:t>
            </a:r>
            <a:r>
              <a:rPr lang="pl-PL" altLang="pl-PL" sz="2200" dirty="0">
                <a:latin typeface="Calibri" pitchFamily="34" charset="0"/>
                <a:cs typeface="Calibri" pitchFamily="34" charset="0"/>
              </a:rPr>
              <a:t>4</a:t>
            </a:r>
            <a:r>
              <a:rPr lang="en-US" altLang="pl-PL" sz="2200" dirty="0">
                <a:latin typeface="Calibri" pitchFamily="34" charset="0"/>
                <a:cs typeface="Calibri" pitchFamily="34" charset="0"/>
              </a:rPr>
              <a:t> Faculties in Wroc</a:t>
            </a:r>
            <a:r>
              <a:rPr lang="pl-PL" altLang="pl-PL" sz="2200" dirty="0">
                <a:latin typeface="Calibri" pitchFamily="34" charset="0"/>
                <a:cs typeface="Calibri" pitchFamily="34" charset="0"/>
              </a:rPr>
              <a:t>l</a:t>
            </a:r>
            <a:r>
              <a:rPr lang="en-US" altLang="pl-PL" sz="2200" dirty="0">
                <a:latin typeface="Calibri" pitchFamily="34" charset="0"/>
                <a:cs typeface="Calibri" pitchFamily="34" charset="0"/>
              </a:rPr>
              <a:t>aw</a:t>
            </a:r>
            <a:r>
              <a:rPr lang="pl-PL" altLang="pl-PL" sz="2200" dirty="0">
                <a:latin typeface="Calibri" pitchFamily="34" charset="0"/>
                <a:cs typeface="Calibri" pitchFamily="34" charset="0"/>
              </a:rPr>
              <a:t> and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3 branches</a:t>
            </a:r>
            <a:r>
              <a:rPr lang="en-US" altLang="pl-PL" sz="2200" dirty="0">
                <a:latin typeface="Calibri" pitchFamily="34" charset="0"/>
                <a:cs typeface="Calibri" pitchFamily="34" charset="0"/>
              </a:rPr>
              <a:t> </a:t>
            </a:r>
            <a:r>
              <a:rPr lang="pl-PL" altLang="pl-PL" sz="2200" dirty="0">
                <a:latin typeface="Calibri" pitchFamily="34" charset="0"/>
                <a:cs typeface="Calibri" pitchFamily="34" charset="0"/>
              </a:rPr>
              <a:t>in </a:t>
            </a:r>
            <a:r>
              <a:rPr lang="en-US" altLang="pl-PL" sz="2200" dirty="0">
                <a:latin typeface="Calibri" pitchFamily="34" charset="0"/>
                <a:cs typeface="Calibri" pitchFamily="34" charset="0"/>
              </a:rPr>
              <a:t>Jelenia G</a:t>
            </a:r>
            <a:r>
              <a:rPr lang="pl-PL" altLang="pl-PL" sz="2200" dirty="0">
                <a:latin typeface="Calibri" pitchFamily="34" charset="0"/>
                <a:cs typeface="Calibri" pitchFamily="34" charset="0"/>
              </a:rPr>
              <a:t>o</a:t>
            </a:r>
            <a:r>
              <a:rPr lang="en-US" altLang="pl-PL" sz="2200" dirty="0">
                <a:latin typeface="Calibri" pitchFamily="34" charset="0"/>
                <a:cs typeface="Calibri" pitchFamily="34" charset="0"/>
              </a:rPr>
              <a:t>ra, Legnica, Wa</a:t>
            </a:r>
            <a:r>
              <a:rPr lang="pl-PL" altLang="pl-PL" sz="2200" dirty="0">
                <a:latin typeface="Calibri" pitchFamily="34" charset="0"/>
                <a:cs typeface="Calibri" pitchFamily="34" charset="0"/>
              </a:rPr>
              <a:t>l</a:t>
            </a:r>
            <a:r>
              <a:rPr lang="en-US" altLang="pl-PL" sz="2200" dirty="0">
                <a:latin typeface="Calibri" pitchFamily="34" charset="0"/>
                <a:cs typeface="Calibri" pitchFamily="34" charset="0"/>
              </a:rPr>
              <a:t>brzych.</a:t>
            </a:r>
          </a:p>
        </p:txBody>
      </p:sp>
      <p:pic>
        <p:nvPicPr>
          <p:cNvPr id="6" name="Picture 5"/>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435314" y="4289738"/>
            <a:ext cx="3600400" cy="2451630"/>
          </a:xfrm>
          <a:prstGeom prst="round1Rect">
            <a:avLst>
              <a:gd name="adj" fmla="val 0"/>
            </a:avLst>
          </a:prstGeom>
          <a:solidFill>
            <a:srgbClr val="FFFFFF">
              <a:shade val="85000"/>
            </a:srgbClr>
          </a:solidFill>
          <a:ln>
            <a:noFill/>
          </a:ln>
          <a:effectLst/>
        </p:spPr>
      </p:pic>
      <p:pic>
        <p:nvPicPr>
          <p:cNvPr id="10" name="Obraz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35313" y="1772816"/>
            <a:ext cx="3600401" cy="2360832"/>
          </a:xfrm>
          <a:prstGeom prst="rect">
            <a:avLst/>
          </a:prstGeom>
        </p:spPr>
      </p:pic>
      <p:pic>
        <p:nvPicPr>
          <p:cNvPr id="11" name="Obraz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55661" y="158020"/>
            <a:ext cx="1262039" cy="1458708"/>
          </a:xfrm>
          <a:prstGeom prst="rect">
            <a:avLst/>
          </a:prstGeom>
        </p:spPr>
      </p:pic>
      <p:pic>
        <p:nvPicPr>
          <p:cNvPr id="16" name="Obraz 15">
            <a:extLst>
              <a:ext uri="{FF2B5EF4-FFF2-40B4-BE49-F238E27FC236}">
                <a16:creationId xmlns:a16="http://schemas.microsoft.com/office/drawing/2014/main" id="{F770C161-CCD6-453F-83BE-369A0C8833A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666171" y="147198"/>
            <a:ext cx="933047" cy="1526804"/>
          </a:xfrm>
          <a:prstGeom prst="rect">
            <a:avLst/>
          </a:prstGeom>
        </p:spPr>
      </p:pic>
    </p:spTree>
    <p:extLst>
      <p:ext uri="{BB962C8B-B14F-4D97-AF65-F5344CB8AC3E}">
        <p14:creationId xmlns:p14="http://schemas.microsoft.com/office/powerpoint/2010/main" val="28385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271464" y="1"/>
            <a:ext cx="10009112" cy="10806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nSpc>
                <a:spcPct val="100000"/>
              </a:lnSpc>
            </a:pPr>
            <a:r>
              <a:rPr lang="en-US" sz="3200" b="1" dirty="0">
                <a:solidFill>
                  <a:srgbClr val="C00000"/>
                </a:solidFill>
                <a:latin typeface="Calibri  "/>
              </a:rPr>
              <a:t>Mission</a:t>
            </a:r>
          </a:p>
        </p:txBody>
      </p:sp>
      <p:sp>
        <p:nvSpPr>
          <p:cNvPr id="5" name="Symbol zastępczy zawartości 11">
            <a:extLst>
              <a:ext uri="{FF2B5EF4-FFF2-40B4-BE49-F238E27FC236}">
                <a16:creationId xmlns:a16="http://schemas.microsoft.com/office/drawing/2014/main" id="{9DF59966-FDCE-4CC6-8EB0-21DBF0FB556B}"/>
              </a:ext>
            </a:extLst>
          </p:cNvPr>
          <p:cNvSpPr txBox="1">
            <a:spLocks/>
          </p:cNvSpPr>
          <p:nvPr/>
        </p:nvSpPr>
        <p:spPr bwMode="auto">
          <a:xfrm>
            <a:off x="1152896" y="1080655"/>
            <a:ext cx="10559727" cy="53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chemeClr val="bg1">
                  <a:lumMod val="85000"/>
                </a:schemeClr>
              </a:buClr>
            </a:pPr>
            <a:r>
              <a:rPr lang="en-US" sz="2200" kern="0" dirty="0">
                <a:cs typeface="Calibri" panose="020F0502020204030204" pitchFamily="34" charset="0"/>
              </a:rPr>
              <a:t>Through research, teaching, and collaboration we inspire and support the development </a:t>
            </a:r>
            <a:br>
              <a:rPr lang="pl-PL" sz="2200" kern="0" dirty="0">
                <a:cs typeface="Calibri" panose="020F0502020204030204" pitchFamily="34" charset="0"/>
              </a:rPr>
            </a:br>
            <a:r>
              <a:rPr lang="en-US" sz="2200" kern="0" dirty="0">
                <a:cs typeface="Calibri" panose="020F0502020204030204" pitchFamily="34" charset="0"/>
              </a:rPr>
              <a:t>of individuals who, based on knowledge, ethical standards and displaying sensitivity to the needs of society and global challenges, shape the future with courage and responsibility.</a:t>
            </a:r>
          </a:p>
        </p:txBody>
      </p:sp>
      <p:pic>
        <p:nvPicPr>
          <p:cNvPr id="11" name="Obraz 10">
            <a:extLst>
              <a:ext uri="{FF2B5EF4-FFF2-40B4-BE49-F238E27FC236}">
                <a16:creationId xmlns:a16="http://schemas.microsoft.com/office/drawing/2014/main" id="{63E6B630-3C78-4D0D-A3FE-FF93344A19EC}"/>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132000"/>
                    </a14:imgEffect>
                  </a14:imgLayer>
                </a14:imgProps>
              </a:ext>
              <a:ext uri="{28A0092B-C50C-407E-A947-70E740481C1C}">
                <a14:useLocalDpi xmlns:a14="http://schemas.microsoft.com/office/drawing/2010/main"/>
              </a:ext>
            </a:extLst>
          </a:blip>
          <a:srcRect l="630" t="1387" b="13162"/>
          <a:stretch/>
        </p:blipFill>
        <p:spPr>
          <a:xfrm>
            <a:off x="839416" y="2439403"/>
            <a:ext cx="11352584" cy="4437111"/>
          </a:xfrm>
          <a:prstGeom prst="rect">
            <a:avLst/>
          </a:prstGeom>
        </p:spPr>
      </p:pic>
    </p:spTree>
    <p:extLst>
      <p:ext uri="{BB962C8B-B14F-4D97-AF65-F5344CB8AC3E}">
        <p14:creationId xmlns:p14="http://schemas.microsoft.com/office/powerpoint/2010/main" val="299508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6CAFB43C-187F-4DC0-B30E-BC1A2C81EF80}"/>
              </a:ext>
            </a:extLst>
          </p:cNvPr>
          <p:cNvPicPr>
            <a:picLocks noChangeAspect="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t="5999"/>
          <a:stretch/>
        </p:blipFill>
        <p:spPr>
          <a:xfrm>
            <a:off x="824252" y="0"/>
            <a:ext cx="11365640" cy="6884130"/>
          </a:xfrm>
          <a:prstGeom prst="rect">
            <a:avLst/>
          </a:prstGeom>
          <a:solidFill>
            <a:schemeClr val="bg1">
              <a:lumMod val="50000"/>
            </a:schemeClr>
          </a:solidFill>
        </p:spPr>
      </p:pic>
      <p:sp>
        <p:nvSpPr>
          <p:cNvPr id="7" name="pole tekstowe 6">
            <a:extLst>
              <a:ext uri="{FF2B5EF4-FFF2-40B4-BE49-F238E27FC236}">
                <a16:creationId xmlns:a16="http://schemas.microsoft.com/office/drawing/2014/main" id="{0B0EFA73-2B33-4555-838B-55EF8A086634}"/>
              </a:ext>
            </a:extLst>
          </p:cNvPr>
          <p:cNvSpPr txBox="1"/>
          <p:nvPr/>
        </p:nvSpPr>
        <p:spPr>
          <a:xfrm>
            <a:off x="6849558" y="281502"/>
            <a:ext cx="1838944" cy="1239057"/>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58</a:t>
            </a:r>
          </a:p>
          <a:p>
            <a:pPr algn="ctr">
              <a:lnSpc>
                <a:spcPct val="110000"/>
              </a:lnSpc>
              <a:spcAft>
                <a:spcPts val="600"/>
              </a:spcAft>
            </a:pP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BSc/Eng fields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of studies</a:t>
            </a:r>
          </a:p>
        </p:txBody>
      </p:sp>
      <p:sp>
        <p:nvSpPr>
          <p:cNvPr id="8" name="pole tekstowe 7">
            <a:extLst>
              <a:ext uri="{FF2B5EF4-FFF2-40B4-BE49-F238E27FC236}">
                <a16:creationId xmlns:a16="http://schemas.microsoft.com/office/drawing/2014/main" id="{B5B14B07-B2C1-4721-BB48-CE90CA3D7AD0}"/>
              </a:ext>
            </a:extLst>
          </p:cNvPr>
          <p:cNvSpPr txBox="1"/>
          <p:nvPr/>
        </p:nvSpPr>
        <p:spPr>
          <a:xfrm>
            <a:off x="9351470" y="3746083"/>
            <a:ext cx="1838944" cy="1239057"/>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33</a:t>
            </a: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endParaRPr lang="pl-PL"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programmes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in English</a:t>
            </a:r>
          </a:p>
        </p:txBody>
      </p:sp>
      <p:sp>
        <p:nvSpPr>
          <p:cNvPr id="9" name="pole tekstowe 8">
            <a:extLst>
              <a:ext uri="{FF2B5EF4-FFF2-40B4-BE49-F238E27FC236}">
                <a16:creationId xmlns:a16="http://schemas.microsoft.com/office/drawing/2014/main" id="{7D372E11-6B24-4959-BCDD-BEC1301F64AA}"/>
              </a:ext>
            </a:extLst>
          </p:cNvPr>
          <p:cNvSpPr txBox="1"/>
          <p:nvPr/>
        </p:nvSpPr>
        <p:spPr>
          <a:xfrm>
            <a:off x="9099216" y="1209411"/>
            <a:ext cx="2158484" cy="1586845"/>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54</a:t>
            </a:r>
          </a:p>
          <a:p>
            <a:pPr algn="ctr">
              <a:lnSpc>
                <a:spcPct val="110000"/>
              </a:lnSpc>
              <a:spcAft>
                <a:spcPts val="600"/>
              </a:spcAft>
            </a:pP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MSc/Eng fields </a:t>
            </a:r>
            <a:b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of studies</a:t>
            </a: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0" name="pole tekstowe 9">
            <a:extLst>
              <a:ext uri="{FF2B5EF4-FFF2-40B4-BE49-F238E27FC236}">
                <a16:creationId xmlns:a16="http://schemas.microsoft.com/office/drawing/2014/main" id="{55B329DB-75AF-44BA-8EE4-E39D62F4EDF1}"/>
              </a:ext>
            </a:extLst>
          </p:cNvPr>
          <p:cNvSpPr txBox="1"/>
          <p:nvPr/>
        </p:nvSpPr>
        <p:spPr>
          <a:xfrm>
            <a:off x="3829205" y="3308397"/>
            <a:ext cx="3057318" cy="2187009"/>
          </a:xfrm>
          <a:prstGeom prst="rect">
            <a:avLst/>
          </a:prstGeom>
          <a:noFill/>
        </p:spPr>
        <p:txBody>
          <a:bodyPr wrap="square" rtlCol="0">
            <a:spAutoFit/>
          </a:bodyPr>
          <a:lstStyle/>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14</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scientific disciplines in</a:t>
            </a: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4</a:t>
            </a:r>
            <a:br>
              <a:rPr lang="pl-PL" sz="28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fields of science, including </a:t>
            </a:r>
            <a:b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all from Engineering </a:t>
            </a:r>
            <a:b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&amp; Technology</a:t>
            </a:r>
          </a:p>
        </p:txBody>
      </p:sp>
      <p:sp>
        <p:nvSpPr>
          <p:cNvPr id="11" name="pole tekstowe 10">
            <a:extLst>
              <a:ext uri="{FF2B5EF4-FFF2-40B4-BE49-F238E27FC236}">
                <a16:creationId xmlns:a16="http://schemas.microsoft.com/office/drawing/2014/main" id="{DA8C3586-E533-40C1-B13C-BE915CE8CB47}"/>
              </a:ext>
            </a:extLst>
          </p:cNvPr>
          <p:cNvSpPr txBox="1"/>
          <p:nvPr/>
        </p:nvSpPr>
        <p:spPr>
          <a:xfrm>
            <a:off x="4435297" y="1169019"/>
            <a:ext cx="1935774" cy="1306768"/>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378</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permanent  academic staff</a:t>
            </a:r>
            <a:endParaRPr lang="en-GB"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2" name="pole tekstowe 11">
            <a:extLst>
              <a:ext uri="{FF2B5EF4-FFF2-40B4-BE49-F238E27FC236}">
                <a16:creationId xmlns:a16="http://schemas.microsoft.com/office/drawing/2014/main" id="{1E0E2C06-6A76-4F64-A1EC-FA2646870C8D}"/>
              </a:ext>
            </a:extLst>
          </p:cNvPr>
          <p:cNvSpPr txBox="1"/>
          <p:nvPr/>
        </p:nvSpPr>
        <p:spPr>
          <a:xfrm>
            <a:off x="1827833" y="2081185"/>
            <a:ext cx="2095339" cy="1857688"/>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1 046</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students  including </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758</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Phd students </a:t>
            </a:r>
          </a:p>
        </p:txBody>
      </p:sp>
      <p:sp>
        <p:nvSpPr>
          <p:cNvPr id="14" name="Prostokąt 13">
            <a:extLst>
              <a:ext uri="{FF2B5EF4-FFF2-40B4-BE49-F238E27FC236}">
                <a16:creationId xmlns:a16="http://schemas.microsoft.com/office/drawing/2014/main" id="{892168E4-F623-4435-A22C-16B069A799E7}"/>
              </a:ext>
            </a:extLst>
          </p:cNvPr>
          <p:cNvSpPr/>
          <p:nvPr/>
        </p:nvSpPr>
        <p:spPr>
          <a:xfrm>
            <a:off x="1959317" y="4895313"/>
            <a:ext cx="1838944" cy="1239057"/>
          </a:xfrm>
          <a:prstGeom prst="rect">
            <a:avLst/>
          </a:prstGeom>
        </p:spPr>
        <p:txBody>
          <a:bodyPr wrap="square">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1 401</a:t>
            </a:r>
            <a:endParaRPr lang="en-GB" sz="3200" b="1" dirty="0">
              <a:solidFill>
                <a:schemeClr val="tx1">
                  <a:lumMod val="65000"/>
                  <a:lumOff val="35000"/>
                </a:schemeClr>
              </a:solidFill>
              <a:latin typeface="Calibri" panose="020F0502020204030204" pitchFamily="34" charset="0"/>
              <a:ea typeface="Lato" panose="020F0502020204030203"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international</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students </a:t>
            </a:r>
            <a:endPar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5" name="Text Box 47">
            <a:extLst>
              <a:ext uri="{FF2B5EF4-FFF2-40B4-BE49-F238E27FC236}">
                <a16:creationId xmlns:a16="http://schemas.microsoft.com/office/drawing/2014/main" id="{9551AA51-F1FD-48C9-BE49-0A3DDCB3084F}"/>
              </a:ext>
            </a:extLst>
          </p:cNvPr>
          <p:cNvSpPr txBox="1">
            <a:spLocks noChangeArrowheads="1"/>
          </p:cNvSpPr>
          <p:nvPr/>
        </p:nvSpPr>
        <p:spPr bwMode="auto">
          <a:xfrm>
            <a:off x="1271464" y="1"/>
            <a:ext cx="5544617" cy="1124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defTabSz="358775" eaLnBrk="1" hangingPunct="1">
              <a:spcBef>
                <a:spcPct val="0"/>
              </a:spcBef>
              <a:buClrTx/>
              <a:buFontTx/>
              <a:buNone/>
            </a:pPr>
            <a:r>
              <a:rPr lang="pl-PL" altLang="pl-PL" sz="3200" b="1" dirty="0">
                <a:solidFill>
                  <a:srgbClr val="B11D09"/>
                </a:solidFill>
                <a:latin typeface="Calibri" pitchFamily="34" charset="0"/>
                <a:cs typeface="Calibri" pitchFamily="34" charset="0"/>
              </a:rPr>
              <a:t>Numbers</a:t>
            </a:r>
            <a:endParaRPr lang="en-GB" altLang="pl-PL" sz="3200" b="1" dirty="0">
              <a:solidFill>
                <a:srgbClr val="B11D09"/>
              </a:solidFill>
              <a:latin typeface="Calibri" pitchFamily="34" charset="0"/>
              <a:cs typeface="Calibri" pitchFamily="34" charset="0"/>
            </a:endParaRPr>
          </a:p>
        </p:txBody>
      </p:sp>
      <p:sp>
        <p:nvSpPr>
          <p:cNvPr id="17" name="pole tekstowe 16">
            <a:extLst>
              <a:ext uri="{FF2B5EF4-FFF2-40B4-BE49-F238E27FC236}">
                <a16:creationId xmlns:a16="http://schemas.microsoft.com/office/drawing/2014/main" id="{DFFA6F62-6D96-4AF4-92EA-2DA261621999}"/>
              </a:ext>
            </a:extLst>
          </p:cNvPr>
          <p:cNvSpPr txBox="1"/>
          <p:nvPr/>
        </p:nvSpPr>
        <p:spPr>
          <a:xfrm>
            <a:off x="6658841" y="4748561"/>
            <a:ext cx="2380903" cy="1255728"/>
          </a:xfrm>
          <a:prstGeom prst="rect">
            <a:avLst/>
          </a:prstGeom>
          <a:noFill/>
        </p:spPr>
        <p:txBody>
          <a:bodyPr wrap="square" rtlCol="0">
            <a:spAutoFit/>
          </a:bodyPr>
          <a:lstStyle/>
          <a:p>
            <a:pPr algn="ctr">
              <a:lnSpc>
                <a:spcPct val="90000"/>
              </a:lnSpc>
              <a:spcBef>
                <a:spcPct val="0"/>
              </a:spcBef>
            </a:pP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1</a:t>
            </a: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4</a:t>
            </a:r>
          </a:p>
          <a:p>
            <a:pPr algn="ctr">
              <a:lnSpc>
                <a:spcPct val="90000"/>
              </a:lnSpc>
            </a:pP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faculties </a:t>
            </a:r>
          </a:p>
          <a:p>
            <a:pPr algn="ctr">
              <a:lnSpc>
                <a:spcPct val="90000"/>
              </a:lnSpc>
            </a:pP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and</a:t>
            </a:r>
          </a:p>
          <a:p>
            <a:pPr algn="ctr"/>
            <a:endPar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endParaRPr>
          </a:p>
        </p:txBody>
      </p:sp>
      <p:sp>
        <p:nvSpPr>
          <p:cNvPr id="18" name="Prostokąt 17">
            <a:extLst>
              <a:ext uri="{FF2B5EF4-FFF2-40B4-BE49-F238E27FC236}">
                <a16:creationId xmlns:a16="http://schemas.microsoft.com/office/drawing/2014/main" id="{8FC4C860-302E-4114-B24B-FFA3FF1ED7BA}"/>
              </a:ext>
            </a:extLst>
          </p:cNvPr>
          <p:cNvSpPr/>
          <p:nvPr/>
        </p:nvSpPr>
        <p:spPr>
          <a:xfrm>
            <a:off x="4829269" y="5760472"/>
            <a:ext cx="6096000" cy="812530"/>
          </a:xfrm>
          <a:prstGeom prst="rect">
            <a:avLst/>
          </a:prstGeom>
        </p:spPr>
        <p:txBody>
          <a:bodyPr>
            <a:spAutoFit/>
          </a:bodyPr>
          <a:lstStyle/>
          <a:p>
            <a:pPr algn="ctr">
              <a:lnSpc>
                <a:spcPct val="90000"/>
              </a:lnSpc>
            </a:pP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3</a:t>
            </a: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 </a:t>
            </a:r>
          </a:p>
          <a:p>
            <a:pPr algn="ctr"/>
            <a:r>
              <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regional branches</a:t>
            </a:r>
          </a:p>
        </p:txBody>
      </p:sp>
      <p:sp>
        <p:nvSpPr>
          <p:cNvPr id="19" name="pole tekstowe 18">
            <a:extLst>
              <a:ext uri="{FF2B5EF4-FFF2-40B4-BE49-F238E27FC236}">
                <a16:creationId xmlns:a16="http://schemas.microsoft.com/office/drawing/2014/main" id="{3FDB8F8F-21BB-4E54-91EB-CC778714EA99}"/>
              </a:ext>
            </a:extLst>
          </p:cNvPr>
          <p:cNvSpPr txBox="1"/>
          <p:nvPr/>
        </p:nvSpPr>
        <p:spPr>
          <a:xfrm>
            <a:off x="6742102" y="2151079"/>
            <a:ext cx="1903184" cy="584775"/>
          </a:xfrm>
          <a:prstGeom prst="rect">
            <a:avLst/>
          </a:prstGeom>
          <a:noFill/>
        </p:spPr>
        <p:txBody>
          <a:bodyPr wrap="square" rtlCol="0">
            <a:spAutoFit/>
          </a:bodyPr>
          <a:lstStyle/>
          <a:p>
            <a:pPr algn="ctr"/>
            <a:r>
              <a:rPr lang="pl-PL" sz="3200" b="1" dirty="0">
                <a:solidFill>
                  <a:srgbClr val="6B87A9"/>
                </a:solidFill>
                <a:latin typeface="Calibri  "/>
                <a:ea typeface="Microsoft YaHei" pitchFamily="34" charset="-122"/>
                <a:cs typeface="+mj-cs"/>
              </a:rPr>
              <a:t> </a:t>
            </a:r>
            <a:endParaRPr lang="en-GB" sz="3200" b="1" dirty="0">
              <a:solidFill>
                <a:srgbClr val="6B87A9"/>
              </a:solidFill>
              <a:latin typeface="Calibri  "/>
              <a:ea typeface="Microsoft YaHei" pitchFamily="34" charset="-122"/>
              <a:cs typeface="+mj-cs"/>
            </a:endParaRPr>
          </a:p>
        </p:txBody>
      </p:sp>
      <p:sp>
        <p:nvSpPr>
          <p:cNvPr id="20" name="Prostokąt 19">
            <a:extLst>
              <a:ext uri="{FF2B5EF4-FFF2-40B4-BE49-F238E27FC236}">
                <a16:creationId xmlns:a16="http://schemas.microsoft.com/office/drawing/2014/main" id="{8F4DF790-93E8-455C-B04E-861CA352ED6C}"/>
              </a:ext>
            </a:extLst>
          </p:cNvPr>
          <p:cNvSpPr/>
          <p:nvPr/>
        </p:nvSpPr>
        <p:spPr>
          <a:xfrm>
            <a:off x="6849557" y="2136656"/>
            <a:ext cx="2038337" cy="2062103"/>
          </a:xfrm>
          <a:prstGeom prst="rect">
            <a:avLst/>
          </a:prstGeom>
        </p:spPr>
        <p:txBody>
          <a:bodyPr wrap="square">
            <a:spAutoFit/>
          </a:bodyPr>
          <a:lstStyle/>
          <a:p>
            <a:pPr algn="ctr"/>
            <a:r>
              <a:rPr lang="pl-PL" sz="3600" b="1" dirty="0">
                <a:solidFill>
                  <a:schemeClr val="tx1">
                    <a:lumMod val="65000"/>
                    <a:lumOff val="35000"/>
                  </a:schemeClr>
                </a:solidFill>
                <a:latin typeface="Calibri  "/>
                <a:ea typeface="Microsoft YaHei" pitchFamily="34" charset="-122"/>
              </a:rPr>
              <a:t>53 </a:t>
            </a:r>
          </a:p>
          <a:p>
            <a:pPr algn="ct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scientists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on Stanford TOP 2% list of world’s most influential </a:t>
            </a:r>
            <a:b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researchers </a:t>
            </a:r>
          </a:p>
          <a:p>
            <a:pPr algn="ctr"/>
            <a:endParaRPr lang="pl-PL" baseline="30000" dirty="0">
              <a:latin typeface="Calibri Light" panose="020F0302020204030204" pitchFamily="34" charset="0"/>
              <a:ea typeface="Lato" panose="020F0502020204030203" pitchFamily="34" charset="0"/>
              <a:cs typeface="Calibri Light" panose="020F0302020204030204" pitchFamily="34" charset="0"/>
            </a:endParaRPr>
          </a:p>
        </p:txBody>
      </p:sp>
    </p:spTree>
    <p:extLst>
      <p:ext uri="{BB962C8B-B14F-4D97-AF65-F5344CB8AC3E}">
        <p14:creationId xmlns:p14="http://schemas.microsoft.com/office/powerpoint/2010/main" val="398500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2822C056-DA4E-4D8A-AABC-1431B0B5F44C}"/>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4" name="Text Box 1"/>
          <p:cNvSpPr txBox="1">
            <a:spLocks noChangeArrowheads="1"/>
          </p:cNvSpPr>
          <p:nvPr/>
        </p:nvSpPr>
        <p:spPr bwMode="auto">
          <a:xfrm>
            <a:off x="1145704" y="908720"/>
            <a:ext cx="6822504" cy="5544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3" anchor="t"/>
          <a:lstStyle>
            <a:lvl1pPr marL="179388" indent="-177800"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1pPr>
            <a:lvl2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2pPr>
            <a:lvl3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3pPr>
            <a:lvl4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4pPr>
            <a:lvl5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9pPr>
          </a:lstStyle>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José Manuel Barroso</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Daniel Józef Bem</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Horst Berthold</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err="1">
                <a:solidFill>
                  <a:schemeClr val="tx1"/>
                </a:solidFill>
                <a:latin typeface="Calibri" pitchFamily="34" charset="0"/>
                <a:cs typeface="Calibri" pitchFamily="34" charset="0"/>
              </a:rPr>
              <a:t>Eckhard</a:t>
            </a:r>
            <a:r>
              <a:rPr lang="pl-PL" sz="1150" b="0" dirty="0">
                <a:solidFill>
                  <a:schemeClr val="tx1"/>
                </a:solidFill>
                <a:latin typeface="Calibri" pitchFamily="34" charset="0"/>
                <a:cs typeface="Calibri" pitchFamily="34" charset="0"/>
              </a:rPr>
              <a:t> </a:t>
            </a:r>
            <a:r>
              <a:rPr lang="pl-PL" sz="1150" b="0" dirty="0" err="1">
                <a:solidFill>
                  <a:schemeClr val="tx1"/>
                </a:solidFill>
                <a:latin typeface="Calibri" pitchFamily="34" charset="0"/>
                <a:cs typeface="Calibri" pitchFamily="34" charset="0"/>
              </a:rPr>
              <a:t>Beyer</a:t>
            </a:r>
            <a:endParaRPr lang="en-GB" sz="1150" b="0" dirty="0">
              <a:solidFill>
                <a:schemeClr val="tx1"/>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Konstantynowicz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Boreskow</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Burghardt</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Philippe </a:t>
            </a:r>
            <a:r>
              <a:rPr lang="en-GB" sz="1150" b="0" dirty="0" err="1">
                <a:solidFill>
                  <a:srgbClr val="000000"/>
                </a:solidFill>
                <a:latin typeface="Calibri" pitchFamily="34" charset="0"/>
                <a:cs typeface="Calibri" pitchFamily="34" charset="0"/>
              </a:rPr>
              <a:t>Busquin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Jerzy Buzek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Gabriel </a:t>
            </a:r>
            <a:r>
              <a:rPr lang="pl-PL" sz="1150" b="0" dirty="0" err="1">
                <a:solidFill>
                  <a:srgbClr val="000000"/>
                </a:solidFill>
                <a:latin typeface="Calibri" pitchFamily="34" charset="0"/>
                <a:cs typeface="Calibri" pitchFamily="34" charset="0"/>
              </a:rPr>
              <a:t>Crean</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Eugeniusz Dembicki</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Iwanowicz</a:t>
            </a:r>
            <a:r>
              <a:rPr lang="en-GB" sz="1150" b="0" dirty="0">
                <a:solidFill>
                  <a:srgbClr val="000000"/>
                </a:solidFill>
                <a:latin typeface="Calibri"/>
                <a:cs typeface="Calibri"/>
              </a:rPr>
              <a:t> </a:t>
            </a:r>
            <a:r>
              <a:rPr lang="en-GB" sz="1150" b="0" dirty="0" err="1">
                <a:solidFill>
                  <a:srgbClr val="000000"/>
                </a:solidFill>
                <a:latin typeface="Calibri"/>
                <a:cs typeface="Calibri"/>
              </a:rPr>
              <a:t>Denisenko</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Karel </a:t>
            </a:r>
            <a:r>
              <a:rPr lang="en-GB" sz="1150" b="0" dirty="0" err="1">
                <a:solidFill>
                  <a:srgbClr val="000000"/>
                </a:solidFill>
                <a:latin typeface="Calibri" pitchFamily="34" charset="0"/>
                <a:cs typeface="Calibri" pitchFamily="34" charset="0"/>
              </a:rPr>
              <a:t>Duŝek</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Rafał Dutkiewicz</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Kurt Feser</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Alfred </a:t>
            </a:r>
            <a:r>
              <a:rPr lang="en-GB" sz="1150" b="0" dirty="0" err="1">
                <a:solidFill>
                  <a:srgbClr val="000000"/>
                </a:solidFill>
                <a:latin typeface="Calibri" pitchFamily="34" charset="0"/>
                <a:cs typeface="Calibri" pitchFamily="34" charset="0"/>
              </a:rPr>
              <a:t>Forchel</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Elbert Kirtley Fretwell</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a:cs typeface="Calibri"/>
              </a:rPr>
              <a:t>Kardynał </a:t>
            </a:r>
            <a:r>
              <a:rPr lang="en-GB" sz="1150" b="0" dirty="0">
                <a:solidFill>
                  <a:srgbClr val="000000"/>
                </a:solidFill>
                <a:latin typeface="Calibri"/>
                <a:cs typeface="Calibri"/>
              </a:rPr>
              <a:t>Henryk </a:t>
            </a:r>
            <a:r>
              <a:rPr lang="en-GB" sz="1150" b="0" dirty="0" err="1">
                <a:solidFill>
                  <a:srgbClr val="000000"/>
                </a:solidFill>
                <a:latin typeface="Calibri"/>
                <a:cs typeface="Calibri"/>
              </a:rPr>
              <a:t>Gulbinowicz</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Henryk Hawrylak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Hückel</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pitchFamily="34" charset="0"/>
                <a:cs typeface="Calibri" pitchFamily="34" charset="0"/>
              </a:rPr>
              <a:t>Giennadij</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Aleksiejewicz</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Jagodin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a:t>
            </a:r>
            <a:r>
              <a:rPr lang="en-GB" sz="1150" b="0" dirty="0" err="1">
                <a:solidFill>
                  <a:srgbClr val="000000"/>
                </a:solidFill>
                <a:latin typeface="Calibri"/>
                <a:cs typeface="Calibri"/>
              </a:rPr>
              <a:t>Jellonek</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a:cs typeface="Calibri"/>
              </a:rPr>
              <a:t>Bogusława</a:t>
            </a:r>
            <a:r>
              <a:rPr lang="en-GB" sz="1150" b="0" dirty="0">
                <a:solidFill>
                  <a:srgbClr val="000000"/>
                </a:solidFill>
                <a:latin typeface="Calibri"/>
                <a:cs typeface="Calibri"/>
              </a:rPr>
              <a:t> </a:t>
            </a:r>
            <a:r>
              <a:rPr lang="en-GB" sz="1150" b="0" dirty="0" err="1">
                <a:solidFill>
                  <a:srgbClr val="000000"/>
                </a:solidFill>
                <a:latin typeface="Calibri"/>
                <a:cs typeface="Calibri"/>
              </a:rPr>
              <a:t>Jeżowska</a:t>
            </a:r>
            <a:r>
              <a:rPr lang="en-GB" sz="1150" b="0" dirty="0">
                <a:solidFill>
                  <a:srgbClr val="000000"/>
                </a:solidFill>
                <a:latin typeface="Calibri"/>
                <a:cs typeface="Calibri"/>
              </a:rPr>
              <a:t>-</a:t>
            </a:r>
            <a:br>
              <a:rPr lang="pl-PL" sz="1150" b="0" dirty="0">
                <a:latin typeface="Calibri" pitchFamily="34" charset="0"/>
                <a:cs typeface="Calibri" pitchFamily="34" charset="0"/>
              </a:rPr>
            </a:br>
            <a:r>
              <a:rPr lang="pl-PL" sz="1150" b="0" dirty="0">
                <a:solidFill>
                  <a:srgbClr val="000000"/>
                </a:solidFill>
                <a:latin typeface="Calibri"/>
                <a:cs typeface="Calibri"/>
              </a:rPr>
              <a:t>-</a:t>
            </a:r>
            <a:r>
              <a:rPr lang="en-GB" sz="1150" b="0" dirty="0">
                <a:solidFill>
                  <a:srgbClr val="000000"/>
                </a:solidFill>
                <a:latin typeface="Calibri"/>
                <a:cs typeface="Calibri"/>
              </a:rPr>
              <a:t>Trzebiatowska</a:t>
            </a:r>
          </a:p>
          <a:p>
            <a:pPr marL="180975" indent="0" eaLnBrk="1" hangingPunct="1">
              <a:spcBef>
                <a:spcPts val="500"/>
              </a:spcBef>
              <a:defRPr/>
            </a:pPr>
            <a:r>
              <a:rPr lang="en-GB" sz="1150" b="0" dirty="0">
                <a:solidFill>
                  <a:srgbClr val="000000"/>
                </a:solidFill>
                <a:latin typeface="Calibri"/>
                <a:cs typeface="Calibri"/>
              </a:rPr>
              <a:t>Moisey I. </a:t>
            </a:r>
            <a:r>
              <a:rPr lang="en-GB" sz="1150" b="0" dirty="0" err="1">
                <a:solidFill>
                  <a:srgbClr val="000000"/>
                </a:solidFill>
                <a:latin typeface="Calibri"/>
                <a:cs typeface="Calibri"/>
              </a:rPr>
              <a:t>Kaganov</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Alan R.</a:t>
            </a:r>
            <a:r>
              <a:rPr lang="pl-PL"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Katritzky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Igor Ignacy Kisiel</a:t>
            </a:r>
          </a:p>
          <a:p>
            <a:pPr marL="180975" indent="0" eaLnBrk="1" hangingPunct="1">
              <a:spcBef>
                <a:spcPts val="500"/>
              </a:spcBef>
              <a:defRPr/>
            </a:pPr>
            <a:r>
              <a:rPr lang="en-GB" sz="1150" b="0" dirty="0">
                <a:solidFill>
                  <a:srgbClr val="000000"/>
                </a:solidFill>
                <a:latin typeface="Calibri"/>
                <a:cs typeface="Calibri"/>
              </a:rPr>
              <a:t>Joseph Klafter</a:t>
            </a:r>
          </a:p>
          <a:p>
            <a:pPr marL="180975" indent="0" eaLnBrk="1" hangingPunct="1">
              <a:spcBef>
                <a:spcPts val="500"/>
              </a:spcBef>
              <a:defRPr/>
            </a:pPr>
            <a:r>
              <a:rPr lang="en-GB" sz="1150" b="0" dirty="0">
                <a:solidFill>
                  <a:srgbClr val="000000"/>
                </a:solidFill>
                <a:latin typeface="Calibri" pitchFamily="34" charset="0"/>
                <a:cs typeface="Calibri" pitchFamily="34" charset="0"/>
              </a:rPr>
              <a:t>Jan </a:t>
            </a:r>
            <a:r>
              <a:rPr lang="en-GB" sz="1150" b="0" dirty="0" err="1">
                <a:solidFill>
                  <a:srgbClr val="000000"/>
                </a:solidFill>
                <a:latin typeface="Calibri" pitchFamily="34" charset="0"/>
                <a:cs typeface="Calibri" pitchFamily="34" charset="0"/>
              </a:rPr>
              <a:t>Kmita</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Ferenc </a:t>
            </a:r>
            <a:r>
              <a:rPr lang="en-GB" sz="1150" b="0" dirty="0" err="1">
                <a:solidFill>
                  <a:srgbClr val="000000"/>
                </a:solidFill>
                <a:latin typeface="Calibri" pitchFamily="34" charset="0"/>
                <a:cs typeface="Calibri" pitchFamily="34" charset="0"/>
              </a:rPr>
              <a:t>Krausz</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Kulczyński</a:t>
            </a:r>
            <a:endParaRPr lang="en-GB" sz="1150" b="0" dirty="0">
              <a:solidFill>
                <a:srgbClr val="000000"/>
              </a:solidFill>
              <a:latin typeface="Calibri"/>
              <a:cs typeface="Calibri"/>
            </a:endParaRPr>
          </a:p>
          <a:p>
            <a:pPr marL="180975" indent="0" eaLnBrk="1" hangingPunct="1">
              <a:spcBef>
                <a:spcPts val="500"/>
              </a:spcBef>
              <a:defRPr/>
            </a:pPr>
            <a:r>
              <a:rPr lang="pl-PL" sz="1150" b="0" dirty="0">
                <a:solidFill>
                  <a:srgbClr val="000000"/>
                </a:solidFill>
                <a:latin typeface="Calibri" pitchFamily="34" charset="0"/>
                <a:cs typeface="Calibri" pitchFamily="34" charset="0"/>
              </a:rPr>
              <a:t>Krzysztof Kurzydłowski</a:t>
            </a:r>
          </a:p>
          <a:p>
            <a:pPr marL="180975" indent="0" eaLnBrk="1" hangingPunct="1">
              <a:spcBef>
                <a:spcPts val="500"/>
              </a:spcBef>
              <a:defRPr/>
            </a:pPr>
            <a:r>
              <a:rPr lang="en-GB" sz="1150" b="0" dirty="0">
                <a:solidFill>
                  <a:srgbClr val="000000"/>
                </a:solidFill>
                <a:latin typeface="Calibri" pitchFamily="34" charset="0"/>
                <a:cs typeface="Calibri" pitchFamily="34" charset="0"/>
              </a:rPr>
              <a:t>Philippe Lebrun</a:t>
            </a:r>
          </a:p>
          <a:p>
            <a:pPr marL="180975" indent="0" eaLnBrk="1" hangingPunct="1">
              <a:spcBef>
                <a:spcPts val="500"/>
              </a:spcBef>
              <a:defRPr/>
            </a:pPr>
            <a:r>
              <a:rPr lang="en-GB" sz="1150" b="0" dirty="0">
                <a:solidFill>
                  <a:srgbClr val="000000"/>
                </a:solidFill>
                <a:latin typeface="Calibri"/>
                <a:cs typeface="Calibri"/>
              </a:rPr>
              <a:t>Stanisław Lem</a:t>
            </a:r>
          </a:p>
          <a:p>
            <a:pPr marL="180975" indent="0" eaLnBrk="1" hangingPunct="1">
              <a:spcBef>
                <a:spcPts val="500"/>
              </a:spcBef>
              <a:defRPr/>
            </a:pPr>
            <a:r>
              <a:rPr lang="en-GB" sz="1150" b="0" dirty="0">
                <a:solidFill>
                  <a:srgbClr val="000000"/>
                </a:solidFill>
                <a:latin typeface="Calibri"/>
                <a:cs typeface="Calibri"/>
              </a:rPr>
              <a:t>Jerz</a:t>
            </a:r>
            <a:r>
              <a:rPr lang="pl-PL" sz="1150" b="0" dirty="0">
                <a:solidFill>
                  <a:srgbClr val="000000"/>
                </a:solidFill>
                <a:latin typeface="Calibri"/>
                <a:cs typeface="Calibri"/>
              </a:rPr>
              <a:t>y </a:t>
            </a:r>
            <a:r>
              <a:rPr lang="en-GB" sz="1150" b="0" dirty="0">
                <a:solidFill>
                  <a:srgbClr val="000000"/>
                </a:solidFill>
                <a:latin typeface="Calibri"/>
                <a:cs typeface="Calibri"/>
              </a:rPr>
              <a:t>Leszczyński</a:t>
            </a:r>
            <a:endParaRPr lang="pl-PL"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Nikołaj</a:t>
            </a:r>
            <a:r>
              <a:rPr lang="en-GB" sz="1150" b="0" dirty="0">
                <a:solidFill>
                  <a:srgbClr val="000000"/>
                </a:solidFill>
                <a:latin typeface="Calibri"/>
                <a:cs typeface="Calibri"/>
              </a:rPr>
              <a:t>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r>
              <a:rPr lang="en-GB" sz="1150" b="0" dirty="0" err="1">
                <a:solidFill>
                  <a:srgbClr val="000000"/>
                </a:solidFill>
                <a:latin typeface="Calibri"/>
                <a:cs typeface="Calibri"/>
              </a:rPr>
              <a:t>Malinin</a:t>
            </a:r>
            <a:endParaRPr lang="pl-PL" sz="1150" b="0" dirty="0">
              <a:solidFill>
                <a:srgbClr val="000000"/>
              </a:solidFill>
              <a:latin typeface="Calibri"/>
              <a:cs typeface="Calibri"/>
            </a:endParaRPr>
          </a:p>
          <a:p>
            <a:pPr marL="180975" indent="0" eaLnBrk="1" hangingPunct="1">
              <a:spcBef>
                <a:spcPts val="500"/>
              </a:spcBef>
              <a:defRPr/>
            </a:pPr>
            <a:r>
              <a:rPr lang="pl-PL" sz="1150" b="0" dirty="0" err="1">
                <a:solidFill>
                  <a:srgbClr val="000000"/>
                </a:solidFill>
                <a:latin typeface="Calibri"/>
                <a:cs typeface="Calibri"/>
              </a:rPr>
              <a:t>Marja</a:t>
            </a:r>
            <a:r>
              <a:rPr lang="pl-PL" sz="1150" b="0" dirty="0">
                <a:solidFill>
                  <a:srgbClr val="000000"/>
                </a:solidFill>
                <a:latin typeface="Calibri"/>
                <a:cs typeface="Calibri"/>
              </a:rPr>
              <a:t> Makarow</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Achim Mehlhorn</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Meinnel</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Angela Merkel</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Gérard </a:t>
            </a:r>
            <a:r>
              <a:rPr lang="en-GB" sz="1150" b="0" dirty="0" err="1">
                <a:solidFill>
                  <a:srgbClr val="000000"/>
                </a:solidFill>
                <a:latin typeface="Calibri" pitchFamily="34" charset="0"/>
                <a:cs typeface="Calibri" pitchFamily="34" charset="0"/>
              </a:rPr>
              <a:t>Mourou</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Anatolij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Minkiewicz</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Kazuo Nakamoto</a:t>
            </a:r>
          </a:p>
          <a:p>
            <a:pPr marL="180975" indent="0" eaLnBrk="1" hangingPunct="1">
              <a:spcBef>
                <a:spcPts val="500"/>
              </a:spcBef>
              <a:defRPr/>
            </a:pPr>
            <a:r>
              <a:rPr lang="pl-PL" sz="1150" b="0" dirty="0" err="1">
                <a:solidFill>
                  <a:srgbClr val="000000"/>
                </a:solidFill>
                <a:latin typeface="Calibri" pitchFamily="34" charset="0"/>
                <a:cs typeface="Calibri" pitchFamily="34" charset="0"/>
              </a:rPr>
              <a:t>Reimund</a:t>
            </a:r>
            <a:r>
              <a:rPr lang="pl-PL" sz="1150" b="0" dirty="0">
                <a:solidFill>
                  <a:srgbClr val="000000"/>
                </a:solidFill>
                <a:latin typeface="Calibri" pitchFamily="34" charset="0"/>
                <a:cs typeface="Calibri" pitchFamily="34" charset="0"/>
              </a:rPr>
              <a:t> Neugebauer </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Nougaro</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Volodymir V. Panasyuk</a:t>
            </a:r>
          </a:p>
          <a:p>
            <a:pPr marL="180975" indent="0" eaLnBrk="1" hangingPunct="1">
              <a:spcBef>
                <a:spcPts val="500"/>
              </a:spcBef>
              <a:defRPr/>
            </a:pPr>
            <a:r>
              <a:rPr lang="en-GB" sz="1150" b="0" dirty="0">
                <a:solidFill>
                  <a:srgbClr val="000000"/>
                </a:solidFill>
                <a:latin typeface="Calibri"/>
                <a:cs typeface="Calibri"/>
              </a:rPr>
              <a:t>Zdzisław J. </a:t>
            </a:r>
            <a:r>
              <a:rPr lang="en-GB" sz="1150" b="0" dirty="0" err="1">
                <a:solidFill>
                  <a:srgbClr val="000000"/>
                </a:solidFill>
                <a:latin typeface="Calibri"/>
                <a:cs typeface="Calibri"/>
              </a:rPr>
              <a:t>Pręgowski</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Ilya Prigogine</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Günter </a:t>
            </a:r>
            <a:r>
              <a:rPr lang="en-GB" sz="1150" b="0" dirty="0" err="1">
                <a:solidFill>
                  <a:srgbClr val="000000"/>
                </a:solidFill>
                <a:latin typeface="Calibri" pitchFamily="34" charset="0"/>
                <a:cs typeface="Calibri" pitchFamily="34" charset="0"/>
              </a:rPr>
              <a:t>Pritschow</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Bengt </a:t>
            </a:r>
            <a:r>
              <a:rPr lang="en-GB" sz="1150" b="0" dirty="0" err="1">
                <a:solidFill>
                  <a:srgbClr val="000000"/>
                </a:solidFill>
                <a:latin typeface="Calibri" pitchFamily="34" charset="0"/>
                <a:cs typeface="Calibri" pitchFamily="34" charset="0"/>
              </a:rPr>
              <a:t>Ranby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Błażej </a:t>
            </a:r>
            <a:r>
              <a:rPr lang="en-GB" sz="1150" b="0" dirty="0" err="1">
                <a:solidFill>
                  <a:srgbClr val="000000"/>
                </a:solidFill>
                <a:latin typeface="Calibri"/>
                <a:cs typeface="Calibri"/>
              </a:rPr>
              <a:t>Roga</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Jurij Rudawski</a:t>
            </a:r>
          </a:p>
          <a:p>
            <a:pPr marL="180975" indent="0" eaLnBrk="1" hangingPunct="1">
              <a:spcBef>
                <a:spcPts val="500"/>
              </a:spcBef>
              <a:defRPr/>
            </a:pPr>
            <a:r>
              <a:rPr lang="en-GB" sz="1150" b="0" dirty="0">
                <a:solidFill>
                  <a:srgbClr val="000000"/>
                </a:solidFill>
                <a:latin typeface="Calibri"/>
                <a:cs typeface="Calibri"/>
              </a:rPr>
              <a:t>Wacław Franciszek </a:t>
            </a:r>
            <a:r>
              <a:rPr lang="en-GB" sz="1150" b="0" dirty="0" err="1">
                <a:solidFill>
                  <a:srgbClr val="000000"/>
                </a:solidFill>
                <a:latin typeface="Calibri"/>
                <a:cs typeface="Calibri"/>
              </a:rPr>
              <a:t>Sierpiński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Jerzy Ignacy </a:t>
            </a:r>
            <a:r>
              <a:rPr lang="en-GB" sz="1150" b="0" dirty="0" err="1">
                <a:solidFill>
                  <a:srgbClr val="000000"/>
                </a:solidFill>
                <a:latin typeface="Calibri"/>
                <a:cs typeface="Calibri"/>
              </a:rPr>
              <a:t>Skowroński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Dionizy </a:t>
            </a:r>
            <a:r>
              <a:rPr lang="en-GB" sz="1150" b="0" dirty="0" err="1">
                <a:solidFill>
                  <a:srgbClr val="000000"/>
                </a:solidFill>
                <a:latin typeface="Calibri"/>
                <a:cs typeface="Calibri"/>
              </a:rPr>
              <a:t>Smoleński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Joachim Klaus </a:t>
            </a:r>
            <a:r>
              <a:rPr lang="en-GB" sz="1150" b="0" dirty="0" err="1">
                <a:solidFill>
                  <a:srgbClr val="000000"/>
                </a:solidFill>
                <a:latin typeface="Calibri" pitchFamily="34" charset="0"/>
                <a:cs typeface="Calibri" pitchFamily="34" charset="0"/>
              </a:rPr>
              <a:t>Strzodka</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Frans Louis </a:t>
            </a:r>
            <a:r>
              <a:rPr lang="pl-PL" sz="1150" b="0" dirty="0">
                <a:solidFill>
                  <a:srgbClr val="000000"/>
                </a:solidFill>
                <a:latin typeface="Calibri"/>
                <a:cs typeface="Calibri"/>
              </a:rPr>
              <a:t> </a:t>
            </a:r>
            <a:r>
              <a:rPr lang="en-GB" sz="1150" b="0" dirty="0">
                <a:solidFill>
                  <a:srgbClr val="000000"/>
                </a:solidFill>
                <a:latin typeface="Calibri"/>
                <a:cs typeface="Calibri"/>
              </a:rPr>
              <a:t>H. M. Stumpers</a:t>
            </a:r>
          </a:p>
          <a:p>
            <a:pPr marL="180975" indent="0" eaLnBrk="1" hangingPunct="1">
              <a:spcBef>
                <a:spcPts val="500"/>
              </a:spcBef>
              <a:defRPr/>
            </a:pPr>
            <a:r>
              <a:rPr lang="en-GB" sz="1150" b="0" dirty="0">
                <a:solidFill>
                  <a:srgbClr val="000000"/>
                </a:solidFill>
                <a:latin typeface="Calibri"/>
                <a:cs typeface="Calibri"/>
              </a:rPr>
              <a:t>Karol Széchy</a:t>
            </a:r>
          </a:p>
          <a:p>
            <a:pPr marL="180975" indent="0" eaLnBrk="1" hangingPunct="1">
              <a:spcBef>
                <a:spcPts val="500"/>
              </a:spcBef>
              <a:defRPr/>
            </a:pPr>
            <a:r>
              <a:rPr lang="en-GB" sz="1150" b="0" dirty="0">
                <a:solidFill>
                  <a:srgbClr val="000000"/>
                </a:solidFill>
                <a:latin typeface="Calibri"/>
                <a:cs typeface="Calibri"/>
              </a:rPr>
              <a:t>Zygmunt </a:t>
            </a:r>
            <a:r>
              <a:rPr lang="en-GB" sz="1150" b="0" dirty="0" err="1">
                <a:solidFill>
                  <a:srgbClr val="000000"/>
                </a:solidFill>
                <a:latin typeface="Calibri"/>
                <a:cs typeface="Calibri"/>
              </a:rPr>
              <a:t>Szparkowski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a:t>
            </a:r>
            <a:r>
              <a:rPr lang="en-GB" sz="1150" b="0" dirty="0" err="1">
                <a:solidFill>
                  <a:srgbClr val="000000"/>
                </a:solidFill>
                <a:latin typeface="Calibri"/>
                <a:cs typeface="Calibri"/>
              </a:rPr>
              <a:t>Ślebodziński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Ryszard </a:t>
            </a:r>
            <a:r>
              <a:rPr lang="en-GB" sz="1150" b="0" dirty="0" err="1">
                <a:solidFill>
                  <a:srgbClr val="000000"/>
                </a:solidFill>
                <a:latin typeface="Calibri"/>
                <a:cs typeface="Calibri"/>
              </a:rPr>
              <a:t>Tadeusiewicz</a:t>
            </a:r>
            <a:endParaRPr lang="en-GB"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Hamadoun</a:t>
            </a:r>
            <a:r>
              <a:rPr lang="en-GB" sz="1150" b="0" dirty="0">
                <a:solidFill>
                  <a:srgbClr val="000000"/>
                </a:solidFill>
                <a:latin typeface="Calibri"/>
                <a:cs typeface="Calibri"/>
              </a:rPr>
              <a:t> I. Touré</a:t>
            </a:r>
          </a:p>
          <a:p>
            <a:pPr marL="180975" indent="0" eaLnBrk="1" hangingPunct="1">
              <a:spcBef>
                <a:spcPts val="500"/>
              </a:spcBef>
              <a:defRPr/>
            </a:pPr>
            <a:r>
              <a:rPr lang="en-GB" sz="1150" b="0" dirty="0">
                <a:solidFill>
                  <a:srgbClr val="000000"/>
                </a:solidFill>
                <a:latin typeface="Calibri"/>
                <a:cs typeface="Calibri"/>
              </a:rPr>
              <a:t>Jan Trojak</a:t>
            </a:r>
          </a:p>
          <a:p>
            <a:pPr marL="180975" indent="0" eaLnBrk="1" hangingPunct="1">
              <a:spcBef>
                <a:spcPts val="500"/>
              </a:spcBef>
              <a:defRPr/>
            </a:pPr>
            <a:r>
              <a:rPr lang="en-GB" sz="1150" b="0" dirty="0">
                <a:solidFill>
                  <a:srgbClr val="000000"/>
                </a:solidFill>
                <a:latin typeface="Calibri"/>
                <a:cs typeface="Calibri"/>
              </a:rPr>
              <a:t>Włodzimierz Trzebiatowski</a:t>
            </a:r>
          </a:p>
          <a:p>
            <a:pPr marL="180975" indent="0" eaLnBrk="1" hangingPunct="1">
              <a:spcBef>
                <a:spcPts val="500"/>
              </a:spcBef>
              <a:defRPr/>
            </a:pPr>
            <a:r>
              <a:rPr lang="en-GB" sz="1150" b="0" dirty="0">
                <a:solidFill>
                  <a:srgbClr val="000000"/>
                </a:solidFill>
                <a:latin typeface="Calibri"/>
                <a:cs typeface="Calibri"/>
              </a:rPr>
              <a:t>Kazimierz Urbanik</a:t>
            </a:r>
          </a:p>
          <a:p>
            <a:pPr marL="180975" indent="0" eaLnBrk="1" hangingPunct="1">
              <a:spcBef>
                <a:spcPts val="500"/>
              </a:spcBef>
              <a:defRPr/>
            </a:pPr>
            <a:r>
              <a:rPr lang="en-GB" sz="1150" b="0" dirty="0">
                <a:solidFill>
                  <a:srgbClr val="000000"/>
                </a:solidFill>
                <a:latin typeface="Calibri"/>
                <a:cs typeface="Calibri"/>
              </a:rPr>
              <a:t>Zenon </a:t>
            </a:r>
            <a:r>
              <a:rPr lang="en-GB" sz="1150" b="0" dirty="0" err="1">
                <a:solidFill>
                  <a:srgbClr val="000000"/>
                </a:solidFill>
                <a:latin typeface="Calibri"/>
                <a:cs typeface="Calibri"/>
              </a:rPr>
              <a:t>Wiłun</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Andrzej Wiszniewski</a:t>
            </a:r>
          </a:p>
          <a:p>
            <a:pPr marL="180975" indent="0" eaLnBrk="1" hangingPunct="1">
              <a:spcBef>
                <a:spcPts val="500"/>
              </a:spcBef>
              <a:defRPr/>
            </a:pPr>
            <a:r>
              <a:rPr lang="en-GB" sz="1150" b="0" dirty="0">
                <a:solidFill>
                  <a:srgbClr val="000000"/>
                </a:solidFill>
                <a:latin typeface="Calibri"/>
                <a:cs typeface="Calibri"/>
              </a:rPr>
              <a:t>Wojciech Witkiewicz</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Karol </a:t>
            </a:r>
            <a:r>
              <a:rPr lang="en-GB" sz="1150" b="0" dirty="0" err="1">
                <a:solidFill>
                  <a:srgbClr val="000000"/>
                </a:solidFill>
                <a:latin typeface="Calibri"/>
                <a:cs typeface="Calibri"/>
              </a:rPr>
              <a:t>Włosiński</a:t>
            </a:r>
            <a:endParaRPr lang="pl-PL" sz="1150" b="0" dirty="0" err="1">
              <a:solidFill>
                <a:srgbClr val="000000"/>
              </a:solidFill>
              <a:latin typeface="Calibri"/>
              <a:cs typeface="Calibri"/>
            </a:endParaRPr>
          </a:p>
          <a:p>
            <a:pPr marL="180975" indent="0">
              <a:spcBef>
                <a:spcPts val="500"/>
              </a:spcBef>
              <a:defRPr/>
            </a:pPr>
            <a:r>
              <a:rPr lang="pl-PL" sz="1150" b="0" dirty="0">
                <a:solidFill>
                  <a:srgbClr val="000000"/>
                </a:solidFill>
                <a:latin typeface="Calibri"/>
                <a:cs typeface="Calibri"/>
              </a:rPr>
              <a:t>Michel </a:t>
            </a:r>
            <a:r>
              <a:rPr lang="pl-PL" sz="1150" b="0" dirty="0" err="1">
                <a:solidFill>
                  <a:srgbClr val="000000"/>
                </a:solidFill>
                <a:latin typeface="Calibri"/>
                <a:cs typeface="Calibri"/>
              </a:rPr>
              <a:t>Virlogeux</a:t>
            </a:r>
            <a:endParaRPr lang="pl-PL" sz="1150" b="0" dirty="0" err="1">
              <a:solidFill>
                <a:srgbClr val="000000"/>
              </a:solidFill>
              <a:latin typeface="Calibri" pitchFamily="34" charset="0"/>
              <a:cs typeface="Calibri" pitchFamily="34" charset="0"/>
            </a:endParaRPr>
          </a:p>
          <a:p>
            <a:pPr marL="180975" indent="0">
              <a:spcBef>
                <a:spcPts val="500"/>
              </a:spcBef>
              <a:defRPr/>
            </a:pPr>
            <a:endParaRPr lang="pl-PL" sz="1150" b="0" dirty="0">
              <a:solidFill>
                <a:srgbClr val="000000"/>
              </a:solidFill>
              <a:latin typeface="Calibri" pitchFamily="34" charset="0"/>
              <a:cs typeface="Calibri" pitchFamily="34" charset="0"/>
            </a:endParaRPr>
          </a:p>
        </p:txBody>
      </p:sp>
      <p:sp>
        <p:nvSpPr>
          <p:cNvPr id="5" name="Text Box 4"/>
          <p:cNvSpPr txBox="1">
            <a:spLocks noChangeArrowheads="1"/>
          </p:cNvSpPr>
          <p:nvPr/>
        </p:nvSpPr>
        <p:spPr bwMode="auto">
          <a:xfrm>
            <a:off x="1271464" y="0"/>
            <a:ext cx="5832649" cy="1052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en-GB" altLang="pl-PL" sz="3200" b="1" dirty="0">
                <a:solidFill>
                  <a:srgbClr val="B11D09"/>
                </a:solidFill>
                <a:latin typeface="Calibri" pitchFamily="34" charset="0"/>
                <a:cs typeface="Calibri" pitchFamily="34" charset="0"/>
              </a:rPr>
              <a:t>Doctors Honoris Causa</a:t>
            </a:r>
          </a:p>
        </p:txBody>
      </p:sp>
      <p:sp>
        <p:nvSpPr>
          <p:cNvPr id="11" name="Prostokąt 9"/>
          <p:cNvSpPr>
            <a:spLocks noChangeArrowheads="1"/>
          </p:cNvSpPr>
          <p:nvPr/>
        </p:nvSpPr>
        <p:spPr bwMode="auto">
          <a:xfrm>
            <a:off x="8364024" y="5952507"/>
            <a:ext cx="36015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pl-PL" sz="1170" dirty="0">
                <a:latin typeface="Calibri" panose="020F0502020204030204" pitchFamily="34" charset="0"/>
                <a:cs typeface="Calibri" panose="020F0502020204030204" pitchFamily="34" charset="0"/>
              </a:rPr>
              <a:t>2024,</a:t>
            </a:r>
            <a:r>
              <a:rPr lang="pl-PL" sz="1170" b="1" dirty="0">
                <a:latin typeface="Calibri" panose="020F0502020204030204" pitchFamily="34" charset="0"/>
                <a:cs typeface="Calibri" panose="020F0502020204030204" pitchFamily="34" charset="0"/>
              </a:rPr>
              <a:t> prof. Ferenc </a:t>
            </a:r>
            <a:r>
              <a:rPr lang="pl-PL" sz="1170" b="1" dirty="0" err="1">
                <a:latin typeface="Calibri" panose="020F0502020204030204" pitchFamily="34" charset="0"/>
                <a:cs typeface="Calibri" panose="020F0502020204030204" pitchFamily="34" charset="0"/>
              </a:rPr>
              <a:t>Krausz</a:t>
            </a:r>
            <a:r>
              <a:rPr lang="pl-PL" sz="1170" b="1" dirty="0">
                <a:latin typeface="Calibri" panose="020F0502020204030204" pitchFamily="34" charset="0"/>
                <a:cs typeface="Calibri" panose="020F0502020204030204" pitchFamily="34" charset="0"/>
              </a:rPr>
              <a:t> </a:t>
            </a:r>
            <a:r>
              <a:rPr lang="pl-PL" sz="1170" dirty="0">
                <a:latin typeface="Calibri" panose="020F0502020204030204" pitchFamily="34" charset="0"/>
                <a:cs typeface="Calibri" panose="020F0502020204030204" pitchFamily="34" charset="0"/>
              </a:rPr>
              <a:t>(Max Planck </a:t>
            </a:r>
            <a:r>
              <a:rPr lang="pl-PL" sz="1170" dirty="0" err="1">
                <a:latin typeface="Calibri" panose="020F0502020204030204" pitchFamily="34" charset="0"/>
                <a:cs typeface="Calibri" panose="020F0502020204030204" pitchFamily="34" charset="0"/>
              </a:rPr>
              <a:t>Institute</a:t>
            </a:r>
            <a:r>
              <a:rPr lang="pl-PL" sz="1170" dirty="0">
                <a:latin typeface="Calibri" panose="020F0502020204030204" pitchFamily="34" charset="0"/>
                <a:cs typeface="Calibri" panose="020F0502020204030204" pitchFamily="34" charset="0"/>
              </a:rPr>
              <a:t> </a:t>
            </a:r>
            <a:br>
              <a:rPr lang="pl-PL" sz="1170" dirty="0">
                <a:latin typeface="Calibri" panose="020F0502020204030204" pitchFamily="34" charset="0"/>
                <a:cs typeface="Calibri" panose="020F0502020204030204" pitchFamily="34" charset="0"/>
              </a:rPr>
            </a:br>
            <a:r>
              <a:rPr lang="pl-PL" sz="1170" dirty="0">
                <a:latin typeface="Calibri" panose="020F0502020204030204" pitchFamily="34" charset="0"/>
                <a:cs typeface="Calibri" panose="020F0502020204030204" pitchFamily="34" charset="0"/>
              </a:rPr>
              <a:t>of Quantum </a:t>
            </a:r>
            <a:r>
              <a:rPr lang="pl-PL" sz="1170" dirty="0" err="1">
                <a:latin typeface="Calibri" panose="020F0502020204030204" pitchFamily="34" charset="0"/>
                <a:cs typeface="Calibri" panose="020F0502020204030204" pitchFamily="34" charset="0"/>
              </a:rPr>
              <a:t>Optics</a:t>
            </a:r>
            <a:r>
              <a:rPr lang="pl-PL" sz="1170" dirty="0">
                <a:latin typeface="Calibri" panose="020F0502020204030204" pitchFamily="34" charset="0"/>
                <a:cs typeface="Calibri" panose="020F0502020204030204" pitchFamily="34" charset="0"/>
              </a:rPr>
              <a:t>, Germany) </a:t>
            </a:r>
            <a:r>
              <a:rPr lang="pl-PL" sz="1170" dirty="0" err="1">
                <a:latin typeface="Calibri" panose="020F0502020204030204" pitchFamily="34" charset="0"/>
                <a:cs typeface="Calibri" panose="020F0502020204030204" pitchFamily="34" charset="0"/>
              </a:rPr>
              <a:t>Hungarian</a:t>
            </a:r>
            <a:r>
              <a:rPr lang="pl-PL" sz="1170" dirty="0">
                <a:latin typeface="Calibri" panose="020F0502020204030204" pitchFamily="34" charset="0"/>
                <a:cs typeface="Calibri" panose="020F0502020204030204" pitchFamily="34" charset="0"/>
              </a:rPr>
              <a:t> </a:t>
            </a:r>
            <a:r>
              <a:rPr lang="pl-PL" sz="1170" dirty="0" err="1">
                <a:latin typeface="Calibri" panose="020F0502020204030204" pitchFamily="34" charset="0"/>
                <a:cs typeface="Calibri" panose="020F0502020204030204" pitchFamily="34" charset="0"/>
              </a:rPr>
              <a:t>scientist</a:t>
            </a:r>
            <a:r>
              <a:rPr lang="pl-PL" sz="1170" dirty="0">
                <a:latin typeface="Calibri" panose="020F0502020204030204" pitchFamily="34" charset="0"/>
                <a:cs typeface="Calibri" panose="020F0502020204030204" pitchFamily="34" charset="0"/>
              </a:rPr>
              <a:t>; Nobel </a:t>
            </a:r>
            <a:r>
              <a:rPr lang="pl-PL" sz="1170" dirty="0" err="1">
                <a:latin typeface="Calibri" panose="020F0502020204030204" pitchFamily="34" charset="0"/>
                <a:cs typeface="Calibri" panose="020F0502020204030204" pitchFamily="34" charset="0"/>
              </a:rPr>
              <a:t>Prize</a:t>
            </a:r>
            <a:r>
              <a:rPr lang="pl-PL" sz="1170" dirty="0">
                <a:latin typeface="Calibri" panose="020F0502020204030204" pitchFamily="34" charset="0"/>
                <a:cs typeface="Calibri" panose="020F0502020204030204" pitchFamily="34" charset="0"/>
              </a:rPr>
              <a:t> 2023 in </a:t>
            </a:r>
            <a:r>
              <a:rPr lang="pl-PL" sz="1170" dirty="0" err="1">
                <a:latin typeface="Calibri" panose="020F0502020204030204" pitchFamily="34" charset="0"/>
                <a:cs typeface="Calibri" panose="020F0502020204030204" pitchFamily="34" charset="0"/>
              </a:rPr>
              <a:t>physics</a:t>
            </a:r>
            <a:r>
              <a:rPr lang="pl-PL" sz="1170" dirty="0">
                <a:latin typeface="Calibri" panose="020F0502020204030204" pitchFamily="34" charset="0"/>
                <a:cs typeface="Calibri" panose="020F0502020204030204" pitchFamily="34" charset="0"/>
              </a:rPr>
              <a:t> for: </a:t>
            </a:r>
            <a:r>
              <a:rPr lang="pl-PL" sz="1170" dirty="0" err="1">
                <a:latin typeface="Calibri" panose="020F0502020204030204" pitchFamily="34" charset="0"/>
                <a:cs typeface="Calibri" panose="020F0502020204030204" pitchFamily="34" charset="0"/>
              </a:rPr>
              <a:t>attosecond</a:t>
            </a:r>
            <a:r>
              <a:rPr lang="pl-PL" sz="1170" dirty="0">
                <a:latin typeface="Calibri" panose="020F0502020204030204" pitchFamily="34" charset="0"/>
                <a:cs typeface="Calibri" panose="020F0502020204030204" pitchFamily="34" charset="0"/>
              </a:rPr>
              <a:t> </a:t>
            </a:r>
            <a:r>
              <a:rPr lang="pl-PL" sz="1170" dirty="0" err="1">
                <a:latin typeface="Calibri" panose="020F0502020204030204" pitchFamily="34" charset="0"/>
                <a:cs typeface="Calibri" panose="020F0502020204030204" pitchFamily="34" charset="0"/>
              </a:rPr>
              <a:t>pulses</a:t>
            </a:r>
            <a:r>
              <a:rPr lang="pl-PL" sz="1170" dirty="0">
                <a:latin typeface="Calibri" panose="020F0502020204030204" pitchFamily="34" charset="0"/>
                <a:cs typeface="Calibri" panose="020F0502020204030204" pitchFamily="34" charset="0"/>
              </a:rPr>
              <a:t> </a:t>
            </a:r>
            <a:br>
              <a:rPr lang="pl-PL" sz="1170" dirty="0">
                <a:latin typeface="Calibri" panose="020F0502020204030204" pitchFamily="34" charset="0"/>
                <a:cs typeface="Calibri" panose="020F0502020204030204" pitchFamily="34" charset="0"/>
              </a:rPr>
            </a:br>
            <a:r>
              <a:rPr lang="pl-PL" sz="1170" dirty="0">
                <a:latin typeface="Calibri" panose="020F0502020204030204" pitchFamily="34" charset="0"/>
                <a:cs typeface="Calibri" panose="020F0502020204030204" pitchFamily="34" charset="0"/>
              </a:rPr>
              <a:t>of </a:t>
            </a:r>
            <a:r>
              <a:rPr lang="pl-PL" sz="1170" dirty="0" err="1">
                <a:latin typeface="Calibri" panose="020F0502020204030204" pitchFamily="34" charset="0"/>
                <a:cs typeface="Calibri" panose="020F0502020204030204" pitchFamily="34" charset="0"/>
              </a:rPr>
              <a:t>light</a:t>
            </a:r>
            <a:endParaRPr lang="pl-PL" sz="1170" dirty="0">
              <a:latin typeface="Calibri" panose="020F0502020204030204" pitchFamily="34" charset="0"/>
              <a:cs typeface="Calibri" panose="020F0502020204030204" pitchFamily="34" charset="0"/>
            </a:endParaRPr>
          </a:p>
        </p:txBody>
      </p:sp>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430366" y="469544"/>
            <a:ext cx="3471270" cy="2315310"/>
          </a:xfrm>
          <a:prstGeom prst="rect">
            <a:avLst/>
          </a:prstGeom>
          <a:noFill/>
          <a:extLst>
            <a:ext uri="{909E8E84-426E-40DD-AFC4-6F175D3DCCD1}">
              <a14:hiddenFill xmlns:a14="http://schemas.microsoft.com/office/drawing/2010/main">
                <a:solidFill>
                  <a:srgbClr val="FFFFFF"/>
                </a:solidFill>
              </a14:hiddenFill>
            </a:ext>
          </a:extLst>
        </p:spPr>
      </p:pic>
      <p:pic>
        <p:nvPicPr>
          <p:cNvPr id="2" name="Obraz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0984" y="3828972"/>
            <a:ext cx="3527664" cy="1817675"/>
          </a:xfrm>
          <a:prstGeom prst="rect">
            <a:avLst/>
          </a:prstGeom>
        </p:spPr>
      </p:pic>
      <p:sp>
        <p:nvSpPr>
          <p:cNvPr id="14" name="Prostokąt 9"/>
          <p:cNvSpPr>
            <a:spLocks noChangeArrowheads="1"/>
          </p:cNvSpPr>
          <p:nvPr/>
        </p:nvSpPr>
        <p:spPr bwMode="auto">
          <a:xfrm>
            <a:off x="8355261" y="2830292"/>
            <a:ext cx="3573387"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pl-PL" altLang="pl-PL" sz="1170" dirty="0">
                <a:latin typeface="Calibri" pitchFamily="34" charset="0"/>
                <a:cs typeface="Calibri" pitchFamily="34" charset="0"/>
              </a:rPr>
              <a:t>2022, </a:t>
            </a:r>
            <a:r>
              <a:rPr lang="pl-PL" altLang="pl-PL" sz="1170" b="1" dirty="0">
                <a:latin typeface="Calibri" pitchFamily="34" charset="0"/>
                <a:cs typeface="Calibri" pitchFamily="34" charset="0"/>
              </a:rPr>
              <a:t>prof. </a:t>
            </a:r>
            <a:r>
              <a:rPr lang="fr-FR" altLang="pl-PL" sz="1170" b="1" dirty="0">
                <a:latin typeface="Calibri" pitchFamily="34" charset="0"/>
                <a:cs typeface="Calibri" pitchFamily="34" charset="0"/>
              </a:rPr>
              <a:t>Michel Virlogeux</a:t>
            </a:r>
            <a:r>
              <a:rPr lang="pl-PL" altLang="pl-PL" sz="1170" b="1" dirty="0">
                <a:latin typeface="Calibri" pitchFamily="34" charset="0"/>
                <a:cs typeface="Calibri" pitchFamily="34" charset="0"/>
              </a:rPr>
              <a:t> </a:t>
            </a:r>
            <a:r>
              <a:rPr lang="fr-FR" altLang="pl-PL" sz="1170" dirty="0">
                <a:latin typeface="Calibri" pitchFamily="34" charset="0"/>
                <a:cs typeface="Calibri" pitchFamily="34" charset="0"/>
              </a:rPr>
              <a:t>(École Nationale des Ponts et Chaussées, France)</a:t>
            </a:r>
            <a:r>
              <a:rPr lang="pl-PL" altLang="pl-PL" sz="1170" dirty="0">
                <a:latin typeface="Calibri" pitchFamily="34" charset="0"/>
                <a:cs typeface="Calibri" pitchFamily="34" charset="0"/>
              </a:rPr>
              <a:t> </a:t>
            </a:r>
            <a:r>
              <a:rPr lang="fr-FR" altLang="pl-PL" sz="1170" dirty="0">
                <a:latin typeface="Calibri" pitchFamily="34" charset="0"/>
                <a:cs typeface="Calibri" pitchFamily="34" charset="0"/>
              </a:rPr>
              <a:t>French structural engineer and bridge specialist; designer of Millau Viaduct</a:t>
            </a:r>
            <a:r>
              <a:rPr lang="fr-FR" altLang="pl-PL" sz="1170" b="1" dirty="0">
                <a:latin typeface="Calibri" pitchFamily="34" charset="0"/>
                <a:cs typeface="Calibri" pitchFamily="34" charset="0"/>
              </a:rPr>
              <a:t> </a:t>
            </a:r>
            <a:endParaRPr lang="fr-FR" altLang="pl-PL" sz="1170" dirty="0">
              <a:latin typeface="Calibri" pitchFamily="34" charset="0"/>
              <a:cs typeface="Calibri" pitchFamily="34" charset="0"/>
            </a:endParaRPr>
          </a:p>
        </p:txBody>
      </p:sp>
      <p:cxnSp>
        <p:nvCxnSpPr>
          <p:cNvPr id="6" name="Łącznik prosty 5"/>
          <p:cNvCxnSpPr>
            <a:cxnSpLocks/>
          </p:cNvCxnSpPr>
          <p:nvPr/>
        </p:nvCxnSpPr>
        <p:spPr>
          <a:xfrm>
            <a:off x="3431704" y="980728"/>
            <a:ext cx="0" cy="5688632"/>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2" name="Łącznik prosty 11"/>
          <p:cNvCxnSpPr>
            <a:cxnSpLocks/>
          </p:cNvCxnSpPr>
          <p:nvPr/>
        </p:nvCxnSpPr>
        <p:spPr>
          <a:xfrm>
            <a:off x="5663952" y="980728"/>
            <a:ext cx="0" cy="5688632"/>
          </a:xfrm>
          <a:prstGeom prst="line">
            <a:avLst/>
          </a:prstGeo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3194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246481" y="-1"/>
            <a:ext cx="10485169" cy="1080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itchFamily="34" charset="0"/>
                <a:cs typeface="Calibri" pitchFamily="34" charset="0"/>
              </a:rPr>
              <a:t>Wrocław Tech in the </a:t>
            </a:r>
            <a:r>
              <a:rPr lang="pl-PL" altLang="pl-PL" sz="3200" b="1" dirty="0" err="1">
                <a:solidFill>
                  <a:srgbClr val="B11D09"/>
                </a:solidFill>
                <a:latin typeface="Calibri" pitchFamily="34" charset="0"/>
                <a:cs typeface="Calibri" pitchFamily="34" charset="0"/>
              </a:rPr>
              <a:t>rankings</a:t>
            </a:r>
            <a:endParaRPr lang="pl-PL" altLang="pl-PL" sz="3200" b="1" dirty="0">
              <a:solidFill>
                <a:srgbClr val="B11D09"/>
              </a:solidFill>
              <a:latin typeface="Calibri" pitchFamily="34" charset="0"/>
              <a:cs typeface="Calibri" pitchFamily="34" charset="0"/>
            </a:endParaRPr>
          </a:p>
        </p:txBody>
      </p:sp>
      <p:sp>
        <p:nvSpPr>
          <p:cNvPr id="7" name="Text Box 32"/>
          <p:cNvSpPr txBox="1">
            <a:spLocks noChangeArrowheads="1"/>
          </p:cNvSpPr>
          <p:nvPr/>
        </p:nvSpPr>
        <p:spPr bwMode="auto">
          <a:xfrm>
            <a:off x="1343472" y="1193193"/>
            <a:ext cx="640871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pl-PL" altLang="pl-PL" sz="2200" b="1" dirty="0">
                <a:latin typeface="Calibri" pitchFamily="34" charset="0"/>
                <a:cs typeface="Calibri" pitchFamily="34" charset="0"/>
              </a:rPr>
              <a:t>Perspektywy University Ranking 2024</a:t>
            </a:r>
            <a:endParaRPr lang="pl-PL" altLang="pl-PL" sz="14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itchFamily="34" charset="0"/>
                <a:cs typeface="Calibri" pitchFamily="34" charset="0"/>
              </a:rPr>
              <a:t>7</a:t>
            </a:r>
            <a:r>
              <a:rPr lang="pl-PL" sz="1600" baseline="30000" dirty="0"/>
              <a:t>th </a:t>
            </a:r>
            <a:r>
              <a:rPr lang="en-US" altLang="pl-PL" sz="1600" dirty="0">
                <a:latin typeface="Calibri" pitchFamily="34" charset="0"/>
                <a:cs typeface="Calibri" pitchFamily="34" charset="0"/>
              </a:rPr>
              <a:t>place in the general ranking of universities</a:t>
            </a:r>
            <a:endParaRPr lang="pl-PL" altLang="pl-PL" sz="1600"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itchFamily="34" charset="0"/>
                <a:cs typeface="Calibri" pitchFamily="34" charset="0"/>
              </a:rPr>
              <a:t>4</a:t>
            </a:r>
            <a:r>
              <a:rPr lang="pl-PL" sz="1600" baseline="30000" dirty="0"/>
              <a:t>th</a:t>
            </a:r>
            <a:r>
              <a:rPr lang="en-US" altLang="pl-PL" sz="1600" dirty="0">
                <a:latin typeface="Calibri" pitchFamily="34" charset="0"/>
                <a:cs typeface="Calibri" pitchFamily="34" charset="0"/>
              </a:rPr>
              <a:t> place </a:t>
            </a:r>
            <a:r>
              <a:rPr lang="pl-PL" altLang="pl-PL" sz="1600" dirty="0" err="1">
                <a:latin typeface="Calibri" pitchFamily="34" charset="0"/>
                <a:cs typeface="Calibri" pitchFamily="34" charset="0"/>
              </a:rPr>
              <a:t>amo</a:t>
            </a:r>
            <a:r>
              <a:rPr lang="en-US" altLang="pl-PL" sz="1600" dirty="0">
                <a:latin typeface="Calibri" pitchFamily="34" charset="0"/>
                <a:cs typeface="Calibri" pitchFamily="34" charset="0"/>
              </a:rPr>
              <a:t>ng Polish technical universities</a:t>
            </a:r>
          </a:p>
        </p:txBody>
      </p:sp>
      <p:sp>
        <p:nvSpPr>
          <p:cNvPr id="15" name="Rectangle 17"/>
          <p:cNvSpPr>
            <a:spLocks noChangeArrowheads="1"/>
          </p:cNvSpPr>
          <p:nvPr/>
        </p:nvSpPr>
        <p:spPr bwMode="auto">
          <a:xfrm>
            <a:off x="1251086" y="3669741"/>
            <a:ext cx="7056783" cy="112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en-US" altLang="pl-PL" sz="2200" b="1" dirty="0">
                <a:latin typeface="Calibri" pitchFamily="34" charset="0"/>
                <a:cs typeface="Calibri" pitchFamily="34" charset="0"/>
              </a:rPr>
              <a:t>Center for World University Ranking 2024</a:t>
            </a:r>
            <a:r>
              <a:rPr lang="pl-PL" altLang="pl-PL" sz="2200" b="1" dirty="0">
                <a:latin typeface="Calibri" pitchFamily="34" charset="0"/>
                <a:cs typeface="Calibri" pitchFamily="34" charset="0"/>
              </a:rPr>
              <a:t>-20</a:t>
            </a:r>
            <a:r>
              <a:rPr lang="en-US" altLang="pl-PL" sz="2200" b="1" dirty="0">
                <a:latin typeface="Calibri" pitchFamily="34" charset="0"/>
                <a:cs typeface="Calibri" pitchFamily="34" charset="0"/>
              </a:rPr>
              <a:t>25</a:t>
            </a:r>
            <a:endParaRPr lang="en-US" altLang="pl-PL" sz="24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itchFamily="34" charset="0"/>
                <a:cs typeface="Calibri" pitchFamily="34" charset="0"/>
              </a:rPr>
              <a:t>13</a:t>
            </a:r>
            <a:r>
              <a:rPr lang="pl-PL" sz="1600" baseline="30000" dirty="0"/>
              <a:t>h</a:t>
            </a:r>
            <a:r>
              <a:rPr lang="en-US" altLang="pl-PL" sz="1600" dirty="0">
                <a:latin typeface="Calibri" pitchFamily="34" charset="0"/>
                <a:cs typeface="Calibri" pitchFamily="34" charset="0"/>
              </a:rPr>
              <a:t> place </a:t>
            </a:r>
            <a:r>
              <a:rPr lang="pl-PL" altLang="pl-PL" sz="1600" dirty="0" err="1">
                <a:latin typeface="Calibri" pitchFamily="34" charset="0"/>
                <a:cs typeface="Calibri" pitchFamily="34" charset="0"/>
              </a:rPr>
              <a:t>amo</a:t>
            </a:r>
            <a:r>
              <a:rPr lang="en-US" altLang="pl-PL" sz="1600" dirty="0">
                <a:latin typeface="Calibri" pitchFamily="34" charset="0"/>
                <a:cs typeface="Calibri" pitchFamily="34" charset="0"/>
              </a:rPr>
              <a:t>ng</a:t>
            </a:r>
            <a:r>
              <a:rPr lang="pl-PL" altLang="pl-PL" sz="1600" dirty="0">
                <a:latin typeface="Calibri" pitchFamily="34" charset="0"/>
                <a:cs typeface="Calibri" pitchFamily="34" charset="0"/>
              </a:rPr>
              <a:t> 41</a:t>
            </a:r>
            <a:r>
              <a:rPr lang="en-US" altLang="pl-PL" sz="1600" dirty="0">
                <a:latin typeface="Calibri" pitchFamily="34" charset="0"/>
                <a:cs typeface="Calibri" pitchFamily="34" charset="0"/>
              </a:rPr>
              <a:t> Polish universities and scientific institutions</a:t>
            </a:r>
            <a:r>
              <a:rPr lang="pl-PL" altLang="pl-PL" sz="1600" dirty="0">
                <a:latin typeface="Calibri" pitchFamily="34" charset="0"/>
                <a:cs typeface="Calibri" pitchFamily="34" charset="0"/>
              </a:rPr>
              <a:t> </a:t>
            </a:r>
            <a:r>
              <a:rPr lang="en-US" altLang="pl-PL" sz="1600" dirty="0">
                <a:latin typeface="Calibri" pitchFamily="34" charset="0"/>
                <a:cs typeface="Calibri" pitchFamily="34" charset="0"/>
              </a:rPr>
              <a:t>included </a:t>
            </a:r>
            <a:br>
              <a:rPr lang="pl-PL" altLang="pl-PL" sz="1600" dirty="0">
                <a:latin typeface="Calibri" pitchFamily="34" charset="0"/>
                <a:cs typeface="Calibri" pitchFamily="34" charset="0"/>
              </a:rPr>
            </a:br>
            <a:r>
              <a:rPr lang="en-US" altLang="pl-PL" sz="1600" dirty="0">
                <a:latin typeface="Calibri" pitchFamily="34" charset="0"/>
                <a:cs typeface="Calibri" pitchFamily="34" charset="0"/>
              </a:rPr>
              <a:t>in the ranking</a:t>
            </a:r>
            <a:br>
              <a:rPr lang="pl-PL" altLang="pl-PL" sz="1400" dirty="0">
                <a:latin typeface="Calibri" pitchFamily="34" charset="0"/>
                <a:cs typeface="Calibri" pitchFamily="34" charset="0"/>
              </a:rPr>
            </a:br>
            <a:endParaRPr lang="pl-PL" altLang="pl-PL" sz="1400" dirty="0">
              <a:latin typeface="Calibri" pitchFamily="34" charset="0"/>
              <a:cs typeface="Calibri" pitchFamily="34" charset="0"/>
            </a:endParaRPr>
          </a:p>
        </p:txBody>
      </p:sp>
      <p:sp>
        <p:nvSpPr>
          <p:cNvPr id="17" name="Rectangle 17">
            <a:extLst>
              <a:ext uri="{FF2B5EF4-FFF2-40B4-BE49-F238E27FC236}">
                <a16:creationId xmlns:a16="http://schemas.microsoft.com/office/drawing/2014/main" id="{37A969FA-E6A6-4486-B85B-97FA1BBB54C4}"/>
              </a:ext>
            </a:extLst>
          </p:cNvPr>
          <p:cNvSpPr>
            <a:spLocks noChangeArrowheads="1"/>
          </p:cNvSpPr>
          <p:nvPr/>
        </p:nvSpPr>
        <p:spPr bwMode="auto">
          <a:xfrm>
            <a:off x="1257060" y="5002180"/>
            <a:ext cx="7044833"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en-US" altLang="pl-PL" sz="2200" b="1" dirty="0">
                <a:latin typeface="Calibri" pitchFamily="34" charset="0"/>
                <a:cs typeface="Calibri" pitchFamily="34" charset="0"/>
              </a:rPr>
              <a:t>QS World University Rankings 2025</a:t>
            </a:r>
            <a:br>
              <a:rPr lang="pl-PL" altLang="pl-PL" sz="1400" b="1" dirty="0">
                <a:latin typeface="Calibri" pitchFamily="34" charset="0"/>
                <a:cs typeface="Calibri" pitchFamily="34" charset="0"/>
              </a:rPr>
            </a:br>
            <a:endParaRPr lang="pl-PL" altLang="pl-PL" sz="8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anose="020F0502020204030204" pitchFamily="34" charset="0"/>
                <a:cs typeface="Calibri" pitchFamily="34" charset="0"/>
              </a:rPr>
              <a:t>9</a:t>
            </a:r>
            <a:r>
              <a:rPr lang="pl-PL" sz="1600" baseline="30000" dirty="0">
                <a:latin typeface="Calibri" panose="020F0502020204030204" pitchFamily="34" charset="0"/>
                <a:cs typeface="Calibri" panose="020F0502020204030204" pitchFamily="34" charset="0"/>
              </a:rPr>
              <a:t>th</a:t>
            </a:r>
            <a:r>
              <a:rPr lang="en-US" altLang="pl-PL" sz="1600" dirty="0">
                <a:latin typeface="Calibri" panose="020F0502020204030204" pitchFamily="34" charset="0"/>
                <a:cs typeface="Calibri" pitchFamily="34" charset="0"/>
              </a:rPr>
              <a:t> place among Polish universities</a:t>
            </a:r>
            <a:endParaRPr lang="pl-PL" altLang="pl-PL" sz="1600" dirty="0">
              <a:latin typeface="Calibri" panose="020F0502020204030204"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sz="1600" dirty="0">
                <a:latin typeface="Calibri" panose="020F0502020204030204" pitchFamily="34" charset="0"/>
                <a:cs typeface="Calibri" panose="020F0502020204030204" pitchFamily="34" charset="0"/>
              </a:rPr>
              <a:t>28</a:t>
            </a:r>
            <a:r>
              <a:rPr lang="pl-PL" sz="1600" baseline="30000" dirty="0">
                <a:latin typeface="Calibri" panose="020F0502020204030204" pitchFamily="34" charset="0"/>
                <a:cs typeface="Calibri" panose="020F0502020204030204" pitchFamily="34" charset="0"/>
              </a:rPr>
              <a:t>th</a:t>
            </a:r>
            <a:r>
              <a:rPr lang="pl-PL" altLang="pl-PL" sz="1600" dirty="0">
                <a:latin typeface="Calibri" panose="020F0502020204030204" pitchFamily="34" charset="0"/>
                <a:cs typeface="Calibri" pitchFamily="34" charset="0"/>
              </a:rPr>
              <a:t> place in QS </a:t>
            </a:r>
            <a:r>
              <a:rPr lang="en-US" altLang="pl-PL" sz="1600" dirty="0">
                <a:latin typeface="Calibri" panose="020F0502020204030204" pitchFamily="34" charset="0"/>
                <a:cs typeface="Calibri" pitchFamily="34" charset="0"/>
              </a:rPr>
              <a:t>Europe University Rankings – Eastern Europe</a:t>
            </a:r>
            <a:endParaRPr lang="pl-PL" altLang="pl-PL" sz="1600" dirty="0">
              <a:latin typeface="Calibri" panose="020F0502020204030204" pitchFamily="34" charset="0"/>
              <a:cs typeface="Calibri" pitchFamily="34" charset="0"/>
            </a:endParaRPr>
          </a:p>
          <a:p>
            <a:pPr>
              <a:spcBef>
                <a:spcPct val="50000"/>
              </a:spcBef>
              <a:buClr>
                <a:srgbClr val="C00000"/>
              </a:buClr>
            </a:pPr>
            <a:endParaRPr lang="en-US" altLang="pl-PL" sz="1600" dirty="0">
              <a:latin typeface="Calibri" pitchFamily="34" charset="0"/>
              <a:cs typeface="Calibri" pitchFamily="34" charset="0"/>
            </a:endParaRPr>
          </a:p>
        </p:txBody>
      </p:sp>
      <p:sp>
        <p:nvSpPr>
          <p:cNvPr id="23" name="Rectangle 17">
            <a:extLst>
              <a:ext uri="{FF2B5EF4-FFF2-40B4-BE49-F238E27FC236}">
                <a16:creationId xmlns:a16="http://schemas.microsoft.com/office/drawing/2014/main" id="{CF4D0E4E-0CDF-4D82-86B5-3E64BBB90E7D}"/>
              </a:ext>
            </a:extLst>
          </p:cNvPr>
          <p:cNvSpPr>
            <a:spLocks noChangeArrowheads="1"/>
          </p:cNvSpPr>
          <p:nvPr/>
        </p:nvSpPr>
        <p:spPr bwMode="auto">
          <a:xfrm>
            <a:off x="7113508" y="5434295"/>
            <a:ext cx="6471324"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50000"/>
              </a:spcBef>
            </a:pPr>
            <a:br>
              <a:rPr lang="pl-PL" altLang="pl-PL" b="1" dirty="0">
                <a:latin typeface="Calibri" pitchFamily="34" charset="0"/>
                <a:cs typeface="Calibri" pitchFamily="34" charset="0"/>
              </a:rPr>
            </a:br>
            <a:br>
              <a:rPr lang="pl-PL" altLang="pl-PL" sz="1400" b="1" dirty="0">
                <a:latin typeface="Calibri" pitchFamily="34" charset="0"/>
                <a:cs typeface="Calibri" pitchFamily="34" charset="0"/>
              </a:rPr>
            </a:br>
            <a:endParaRPr lang="pl-PL" altLang="pl-PL" sz="1400" b="1" dirty="0">
              <a:latin typeface="Calibri" pitchFamily="34" charset="0"/>
              <a:cs typeface="Calibri" pitchFamily="34" charset="0"/>
            </a:endParaRPr>
          </a:p>
          <a:p>
            <a:pPr>
              <a:spcBef>
                <a:spcPct val="50000"/>
              </a:spcBef>
            </a:pPr>
            <a:br>
              <a:rPr lang="pl-PL" altLang="pl-PL" sz="1400" dirty="0">
                <a:latin typeface="Calibri" pitchFamily="34" charset="0"/>
                <a:cs typeface="Calibri" pitchFamily="34" charset="0"/>
              </a:rPr>
            </a:br>
            <a:endParaRPr lang="pl-PL" altLang="pl-PL" sz="1400" dirty="0">
              <a:latin typeface="Calibri" pitchFamily="34" charset="0"/>
              <a:cs typeface="Calibri" pitchFamily="34" charset="0"/>
            </a:endParaRPr>
          </a:p>
        </p:txBody>
      </p:sp>
      <p:pic>
        <p:nvPicPr>
          <p:cNvPr id="24" name="Picture 2">
            <a:extLst>
              <a:ext uri="{FF2B5EF4-FFF2-40B4-BE49-F238E27FC236}">
                <a16:creationId xmlns:a16="http://schemas.microsoft.com/office/drawing/2014/main" id="{4D2C8EFC-DA36-4868-A263-FD573631F3A2}"/>
              </a:ext>
            </a:extLst>
          </p:cNvPr>
          <p:cNvPicPr>
            <a:picLocks noChangeAspect="1" noChangeArrowheads="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9075779" y="5335968"/>
            <a:ext cx="2332099" cy="621893"/>
          </a:xfrm>
          <a:prstGeom prst="rect">
            <a:avLst/>
          </a:prstGeom>
          <a:solidFill>
            <a:schemeClr val="bg1"/>
          </a:solidFill>
        </p:spPr>
      </p:pic>
      <p:grpSp>
        <p:nvGrpSpPr>
          <p:cNvPr id="25" name="Grupa 24">
            <a:extLst>
              <a:ext uri="{FF2B5EF4-FFF2-40B4-BE49-F238E27FC236}">
                <a16:creationId xmlns:a16="http://schemas.microsoft.com/office/drawing/2014/main" id="{DB7C47D6-CDFC-49D4-AF47-C09BE22DF535}"/>
              </a:ext>
            </a:extLst>
          </p:cNvPr>
          <p:cNvGrpSpPr/>
          <p:nvPr/>
        </p:nvGrpSpPr>
        <p:grpSpPr>
          <a:xfrm>
            <a:off x="8853584" y="1061606"/>
            <a:ext cx="2932930" cy="1256312"/>
            <a:chOff x="8890924" y="1218797"/>
            <a:chExt cx="2733595" cy="1112117"/>
          </a:xfrm>
        </p:grpSpPr>
        <p:pic>
          <p:nvPicPr>
            <p:cNvPr id="26" name="Obraz 25">
              <a:extLst>
                <a:ext uri="{FF2B5EF4-FFF2-40B4-BE49-F238E27FC236}">
                  <a16:creationId xmlns:a16="http://schemas.microsoft.com/office/drawing/2014/main" id="{D0EBDF18-2F78-4FD2-B2AC-5F5E0A6847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90924" y="1218797"/>
              <a:ext cx="1314396" cy="1112117"/>
            </a:xfrm>
            <a:prstGeom prst="rect">
              <a:avLst/>
            </a:prstGeom>
          </p:spPr>
        </p:pic>
        <p:pic>
          <p:nvPicPr>
            <p:cNvPr id="27" name="Obraz 26">
              <a:extLst>
                <a:ext uri="{FF2B5EF4-FFF2-40B4-BE49-F238E27FC236}">
                  <a16:creationId xmlns:a16="http://schemas.microsoft.com/office/drawing/2014/main" id="{B21C3A08-D44F-4D23-BD24-5939DCFC1E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16673" y="1219466"/>
              <a:ext cx="1307846" cy="1111448"/>
            </a:xfrm>
            <a:prstGeom prst="rect">
              <a:avLst/>
            </a:prstGeom>
          </p:spPr>
        </p:pic>
      </p:grpSp>
      <p:pic>
        <p:nvPicPr>
          <p:cNvPr id="28" name="Obraz 17">
            <a:extLst>
              <a:ext uri="{FF2B5EF4-FFF2-40B4-BE49-F238E27FC236}">
                <a16:creationId xmlns:a16="http://schemas.microsoft.com/office/drawing/2014/main" id="{7D43F43A-1008-4B1E-9D45-A054332AA8C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71284" y="3704981"/>
            <a:ext cx="2064189" cy="874656"/>
          </a:xfrm>
          <a:prstGeom prst="rect">
            <a:avLst/>
          </a:prstGeom>
        </p:spPr>
      </p:pic>
      <p:sp>
        <p:nvSpPr>
          <p:cNvPr id="29" name="Prostokąt 28">
            <a:extLst>
              <a:ext uri="{FF2B5EF4-FFF2-40B4-BE49-F238E27FC236}">
                <a16:creationId xmlns:a16="http://schemas.microsoft.com/office/drawing/2014/main" id="{3BADB8F5-B278-49E0-8148-905ABDC1CDF3}"/>
              </a:ext>
            </a:extLst>
          </p:cNvPr>
          <p:cNvSpPr/>
          <p:nvPr/>
        </p:nvSpPr>
        <p:spPr>
          <a:xfrm>
            <a:off x="1201089" y="2588540"/>
            <a:ext cx="7213134" cy="754053"/>
          </a:xfrm>
          <a:prstGeom prst="rect">
            <a:avLst/>
          </a:prstGeom>
        </p:spPr>
        <p:txBody>
          <a:bodyPr wrap="square">
            <a:spAutoFit/>
          </a:bodyPr>
          <a:lstStyle/>
          <a:p>
            <a:pPr>
              <a:spcBef>
                <a:spcPts val="600"/>
              </a:spcBef>
            </a:pPr>
            <a:r>
              <a:rPr lang="en-US" altLang="pl-PL" sz="2200" b="1" dirty="0">
                <a:latin typeface="Calibri" pitchFamily="34" charset="0"/>
                <a:cs typeface="Calibri" pitchFamily="34" charset="0"/>
              </a:rPr>
              <a:t>Shanghai Global Ranking of Academic Subjects 2024</a:t>
            </a:r>
            <a:endParaRPr lang="en-US" altLang="pl-PL" sz="2000" b="1" dirty="0">
              <a:latin typeface="Calibri" pitchFamily="34" charset="0"/>
              <a:cs typeface="Calibri" pitchFamily="34" charset="0"/>
            </a:endParaRPr>
          </a:p>
          <a:p>
            <a:pPr marL="285750" lvl="0" indent="-285750">
              <a:spcBef>
                <a:spcPts val="600"/>
              </a:spcBef>
              <a:buClr>
                <a:prstClr val="white">
                  <a:lumMod val="75000"/>
                </a:prstClr>
              </a:buClr>
              <a:buFont typeface="Wingdings" panose="05000000000000000000" pitchFamily="2" charset="2"/>
              <a:buChar char="§"/>
            </a:pPr>
            <a:r>
              <a:rPr lang="pl-PL" altLang="pl-PL" sz="1600" dirty="0">
                <a:latin typeface="Calibri" pitchFamily="34" charset="0"/>
                <a:cs typeface="Calibri" pitchFamily="34" charset="0"/>
              </a:rPr>
              <a:t>M</a:t>
            </a:r>
            <a:r>
              <a:rPr lang="en-US" altLang="pl-PL" sz="1600" dirty="0" err="1">
                <a:latin typeface="Calibri" pitchFamily="34" charset="0"/>
                <a:cs typeface="Calibri" pitchFamily="34" charset="0"/>
              </a:rPr>
              <a:t>echanical</a:t>
            </a:r>
            <a:r>
              <a:rPr lang="en-US" altLang="pl-PL" sz="1600" dirty="0">
                <a:latin typeface="Calibri" pitchFamily="34" charset="0"/>
                <a:cs typeface="Calibri" pitchFamily="34" charset="0"/>
              </a:rPr>
              <a:t> </a:t>
            </a:r>
            <a:r>
              <a:rPr lang="pl-PL" altLang="pl-PL" sz="1600" dirty="0">
                <a:latin typeface="Calibri" pitchFamily="34" charset="0"/>
                <a:cs typeface="Calibri" pitchFamily="34" charset="0"/>
              </a:rPr>
              <a:t>E</a:t>
            </a:r>
            <a:r>
              <a:rPr lang="en-US" altLang="pl-PL" sz="1600" dirty="0" err="1">
                <a:latin typeface="Calibri" pitchFamily="34" charset="0"/>
                <a:cs typeface="Calibri" pitchFamily="34" charset="0"/>
              </a:rPr>
              <a:t>ngineering</a:t>
            </a:r>
            <a:r>
              <a:rPr lang="pl-PL" altLang="pl-PL" sz="1600" dirty="0">
                <a:latin typeface="Calibri" pitchFamily="34" charset="0"/>
                <a:cs typeface="Calibri" pitchFamily="34" charset="0"/>
              </a:rPr>
              <a:t> </a:t>
            </a:r>
            <a:r>
              <a:rPr lang="pl-PL" altLang="pl-PL" sz="1600" dirty="0" err="1">
                <a:latin typeface="Calibri" pitchFamily="34" charset="0"/>
                <a:cs typeface="Calibri" pitchFamily="34" charset="0"/>
              </a:rPr>
              <a:t>ranked</a:t>
            </a:r>
            <a:r>
              <a:rPr lang="pl-PL" altLang="pl-PL" sz="1600" dirty="0">
                <a:latin typeface="Calibri" pitchFamily="34" charset="0"/>
                <a:cs typeface="Calibri" pitchFamily="34" charset="0"/>
              </a:rPr>
              <a:t> </a:t>
            </a:r>
            <a:r>
              <a:rPr lang="en-US" altLang="pl-PL" sz="1600" dirty="0">
                <a:latin typeface="Calibri" pitchFamily="34" charset="0"/>
                <a:cs typeface="Calibri" pitchFamily="34" charset="0"/>
              </a:rPr>
              <a:t>101-150</a:t>
            </a:r>
          </a:p>
        </p:txBody>
      </p:sp>
      <p:pic>
        <p:nvPicPr>
          <p:cNvPr id="30" name="Obraz 29">
            <a:extLst>
              <a:ext uri="{FF2B5EF4-FFF2-40B4-BE49-F238E27FC236}">
                <a16:creationId xmlns:a16="http://schemas.microsoft.com/office/drawing/2014/main" id="{3E2B942A-14ED-4100-8BF9-85ED1F7E9A7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61070" y="2524788"/>
            <a:ext cx="2284619" cy="956063"/>
          </a:xfrm>
          <a:prstGeom prst="rect">
            <a:avLst/>
          </a:prstGeom>
        </p:spPr>
      </p:pic>
    </p:spTree>
    <p:extLst>
      <p:ext uri="{BB962C8B-B14F-4D97-AF65-F5344CB8AC3E}">
        <p14:creationId xmlns:p14="http://schemas.microsoft.com/office/powerpoint/2010/main" val="1395506286"/>
      </p:ext>
    </p:extLst>
  </p:cSld>
  <p:clrMapOvr>
    <a:masterClrMapping/>
  </p:clrMapOvr>
  <p:transition>
    <p:randomBa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271464" y="1"/>
            <a:ext cx="1008112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err="1">
                <a:solidFill>
                  <a:srgbClr val="B11D09"/>
                </a:solidFill>
                <a:latin typeface="Calibri" pitchFamily="34" charset="0"/>
                <a:cs typeface="Calibri" pitchFamily="34" charset="0"/>
              </a:rPr>
              <a:t>Key</a:t>
            </a:r>
            <a:r>
              <a:rPr lang="pl-PL" altLang="pl-PL" sz="3200" b="1" dirty="0">
                <a:solidFill>
                  <a:srgbClr val="B11D09"/>
                </a:solidFill>
                <a:latin typeface="Calibri" pitchFamily="34" charset="0"/>
                <a:cs typeface="Calibri" pitchFamily="34" charset="0"/>
              </a:rPr>
              <a:t> Strategic </a:t>
            </a:r>
            <a:r>
              <a:rPr lang="pl-PL" altLang="pl-PL" sz="3200" b="1" dirty="0" err="1">
                <a:solidFill>
                  <a:srgbClr val="B11D09"/>
                </a:solidFill>
                <a:latin typeface="Calibri" pitchFamily="34" charset="0"/>
                <a:cs typeface="Calibri" pitchFamily="34" charset="0"/>
              </a:rPr>
              <a:t>Areas</a:t>
            </a:r>
            <a:endParaRPr lang="pl-PL" altLang="pl-PL" sz="3200" b="1" dirty="0">
              <a:solidFill>
                <a:srgbClr val="B11D09"/>
              </a:solidFill>
              <a:latin typeface="Calibri" pitchFamily="34" charset="0"/>
              <a:cs typeface="Calibri" pitchFamily="34" charset="0"/>
            </a:endParaRPr>
          </a:p>
        </p:txBody>
      </p:sp>
      <p:sp>
        <p:nvSpPr>
          <p:cNvPr id="7" name="Text Box 2"/>
          <p:cNvSpPr txBox="1">
            <a:spLocks noChangeArrowheads="1"/>
          </p:cNvSpPr>
          <p:nvPr/>
        </p:nvSpPr>
        <p:spPr bwMode="auto">
          <a:xfrm>
            <a:off x="1286868" y="1047056"/>
            <a:ext cx="6681340" cy="30614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algn="just" defTabSz="358775">
              <a:spcBef>
                <a:spcPts val="600"/>
              </a:spcBef>
              <a:spcAft>
                <a:spcPts val="600"/>
              </a:spcAft>
            </a:pPr>
            <a:r>
              <a:rPr lang="en-US" altLang="pl-PL" sz="2400" b="0" dirty="0">
                <a:solidFill>
                  <a:schemeClr val="tx1"/>
                </a:solidFill>
                <a:latin typeface="Calibri  "/>
                <a:cs typeface="Calibri" pitchFamily="34" charset="0"/>
              </a:rPr>
              <a:t>To implement the University’s mission and vision and to support and promote its values, this Strategy defines</a:t>
            </a:r>
            <a:r>
              <a:rPr lang="pl-PL" altLang="pl-PL" sz="2400" b="0" dirty="0">
                <a:solidFill>
                  <a:schemeClr val="tx1"/>
                </a:solidFill>
                <a:latin typeface="Calibri  "/>
                <a:cs typeface="Calibri" pitchFamily="34" charset="0"/>
              </a:rPr>
              <a:t> </a:t>
            </a:r>
            <a:r>
              <a:rPr lang="en-US" altLang="pl-PL" sz="2400" b="0" dirty="0">
                <a:solidFill>
                  <a:schemeClr val="tx1"/>
                </a:solidFill>
                <a:latin typeface="Calibri  "/>
                <a:cs typeface="Calibri" pitchFamily="34" charset="0"/>
              </a:rPr>
              <a:t>five key strategic areas</a:t>
            </a:r>
            <a:r>
              <a:rPr lang="pl-PL" altLang="pl-PL" sz="2400" b="0" dirty="0">
                <a:solidFill>
                  <a:schemeClr val="tx1"/>
                </a:solidFill>
                <a:latin typeface="Calibri  "/>
                <a:cs typeface="Calibri" pitchFamily="34" charset="0"/>
              </a:rPr>
              <a:t>:</a:t>
            </a: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en-US" altLang="pl-PL" sz="2400" dirty="0">
                <a:solidFill>
                  <a:schemeClr val="tx1"/>
                </a:solidFill>
                <a:latin typeface="Calibri  "/>
                <a:cs typeface="Calibri" pitchFamily="34" charset="0"/>
              </a:rPr>
              <a:t>Education</a:t>
            </a: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en-US" altLang="pl-PL" sz="2400" dirty="0">
                <a:solidFill>
                  <a:schemeClr val="tx1"/>
                </a:solidFill>
                <a:latin typeface="Calibri  "/>
                <a:cs typeface="Calibri" pitchFamily="34" charset="0"/>
              </a:rPr>
              <a:t>Research and Innovation</a:t>
            </a: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en-US" altLang="pl-PL" sz="2400" dirty="0">
                <a:solidFill>
                  <a:schemeClr val="tx1"/>
                </a:solidFill>
                <a:latin typeface="Calibri  "/>
                <a:cs typeface="Calibri" pitchFamily="34" charset="0"/>
              </a:rPr>
              <a:t>Cooperation with the Environment</a:t>
            </a:r>
            <a:endParaRPr lang="pl-PL" altLang="pl-PL" sz="2400" dirty="0">
              <a:solidFill>
                <a:schemeClr val="tx1"/>
              </a:solidFill>
              <a:latin typeface="Calibri  "/>
              <a:cs typeface="Calibri" pitchFamily="34" charset="0"/>
            </a:endParaRP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pl-PL" sz="2400" dirty="0" err="1">
                <a:solidFill>
                  <a:schemeClr val="tx1"/>
                </a:solidFill>
                <a:latin typeface="Calibri  "/>
              </a:rPr>
              <a:t>Community</a:t>
            </a:r>
            <a:endParaRPr lang="pl-PL" sz="2400" dirty="0">
              <a:solidFill>
                <a:schemeClr val="tx1"/>
              </a:solidFill>
              <a:latin typeface="Calibri  "/>
            </a:endParaRP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pl-PL" sz="2400" dirty="0" err="1">
                <a:solidFill>
                  <a:schemeClr val="tx1"/>
                </a:solidFill>
                <a:latin typeface="Calibri  "/>
              </a:rPr>
              <a:t>Infrastructure</a:t>
            </a:r>
            <a:r>
              <a:rPr lang="pl-PL" sz="2400" dirty="0">
                <a:solidFill>
                  <a:schemeClr val="tx1"/>
                </a:solidFill>
                <a:latin typeface="Calibri  "/>
              </a:rPr>
              <a:t>.</a:t>
            </a:r>
            <a:endParaRPr lang="en-GB" sz="2400" dirty="0">
              <a:solidFill>
                <a:schemeClr val="tx1"/>
              </a:solidFill>
              <a:latin typeface="Calibri  "/>
              <a:cs typeface="Calibri" pitchFamily="34" charset="0"/>
            </a:endParaRPr>
          </a:p>
        </p:txBody>
      </p:sp>
      <p:sp>
        <p:nvSpPr>
          <p:cNvPr id="5" name="Prostokąt 4">
            <a:extLst>
              <a:ext uri="{FF2B5EF4-FFF2-40B4-BE49-F238E27FC236}">
                <a16:creationId xmlns:a16="http://schemas.microsoft.com/office/drawing/2014/main" id="{06B3F13C-CAF7-4399-9F48-DBF03ABF9047}"/>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 name="Obraz 1">
            <a:extLst>
              <a:ext uri="{FF2B5EF4-FFF2-40B4-BE49-F238E27FC236}">
                <a16:creationId xmlns:a16="http://schemas.microsoft.com/office/drawing/2014/main" id="{5BCD9A61-B98F-3755-5169-4B69635CEA2D}"/>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8256240" y="0"/>
            <a:ext cx="3935760" cy="6858000"/>
          </a:xfrm>
          <a:prstGeom prst="rect">
            <a:avLst/>
          </a:prstGeom>
        </p:spPr>
      </p:pic>
    </p:spTree>
    <p:extLst>
      <p:ext uri="{BB962C8B-B14F-4D97-AF65-F5344CB8AC3E}">
        <p14:creationId xmlns:p14="http://schemas.microsoft.com/office/powerpoint/2010/main" val="1959699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6504"/>
                    </a14:imgEffect>
                    <a14:imgEffect>
                      <a14:brightnessContrast bright="5000"/>
                    </a14:imgEffect>
                  </a14:imgLayer>
                </a14:imgProps>
              </a:ext>
              <a:ext uri="{28A0092B-C50C-407E-A947-70E740481C1C}">
                <a14:useLocalDpi xmlns:a14="http://schemas.microsoft.com/office/drawing/2010/main"/>
              </a:ext>
            </a:extLst>
          </a:blip>
          <a:srcRect/>
          <a:stretch/>
        </p:blipFill>
        <p:spPr>
          <a:xfrm>
            <a:off x="828210" y="-1"/>
            <a:ext cx="11363789" cy="6858001"/>
          </a:xfrm>
          <a:prstGeom prst="rect">
            <a:avLst/>
          </a:prstGeom>
        </p:spPr>
      </p:pic>
      <p:grpSp>
        <p:nvGrpSpPr>
          <p:cNvPr id="7" name="Grupa 6">
            <a:extLst>
              <a:ext uri="{FF2B5EF4-FFF2-40B4-BE49-F238E27FC236}">
                <a16:creationId xmlns:a16="http://schemas.microsoft.com/office/drawing/2014/main" id="{A9D05CB4-1946-4C12-BF6F-771F05808E1C}"/>
              </a:ext>
            </a:extLst>
          </p:cNvPr>
          <p:cNvGrpSpPr/>
          <p:nvPr/>
        </p:nvGrpSpPr>
        <p:grpSpPr>
          <a:xfrm>
            <a:off x="843272" y="403517"/>
            <a:ext cx="11363789" cy="864096"/>
            <a:chOff x="828211" y="204452"/>
            <a:chExt cx="11363789" cy="864096"/>
          </a:xfrm>
        </p:grpSpPr>
        <p:sp>
          <p:nvSpPr>
            <p:cNvPr id="9" name="Prostokąt 8">
              <a:extLst>
                <a:ext uri="{FF2B5EF4-FFF2-40B4-BE49-F238E27FC236}">
                  <a16:creationId xmlns:a16="http://schemas.microsoft.com/office/drawing/2014/main" id="{3E52D65A-63CF-45C7-9D70-C3E99EFA398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ext Box 1">
              <a:extLst>
                <a:ext uri="{FF2B5EF4-FFF2-40B4-BE49-F238E27FC236}">
                  <a16:creationId xmlns:a16="http://schemas.microsoft.com/office/drawing/2014/main" id="{A7522E7B-3B67-4978-9865-CCEC6BD3CE7C}"/>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sz="4000" b="1" cap="all" dirty="0">
                  <a:solidFill>
                    <a:schemeClr val="bg1"/>
                  </a:solidFill>
                  <a:latin typeface="Calibri" pitchFamily="34" charset="0"/>
                  <a:cs typeface="Calibri" pitchFamily="34" charset="0"/>
                </a:rPr>
                <a:t>EDUCATION</a:t>
              </a:r>
              <a:endParaRPr lang="pl-PL" altLang="pl-PL" sz="4000" b="1" cap="all" dirty="0">
                <a:solidFill>
                  <a:schemeClr val="bg1"/>
                </a:solidFill>
              </a:endParaRP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391101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ChangeArrowheads="1"/>
          </p:cNvSpPr>
          <p:nvPr/>
        </p:nvSpPr>
        <p:spPr bwMode="auto">
          <a:xfrm>
            <a:off x="1271461" y="-81451"/>
            <a:ext cx="8065595" cy="10621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defRPr/>
            </a:pPr>
            <a:r>
              <a:rPr lang="en-US" altLang="pl-PL" sz="3200" b="1" dirty="0">
                <a:solidFill>
                  <a:srgbClr val="B11D09"/>
                </a:solidFill>
                <a:latin typeface="Calibri" pitchFamily="34" charset="0"/>
                <a:cs typeface="Calibri" pitchFamily="34" charset="0"/>
              </a:rPr>
              <a:t>Fields</a:t>
            </a:r>
          </a:p>
        </p:txBody>
      </p:sp>
      <p:sp>
        <p:nvSpPr>
          <p:cNvPr id="7" name="Google Shape;401;p5">
            <a:extLst>
              <a:ext uri="{FF2B5EF4-FFF2-40B4-BE49-F238E27FC236}">
                <a16:creationId xmlns:a16="http://schemas.microsoft.com/office/drawing/2014/main" id="{0C9F95CC-8DEF-49C9-B69A-43B50986AC1B}"/>
              </a:ext>
            </a:extLst>
          </p:cNvPr>
          <p:cNvSpPr txBox="1"/>
          <p:nvPr/>
        </p:nvSpPr>
        <p:spPr>
          <a:xfrm>
            <a:off x="1487488" y="982078"/>
            <a:ext cx="5544616" cy="5251270"/>
          </a:xfrm>
          <a:prstGeom prst="rect">
            <a:avLst/>
          </a:prstGeom>
          <a:noFill/>
          <a:ln>
            <a:noFill/>
          </a:ln>
        </p:spPr>
        <p:txBody>
          <a:bodyPr spcFirstLastPara="1" wrap="square" lIns="0" tIns="0" rIns="0" bIns="0" anchor="t" anchorCtr="0">
            <a:noAutofit/>
          </a:bodyPr>
          <a:lstStyle/>
          <a:p>
            <a:pPr marL="0" marR="0" lvl="0" indent="0" algn="l" rtl="0">
              <a:spcBef>
                <a:spcPts val="600"/>
              </a:spcBef>
              <a:buClr>
                <a:srgbClr val="595959"/>
              </a:buClr>
              <a:buSzPts val="1600"/>
              <a:buFont typeface="Noto Sans Symbols"/>
              <a:buNone/>
            </a:pPr>
            <a:r>
              <a:rPr lang="en-US" sz="2100" b="1" dirty="0">
                <a:latin typeface="Calibri  "/>
                <a:ea typeface="Verdana"/>
                <a:cs typeface="Calibri" panose="020F0502020204030204" pitchFamily="34" charset="0"/>
                <a:sym typeface="Verdana"/>
              </a:rPr>
              <a:t>Engineering and technology:</a:t>
            </a: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Architecture and urban planning</a:t>
            </a:r>
            <a:endParaRPr sz="2100" dirty="0">
              <a:latin typeface="Calibri  "/>
              <a:cs typeface="Calibri" panose="020F0502020204030204" pitchFamily="34" charset="0"/>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Automation,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lectronics</a:t>
            </a:r>
            <a:r>
              <a:rPr lang="en-US" sz="2100" dirty="0">
                <a:latin typeface="Calibri  "/>
                <a:ea typeface="Verdana"/>
                <a:cs typeface="Calibri" panose="020F0502020204030204" pitchFamily="34" charset="0"/>
                <a:sym typeface="Verdana"/>
              </a:rPr>
              <a:t>,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lectrical</a:t>
            </a:r>
            <a:r>
              <a:rPr lang="en-US" sz="2100" dirty="0">
                <a:latin typeface="Calibri  "/>
                <a:ea typeface="Verdana"/>
                <a:cs typeface="Calibri" panose="020F0502020204030204" pitchFamily="34" charset="0"/>
                <a:sym typeface="Verdana"/>
              </a:rPr>
              <a:t>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ngineering</a:t>
            </a:r>
            <a:r>
              <a:rPr lang="en-US" sz="2100" dirty="0">
                <a:latin typeface="Calibri  "/>
                <a:ea typeface="Verdana"/>
                <a:cs typeface="Calibri" panose="020F0502020204030204" pitchFamily="34" charset="0"/>
                <a:sym typeface="Verdana"/>
              </a:rPr>
              <a:t> </a:t>
            </a:r>
            <a:br>
              <a:rPr lang="pl-PL" sz="2100" dirty="0">
                <a:latin typeface="Calibri  "/>
                <a:ea typeface="Verdana"/>
                <a:cs typeface="Calibri" panose="020F0502020204030204" pitchFamily="34" charset="0"/>
                <a:sym typeface="Verdana"/>
              </a:rPr>
            </a:br>
            <a:r>
              <a:rPr lang="en-US" sz="2100" dirty="0">
                <a:latin typeface="Calibri  "/>
                <a:ea typeface="Verdana"/>
                <a:cs typeface="Calibri" panose="020F0502020204030204" pitchFamily="34" charset="0"/>
                <a:sym typeface="Verdana"/>
              </a:rPr>
              <a:t>and </a:t>
            </a:r>
            <a:r>
              <a:rPr lang="pl-PL" sz="2100" dirty="0">
                <a:latin typeface="Calibri  "/>
                <a:ea typeface="Verdana"/>
                <a:cs typeface="Calibri" panose="020F0502020204030204" pitchFamily="34" charset="0"/>
                <a:sym typeface="Verdana"/>
              </a:rPr>
              <a:t>s</a:t>
            </a:r>
            <a:r>
              <a:rPr lang="en-US" sz="2100" dirty="0">
                <a:latin typeface="Calibri  "/>
                <a:ea typeface="Verdana"/>
                <a:cs typeface="Calibri" panose="020F0502020204030204" pitchFamily="34" charset="0"/>
                <a:sym typeface="Verdana"/>
              </a:rPr>
              <a:t>pace </a:t>
            </a:r>
            <a:r>
              <a:rPr lang="pl-PL" sz="2100" dirty="0">
                <a:latin typeface="Calibri  "/>
                <a:ea typeface="Verdana"/>
                <a:cs typeface="Calibri" panose="020F0502020204030204" pitchFamily="34" charset="0"/>
                <a:sym typeface="Verdana"/>
              </a:rPr>
              <a:t>t</a:t>
            </a:r>
            <a:r>
              <a:rPr lang="en-US" sz="2100" dirty="0" err="1">
                <a:latin typeface="Calibri  "/>
                <a:ea typeface="Verdana"/>
                <a:cs typeface="Calibri" panose="020F0502020204030204" pitchFamily="34" charset="0"/>
                <a:sym typeface="Verdana"/>
              </a:rPr>
              <a:t>echnologies</a:t>
            </a:r>
            <a:endParaRPr lang="en-US" sz="2100" dirty="0">
              <a:latin typeface="Calibri  "/>
              <a:ea typeface="Verdana"/>
              <a:cs typeface="Calibri" panose="020F0502020204030204" pitchFamily="34" charset="0"/>
              <a:sym typeface="Verdana"/>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Biomedical engineering</a:t>
            </a:r>
            <a:endParaRPr sz="2100" dirty="0">
              <a:latin typeface="Calibri  "/>
              <a:cs typeface="Calibri" panose="020F0502020204030204" pitchFamily="34" charset="0"/>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Chemical engineering</a:t>
            </a:r>
            <a:endParaRPr sz="2100" dirty="0">
              <a:latin typeface="Calibri  "/>
              <a:ea typeface="Verdana"/>
              <a:cs typeface="Calibri" panose="020F0502020204030204" pitchFamily="34" charset="0"/>
              <a:sym typeface="Verdana"/>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Civil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ngineering</a:t>
            </a:r>
            <a:r>
              <a:rPr lang="en-US" sz="2100" dirty="0">
                <a:latin typeface="Calibri  "/>
                <a:ea typeface="Verdana"/>
                <a:cs typeface="Calibri" panose="020F0502020204030204" pitchFamily="34" charset="0"/>
                <a:sym typeface="Verdana"/>
              </a:rPr>
              <a:t>, </a:t>
            </a:r>
            <a:r>
              <a:rPr lang="pl-PL" sz="2100" dirty="0">
                <a:latin typeface="Calibri  "/>
                <a:ea typeface="Verdana"/>
                <a:cs typeface="Calibri" panose="020F0502020204030204" pitchFamily="34" charset="0"/>
                <a:sym typeface="Verdana"/>
              </a:rPr>
              <a:t>g</a:t>
            </a:r>
            <a:r>
              <a:rPr lang="en-US" sz="2100" dirty="0" err="1">
                <a:latin typeface="Calibri  "/>
                <a:ea typeface="Verdana"/>
                <a:cs typeface="Calibri" panose="020F0502020204030204" pitchFamily="34" charset="0"/>
                <a:sym typeface="Verdana"/>
              </a:rPr>
              <a:t>eodesy</a:t>
            </a:r>
            <a:r>
              <a:rPr lang="en-US" sz="2100" dirty="0">
                <a:latin typeface="Calibri  "/>
                <a:ea typeface="Verdana"/>
                <a:cs typeface="Calibri" panose="020F0502020204030204" pitchFamily="34" charset="0"/>
                <a:sym typeface="Verdana"/>
              </a:rPr>
              <a:t> and </a:t>
            </a:r>
            <a:r>
              <a:rPr lang="pl-PL" sz="2100" dirty="0">
                <a:latin typeface="Calibri  "/>
                <a:ea typeface="Verdana"/>
                <a:cs typeface="Calibri" panose="020F0502020204030204" pitchFamily="34" charset="0"/>
                <a:sym typeface="Verdana"/>
              </a:rPr>
              <a:t>t</a:t>
            </a:r>
            <a:r>
              <a:rPr lang="en-US" sz="2100" dirty="0" err="1">
                <a:latin typeface="Calibri  "/>
                <a:ea typeface="Verdana"/>
                <a:cs typeface="Calibri" panose="020F0502020204030204" pitchFamily="34" charset="0"/>
                <a:sym typeface="Verdana"/>
              </a:rPr>
              <a:t>ransport</a:t>
            </a:r>
            <a:r>
              <a:rPr lang="en-US" sz="2100" dirty="0">
                <a:latin typeface="Calibri  "/>
                <a:ea typeface="Verdana"/>
                <a:cs typeface="Calibri" panose="020F0502020204030204" pitchFamily="34" charset="0"/>
                <a:sym typeface="Verdana"/>
              </a:rPr>
              <a:t> </a:t>
            </a: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Environmental engineering, mining, and energy</a:t>
            </a:r>
            <a:endParaRPr sz="2100" dirty="0">
              <a:latin typeface="Calibri  "/>
              <a:ea typeface="Verdana"/>
              <a:cs typeface="Calibri" panose="020F0502020204030204" pitchFamily="34" charset="0"/>
              <a:sym typeface="Verdana"/>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Information and communication technology</a:t>
            </a:r>
            <a:endParaRPr sz="2100" dirty="0">
              <a:latin typeface="Calibri  "/>
              <a:cs typeface="Calibri" panose="020F0502020204030204" pitchFamily="34" charset="0"/>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Materials engineering </a:t>
            </a:r>
            <a:endParaRPr sz="2100" dirty="0">
              <a:latin typeface="Calibri  "/>
              <a:cs typeface="Calibri" panose="020F0502020204030204" pitchFamily="34" charset="0"/>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Mechanical engineering</a:t>
            </a:r>
            <a:endParaRPr sz="2100" dirty="0">
              <a:latin typeface="Calibri  "/>
              <a:cs typeface="Calibri" panose="020F0502020204030204" pitchFamily="34" charset="0"/>
            </a:endParaRPr>
          </a:p>
        </p:txBody>
      </p:sp>
      <p:sp>
        <p:nvSpPr>
          <p:cNvPr id="8" name="Tytuł 1">
            <a:extLst>
              <a:ext uri="{FF2B5EF4-FFF2-40B4-BE49-F238E27FC236}">
                <a16:creationId xmlns:a16="http://schemas.microsoft.com/office/drawing/2014/main" id="{C09AC172-C91D-417B-B64C-14A69382661E}"/>
              </a:ext>
            </a:extLst>
          </p:cNvPr>
          <p:cNvSpPr txBox="1">
            <a:spLocks/>
          </p:cNvSpPr>
          <p:nvPr/>
        </p:nvSpPr>
        <p:spPr>
          <a:xfrm>
            <a:off x="1055440" y="3"/>
            <a:ext cx="9514703" cy="10199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cap="all" baseline="0">
                <a:solidFill>
                  <a:srgbClr val="BCC9D8"/>
                </a:solidFill>
                <a:latin typeface="Audiowide" panose="02000503000000020004" pitchFamily="2" charset="0"/>
                <a:ea typeface="+mj-ea"/>
                <a:cs typeface="+mj-cs"/>
              </a:defRPr>
            </a:lvl1pPr>
          </a:lstStyle>
          <a:p>
            <a:pPr lvl="0"/>
            <a:endParaRPr lang="en-US" sz="4400" b="1" dirty="0">
              <a:solidFill>
                <a:schemeClr val="bg1"/>
              </a:solidFill>
              <a:latin typeface="Calibri  "/>
              <a:ea typeface="Microsoft YaHei" pitchFamily="34" charset="-122"/>
              <a:sym typeface="Audiowide"/>
            </a:endParaRPr>
          </a:p>
        </p:txBody>
      </p:sp>
      <p:sp>
        <p:nvSpPr>
          <p:cNvPr id="9" name="Google Shape;401;p5">
            <a:extLst>
              <a:ext uri="{FF2B5EF4-FFF2-40B4-BE49-F238E27FC236}">
                <a16:creationId xmlns:a16="http://schemas.microsoft.com/office/drawing/2014/main" id="{A9877885-3FC2-43D4-8FA5-E52A16EA1BCB}"/>
              </a:ext>
            </a:extLst>
          </p:cNvPr>
          <p:cNvSpPr txBox="1"/>
          <p:nvPr/>
        </p:nvSpPr>
        <p:spPr>
          <a:xfrm>
            <a:off x="7896200" y="1032167"/>
            <a:ext cx="3968481" cy="4924698"/>
          </a:xfrm>
          <a:prstGeom prst="rect">
            <a:avLst/>
          </a:prstGeom>
          <a:noFill/>
          <a:ln>
            <a:noFill/>
          </a:ln>
        </p:spPr>
        <p:txBody>
          <a:bodyPr spcFirstLastPara="1" wrap="square" lIns="0" tIns="0" rIns="0" bIns="0" anchor="t" anchorCtr="0">
            <a:noAutofit/>
          </a:bodyPr>
          <a:lstStyle/>
          <a:p>
            <a:pPr lvl="0">
              <a:spcBef>
                <a:spcPts val="600"/>
              </a:spcBef>
            </a:pPr>
            <a:r>
              <a:rPr lang="en-US" sz="2100" b="1" dirty="0">
                <a:latin typeface="Calibri  "/>
                <a:ea typeface="Verdana"/>
                <a:cs typeface="Calibri" panose="020F0502020204030204" pitchFamily="34" charset="0"/>
                <a:sym typeface="Verdana"/>
              </a:rPr>
              <a:t>Natural sciences:</a:t>
            </a: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Chemical sciences </a:t>
            </a: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Mathematics</a:t>
            </a: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Physical sciences </a:t>
            </a:r>
            <a:endParaRPr lang="pl-PL" sz="2100" dirty="0">
              <a:latin typeface="Calibri  "/>
              <a:ea typeface="Verdana"/>
              <a:cs typeface="Calibri" panose="020F0502020204030204" pitchFamily="34" charset="0"/>
              <a:sym typeface="Verdana"/>
            </a:endParaRPr>
          </a:p>
          <a:p>
            <a:pPr marL="285750" lvl="0" indent="-285750">
              <a:spcBef>
                <a:spcPts val="600"/>
              </a:spcBef>
              <a:buClr>
                <a:srgbClr val="595959"/>
              </a:buClr>
              <a:buSzPts val="1600"/>
              <a:buFont typeface="Noto Sans Symbols"/>
              <a:buChar char="▪"/>
            </a:pPr>
            <a:endParaRPr lang="pl-PL" sz="2100" dirty="0">
              <a:latin typeface="Calibri  "/>
              <a:ea typeface="Verdana"/>
              <a:cs typeface="Calibri" panose="020F0502020204030204" pitchFamily="34" charset="0"/>
              <a:sym typeface="Verdana"/>
            </a:endParaRPr>
          </a:p>
          <a:p>
            <a:pPr>
              <a:spcBef>
                <a:spcPts val="600"/>
              </a:spcBef>
            </a:pPr>
            <a:r>
              <a:rPr lang="en-US" sz="2100" b="1" dirty="0">
                <a:latin typeface="Calibri  "/>
                <a:ea typeface="Verdana"/>
                <a:cs typeface="Calibri" panose="020F0502020204030204" pitchFamily="34" charset="0"/>
                <a:sym typeface="Verdana"/>
              </a:rPr>
              <a:t>Social sciences:</a:t>
            </a:r>
            <a:endParaRPr lang="en-US" sz="2100" b="1" dirty="0">
              <a:latin typeface="Calibri  "/>
              <a:ea typeface="Verdana"/>
              <a:cs typeface="Calibri" panose="020F0502020204030204" pitchFamily="34" charset="0"/>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Management </a:t>
            </a:r>
            <a:br>
              <a:rPr lang="pl-PL" sz="2100" dirty="0">
                <a:latin typeface="Calibri  "/>
                <a:ea typeface="Verdana"/>
                <a:cs typeface="Calibri" panose="020F0502020204030204" pitchFamily="34" charset="0"/>
                <a:sym typeface="Verdana"/>
              </a:rPr>
            </a:br>
            <a:r>
              <a:rPr lang="en-US" sz="2100" dirty="0">
                <a:latin typeface="Calibri  "/>
                <a:ea typeface="Verdana"/>
                <a:cs typeface="Calibri" panose="020F0502020204030204" pitchFamily="34" charset="0"/>
                <a:sym typeface="Verdana"/>
              </a:rPr>
              <a:t>and quality studies</a:t>
            </a:r>
            <a:endParaRPr lang="pl-PL" sz="2100" dirty="0">
              <a:latin typeface="Calibri  "/>
              <a:ea typeface="Verdana"/>
              <a:cs typeface="Calibri" panose="020F0502020204030204" pitchFamily="34" charset="0"/>
              <a:sym typeface="Verdana"/>
            </a:endParaRPr>
          </a:p>
          <a:p>
            <a:pPr lvl="0">
              <a:spcBef>
                <a:spcPts val="600"/>
              </a:spcBef>
            </a:pPr>
            <a:endParaRPr lang="pl-PL" sz="2100" dirty="0">
              <a:latin typeface="Calibri  "/>
              <a:ea typeface="Verdana"/>
              <a:cs typeface="Calibri" panose="020F0502020204030204" pitchFamily="34" charset="0"/>
              <a:sym typeface="Verdana"/>
            </a:endParaRPr>
          </a:p>
          <a:p>
            <a:pPr lvl="0">
              <a:spcBef>
                <a:spcPts val="600"/>
              </a:spcBef>
            </a:pPr>
            <a:r>
              <a:rPr lang="en-US" sz="2100" b="1" dirty="0">
                <a:latin typeface="Calibri  "/>
                <a:ea typeface="Verdana"/>
                <a:cs typeface="Calibri" panose="020F0502020204030204" pitchFamily="34" charset="0"/>
                <a:sym typeface="Verdana"/>
              </a:rPr>
              <a:t>Medical and health sciences:</a:t>
            </a:r>
            <a:endParaRPr lang="en-US" sz="2100" b="1" dirty="0">
              <a:latin typeface="Calibri  "/>
              <a:ea typeface="Verdana"/>
              <a:cs typeface="Calibri" panose="020F0502020204030204" pitchFamily="34" charset="0"/>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Medical </a:t>
            </a:r>
            <a:r>
              <a:rPr lang="pl-PL" sz="2100" dirty="0">
                <a:latin typeface="Calibri  "/>
                <a:ea typeface="Verdana"/>
                <a:cs typeface="Calibri" panose="020F0502020204030204" pitchFamily="34" charset="0"/>
                <a:sym typeface="Verdana"/>
              </a:rPr>
              <a:t>s</a:t>
            </a:r>
            <a:r>
              <a:rPr lang="en-US" sz="2100" dirty="0" err="1">
                <a:latin typeface="Calibri  "/>
                <a:ea typeface="Verdana"/>
                <a:cs typeface="Calibri" panose="020F0502020204030204" pitchFamily="34" charset="0"/>
                <a:sym typeface="Verdana"/>
              </a:rPr>
              <a:t>ciences</a:t>
            </a:r>
            <a:endParaRPr lang="en-US" sz="2100" dirty="0">
              <a:latin typeface="Calibri  "/>
              <a:ea typeface="Lato"/>
              <a:cs typeface="Calibri" panose="020F0502020204030204" pitchFamily="34" charset="0"/>
              <a:sym typeface="Lato"/>
            </a:endParaRPr>
          </a:p>
          <a:p>
            <a:pPr lvl="0">
              <a:lnSpc>
                <a:spcPct val="110000"/>
              </a:lnSpc>
              <a:spcAft>
                <a:spcPts val="600"/>
              </a:spcAft>
              <a:buClr>
                <a:srgbClr val="595959"/>
              </a:buClr>
              <a:buSzPts val="1600"/>
            </a:pPr>
            <a:endParaRPr lang="en-US" sz="2100" dirty="0">
              <a:latin typeface="Calibri  "/>
              <a:cs typeface="Calibri" panose="020F0502020204030204" pitchFamily="34" charset="0"/>
            </a:endParaRPr>
          </a:p>
          <a:p>
            <a:pPr lvl="0">
              <a:lnSpc>
                <a:spcPct val="110000"/>
              </a:lnSpc>
              <a:spcAft>
                <a:spcPts val="600"/>
              </a:spcAft>
            </a:pPr>
            <a:endParaRPr lang="en-US" sz="2100" dirty="0">
              <a:latin typeface="Calibri  "/>
              <a:ea typeface="Lato"/>
              <a:cs typeface="Lato"/>
              <a:sym typeface="Lato"/>
            </a:endParaRPr>
          </a:p>
          <a:p>
            <a:pPr marL="285750" lvl="0" indent="-285750">
              <a:lnSpc>
                <a:spcPct val="110000"/>
              </a:lnSpc>
              <a:spcAft>
                <a:spcPts val="600"/>
              </a:spcAft>
              <a:buClr>
                <a:srgbClr val="595959"/>
              </a:buClr>
              <a:buSzPts val="1600"/>
              <a:buFont typeface="Noto Sans Symbols"/>
              <a:buChar char="▪"/>
            </a:pPr>
            <a:endParaRPr lang="en-US" sz="2100" dirty="0">
              <a:latin typeface="Calibri  "/>
            </a:endParaRPr>
          </a:p>
        </p:txBody>
      </p:sp>
    </p:spTree>
    <p:extLst>
      <p:ext uri="{BB962C8B-B14F-4D97-AF65-F5344CB8AC3E}">
        <p14:creationId xmlns:p14="http://schemas.microsoft.com/office/powerpoint/2010/main" val="1547005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Prostokąt 26">
            <a:extLst>
              <a:ext uri="{FF2B5EF4-FFF2-40B4-BE49-F238E27FC236}">
                <a16:creationId xmlns:a16="http://schemas.microsoft.com/office/drawing/2014/main" id="{B0D006E1-D0C0-451C-8694-C2637E3255E5}"/>
              </a:ext>
            </a:extLst>
          </p:cNvPr>
          <p:cNvSpPr/>
          <p:nvPr/>
        </p:nvSpPr>
        <p:spPr>
          <a:xfrm flipV="1">
            <a:off x="839416" y="0"/>
            <a:ext cx="11352584" cy="4600538"/>
          </a:xfrm>
          <a:prstGeom prst="rect">
            <a:avLst/>
          </a:prstGeom>
          <a:solidFill>
            <a:schemeClr val="bg1">
              <a:lumMod val="85000"/>
            </a:scheme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BCC9D8"/>
              </a:solidFill>
            </a:endParaRPr>
          </a:p>
        </p:txBody>
      </p:sp>
      <p:sp>
        <p:nvSpPr>
          <p:cNvPr id="63" name="Prostokąt 62">
            <a:extLst>
              <a:ext uri="{FF2B5EF4-FFF2-40B4-BE49-F238E27FC236}">
                <a16:creationId xmlns:a16="http://schemas.microsoft.com/office/drawing/2014/main" id="{100534FA-1B1E-49CC-A5AC-5D17C3D014A8}"/>
              </a:ext>
            </a:extLst>
          </p:cNvPr>
          <p:cNvSpPr/>
          <p:nvPr/>
        </p:nvSpPr>
        <p:spPr>
          <a:xfrm flipV="1">
            <a:off x="852004" y="4617761"/>
            <a:ext cx="11352584" cy="2245554"/>
          </a:xfrm>
          <a:prstGeom prst="rect">
            <a:avLst/>
          </a:prstGeom>
          <a:solidFill>
            <a:schemeClr val="bg1"/>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BCC9D8"/>
              </a:solidFill>
            </a:endParaRPr>
          </a:p>
        </p:txBody>
      </p:sp>
      <p:sp>
        <p:nvSpPr>
          <p:cNvPr id="3" name="Text Box 1"/>
          <p:cNvSpPr txBox="1">
            <a:spLocks noChangeArrowheads="1"/>
          </p:cNvSpPr>
          <p:nvPr/>
        </p:nvSpPr>
        <p:spPr bwMode="auto">
          <a:xfrm>
            <a:off x="1059010" y="0"/>
            <a:ext cx="8065595" cy="10621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14 </a:t>
            </a:r>
            <a:r>
              <a:rPr lang="en-US" altLang="pl-PL" sz="3200" b="1" dirty="0">
                <a:solidFill>
                  <a:srgbClr val="B11D09"/>
                </a:solidFill>
                <a:latin typeface="Calibri" pitchFamily="34" charset="0"/>
                <a:cs typeface="Calibri" pitchFamily="34" charset="0"/>
              </a:rPr>
              <a:t>Faculties</a:t>
            </a:r>
          </a:p>
        </p:txBody>
      </p:sp>
      <p:sp>
        <p:nvSpPr>
          <p:cNvPr id="29" name="Google Shape;569;p7">
            <a:extLst>
              <a:ext uri="{FF2B5EF4-FFF2-40B4-BE49-F238E27FC236}">
                <a16:creationId xmlns:a16="http://schemas.microsoft.com/office/drawing/2014/main" id="{27297264-D6AF-49D0-8005-CEA7EE8E3395}"/>
              </a:ext>
            </a:extLst>
          </p:cNvPr>
          <p:cNvSpPr/>
          <p:nvPr/>
        </p:nvSpPr>
        <p:spPr>
          <a:xfrm>
            <a:off x="1182244" y="4631182"/>
            <a:ext cx="8121862" cy="2169784"/>
          </a:xfrm>
          <a:prstGeom prst="rect">
            <a:avLst/>
          </a:prstGeom>
          <a:noFill/>
          <a:ln>
            <a:noFill/>
          </a:ln>
        </p:spPr>
        <p:txBody>
          <a:bodyPr spcFirstLastPara="1" wrap="square" lIns="91425" tIns="45700" rIns="91425" bIns="45700" anchor="t" anchorCtr="0">
            <a:spAutoFit/>
          </a:bodyPr>
          <a:lstStyle/>
          <a:p>
            <a:pPr marL="285750" indent="-285750">
              <a:lnSpc>
                <a:spcPct val="150000"/>
              </a:lnSpc>
              <a:buClr>
                <a:schemeClr val="bg1">
                  <a:lumMod val="75000"/>
                </a:schemeClr>
              </a:buClr>
              <a:buFont typeface="Wingdings" panose="05000000000000000000" pitchFamily="2" charset="2"/>
              <a:buChar char="§"/>
            </a:pPr>
            <a:r>
              <a:rPr lang="en-US" dirty="0">
                <a:latin typeface="Calibri "/>
                <a:ea typeface="Calibri"/>
                <a:cs typeface="Calibri"/>
                <a:sym typeface="Calibri"/>
              </a:rPr>
              <a:t>Doctoral School</a:t>
            </a:r>
            <a:endParaRPr lang="en-US" dirty="0">
              <a:latin typeface="Calibri "/>
            </a:endParaRPr>
          </a:p>
          <a:p>
            <a:pPr marL="285750" lvl="0" indent="-285750">
              <a:lnSpc>
                <a:spcPct val="150000"/>
              </a:lnSpc>
              <a:buClr>
                <a:schemeClr val="bg1">
                  <a:lumMod val="75000"/>
                </a:schemeClr>
              </a:buClr>
              <a:buFont typeface="Wingdings" panose="05000000000000000000" pitchFamily="2" charset="2"/>
              <a:buChar char="§"/>
            </a:pPr>
            <a:r>
              <a:rPr lang="en-US" dirty="0">
                <a:latin typeface="Calibri "/>
                <a:ea typeface="Calibri"/>
                <a:cs typeface="Calibri"/>
                <a:sym typeface="Calibri"/>
              </a:rPr>
              <a:t>Academic High School</a:t>
            </a:r>
            <a:endParaRPr lang="pl-PL" dirty="0">
              <a:latin typeface="Calibri "/>
              <a:ea typeface="Calibri"/>
              <a:cs typeface="Calibri"/>
              <a:sym typeface="Calibri"/>
            </a:endParaRPr>
          </a:p>
          <a:p>
            <a:pPr marL="285750" lvl="0" indent="-285750">
              <a:lnSpc>
                <a:spcPct val="150000"/>
              </a:lnSpc>
              <a:buClr>
                <a:schemeClr val="bg1">
                  <a:lumMod val="75000"/>
                </a:schemeClr>
              </a:buClr>
              <a:buFont typeface="Wingdings" panose="05000000000000000000" pitchFamily="2" charset="2"/>
              <a:buChar char="§"/>
            </a:pPr>
            <a:r>
              <a:rPr lang="pl-PL" dirty="0">
                <a:latin typeface="Calibri "/>
                <a:ea typeface="Calibri"/>
                <a:cs typeface="Calibri"/>
                <a:sym typeface="Calibri"/>
              </a:rPr>
              <a:t>&gt; 10 </a:t>
            </a:r>
            <a:r>
              <a:rPr lang="pl-PL" dirty="0" err="1">
                <a:latin typeface="Calibri "/>
                <a:ea typeface="Calibri"/>
                <a:cs typeface="Calibri"/>
                <a:sym typeface="Calibri"/>
              </a:rPr>
              <a:t>Interdisciplinary</a:t>
            </a:r>
            <a:r>
              <a:rPr lang="pl-PL" dirty="0">
                <a:latin typeface="Calibri "/>
                <a:ea typeface="Calibri"/>
                <a:cs typeface="Calibri"/>
                <a:sym typeface="Calibri"/>
              </a:rPr>
              <a:t> Research </a:t>
            </a:r>
            <a:r>
              <a:rPr lang="pl-PL" dirty="0" err="1">
                <a:latin typeface="Calibri "/>
                <a:ea typeface="Calibri"/>
                <a:cs typeface="Calibri"/>
                <a:sym typeface="Calibri"/>
              </a:rPr>
              <a:t>Centers</a:t>
            </a:r>
            <a:endParaRPr lang="pl-PL" dirty="0">
              <a:latin typeface="Calibri "/>
              <a:ea typeface="Calibri"/>
              <a:cs typeface="Calibri"/>
              <a:sym typeface="Calibri"/>
            </a:endParaRPr>
          </a:p>
          <a:p>
            <a:pPr marL="285750" indent="-285750">
              <a:lnSpc>
                <a:spcPct val="150000"/>
              </a:lnSpc>
              <a:buClr>
                <a:schemeClr val="bg1">
                  <a:lumMod val="75000"/>
                </a:schemeClr>
              </a:buClr>
              <a:buFont typeface="Wingdings" panose="05000000000000000000" pitchFamily="2" charset="2"/>
              <a:buChar char="§"/>
            </a:pPr>
            <a:r>
              <a:rPr lang="pl-PL" dirty="0">
                <a:latin typeface="Calibri "/>
                <a:ea typeface="Calibri"/>
                <a:cs typeface="Calibri"/>
                <a:sym typeface="Calibri"/>
              </a:rPr>
              <a:t>Networking and </a:t>
            </a:r>
            <a:r>
              <a:rPr lang="pl-PL" dirty="0" err="1">
                <a:latin typeface="Calibri "/>
                <a:ea typeface="Calibri"/>
                <a:cs typeface="Calibri"/>
                <a:sym typeface="Calibri"/>
              </a:rPr>
              <a:t>Supercomputing</a:t>
            </a:r>
            <a:r>
              <a:rPr lang="pl-PL" dirty="0">
                <a:latin typeface="Calibri "/>
                <a:ea typeface="Calibri"/>
                <a:cs typeface="Calibri"/>
                <a:sym typeface="Calibri"/>
              </a:rPr>
              <a:t> Center</a:t>
            </a:r>
          </a:p>
          <a:p>
            <a:pPr marL="285750" lvl="0" indent="-285750">
              <a:lnSpc>
                <a:spcPct val="150000"/>
              </a:lnSpc>
              <a:buClr>
                <a:schemeClr val="bg1">
                  <a:lumMod val="75000"/>
                </a:schemeClr>
              </a:buClr>
              <a:buFont typeface="Wingdings" panose="05000000000000000000" pitchFamily="2" charset="2"/>
              <a:buChar char="§"/>
            </a:pPr>
            <a:r>
              <a:rPr lang="pl-PL" dirty="0" err="1">
                <a:latin typeface="Calibri "/>
                <a:ea typeface="Calibri"/>
                <a:cs typeface="Calibri"/>
                <a:sym typeface="Calibri"/>
              </a:rPr>
              <a:t>Entrepreneurship</a:t>
            </a:r>
            <a:r>
              <a:rPr lang="pl-PL" dirty="0">
                <a:latin typeface="Calibri "/>
                <a:ea typeface="Calibri"/>
                <a:cs typeface="Calibri"/>
                <a:sym typeface="Calibri"/>
              </a:rPr>
              <a:t> </a:t>
            </a:r>
            <a:r>
              <a:rPr lang="pl-PL" dirty="0" err="1">
                <a:latin typeface="Calibri "/>
                <a:ea typeface="Calibri"/>
                <a:cs typeface="Calibri"/>
                <a:sym typeface="Calibri"/>
              </a:rPr>
              <a:t>Incubator</a:t>
            </a:r>
            <a:r>
              <a:rPr lang="pl-PL" dirty="0">
                <a:latin typeface="Calibri "/>
                <a:ea typeface="Calibri"/>
                <a:cs typeface="Calibri"/>
                <a:sym typeface="Calibri"/>
              </a:rPr>
              <a:t>, Tech Transfer Centre, Business &amp; </a:t>
            </a:r>
            <a:r>
              <a:rPr lang="pl-PL" dirty="0" err="1">
                <a:latin typeface="Calibri "/>
                <a:ea typeface="Calibri"/>
                <a:cs typeface="Calibri"/>
                <a:sym typeface="Calibri"/>
              </a:rPr>
              <a:t>Innovation</a:t>
            </a:r>
            <a:r>
              <a:rPr lang="pl-PL" dirty="0">
                <a:latin typeface="Calibri "/>
                <a:ea typeface="Calibri"/>
                <a:cs typeface="Calibri"/>
                <a:sym typeface="Calibri"/>
              </a:rPr>
              <a:t> Centre</a:t>
            </a:r>
            <a:endParaRPr lang="en-US" dirty="0">
              <a:latin typeface="Calibri "/>
              <a:ea typeface="Calibri"/>
              <a:cs typeface="Calibri"/>
              <a:sym typeface="Calibri"/>
            </a:endParaRPr>
          </a:p>
        </p:txBody>
      </p:sp>
      <p:sp>
        <p:nvSpPr>
          <p:cNvPr id="31" name="Google Shape;549;p7">
            <a:extLst>
              <a:ext uri="{FF2B5EF4-FFF2-40B4-BE49-F238E27FC236}">
                <a16:creationId xmlns:a16="http://schemas.microsoft.com/office/drawing/2014/main" id="{230CB132-825E-43FD-AC24-A5FFC8006DFE}"/>
              </a:ext>
            </a:extLst>
          </p:cNvPr>
          <p:cNvSpPr txBox="1"/>
          <p:nvPr/>
        </p:nvSpPr>
        <p:spPr>
          <a:xfrm>
            <a:off x="1885927" y="921727"/>
            <a:ext cx="4201536" cy="3618006"/>
          </a:xfrm>
          <a:prstGeom prst="rect">
            <a:avLst/>
          </a:prstGeom>
          <a:noFill/>
          <a:ln>
            <a:noFill/>
          </a:ln>
        </p:spPr>
        <p:txBody>
          <a:bodyPr spcFirstLastPara="1" wrap="square" lIns="0" tIns="0" rIns="0" bIns="0" anchor="t" anchorCtr="0">
            <a:noAutofit/>
          </a:bodyPr>
          <a:lstStyle/>
          <a:p>
            <a:pPr marL="0" marR="0" lvl="0" indent="0" rtl="0">
              <a:lnSpc>
                <a:spcPct val="200000"/>
              </a:lnSpc>
              <a:spcAft>
                <a:spcPts val="0"/>
              </a:spcAft>
              <a:buClr>
                <a:srgbClr val="595959"/>
              </a:buClr>
              <a:buSzPts val="1500"/>
              <a:buFont typeface="Noto Sans Symbols"/>
              <a:buNone/>
            </a:pPr>
            <a:r>
              <a:rPr lang="en-US" sz="1700" i="0" u="none" strike="noStrike" cap="none" dirty="0">
                <a:latin typeface="Calibri "/>
                <a:ea typeface="Calibri"/>
                <a:cs typeface="Calibri"/>
                <a:sym typeface="Calibri"/>
              </a:rPr>
              <a:t>Architecture</a:t>
            </a:r>
            <a:endParaRPr sz="1700" i="0" u="none" strike="noStrike" cap="none" dirty="0">
              <a:latin typeface="Calibri "/>
              <a:ea typeface="Calibri"/>
              <a:cs typeface="Calibri"/>
              <a:sym typeface="Calibri"/>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Civil Engineering </a:t>
            </a:r>
            <a:endParaRPr dirty="0">
              <a:latin typeface="Calibri "/>
            </a:endParaRPr>
          </a:p>
          <a:p>
            <a:pPr marL="0" marR="0" lvl="0" indent="0" rtl="0">
              <a:lnSpc>
                <a:spcPct val="200000"/>
              </a:lnSpc>
              <a:spcAft>
                <a:spcPts val="0"/>
              </a:spcAft>
              <a:buClr>
                <a:srgbClr val="595959"/>
              </a:buClr>
              <a:buSzPts val="1500"/>
              <a:buFont typeface="Noto Sans Symbols"/>
              <a:buNone/>
            </a:pPr>
            <a:r>
              <a:rPr lang="en-US" sz="1700" i="0" u="none" strike="noStrike" cap="none" dirty="0">
                <a:latin typeface="Calibri "/>
                <a:ea typeface="Calibri"/>
                <a:cs typeface="Calibri"/>
                <a:sym typeface="Calibri"/>
              </a:rPr>
              <a:t>Chemistry</a:t>
            </a:r>
            <a:endParaRPr sz="1700" i="0" u="none" strike="noStrike" cap="none" dirty="0">
              <a:latin typeface="Calibri "/>
              <a:ea typeface="Calibri"/>
              <a:cs typeface="Calibri"/>
              <a:sym typeface="Calibri"/>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Information and Communication Technology</a:t>
            </a:r>
            <a:endParaRPr dirty="0">
              <a:latin typeface="Calibri "/>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Electrical Engineering</a:t>
            </a:r>
            <a:endParaRPr dirty="0">
              <a:latin typeface="Calibri "/>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Geoengineering, Mining and Geology</a:t>
            </a:r>
            <a:endParaRPr sz="1700" i="0" u="none" strike="noStrike" cap="none" dirty="0">
              <a:latin typeface="Calibri "/>
              <a:ea typeface="Calibri"/>
              <a:cs typeface="Calibri"/>
              <a:sym typeface="Calibri"/>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Environmental Engineering</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endParaRPr sz="1700" b="0" i="0" u="none" strike="noStrike" cap="none" dirty="0">
              <a:solidFill>
                <a:srgbClr val="3F3F3F"/>
              </a:solidFill>
              <a:latin typeface="Calibri"/>
              <a:ea typeface="Calibri"/>
              <a:cs typeface="Calibri"/>
              <a:sym typeface="Calibri"/>
            </a:endParaRPr>
          </a:p>
          <a:p>
            <a:pPr marL="0" marR="0" lvl="0" indent="0" algn="just" rtl="0">
              <a:lnSpc>
                <a:spcPct val="100000"/>
              </a:lnSpc>
              <a:spcBef>
                <a:spcPts val="1900"/>
              </a:spcBef>
              <a:spcAft>
                <a:spcPts val="0"/>
              </a:spcAft>
              <a:buClr>
                <a:srgbClr val="595959"/>
              </a:buClr>
              <a:buSzPts val="1500"/>
              <a:buFont typeface="Noto Sans Symbols"/>
              <a:buNone/>
            </a:pPr>
            <a:endParaRPr sz="1700" b="0" i="0" u="none" strike="noStrike" cap="none" dirty="0">
              <a:solidFill>
                <a:srgbClr val="3F3F3F"/>
              </a:solidFill>
              <a:latin typeface="Calibri"/>
              <a:ea typeface="Calibri"/>
              <a:cs typeface="Calibri"/>
              <a:sym typeface="Calibri"/>
            </a:endParaRPr>
          </a:p>
          <a:p>
            <a:pPr marL="0" marR="0" lvl="0" indent="0" algn="just" rtl="0">
              <a:lnSpc>
                <a:spcPct val="100000"/>
              </a:lnSpc>
              <a:spcBef>
                <a:spcPts val="1900"/>
              </a:spcBef>
              <a:spcAft>
                <a:spcPts val="0"/>
              </a:spcAft>
              <a:buClr>
                <a:srgbClr val="595959"/>
              </a:buClr>
              <a:buSzPts val="1500"/>
              <a:buFont typeface="Noto Sans Symbols"/>
              <a:buNone/>
            </a:pPr>
            <a:endParaRPr sz="1700" b="0" i="0" u="none" strike="noStrike" cap="none" dirty="0">
              <a:solidFill>
                <a:srgbClr val="3F3F3F"/>
              </a:solidFill>
              <a:latin typeface="Calibri"/>
              <a:ea typeface="Calibri"/>
              <a:cs typeface="Calibri"/>
              <a:sym typeface="Calibri"/>
            </a:endParaRPr>
          </a:p>
        </p:txBody>
      </p:sp>
      <p:grpSp>
        <p:nvGrpSpPr>
          <p:cNvPr id="32" name="Google Shape;558;p7">
            <a:extLst>
              <a:ext uri="{FF2B5EF4-FFF2-40B4-BE49-F238E27FC236}">
                <a16:creationId xmlns:a16="http://schemas.microsoft.com/office/drawing/2014/main" id="{87D0B2F3-4450-42E0-BDA7-C8C2BA780CBD}"/>
              </a:ext>
            </a:extLst>
          </p:cNvPr>
          <p:cNvGrpSpPr/>
          <p:nvPr/>
        </p:nvGrpSpPr>
        <p:grpSpPr>
          <a:xfrm>
            <a:off x="6360643" y="930684"/>
            <a:ext cx="4424270" cy="3586948"/>
            <a:chOff x="7332196" y="1021010"/>
            <a:chExt cx="5290290" cy="3586948"/>
          </a:xfrm>
        </p:grpSpPr>
        <p:sp>
          <p:nvSpPr>
            <p:cNvPr id="33" name="Google Shape;559;p7">
              <a:extLst>
                <a:ext uri="{FF2B5EF4-FFF2-40B4-BE49-F238E27FC236}">
                  <a16:creationId xmlns:a16="http://schemas.microsoft.com/office/drawing/2014/main" id="{9FD52016-FD80-469A-AAFC-42DE04566B3A}"/>
                </a:ext>
              </a:extLst>
            </p:cNvPr>
            <p:cNvSpPr txBox="1"/>
            <p:nvPr/>
          </p:nvSpPr>
          <p:spPr>
            <a:xfrm>
              <a:off x="8210114" y="1021010"/>
              <a:ext cx="4412372" cy="3388981"/>
            </a:xfrm>
            <a:prstGeom prst="rect">
              <a:avLst/>
            </a:prstGeom>
            <a:noFill/>
            <a:ln>
              <a:noFill/>
            </a:ln>
          </p:spPr>
          <p:txBody>
            <a:bodyPr spcFirstLastPara="1" wrap="square" lIns="0" tIns="0" rIns="0" bIns="0" anchor="t" anchorCtr="0">
              <a:noAutofit/>
            </a:bodyPr>
            <a:lstStyle/>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Management</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Mechanical and Power Engineering</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Mechanical Engineering</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Fundamental Problems of Technology</a:t>
              </a:r>
              <a:endParaRPr dirty="0">
                <a:latin typeface="Calibri "/>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Electronics, Photonics and Microsystems </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Pure and Applied Mathematics</a:t>
              </a:r>
              <a:endParaRPr sz="1700" i="0" u="none" strike="noStrike" cap="none" dirty="0">
                <a:latin typeface="Calibri "/>
                <a:ea typeface="Calibri"/>
                <a:cs typeface="Calibri"/>
                <a:sym typeface="Calibri"/>
              </a:endParaRPr>
            </a:p>
            <a:p>
              <a:pPr marL="0" marR="0" lvl="0" indent="0" algn="l" rtl="0">
                <a:lnSpc>
                  <a:spcPct val="100000"/>
                </a:lnSpc>
                <a:spcBef>
                  <a:spcPts val="1900"/>
                </a:spcBef>
                <a:spcAft>
                  <a:spcPts val="0"/>
                </a:spcAft>
                <a:buNone/>
              </a:pPr>
              <a:r>
                <a:rPr lang="en-US" sz="1700" i="0" u="none" strike="noStrike" cap="none" dirty="0">
                  <a:latin typeface="Calibri "/>
                  <a:ea typeface="Calibri"/>
                  <a:cs typeface="Calibri"/>
                  <a:sym typeface="Calibri"/>
                </a:rPr>
                <a:t>Medicine</a:t>
              </a:r>
              <a:br>
                <a:rPr lang="en-US" sz="1700" b="1" i="0" u="none" strike="noStrike" cap="none" dirty="0">
                  <a:latin typeface="Calibri"/>
                  <a:ea typeface="Calibri"/>
                  <a:cs typeface="Calibri"/>
                  <a:sym typeface="Calibri"/>
                </a:rPr>
              </a:br>
              <a:endParaRPr sz="1700" b="1" i="0" u="none" strike="noStrike" cap="none" dirty="0">
                <a:latin typeface="Calibri"/>
                <a:ea typeface="Calibri"/>
                <a:cs typeface="Calibri"/>
                <a:sym typeface="Calibri"/>
              </a:endParaRPr>
            </a:p>
          </p:txBody>
        </p:sp>
        <p:grpSp>
          <p:nvGrpSpPr>
            <p:cNvPr id="34" name="Google Shape;560;p7">
              <a:extLst>
                <a:ext uri="{FF2B5EF4-FFF2-40B4-BE49-F238E27FC236}">
                  <a16:creationId xmlns:a16="http://schemas.microsoft.com/office/drawing/2014/main" id="{F1B5AD0F-9E33-4AE6-B46D-E8ECC6CBD0AE}"/>
                </a:ext>
              </a:extLst>
            </p:cNvPr>
            <p:cNvGrpSpPr/>
            <p:nvPr/>
          </p:nvGrpSpPr>
          <p:grpSpPr>
            <a:xfrm>
              <a:off x="7332196" y="1136035"/>
              <a:ext cx="677699" cy="3471923"/>
              <a:chOff x="7332196" y="1136035"/>
              <a:chExt cx="677699" cy="3471923"/>
            </a:xfrm>
          </p:grpSpPr>
          <p:pic>
            <p:nvPicPr>
              <p:cNvPr id="35" name="Google Shape;562;p7">
                <a:extLst>
                  <a:ext uri="{FF2B5EF4-FFF2-40B4-BE49-F238E27FC236}">
                    <a16:creationId xmlns:a16="http://schemas.microsoft.com/office/drawing/2014/main" id="{F71C943A-05A0-4BAC-937D-A4F6971A12E4}"/>
                  </a:ext>
                </a:extLst>
              </p:cNvPr>
              <p:cNvPicPr preferRelativeResize="0"/>
              <p:nvPr/>
            </p:nvPicPr>
            <p:blipFill rotWithShape="1">
              <a:blip r:embed="rId3" cstate="email">
                <a:alphaModFix/>
                <a:biLevel thresh="25000"/>
                <a:extLst>
                  <a:ext uri="{28A0092B-C50C-407E-A947-70E740481C1C}">
                    <a14:useLocalDpi xmlns:a14="http://schemas.microsoft.com/office/drawing/2010/main"/>
                  </a:ext>
                </a:extLst>
              </a:blip>
              <a:srcRect/>
              <a:stretch/>
            </p:blipFill>
            <p:spPr>
              <a:xfrm>
                <a:off x="7332196" y="1136035"/>
                <a:ext cx="634046" cy="302160"/>
              </a:xfrm>
              <a:prstGeom prst="rect">
                <a:avLst/>
              </a:prstGeom>
              <a:noFill/>
              <a:ln>
                <a:noFill/>
              </a:ln>
            </p:spPr>
          </p:pic>
          <p:pic>
            <p:nvPicPr>
              <p:cNvPr id="36" name="Google Shape;563;p7">
                <a:extLst>
                  <a:ext uri="{FF2B5EF4-FFF2-40B4-BE49-F238E27FC236}">
                    <a16:creationId xmlns:a16="http://schemas.microsoft.com/office/drawing/2014/main" id="{8AAFC440-D6F5-4AD1-85DB-326DFB07551A}"/>
                  </a:ext>
                </a:extLst>
              </p:cNvPr>
              <p:cNvPicPr preferRelativeResize="0"/>
              <p:nvPr/>
            </p:nvPicPr>
            <p:blipFill rotWithShape="1">
              <a:blip r:embed="rId4" cstate="email">
                <a:alphaModFix/>
                <a:biLevel thresh="25000"/>
                <a:extLst>
                  <a:ext uri="{28A0092B-C50C-407E-A947-70E740481C1C}">
                    <a14:useLocalDpi xmlns:a14="http://schemas.microsoft.com/office/drawing/2010/main"/>
                  </a:ext>
                </a:extLst>
              </a:blip>
              <a:srcRect/>
              <a:stretch/>
            </p:blipFill>
            <p:spPr>
              <a:xfrm>
                <a:off x="7365641" y="1537575"/>
                <a:ext cx="549458" cy="396936"/>
              </a:xfrm>
              <a:prstGeom prst="rect">
                <a:avLst/>
              </a:prstGeom>
              <a:noFill/>
              <a:ln>
                <a:noFill/>
              </a:ln>
            </p:spPr>
          </p:pic>
          <p:pic>
            <p:nvPicPr>
              <p:cNvPr id="37" name="Google Shape;564;p7">
                <a:extLst>
                  <a:ext uri="{FF2B5EF4-FFF2-40B4-BE49-F238E27FC236}">
                    <a16:creationId xmlns:a16="http://schemas.microsoft.com/office/drawing/2014/main" id="{B8FFD677-C495-456E-B233-23D39DEF00CC}"/>
                  </a:ext>
                </a:extLst>
              </p:cNvPr>
              <p:cNvPicPr preferRelativeResize="0"/>
              <p:nvPr/>
            </p:nvPicPr>
            <p:blipFill rotWithShape="1">
              <a:blip r:embed="rId5" cstate="email">
                <a:alphaModFix/>
                <a:biLevel thresh="25000"/>
                <a:extLst>
                  <a:ext uri="{28A0092B-C50C-407E-A947-70E740481C1C}">
                    <a14:useLocalDpi xmlns:a14="http://schemas.microsoft.com/office/drawing/2010/main"/>
                  </a:ext>
                </a:extLst>
              </a:blip>
              <a:srcRect/>
              <a:stretch/>
            </p:blipFill>
            <p:spPr>
              <a:xfrm>
                <a:off x="7455387" y="2080770"/>
                <a:ext cx="457707" cy="391984"/>
              </a:xfrm>
              <a:prstGeom prst="rect">
                <a:avLst/>
              </a:prstGeom>
              <a:noFill/>
              <a:ln>
                <a:noFill/>
              </a:ln>
            </p:spPr>
          </p:pic>
          <p:pic>
            <p:nvPicPr>
              <p:cNvPr id="38" name="Google Shape;565;p7">
                <a:extLst>
                  <a:ext uri="{FF2B5EF4-FFF2-40B4-BE49-F238E27FC236}">
                    <a16:creationId xmlns:a16="http://schemas.microsoft.com/office/drawing/2014/main" id="{5884AB5D-5625-4934-A968-45612B09373C}"/>
                  </a:ext>
                </a:extLst>
              </p:cNvPr>
              <p:cNvPicPr preferRelativeResize="0"/>
              <p:nvPr/>
            </p:nvPicPr>
            <p:blipFill rotWithShape="1">
              <a:blip r:embed="rId6" cstate="email">
                <a:alphaModFix/>
                <a:biLevel thresh="25000"/>
                <a:extLst>
                  <a:ext uri="{28A0092B-C50C-407E-A947-70E740481C1C}">
                    <a14:useLocalDpi xmlns:a14="http://schemas.microsoft.com/office/drawing/2010/main"/>
                  </a:ext>
                </a:extLst>
              </a:blip>
              <a:srcRect/>
              <a:stretch/>
            </p:blipFill>
            <p:spPr>
              <a:xfrm>
                <a:off x="7443178" y="2618969"/>
                <a:ext cx="482126" cy="382194"/>
              </a:xfrm>
              <a:prstGeom prst="rect">
                <a:avLst/>
              </a:prstGeom>
              <a:noFill/>
              <a:ln>
                <a:noFill/>
              </a:ln>
            </p:spPr>
          </p:pic>
          <p:pic>
            <p:nvPicPr>
              <p:cNvPr id="39" name="Google Shape;566;p7">
                <a:extLst>
                  <a:ext uri="{FF2B5EF4-FFF2-40B4-BE49-F238E27FC236}">
                    <a16:creationId xmlns:a16="http://schemas.microsoft.com/office/drawing/2014/main" id="{6C85CC0C-8909-437D-A080-FB94667AB752}"/>
                  </a:ext>
                </a:extLst>
              </p:cNvPr>
              <p:cNvPicPr preferRelativeResize="0"/>
              <p:nvPr/>
            </p:nvPicPr>
            <p:blipFill rotWithShape="1">
              <a:blip r:embed="rId7" cstate="email">
                <a:alphaModFix/>
                <a:biLevel thresh="25000"/>
                <a:extLst>
                  <a:ext uri="{28A0092B-C50C-407E-A947-70E740481C1C}">
                    <a14:useLocalDpi xmlns:a14="http://schemas.microsoft.com/office/drawing/2010/main"/>
                  </a:ext>
                </a:extLst>
              </a:blip>
              <a:srcRect/>
              <a:stretch/>
            </p:blipFill>
            <p:spPr>
              <a:xfrm>
                <a:off x="7431811" y="3665652"/>
                <a:ext cx="479471" cy="436839"/>
              </a:xfrm>
              <a:prstGeom prst="rect">
                <a:avLst/>
              </a:prstGeom>
              <a:noFill/>
              <a:ln>
                <a:noFill/>
              </a:ln>
            </p:spPr>
          </p:pic>
          <p:pic>
            <p:nvPicPr>
              <p:cNvPr id="40" name="Google Shape;567;p7">
                <a:extLst>
                  <a:ext uri="{FF2B5EF4-FFF2-40B4-BE49-F238E27FC236}">
                    <a16:creationId xmlns:a16="http://schemas.microsoft.com/office/drawing/2014/main" id="{28F414CC-BF06-46B2-8E8D-77A2820B73E6}"/>
                  </a:ext>
                </a:extLst>
              </p:cNvPr>
              <p:cNvPicPr preferRelativeResize="0"/>
              <p:nvPr/>
            </p:nvPicPr>
            <p:blipFill rotWithShape="1">
              <a:blip r:embed="rId8" cstate="email">
                <a:alphaModFix/>
                <a:biLevel thresh="25000"/>
                <a:extLst>
                  <a:ext uri="{28A0092B-C50C-407E-A947-70E740481C1C}">
                    <a14:useLocalDpi xmlns:a14="http://schemas.microsoft.com/office/drawing/2010/main"/>
                  </a:ext>
                </a:extLst>
              </a:blip>
              <a:srcRect/>
              <a:stretch/>
            </p:blipFill>
            <p:spPr>
              <a:xfrm>
                <a:off x="7443178" y="4212025"/>
                <a:ext cx="566717" cy="395933"/>
              </a:xfrm>
              <a:prstGeom prst="rect">
                <a:avLst/>
              </a:prstGeom>
              <a:noFill/>
              <a:ln>
                <a:noFill/>
              </a:ln>
            </p:spPr>
          </p:pic>
        </p:grpSp>
      </p:grpSp>
      <p:pic>
        <p:nvPicPr>
          <p:cNvPr id="41" name="Google Shape;554;p7">
            <a:extLst>
              <a:ext uri="{FF2B5EF4-FFF2-40B4-BE49-F238E27FC236}">
                <a16:creationId xmlns:a16="http://schemas.microsoft.com/office/drawing/2014/main" id="{9BA201E9-CC62-4859-90E4-80CFC97C0212}"/>
              </a:ext>
            </a:extLst>
          </p:cNvPr>
          <p:cNvPicPr preferRelativeResize="0"/>
          <p:nvPr/>
        </p:nvPicPr>
        <p:blipFill rotWithShape="1">
          <a:blip r:embed="rId9" cstate="email">
            <a:alphaModFix/>
            <a:biLevel thresh="25000"/>
            <a:extLst>
              <a:ext uri="{28A0092B-C50C-407E-A947-70E740481C1C}">
                <a14:useLocalDpi xmlns:a14="http://schemas.microsoft.com/office/drawing/2010/main"/>
              </a:ext>
            </a:extLst>
          </a:blip>
          <a:srcRect/>
          <a:stretch/>
        </p:blipFill>
        <p:spPr>
          <a:xfrm>
            <a:off x="6453457" y="3066888"/>
            <a:ext cx="403200" cy="330527"/>
          </a:xfrm>
          <a:prstGeom prst="rect">
            <a:avLst/>
          </a:prstGeom>
          <a:noFill/>
          <a:ln>
            <a:noFill/>
          </a:ln>
        </p:spPr>
      </p:pic>
      <p:grpSp>
        <p:nvGrpSpPr>
          <p:cNvPr id="42" name="Google Shape;550;p7">
            <a:extLst>
              <a:ext uri="{FF2B5EF4-FFF2-40B4-BE49-F238E27FC236}">
                <a16:creationId xmlns:a16="http://schemas.microsoft.com/office/drawing/2014/main" id="{02070579-4DC5-41D4-8B91-6CE70D0888A9}"/>
              </a:ext>
            </a:extLst>
          </p:cNvPr>
          <p:cNvGrpSpPr/>
          <p:nvPr/>
        </p:nvGrpSpPr>
        <p:grpSpPr>
          <a:xfrm>
            <a:off x="1168812" y="1087452"/>
            <a:ext cx="430553" cy="3346476"/>
            <a:chOff x="2911264" y="870311"/>
            <a:chExt cx="369700" cy="3488819"/>
          </a:xfrm>
        </p:grpSpPr>
        <p:pic>
          <p:nvPicPr>
            <p:cNvPr id="43" name="Google Shape;551;p7">
              <a:extLst>
                <a:ext uri="{FF2B5EF4-FFF2-40B4-BE49-F238E27FC236}">
                  <a16:creationId xmlns:a16="http://schemas.microsoft.com/office/drawing/2014/main" id="{A7D7BE62-2B5A-4F70-AFAB-999ABB299575}"/>
                </a:ext>
              </a:extLst>
            </p:cNvPr>
            <p:cNvPicPr preferRelativeResize="0"/>
            <p:nvPr/>
          </p:nvPicPr>
          <p:blipFill rotWithShape="1">
            <a:blip r:embed="rId10" cstate="email">
              <a:alphaModFix/>
              <a:biLevel thresh="25000"/>
              <a:extLst>
                <a:ext uri="{28A0092B-C50C-407E-A947-70E740481C1C}">
                  <a14:useLocalDpi xmlns:a14="http://schemas.microsoft.com/office/drawing/2010/main"/>
                </a:ext>
              </a:extLst>
            </a:blip>
            <a:srcRect/>
            <a:stretch/>
          </p:blipFill>
          <p:spPr>
            <a:xfrm>
              <a:off x="2956616" y="1343792"/>
              <a:ext cx="304054" cy="395391"/>
            </a:xfrm>
            <a:prstGeom prst="rect">
              <a:avLst/>
            </a:prstGeom>
            <a:noFill/>
            <a:ln>
              <a:noFill/>
            </a:ln>
          </p:spPr>
        </p:pic>
        <p:pic>
          <p:nvPicPr>
            <p:cNvPr id="44" name="Google Shape;552;p7">
              <a:extLst>
                <a:ext uri="{FF2B5EF4-FFF2-40B4-BE49-F238E27FC236}">
                  <a16:creationId xmlns:a16="http://schemas.microsoft.com/office/drawing/2014/main" id="{6F4965F1-7343-43B3-A4FD-37FFBDE4DEC5}"/>
                </a:ext>
              </a:extLst>
            </p:cNvPr>
            <p:cNvPicPr preferRelativeResize="0"/>
            <p:nvPr/>
          </p:nvPicPr>
          <p:blipFill rotWithShape="1">
            <a:blip r:embed="rId11" cstate="email">
              <a:alphaModFix/>
              <a:biLevel thresh="25000"/>
              <a:extLst>
                <a:ext uri="{28A0092B-C50C-407E-A947-70E740481C1C}">
                  <a14:useLocalDpi xmlns:a14="http://schemas.microsoft.com/office/drawing/2010/main"/>
                </a:ext>
              </a:extLst>
            </a:blip>
            <a:srcRect/>
            <a:stretch/>
          </p:blipFill>
          <p:spPr>
            <a:xfrm>
              <a:off x="2933774" y="2850064"/>
              <a:ext cx="320395" cy="452448"/>
            </a:xfrm>
            <a:prstGeom prst="rect">
              <a:avLst/>
            </a:prstGeom>
            <a:noFill/>
            <a:ln>
              <a:noFill/>
            </a:ln>
          </p:spPr>
        </p:pic>
        <p:pic>
          <p:nvPicPr>
            <p:cNvPr id="45" name="Google Shape;553;p7">
              <a:extLst>
                <a:ext uri="{FF2B5EF4-FFF2-40B4-BE49-F238E27FC236}">
                  <a16:creationId xmlns:a16="http://schemas.microsoft.com/office/drawing/2014/main" id="{E8EB3CE0-6CAB-4A83-B630-EF16A689296F}"/>
                </a:ext>
              </a:extLst>
            </p:cNvPr>
            <p:cNvPicPr preferRelativeResize="0"/>
            <p:nvPr/>
          </p:nvPicPr>
          <p:blipFill rotWithShape="1">
            <a:blip r:embed="rId12" cstate="email">
              <a:alphaModFix/>
              <a:biLevel thresh="25000"/>
              <a:extLst>
                <a:ext uri="{28A0092B-C50C-407E-A947-70E740481C1C}">
                  <a14:useLocalDpi xmlns:a14="http://schemas.microsoft.com/office/drawing/2010/main"/>
                </a:ext>
              </a:extLst>
            </a:blip>
            <a:srcRect/>
            <a:stretch/>
          </p:blipFill>
          <p:spPr>
            <a:xfrm>
              <a:off x="2922797" y="3949392"/>
              <a:ext cx="346632" cy="409738"/>
            </a:xfrm>
            <a:prstGeom prst="rect">
              <a:avLst/>
            </a:prstGeom>
            <a:noFill/>
            <a:ln>
              <a:noFill/>
            </a:ln>
          </p:spPr>
        </p:pic>
        <p:pic>
          <p:nvPicPr>
            <p:cNvPr id="46" name="Google Shape;555;p7">
              <a:extLst>
                <a:ext uri="{FF2B5EF4-FFF2-40B4-BE49-F238E27FC236}">
                  <a16:creationId xmlns:a16="http://schemas.microsoft.com/office/drawing/2014/main" id="{6C4E9FA6-98B3-461A-BF27-F77540C0DDC3}"/>
                </a:ext>
              </a:extLst>
            </p:cNvPr>
            <p:cNvPicPr preferRelativeResize="0"/>
            <p:nvPr/>
          </p:nvPicPr>
          <p:blipFill rotWithShape="1">
            <a:blip r:embed="rId13" cstate="email">
              <a:alphaModFix/>
              <a:biLevel thresh="25000"/>
              <a:extLst>
                <a:ext uri="{28A0092B-C50C-407E-A947-70E740481C1C}">
                  <a14:useLocalDpi xmlns:a14="http://schemas.microsoft.com/office/drawing/2010/main"/>
                </a:ext>
              </a:extLst>
            </a:blip>
            <a:srcRect/>
            <a:stretch/>
          </p:blipFill>
          <p:spPr>
            <a:xfrm>
              <a:off x="2956616" y="870311"/>
              <a:ext cx="304053" cy="342824"/>
            </a:xfrm>
            <a:prstGeom prst="rect">
              <a:avLst/>
            </a:prstGeom>
            <a:noFill/>
            <a:ln>
              <a:noFill/>
            </a:ln>
          </p:spPr>
        </p:pic>
        <p:pic>
          <p:nvPicPr>
            <p:cNvPr id="47" name="Google Shape;556;p7">
              <a:extLst>
                <a:ext uri="{FF2B5EF4-FFF2-40B4-BE49-F238E27FC236}">
                  <a16:creationId xmlns:a16="http://schemas.microsoft.com/office/drawing/2014/main" id="{0CEA0832-F2DA-4718-BE39-15F906806092}"/>
                </a:ext>
              </a:extLst>
            </p:cNvPr>
            <p:cNvPicPr preferRelativeResize="0"/>
            <p:nvPr/>
          </p:nvPicPr>
          <p:blipFill rotWithShape="1">
            <a:blip r:embed="rId14" cstate="email">
              <a:alphaModFix/>
              <a:biLevel thresh="25000"/>
              <a:extLst>
                <a:ext uri="{28A0092B-C50C-407E-A947-70E740481C1C}">
                  <a14:useLocalDpi xmlns:a14="http://schemas.microsoft.com/office/drawing/2010/main"/>
                </a:ext>
              </a:extLst>
            </a:blip>
            <a:srcRect/>
            <a:stretch/>
          </p:blipFill>
          <p:spPr>
            <a:xfrm>
              <a:off x="2911264" y="1808669"/>
              <a:ext cx="369700" cy="476159"/>
            </a:xfrm>
            <a:prstGeom prst="rect">
              <a:avLst/>
            </a:prstGeom>
            <a:noFill/>
            <a:ln>
              <a:noFill/>
            </a:ln>
          </p:spPr>
        </p:pic>
        <p:pic>
          <p:nvPicPr>
            <p:cNvPr id="48" name="Google Shape;557;p7">
              <a:extLst>
                <a:ext uri="{FF2B5EF4-FFF2-40B4-BE49-F238E27FC236}">
                  <a16:creationId xmlns:a16="http://schemas.microsoft.com/office/drawing/2014/main" id="{04D4892F-6937-4177-8D35-E20733D3FA6E}"/>
                </a:ext>
              </a:extLst>
            </p:cNvPr>
            <p:cNvPicPr preferRelativeResize="0"/>
            <p:nvPr/>
          </p:nvPicPr>
          <p:blipFill rotWithShape="1">
            <a:blip r:embed="rId15" cstate="email">
              <a:alphaModFix/>
              <a:biLevel thresh="25000"/>
              <a:extLst>
                <a:ext uri="{28A0092B-C50C-407E-A947-70E740481C1C}">
                  <a14:useLocalDpi xmlns:a14="http://schemas.microsoft.com/office/drawing/2010/main"/>
                </a:ext>
              </a:extLst>
            </a:blip>
            <a:srcRect/>
            <a:stretch/>
          </p:blipFill>
          <p:spPr>
            <a:xfrm>
              <a:off x="2911264" y="3403747"/>
              <a:ext cx="346632" cy="385557"/>
            </a:xfrm>
            <a:prstGeom prst="rect">
              <a:avLst/>
            </a:prstGeom>
            <a:noFill/>
            <a:ln>
              <a:noFill/>
            </a:ln>
          </p:spPr>
        </p:pic>
      </p:grpSp>
      <p:pic>
        <p:nvPicPr>
          <p:cNvPr id="49" name="Google Shape;561;p7">
            <a:extLst>
              <a:ext uri="{FF2B5EF4-FFF2-40B4-BE49-F238E27FC236}">
                <a16:creationId xmlns:a16="http://schemas.microsoft.com/office/drawing/2014/main" id="{51EAD33F-5FAC-4D8F-B171-0D9408499E1D}"/>
              </a:ext>
            </a:extLst>
          </p:cNvPr>
          <p:cNvPicPr preferRelativeResize="0"/>
          <p:nvPr/>
        </p:nvPicPr>
        <p:blipFill rotWithShape="1">
          <a:blip r:embed="rId16" cstate="email">
            <a:alphaModFix/>
            <a:biLevel thresh="25000"/>
            <a:extLst>
              <a:ext uri="{28A0092B-C50C-407E-A947-70E740481C1C}">
                <a14:useLocalDpi xmlns:a14="http://schemas.microsoft.com/office/drawing/2010/main"/>
              </a:ext>
            </a:extLst>
          </a:blip>
          <a:srcRect/>
          <a:stretch/>
        </p:blipFill>
        <p:spPr>
          <a:xfrm>
            <a:off x="1187367" y="2526536"/>
            <a:ext cx="373134" cy="330931"/>
          </a:xfrm>
          <a:prstGeom prst="rect">
            <a:avLst/>
          </a:prstGeom>
          <a:noFill/>
          <a:ln>
            <a:noFill/>
          </a:ln>
        </p:spPr>
      </p:pic>
      <p:pic>
        <p:nvPicPr>
          <p:cNvPr id="51" name="Google Shape;543;p7">
            <a:extLst>
              <a:ext uri="{FF2B5EF4-FFF2-40B4-BE49-F238E27FC236}">
                <a16:creationId xmlns:a16="http://schemas.microsoft.com/office/drawing/2014/main" id="{2BD6CCAD-BC14-440E-8BD6-08702D87E41A}"/>
              </a:ext>
            </a:extLst>
          </p:cNvPr>
          <p:cNvPicPr preferRelativeResize="0"/>
          <p:nvPr/>
        </p:nvPicPr>
        <p:blipFill>
          <a:blip r:embed="rId17">
            <a:extLst>
              <a:ext uri="{BEBA8EAE-BF5A-486C-A8C5-ECC9F3942E4B}">
                <a14:imgProps xmlns:a14="http://schemas.microsoft.com/office/drawing/2010/main">
                  <a14:imgLayer r:embed="rId18">
                    <a14:imgEffect>
                      <a14:sharpenSoften amount="50000"/>
                    </a14:imgEffect>
                    <a14:imgEffect>
                      <a14:saturation sat="0"/>
                    </a14:imgEffect>
                  </a14:imgLayer>
                </a14:imgProps>
              </a:ext>
              <a:ext uri="{28A0092B-C50C-407E-A947-70E740481C1C}">
                <a14:useLocalDpi xmlns:a14="http://schemas.microsoft.com/office/drawing/2010/main"/>
              </a:ext>
            </a:extLst>
          </a:blip>
          <a:stretch>
            <a:fillRect/>
          </a:stretch>
        </p:blipFill>
        <p:spPr>
          <a:xfrm>
            <a:off x="9320619" y="4653522"/>
            <a:ext cx="2841923" cy="2169784"/>
          </a:xfrm>
          <a:prstGeom prst="roundRect">
            <a:avLst>
              <a:gd name="adj" fmla="val 8594"/>
            </a:avLst>
          </a:prstGeom>
          <a:solidFill>
            <a:srgbClr val="ECECEC"/>
          </a:solidFill>
          <a:ln>
            <a:noFill/>
          </a:ln>
        </p:spPr>
      </p:pic>
      <p:sp>
        <p:nvSpPr>
          <p:cNvPr id="52" name="Google Shape;568;p7">
            <a:extLst>
              <a:ext uri="{FF2B5EF4-FFF2-40B4-BE49-F238E27FC236}">
                <a16:creationId xmlns:a16="http://schemas.microsoft.com/office/drawing/2014/main" id="{73AD0544-3178-42E7-8165-42437F21E200}"/>
              </a:ext>
            </a:extLst>
          </p:cNvPr>
          <p:cNvSpPr txBox="1"/>
          <p:nvPr/>
        </p:nvSpPr>
        <p:spPr>
          <a:xfrm>
            <a:off x="6798920" y="4732177"/>
            <a:ext cx="2935450" cy="73980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FFC000"/>
              </a:buClr>
              <a:buSzPts val="4000"/>
              <a:buFont typeface="Audiowide"/>
              <a:buNone/>
            </a:pPr>
            <a:r>
              <a:rPr lang="en-US" sz="2800" b="1" i="0" u="none" strike="noStrike" cap="none" dirty="0">
                <a:solidFill>
                  <a:schemeClr val="bg1">
                    <a:lumMod val="75000"/>
                  </a:schemeClr>
                </a:solidFill>
                <a:latin typeface="Calibri"/>
                <a:ea typeface="Calibri"/>
                <a:cs typeface="Calibri"/>
                <a:sym typeface="Calibri"/>
              </a:rPr>
              <a:t>3 BRANCHES</a:t>
            </a:r>
            <a:endParaRPr sz="2800" b="1" i="0" u="none" strike="noStrike" cap="none" dirty="0">
              <a:solidFill>
                <a:schemeClr val="bg1">
                  <a:lumMod val="75000"/>
                </a:schemeClr>
              </a:solidFill>
              <a:latin typeface="Calibri"/>
              <a:ea typeface="Calibri"/>
              <a:cs typeface="Calibri"/>
              <a:sym typeface="Calibri"/>
            </a:endParaRPr>
          </a:p>
        </p:txBody>
      </p:sp>
    </p:spTree>
    <p:extLst>
      <p:ext uri="{BB962C8B-B14F-4D97-AF65-F5344CB8AC3E}">
        <p14:creationId xmlns:p14="http://schemas.microsoft.com/office/powerpoint/2010/main" val="4222289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71465" y="908720"/>
            <a:ext cx="6696743" cy="908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a:spcBef>
                <a:spcPts val="550"/>
              </a:spcBef>
            </a:pPr>
            <a:r>
              <a:rPr lang="en-US" dirty="0">
                <a:latin typeface="Calibri" panose="020F0502020204030204" pitchFamily="34" charset="0"/>
                <a:cs typeface="Calibri" panose="020F0502020204030204" pitchFamily="34" charset="0"/>
              </a:rPr>
              <a:t>The </a:t>
            </a:r>
            <a:r>
              <a:rPr lang="en-US" dirty="0" err="1">
                <a:latin typeface="Calibri" panose="020F0502020204030204" pitchFamily="34" charset="0"/>
                <a:cs typeface="Calibri" panose="020F0502020204030204" pitchFamily="34" charset="0"/>
              </a:rPr>
              <a:t>Wrocław</a:t>
            </a:r>
            <a:r>
              <a:rPr lang="en-US" dirty="0">
                <a:latin typeface="Calibri" panose="020F0502020204030204" pitchFamily="34" charset="0"/>
                <a:cs typeface="Calibri" panose="020F0502020204030204" pitchFamily="34" charset="0"/>
              </a:rPr>
              <a:t> University of </a:t>
            </a:r>
            <a:r>
              <a:rPr lang="pl-PL" dirty="0">
                <a:latin typeface="Calibri" panose="020F0502020204030204" pitchFamily="34" charset="0"/>
                <a:cs typeface="Calibri" panose="020F0502020204030204" pitchFamily="34" charset="0"/>
              </a:rPr>
              <a:t>Science and </a:t>
            </a:r>
            <a:r>
              <a:rPr lang="en-US" dirty="0">
                <a:latin typeface="Calibri" panose="020F0502020204030204" pitchFamily="34" charset="0"/>
                <a:cs typeface="Calibri" panose="020F0502020204030204" pitchFamily="34" charset="0"/>
              </a:rPr>
              <a:t>Technology Doctoral School began its operation on October 1, 2019. Candidates can take up education in one </a:t>
            </a:r>
            <a:br>
              <a:rPr lang="pl-PL"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of thirteen</a:t>
            </a:r>
            <a:r>
              <a:rPr lang="pl-PL"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disciplines:</a:t>
            </a:r>
            <a:endParaRPr lang="pl-PL" dirty="0">
              <a:latin typeface="Calibri" panose="020F0502020204030204" pitchFamily="34" charset="0"/>
              <a:cs typeface="Calibri" panose="020F0502020204030204" pitchFamily="34" charset="0"/>
            </a:endParaRPr>
          </a:p>
          <a:p>
            <a:pPr>
              <a:spcBef>
                <a:spcPts val="500"/>
              </a:spcBef>
            </a:pPr>
            <a:r>
              <a:rPr lang="en-US" b="1" dirty="0">
                <a:latin typeface="Calibri" panose="020F0502020204030204" pitchFamily="34" charset="0"/>
                <a:cs typeface="Calibri" panose="020F0502020204030204" pitchFamily="34" charset="0"/>
              </a:rPr>
              <a:t>Field of engineering and technical sciences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Architecture and Urban Planning</a:t>
            </a:r>
          </a:p>
          <a:p>
            <a:pPr marL="285750" indent="-285750">
              <a:spcBef>
                <a:spcPts val="500"/>
              </a:spcBef>
              <a:buClr>
                <a:schemeClr val="bg1">
                  <a:lumMod val="75000"/>
                </a:schemeClr>
              </a:buClr>
              <a:buFont typeface="Wingdings" panose="05000000000000000000" pitchFamily="2" charset="2"/>
              <a:buChar char="§"/>
            </a:pPr>
            <a:r>
              <a:rPr lang="en-US" dirty="0">
                <a:latin typeface="Calibri" panose="020F0502020204030204" pitchFamily="34" charset="0"/>
                <a:cs typeface="Calibri" panose="020F0502020204030204" pitchFamily="34" charset="0"/>
              </a:rPr>
              <a:t>Automation, Electronics, Electrical Engineering and Space Technologies</a:t>
            </a:r>
            <a:r>
              <a:rPr lang="pl-PL" dirty="0">
                <a:latin typeface="Calibri" panose="020F0502020204030204" pitchFamily="34" charset="0"/>
                <a:cs typeface="Calibri" panose="020F0502020204030204" pitchFamily="34" charset="0"/>
              </a:rPr>
              <a:t> </a:t>
            </a:r>
          </a:p>
          <a:p>
            <a:pPr marL="285750"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Information and </a:t>
            </a:r>
            <a:r>
              <a:rPr lang="pl-PL" dirty="0" err="1">
                <a:latin typeface="Calibri" panose="020F0502020204030204" pitchFamily="34" charset="0"/>
                <a:cs typeface="Calibri" panose="020F0502020204030204" pitchFamily="34" charset="0"/>
              </a:rPr>
              <a:t>Communication</a:t>
            </a:r>
            <a:r>
              <a:rPr lang="pl-PL" dirty="0">
                <a:latin typeface="Calibri" panose="020F0502020204030204" pitchFamily="34" charset="0"/>
                <a:cs typeface="Calibri" panose="020F0502020204030204" pitchFamily="34" charset="0"/>
              </a:rPr>
              <a:t> Technology</a:t>
            </a: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Biomedical</a:t>
            </a:r>
            <a:r>
              <a:rPr lang="pl-PL" dirty="0">
                <a:latin typeface="Calibri" panose="020F0502020204030204" pitchFamily="34" charset="0"/>
                <a:cs typeface="Calibri" panose="020F0502020204030204" pitchFamily="34" charset="0"/>
              </a:rPr>
              <a:t> Engineering</a:t>
            </a: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Chemical</a:t>
            </a:r>
            <a:r>
              <a:rPr lang="pl-PL" dirty="0">
                <a:latin typeface="Calibri" panose="020F0502020204030204" pitchFamily="34" charset="0"/>
                <a:cs typeface="Calibri" panose="020F0502020204030204" pitchFamily="34" charset="0"/>
              </a:rPr>
              <a:t> Engineering</a:t>
            </a:r>
          </a:p>
          <a:p>
            <a:pPr marL="285750" indent="-285750">
              <a:spcBef>
                <a:spcPts val="500"/>
              </a:spcBef>
              <a:buClr>
                <a:schemeClr val="bg1">
                  <a:lumMod val="75000"/>
                </a:schemeClr>
              </a:buClr>
              <a:buFont typeface="Wingdings" panose="05000000000000000000" pitchFamily="2" charset="2"/>
              <a:buChar char="§"/>
            </a:pPr>
            <a:r>
              <a:rPr lang="en-US" dirty="0">
                <a:latin typeface="Calibri" panose="020F0502020204030204" pitchFamily="34" charset="0"/>
                <a:cs typeface="Calibri" panose="020F0502020204030204" pitchFamily="34" charset="0"/>
              </a:rPr>
              <a:t>Civil Engineering, Geodesy and Transport </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Mechanical</a:t>
            </a:r>
            <a:r>
              <a:rPr lang="pl-PL" dirty="0">
                <a:latin typeface="Calibri" panose="020F0502020204030204" pitchFamily="34" charset="0"/>
                <a:cs typeface="Calibri" panose="020F0502020204030204" pitchFamily="34" charset="0"/>
              </a:rPr>
              <a:t> Engineering</a:t>
            </a:r>
          </a:p>
          <a:p>
            <a:pPr marL="285750"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Materials Engineering</a:t>
            </a:r>
          </a:p>
          <a:p>
            <a:pPr marL="285750" indent="-285750">
              <a:spcBef>
                <a:spcPts val="500"/>
              </a:spcBef>
              <a:buClr>
                <a:schemeClr val="bg1">
                  <a:lumMod val="75000"/>
                </a:schemeClr>
              </a:buClr>
              <a:buFont typeface="Wingdings" panose="05000000000000000000" pitchFamily="2" charset="2"/>
              <a:buChar char="§"/>
            </a:pPr>
            <a:r>
              <a:rPr lang="en-US" dirty="0">
                <a:latin typeface="Calibri" panose="020F0502020204030204" pitchFamily="34" charset="0"/>
                <a:cs typeface="Calibri" panose="020F0502020204030204" pitchFamily="34" charset="0"/>
              </a:rPr>
              <a:t>Environmental Engineering, Mining and Energy</a:t>
            </a:r>
            <a:endParaRPr lang="pl-PL" dirty="0">
              <a:latin typeface="Calibri" panose="020F0502020204030204" pitchFamily="34" charset="0"/>
              <a:cs typeface="Calibri" panose="020F0502020204030204" pitchFamily="34" charset="0"/>
            </a:endParaRPr>
          </a:p>
          <a:p>
            <a:pPr>
              <a:spcBef>
                <a:spcPts val="500"/>
              </a:spcBef>
            </a:pPr>
            <a:r>
              <a:rPr lang="en-US" b="1" dirty="0">
                <a:latin typeface="Calibri" panose="020F0502020204030204" pitchFamily="34" charset="0"/>
                <a:cs typeface="Calibri" panose="020F0502020204030204" pitchFamily="34" charset="0"/>
              </a:rPr>
              <a:t>Field of exact and natural sciences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Mathematics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Chemical</a:t>
            </a:r>
            <a:r>
              <a:rPr lang="pl-PL" dirty="0">
                <a:latin typeface="Calibri" panose="020F0502020204030204" pitchFamily="34" charset="0"/>
                <a:cs typeface="Calibri" panose="020F0502020204030204" pitchFamily="34" charset="0"/>
              </a:rPr>
              <a:t> </a:t>
            </a:r>
            <a:r>
              <a:rPr lang="pl-PL" dirty="0" err="1">
                <a:latin typeface="Calibri" panose="020F0502020204030204" pitchFamily="34" charset="0"/>
                <a:cs typeface="Calibri" panose="020F0502020204030204" pitchFamily="34" charset="0"/>
              </a:rPr>
              <a:t>Sciences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Physical</a:t>
            </a:r>
            <a:r>
              <a:rPr lang="pl-PL" dirty="0">
                <a:latin typeface="Calibri" panose="020F0502020204030204" pitchFamily="34" charset="0"/>
                <a:cs typeface="Calibri" panose="020F0502020204030204" pitchFamily="34" charset="0"/>
              </a:rPr>
              <a:t> </a:t>
            </a:r>
            <a:r>
              <a:rPr lang="pl-PL" dirty="0" err="1">
                <a:latin typeface="Calibri" panose="020F0502020204030204" pitchFamily="34" charset="0"/>
                <a:cs typeface="Calibri" panose="020F0502020204030204" pitchFamily="34" charset="0"/>
              </a:rPr>
              <a:t>Sciences</a:t>
            </a:r>
            <a:endParaRPr lang="pl-PL" b="1" dirty="0">
              <a:latin typeface="Calibri" panose="020F0502020204030204" pitchFamily="34" charset="0"/>
              <a:cs typeface="Calibri" panose="020F0502020204030204" pitchFamily="34" charset="0"/>
            </a:endParaRPr>
          </a:p>
          <a:p>
            <a:pPr>
              <a:spcBef>
                <a:spcPts val="500"/>
              </a:spcBef>
            </a:pPr>
            <a:r>
              <a:rPr lang="pl-PL" b="1" dirty="0">
                <a:latin typeface="Calibri" panose="020F0502020204030204" pitchFamily="34" charset="0"/>
                <a:cs typeface="Calibri" panose="020F0502020204030204" pitchFamily="34" charset="0"/>
              </a:rPr>
              <a:t>Field of </a:t>
            </a:r>
            <a:r>
              <a:rPr lang="pl-PL" b="1" dirty="0" err="1">
                <a:latin typeface="Calibri" panose="020F0502020204030204" pitchFamily="34" charset="0"/>
                <a:cs typeface="Calibri" panose="020F0502020204030204" pitchFamily="34" charset="0"/>
              </a:rPr>
              <a:t>social</a:t>
            </a:r>
            <a:r>
              <a:rPr lang="pl-PL" b="1" dirty="0">
                <a:latin typeface="Calibri" panose="020F0502020204030204" pitchFamily="34" charset="0"/>
                <a:cs typeface="Calibri" panose="020F0502020204030204" pitchFamily="34" charset="0"/>
              </a:rPr>
              <a:t> </a:t>
            </a:r>
            <a:r>
              <a:rPr lang="pl-PL" b="1" dirty="0" err="1">
                <a:latin typeface="Calibri" panose="020F0502020204030204" pitchFamily="34" charset="0"/>
                <a:cs typeface="Calibri" panose="020F0502020204030204" pitchFamily="34" charset="0"/>
              </a:rPr>
              <a:t>sciences</a:t>
            </a:r>
            <a:endParaRPr lang="pl-PL" b="1" dirty="0">
              <a:latin typeface="Calibri" panose="020F0502020204030204" pitchFamily="34" charset="0"/>
              <a:cs typeface="Calibri" panose="020F0502020204030204" pitchFamily="34" charset="0"/>
            </a:endParaRPr>
          </a:p>
          <a:p>
            <a:pPr marL="287337"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Management and </a:t>
            </a:r>
            <a:r>
              <a:rPr lang="pl-PL" dirty="0" err="1">
                <a:latin typeface="Calibri" panose="020F0502020204030204" pitchFamily="34" charset="0"/>
                <a:cs typeface="Calibri" panose="020F0502020204030204" pitchFamily="34" charset="0"/>
              </a:rPr>
              <a:t>Quality</a:t>
            </a:r>
            <a:r>
              <a:rPr lang="pl-PL" dirty="0">
                <a:latin typeface="Calibri" panose="020F0502020204030204" pitchFamily="34" charset="0"/>
                <a:cs typeface="Calibri" panose="020F0502020204030204" pitchFamily="34" charset="0"/>
              </a:rPr>
              <a:t> </a:t>
            </a:r>
            <a:r>
              <a:rPr lang="pl-PL" dirty="0" err="1">
                <a:latin typeface="Calibri" panose="020F0502020204030204" pitchFamily="34" charset="0"/>
                <a:cs typeface="Calibri" panose="020F0502020204030204" pitchFamily="34" charset="0"/>
              </a:rPr>
              <a:t>Studies</a:t>
            </a:r>
            <a:endParaRPr lang="pl-PL" dirty="0">
              <a:latin typeface="Calibri" panose="020F0502020204030204" pitchFamily="34" charset="0"/>
              <a:cs typeface="Calibri" panose="020F0502020204030204" pitchFamily="34" charset="0"/>
            </a:endParaRPr>
          </a:p>
          <a:p>
            <a:pPr marL="0">
              <a:spcBef>
                <a:spcPts val="0"/>
              </a:spcBef>
              <a:buFont typeface="Arial" panose="020B0604020202020204" pitchFamily="34" charset="0"/>
              <a:buChar char="•"/>
            </a:pPr>
            <a:endParaRPr lang="pl-PL"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71465" y="0"/>
            <a:ext cx="8065592" cy="10714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lvl="0" eaLnBrk="1" hangingPunct="1">
              <a:spcBef>
                <a:spcPct val="0"/>
              </a:spcBef>
            </a:pPr>
            <a:r>
              <a:rPr lang="pl-PL" altLang="pl-PL" sz="3200" b="1" dirty="0" err="1">
                <a:solidFill>
                  <a:srgbClr val="B11D09"/>
                </a:solidFill>
                <a:latin typeface="Calibri" panose="020F0502020204030204" pitchFamily="34" charset="0"/>
                <a:cs typeface="Calibri" pitchFamily="34" charset="0"/>
              </a:rPr>
              <a:t>Doctoral</a:t>
            </a:r>
            <a:r>
              <a:rPr lang="pl-PL" altLang="pl-PL" sz="3200" b="1" dirty="0">
                <a:solidFill>
                  <a:srgbClr val="B11D09"/>
                </a:solidFill>
                <a:latin typeface="Calibri" panose="020F0502020204030204" pitchFamily="34" charset="0"/>
                <a:cs typeface="Calibri" pitchFamily="34" charset="0"/>
              </a:rPr>
              <a:t> </a:t>
            </a:r>
            <a:r>
              <a:rPr lang="pl-PL" altLang="pl-PL" sz="3200" b="1" dirty="0" err="1">
                <a:solidFill>
                  <a:srgbClr val="B11D09"/>
                </a:solidFill>
                <a:latin typeface="Calibri" panose="020F0502020204030204" pitchFamily="34" charset="0"/>
                <a:cs typeface="Calibri" pitchFamily="34" charset="0"/>
              </a:rPr>
              <a:t>school</a:t>
            </a:r>
            <a:endParaRPr lang="pl-PL" altLang="pl-PL" sz="3200" b="1" dirty="0">
              <a:solidFill>
                <a:srgbClr val="B11D09"/>
              </a:solidFill>
              <a:latin typeface="Calibri" panose="020F0502020204030204" pitchFamily="34" charset="0"/>
              <a:cs typeface="Calibri" pitchFamily="34" charset="0"/>
            </a:endParaRPr>
          </a:p>
        </p:txBody>
      </p:sp>
      <p:pic>
        <p:nvPicPr>
          <p:cNvPr id="42" name="Obraz 4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8"/>
          </a:xfrm>
          <a:prstGeom prst="rect">
            <a:avLst/>
          </a:prstGeom>
        </p:spPr>
      </p:pic>
    </p:spTree>
    <p:extLst>
      <p:ext uri="{BB962C8B-B14F-4D97-AF65-F5344CB8AC3E}">
        <p14:creationId xmlns:p14="http://schemas.microsoft.com/office/powerpoint/2010/main" val="313457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1272161" y="0"/>
            <a:ext cx="8064896" cy="1052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en-GB" altLang="pl-PL" sz="3200" b="1" dirty="0">
                <a:solidFill>
                  <a:srgbClr val="C00000"/>
                </a:solidFill>
                <a:latin typeface="Calibri" pitchFamily="34" charset="0"/>
                <a:cs typeface="Calibri" pitchFamily="34" charset="0"/>
              </a:rPr>
              <a:t>Education quality and accreditation</a:t>
            </a:r>
          </a:p>
        </p:txBody>
      </p:sp>
      <p:sp>
        <p:nvSpPr>
          <p:cNvPr id="34" name="Text Box 2">
            <a:extLst>
              <a:ext uri="{FF2B5EF4-FFF2-40B4-BE49-F238E27FC236}">
                <a16:creationId xmlns:a16="http://schemas.microsoft.com/office/drawing/2014/main" id="{24033F68-F26C-4D71-910D-DBAAD15AB613}"/>
              </a:ext>
            </a:extLst>
          </p:cNvPr>
          <p:cNvSpPr txBox="1">
            <a:spLocks noChangeArrowheads="1"/>
          </p:cNvSpPr>
          <p:nvPr/>
        </p:nvSpPr>
        <p:spPr bwMode="auto">
          <a:xfrm>
            <a:off x="1307816" y="1052736"/>
            <a:ext cx="10884184" cy="56886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spcCol="540000"/>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buClrTx/>
              <a:buFontTx/>
              <a:buNone/>
              <a:defRPr/>
            </a:pPr>
            <a:r>
              <a:rPr lang="pl-PL" sz="1200" b="1" dirty="0" err="1">
                <a:solidFill>
                  <a:schemeClr val="tx1"/>
                </a:solidFill>
                <a:latin typeface="Calibri" pitchFamily="34" charset="0"/>
                <a:cs typeface="Calibri" pitchFamily="34" charset="0"/>
              </a:rPr>
              <a:t>European</a:t>
            </a:r>
            <a:r>
              <a:rPr lang="pl-PL" sz="1200" b="1" dirty="0">
                <a:solidFill>
                  <a:schemeClr val="tx1"/>
                </a:solidFill>
                <a:latin typeface="Calibri" pitchFamily="34" charset="0"/>
                <a:cs typeface="Calibri" pitchFamily="34" charset="0"/>
              </a:rPr>
              <a:t> </a:t>
            </a:r>
            <a:r>
              <a:rPr lang="pl-PL" sz="1200" b="1" dirty="0" err="1">
                <a:solidFill>
                  <a:schemeClr val="tx1"/>
                </a:solidFill>
                <a:latin typeface="Calibri" pitchFamily="34" charset="0"/>
                <a:cs typeface="Calibri" pitchFamily="34" charset="0"/>
              </a:rPr>
              <a:t>Chemistry</a:t>
            </a:r>
            <a:r>
              <a:rPr lang="pl-PL" sz="1200" b="1" dirty="0">
                <a:solidFill>
                  <a:schemeClr val="tx1"/>
                </a:solidFill>
                <a:latin typeface="Calibri" pitchFamily="34" charset="0"/>
                <a:cs typeface="Calibri" pitchFamily="34" charset="0"/>
              </a:rPr>
              <a:t> </a:t>
            </a:r>
            <a:r>
              <a:rPr lang="pl-PL" sz="1200" b="1" dirty="0" err="1">
                <a:solidFill>
                  <a:schemeClr val="tx1"/>
                </a:solidFill>
                <a:latin typeface="Calibri" pitchFamily="34" charset="0"/>
                <a:cs typeface="Calibri" pitchFamily="34" charset="0"/>
              </a:rPr>
              <a:t>Thematic</a:t>
            </a:r>
            <a:r>
              <a:rPr lang="pl-PL" sz="1200" b="1" dirty="0">
                <a:solidFill>
                  <a:schemeClr val="tx1"/>
                </a:solidFill>
                <a:latin typeface="Calibri" pitchFamily="34" charset="0"/>
                <a:cs typeface="Calibri" pitchFamily="34" charset="0"/>
              </a:rPr>
              <a:t> Network</a:t>
            </a:r>
            <a:endParaRPr lang="en-GB"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100" b="1"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Chemistry Doctorate </a:t>
            </a:r>
            <a:r>
              <a:rPr lang="en-US" altLang="pl-PL" sz="1200" dirty="0" err="1">
                <a:solidFill>
                  <a:schemeClr val="tx1"/>
                </a:solidFill>
                <a:latin typeface="Calibri" pitchFamily="34" charset="0"/>
                <a:cs typeface="Calibri" pitchFamily="34" charset="0"/>
              </a:rPr>
              <a:t>Eurolabel</a:t>
            </a:r>
            <a:r>
              <a:rPr lang="en-US" altLang="pl-PL" sz="1200" dirty="0">
                <a:solidFill>
                  <a:schemeClr val="tx1"/>
                </a:solidFill>
                <a:latin typeface="Calibri" pitchFamily="34" charset="0"/>
                <a:cs typeface="Calibri" pitchFamily="34" charset="0"/>
              </a:rPr>
              <a:t> Certification </a:t>
            </a:r>
            <a:r>
              <a:rPr lang="pl-PL" altLang="pl-PL" sz="1200" dirty="0">
                <a:solidFill>
                  <a:schemeClr val="tx1"/>
                </a:solidFill>
                <a:latin typeface="Calibri" pitchFamily="34" charset="0"/>
                <a:cs typeface="Calibri" pitchFamily="34" charset="0"/>
              </a:rPr>
              <a:t>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Engineering</a:t>
            </a:r>
            <a:endParaRPr lang="en-US"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err="1">
                <a:solidFill>
                  <a:schemeClr val="tx1"/>
                </a:solidFill>
                <a:latin typeface="Calibri" pitchFamily="34" charset="0"/>
                <a:cs typeface="Calibri" pitchFamily="34" charset="0"/>
              </a:rPr>
              <a:t>Eurobachelor</a:t>
            </a:r>
            <a:r>
              <a:rPr lang="en-US" altLang="pl-PL" sz="1200" dirty="0">
                <a:solidFill>
                  <a:schemeClr val="tx1"/>
                </a:solidFill>
                <a:latin typeface="Calibri" pitchFamily="34" charset="0"/>
                <a:cs typeface="Calibri" pitchFamily="34" charset="0"/>
              </a:rPr>
              <a:t> Certification </a:t>
            </a:r>
            <a:r>
              <a:rPr lang="pl-PL" altLang="pl-PL" sz="1200" dirty="0">
                <a:solidFill>
                  <a:schemeClr val="tx1"/>
                </a:solidFill>
                <a:latin typeface="Calibri" pitchFamily="34" charset="0"/>
                <a:cs typeface="Calibri" pitchFamily="34" charset="0"/>
              </a:rPr>
              <a:t>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 </a:t>
            </a:r>
            <a:r>
              <a:rPr lang="pl-PL" altLang="pl-PL" sz="1200" dirty="0" err="1">
                <a:solidFill>
                  <a:schemeClr val="tx1"/>
                </a:solidFill>
                <a:latin typeface="Calibri" pitchFamily="34" charset="0"/>
                <a:cs typeface="Calibri" pitchFamily="34" charset="0"/>
              </a:rPr>
              <a:t>Chemistry</a:t>
            </a:r>
            <a:r>
              <a:rPr lang="pl-PL" altLang="pl-PL" sz="1200" dirty="0">
                <a:solidFill>
                  <a:schemeClr val="tx1"/>
                </a:solidFill>
                <a:latin typeface="Calibri" pitchFamily="34" charset="0"/>
                <a:cs typeface="Calibri" pitchFamily="34" charset="0"/>
              </a:rPr>
              <a:t> and </a:t>
            </a:r>
            <a:r>
              <a:rPr lang="pl-PL" altLang="pl-PL" sz="1200" dirty="0" err="1">
                <a:solidFill>
                  <a:schemeClr val="tx1"/>
                </a:solidFill>
                <a:latin typeface="Calibri" pitchFamily="34" charset="0"/>
                <a:cs typeface="Calibri" pitchFamily="34" charset="0"/>
              </a:rPr>
              <a:t>Industrial</a:t>
            </a:r>
            <a:r>
              <a:rPr lang="pl-PL" altLang="pl-PL" sz="1200" dirty="0">
                <a:solidFill>
                  <a:schemeClr val="tx1"/>
                </a:solidFill>
                <a:latin typeface="Calibri" pitchFamily="34" charset="0"/>
                <a:cs typeface="Calibri" pitchFamily="34" charset="0"/>
              </a:rPr>
              <a:t> </a:t>
            </a:r>
            <a:br>
              <a:rPr lang="pl-PL" altLang="pl-PL" sz="1200" dirty="0">
                <a:solidFill>
                  <a:schemeClr val="tx1"/>
                </a:solidFill>
                <a:latin typeface="Calibri" pitchFamily="34" charset="0"/>
                <a:cs typeface="Calibri" pitchFamily="34" charset="0"/>
              </a:rPr>
            </a:br>
            <a:r>
              <a:rPr lang="pl-PL" altLang="pl-PL" sz="1200" dirty="0">
                <a:solidFill>
                  <a:schemeClr val="tx1"/>
                </a:solidFill>
                <a:latin typeface="Calibri" pitchFamily="34" charset="0"/>
                <a:cs typeface="Calibri" pitchFamily="34" charset="0"/>
              </a:rPr>
              <a:t>Analytics,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Technology</a:t>
            </a:r>
            <a:endParaRPr lang="en-US"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err="1">
                <a:solidFill>
                  <a:schemeClr val="tx1"/>
                </a:solidFill>
                <a:latin typeface="Calibri" pitchFamily="34" charset="0"/>
                <a:cs typeface="Calibri" pitchFamily="34" charset="0"/>
              </a:rPr>
              <a:t>Euromaster</a:t>
            </a:r>
            <a:r>
              <a:rPr lang="en-US" altLang="pl-PL" sz="1200" dirty="0">
                <a:solidFill>
                  <a:schemeClr val="tx1"/>
                </a:solidFill>
                <a:latin typeface="Calibri" pitchFamily="34" charset="0"/>
                <a:cs typeface="Calibri" pitchFamily="34" charset="0"/>
              </a:rPr>
              <a:t> Certification</a:t>
            </a:r>
            <a:r>
              <a:rPr lang="pl-PL" altLang="pl-PL" sz="1200" dirty="0">
                <a:solidFill>
                  <a:schemeClr val="tx1"/>
                </a:solidFill>
                <a:latin typeface="Calibri" pitchFamily="34" charset="0"/>
                <a:cs typeface="Calibri" pitchFamily="34" charset="0"/>
              </a:rPr>
              <a:t> 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a:t>
            </a:r>
            <a:r>
              <a:rPr lang="en-US" altLang="pl-PL" sz="1200" dirty="0">
                <a:solidFill>
                  <a:schemeClr val="tx1"/>
                </a:solidFill>
                <a:latin typeface="Calibri" pitchFamily="34" charset="0"/>
                <a:cs typeface="Calibri" pitchFamily="34" charset="0"/>
              </a:rPr>
              <a:t> Ch</a:t>
            </a:r>
            <a:r>
              <a:rPr lang="pl-PL" altLang="pl-PL" sz="1200" dirty="0" err="1">
                <a:solidFill>
                  <a:schemeClr val="tx1"/>
                </a:solidFill>
                <a:latin typeface="Calibri" pitchFamily="34" charset="0"/>
                <a:cs typeface="Calibri" pitchFamily="34" charset="0"/>
              </a:rPr>
              <a:t>emistry</a:t>
            </a:r>
            <a:r>
              <a:rPr lang="en-US" altLang="pl-PL" sz="1200" dirty="0">
                <a:solidFill>
                  <a:schemeClr val="tx1"/>
                </a:solidFill>
                <a:latin typeface="Calibri" pitchFamily="34" charset="0"/>
                <a:cs typeface="Calibri" pitchFamily="34" charset="0"/>
              </a:rPr>
              <a:t> </a:t>
            </a:r>
            <a:r>
              <a:rPr lang="pl-PL" altLang="pl-PL" sz="1200" dirty="0">
                <a:solidFill>
                  <a:schemeClr val="tx1"/>
                </a:solidFill>
                <a:latin typeface="Calibri" pitchFamily="34" charset="0"/>
                <a:cs typeface="Calibri" pitchFamily="34" charset="0"/>
              </a:rPr>
              <a:t>and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Technology</a:t>
            </a:r>
            <a:endParaRPr lang="pl-PL" altLang="pl-PL" sz="1100"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1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en-US" altLang="pl-PL" sz="1200" b="1" dirty="0">
                <a:solidFill>
                  <a:schemeClr val="tx1"/>
                </a:solidFill>
                <a:latin typeface="Calibri" pitchFamily="34" charset="0"/>
                <a:cs typeface="Calibri" pitchFamily="34" charset="0"/>
              </a:rPr>
              <a:t>Science Evaluation Committee (KEN)</a:t>
            </a:r>
            <a:r>
              <a:rPr lang="pl-PL" altLang="pl-PL" sz="1200" b="1" dirty="0">
                <a:solidFill>
                  <a:schemeClr val="tx1"/>
                </a:solidFill>
                <a:latin typeface="Calibri" pitchFamily="34" charset="0"/>
                <a:cs typeface="Calibri" pitchFamily="34" charset="0"/>
              </a:rPr>
              <a:t> </a:t>
            </a:r>
            <a:r>
              <a:rPr lang="en-US" altLang="pl-PL" sz="1200" b="1" dirty="0">
                <a:solidFill>
                  <a:schemeClr val="tx1"/>
                </a:solidFill>
                <a:latin typeface="Calibri" pitchFamily="34" charset="0"/>
                <a:cs typeface="Calibri" pitchFamily="34" charset="0"/>
              </a:rPr>
              <a:t>discipline assessment 2017-2021:</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200" b="1" dirty="0" err="1">
                <a:solidFill>
                  <a:schemeClr val="tx1"/>
                </a:solidFill>
                <a:latin typeface="Calibri" pitchFamily="34" charset="0"/>
                <a:cs typeface="Calibri" pitchFamily="34" charset="0"/>
              </a:rPr>
              <a:t>Category</a:t>
            </a:r>
            <a:r>
              <a:rPr lang="pl-PL" altLang="pl-PL" sz="1200" b="1" dirty="0">
                <a:solidFill>
                  <a:schemeClr val="tx1"/>
                </a:solidFill>
                <a:latin typeface="Calibri" pitchFamily="34" charset="0"/>
                <a:cs typeface="Calibri" pitchFamily="34" charset="0"/>
              </a:rPr>
              <a:t> A+</a:t>
            </a:r>
            <a:r>
              <a:rPr lang="en-US" altLang="pl-PL" sz="1200" b="1" dirty="0">
                <a:solidFill>
                  <a:schemeClr val="tx1"/>
                </a:solidFill>
                <a:latin typeface="Calibri" pitchFamily="34" charset="0"/>
                <a:cs typeface="Calibri" pitchFamily="34" charset="0"/>
              </a:rPr>
              <a:t>:</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200" b="1"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P</a:t>
            </a:r>
            <a:r>
              <a:rPr lang="en-US" altLang="pl-PL" sz="1200" dirty="0" err="1">
                <a:solidFill>
                  <a:schemeClr val="tx1"/>
                </a:solidFill>
                <a:latin typeface="Calibri" pitchFamily="34" charset="0"/>
                <a:cs typeface="Calibri" pitchFamily="34" charset="0"/>
              </a:rPr>
              <a:t>hysical</a:t>
            </a:r>
            <a:r>
              <a:rPr lang="en-US" altLang="pl-PL" sz="1200" dirty="0">
                <a:solidFill>
                  <a:schemeClr val="tx1"/>
                </a:solidFill>
                <a:latin typeface="Calibri" pitchFamily="34" charset="0"/>
                <a:cs typeface="Calibri" pitchFamily="34" charset="0"/>
              </a:rPr>
              <a:t> sciences</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Chemical sciences</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Mathematics</a:t>
            </a: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C</a:t>
            </a:r>
            <a:r>
              <a:rPr lang="en-US" altLang="pl-PL" sz="1200" dirty="0" err="1">
                <a:solidFill>
                  <a:schemeClr val="tx1"/>
                </a:solidFill>
                <a:latin typeface="Calibri" pitchFamily="34" charset="0"/>
                <a:cs typeface="Calibri" pitchFamily="34" charset="0"/>
              </a:rPr>
              <a:t>hemical</a:t>
            </a:r>
            <a:r>
              <a:rPr lang="en-US" altLang="pl-PL" sz="1200" dirty="0">
                <a:solidFill>
                  <a:schemeClr val="tx1"/>
                </a:solidFill>
                <a:latin typeface="Calibri" pitchFamily="34" charset="0"/>
                <a:cs typeface="Calibri" pitchFamily="34" charset="0"/>
              </a:rPr>
              <a:t> engineering</a:t>
            </a:r>
            <a:endParaRPr lang="pl-PL" altLang="pl-PL" sz="1200"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200" b="1" dirty="0" err="1">
                <a:solidFill>
                  <a:schemeClr val="tx1"/>
                </a:solidFill>
                <a:latin typeface="Calibri" pitchFamily="34" charset="0"/>
                <a:cs typeface="Calibri" pitchFamily="34" charset="0"/>
              </a:rPr>
              <a:t>Category</a:t>
            </a:r>
            <a:r>
              <a:rPr lang="pl-PL" altLang="pl-PL" sz="1200" b="1" dirty="0">
                <a:solidFill>
                  <a:schemeClr val="tx1"/>
                </a:solidFill>
                <a:latin typeface="Calibri" pitchFamily="34" charset="0"/>
                <a:cs typeface="Calibri" pitchFamily="34" charset="0"/>
              </a:rPr>
              <a:t> A</a:t>
            </a:r>
            <a:r>
              <a:rPr lang="en-US" altLang="pl-PL" sz="1200" b="1" dirty="0">
                <a:solidFill>
                  <a:schemeClr val="tx1"/>
                </a:solidFill>
                <a:latin typeface="Calibri" pitchFamily="34" charset="0"/>
                <a:cs typeface="Calibri" pitchFamily="34" charset="0"/>
              </a:rPr>
              <a:t>:</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200" b="1"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Architecture and urban planning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Automation, electronics </a:t>
            </a:r>
            <a:br>
              <a:rPr lang="pl-PL" altLang="pl-PL" sz="1200" dirty="0">
                <a:solidFill>
                  <a:schemeClr val="tx1"/>
                </a:solidFill>
                <a:latin typeface="Calibri" pitchFamily="34" charset="0"/>
                <a:cs typeface="Calibri" pitchFamily="34" charset="0"/>
              </a:rPr>
            </a:br>
            <a:r>
              <a:rPr lang="en-US" altLang="pl-PL" sz="1200" dirty="0">
                <a:solidFill>
                  <a:schemeClr val="tx1"/>
                </a:solidFill>
                <a:latin typeface="Calibri" pitchFamily="34" charset="0"/>
                <a:cs typeface="Calibri" pitchFamily="34" charset="0"/>
              </a:rPr>
              <a:t>and electrical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Technical informatics and telecommunications</a:t>
            </a: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B</a:t>
            </a:r>
            <a:r>
              <a:rPr lang="en-US" altLang="pl-PL" sz="1200" dirty="0" err="1">
                <a:solidFill>
                  <a:schemeClr val="tx1"/>
                </a:solidFill>
                <a:latin typeface="Calibri" pitchFamily="34" charset="0"/>
                <a:cs typeface="Calibri" pitchFamily="34" charset="0"/>
              </a:rPr>
              <a:t>iomedical</a:t>
            </a:r>
            <a:r>
              <a:rPr lang="en-US" altLang="pl-PL" sz="1200" dirty="0">
                <a:solidFill>
                  <a:schemeClr val="tx1"/>
                </a:solidFill>
                <a:latin typeface="Calibri" pitchFamily="34" charset="0"/>
                <a:cs typeface="Calibri" pitchFamily="34" charset="0"/>
              </a:rPr>
              <a:t>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Civil engineering and transportation</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Mechanical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Material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Environmental engineering, mining and energy</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Management and Quality Sciences</a:t>
            </a:r>
            <a:endParaRPr lang="pl-PL"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endParaRPr lang="pl-PL" altLang="pl-PL" sz="1200" dirty="0">
              <a:solidFill>
                <a:schemeClr val="tx1"/>
              </a:solidFill>
              <a:latin typeface="Calibri" pitchFamily="34" charset="0"/>
              <a:cs typeface="Calibri" pitchFamily="34" charset="0"/>
            </a:endParaRPr>
          </a:p>
          <a:p>
            <a:pPr marL="171450" indent="-171450" eaLnBrk="1" hangingPunct="1">
              <a:spcBef>
                <a:spcPts val="0"/>
              </a:spcBef>
              <a:buClr>
                <a:srgbClr val="C00000"/>
              </a:buClr>
              <a:buFont typeface="Wingdings" panose="05000000000000000000" pitchFamily="2" charset="2"/>
              <a:buChar cha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rgbClr val="C00000"/>
              </a:buClr>
              <a:defRPr/>
            </a:pPr>
            <a:r>
              <a:rPr lang="pl-PL" altLang="pl-PL" sz="1200" b="1" dirty="0" err="1">
                <a:solidFill>
                  <a:schemeClr val="tx1"/>
                </a:solidFill>
                <a:latin typeface="Calibri" pitchFamily="34" charset="0"/>
                <a:cs typeface="Calibri" pitchFamily="34" charset="0"/>
              </a:rPr>
              <a:t>European</a:t>
            </a:r>
            <a:r>
              <a:rPr lang="pl-PL" altLang="pl-PL" sz="1200" b="1" dirty="0">
                <a:solidFill>
                  <a:schemeClr val="tx1"/>
                </a:solidFill>
                <a:latin typeface="Calibri" pitchFamily="34" charset="0"/>
                <a:cs typeface="Calibri" pitchFamily="34" charset="0"/>
              </a:rPr>
              <a:t> </a:t>
            </a:r>
            <a:r>
              <a:rPr lang="pl-PL" altLang="pl-PL" sz="1200" b="1" dirty="0" err="1">
                <a:solidFill>
                  <a:schemeClr val="tx1"/>
                </a:solidFill>
                <a:latin typeface="Calibri" pitchFamily="34" charset="0"/>
                <a:cs typeface="Calibri" pitchFamily="34" charset="0"/>
              </a:rPr>
              <a:t>Consortium</a:t>
            </a:r>
            <a:r>
              <a:rPr lang="pl-PL" altLang="pl-PL" sz="1200" b="1" dirty="0">
                <a:solidFill>
                  <a:schemeClr val="tx1"/>
                </a:solidFill>
                <a:latin typeface="Calibri" pitchFamily="34" charset="0"/>
                <a:cs typeface="Calibri" pitchFamily="34" charset="0"/>
              </a:rPr>
              <a:t> for </a:t>
            </a:r>
            <a:r>
              <a:rPr lang="pl-PL" altLang="pl-PL" sz="1200" b="1" dirty="0" err="1">
                <a:solidFill>
                  <a:schemeClr val="tx1"/>
                </a:solidFill>
                <a:latin typeface="Calibri" pitchFamily="34" charset="0"/>
                <a:cs typeface="Calibri" pitchFamily="34" charset="0"/>
              </a:rPr>
              <a:t>Mathematics</a:t>
            </a:r>
            <a:r>
              <a:rPr lang="pl-PL" altLang="pl-PL" sz="1200" b="1" dirty="0">
                <a:solidFill>
                  <a:schemeClr val="tx1"/>
                </a:solidFill>
                <a:latin typeface="Calibri" pitchFamily="34" charset="0"/>
                <a:cs typeface="Calibri" pitchFamily="34" charset="0"/>
              </a:rPr>
              <a:t> in </a:t>
            </a:r>
            <a:r>
              <a:rPr lang="pl-PL" altLang="pl-PL" sz="1200" b="1" dirty="0" err="1">
                <a:solidFill>
                  <a:schemeClr val="tx1"/>
                </a:solidFill>
                <a:latin typeface="Calibri" pitchFamily="34" charset="0"/>
                <a:cs typeface="Calibri" pitchFamily="34" charset="0"/>
              </a:rPr>
              <a:t>Industry</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100" b="1"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for II degree of education studies in </a:t>
            </a:r>
            <a:r>
              <a:rPr lang="pl-PL" altLang="pl-PL" sz="1200" dirty="0">
                <a:solidFill>
                  <a:schemeClr val="tx1"/>
                </a:solidFill>
                <a:latin typeface="Calibri" pitchFamily="34" charset="0"/>
                <a:cs typeface="Calibri" pitchFamily="34" charset="0"/>
              </a:rPr>
              <a:t>Applied </a:t>
            </a:r>
            <a:r>
              <a:rPr lang="pl-PL" altLang="pl-PL" sz="1200" dirty="0" err="1">
                <a:solidFill>
                  <a:schemeClr val="tx1"/>
                </a:solidFill>
                <a:latin typeface="Calibri" pitchFamily="34" charset="0"/>
                <a:cs typeface="Calibri" pitchFamily="34" charset="0"/>
              </a:rPr>
              <a:t>Mathematics</a:t>
            </a:r>
            <a:endParaRPr lang="pl-PL" altLang="pl-PL" sz="1200" dirty="0">
              <a:solidFill>
                <a:schemeClr val="tx1"/>
              </a:solidFill>
              <a:latin typeface="Calibri" pitchFamily="34" charset="0"/>
              <a:cs typeface="Calibri" pitchFamily="34" charset="0"/>
            </a:endParaRPr>
          </a:p>
          <a:p>
            <a:pPr marL="0" indent="0" eaLnBrk="1" hangingPunct="1">
              <a:spcBef>
                <a:spcPts val="0"/>
              </a:spcBef>
              <a:buClr>
                <a:schemeClr val="bg1">
                  <a:lumMod val="75000"/>
                </a:schemeClr>
              </a:buClr>
              <a:defRPr/>
            </a:pPr>
            <a:r>
              <a:rPr lang="pl-PL" altLang="pl-PL" sz="1200" dirty="0">
                <a:solidFill>
                  <a:schemeClr val="tx1"/>
                </a:solidFill>
                <a:latin typeface="Calibri" pitchFamily="34" charset="0"/>
                <a:cs typeface="Calibri" pitchFamily="34" charset="0"/>
              </a:rPr>
              <a:t>  </a:t>
            </a:r>
          </a:p>
          <a:p>
            <a:pPr eaLnBrk="1" hangingPunct="1">
              <a:spcBef>
                <a:spcPts val="0"/>
              </a:spcBef>
              <a:buClr>
                <a:schemeClr val="bg1">
                  <a:lumMod val="50000"/>
                </a:schemeClr>
              </a:buClr>
              <a:defRPr/>
            </a:pPr>
            <a:r>
              <a:rPr lang="en-US" altLang="pl-PL" sz="1200" b="1" dirty="0">
                <a:latin typeface="Calibri" pitchFamily="34" charset="0"/>
                <a:cs typeface="Calibri" pitchFamily="34" charset="0"/>
              </a:rPr>
              <a:t>Accreditation of Studies with a Future 202</a:t>
            </a:r>
            <a:r>
              <a:rPr lang="pl-PL" altLang="pl-PL" sz="1200" b="1" dirty="0">
                <a:latin typeface="Calibri" pitchFamily="34" charset="0"/>
                <a:cs typeface="Calibri" pitchFamily="34" charset="0"/>
              </a:rPr>
              <a:t>4</a:t>
            </a:r>
          </a:p>
          <a:p>
            <a:pPr>
              <a:buClr>
                <a:schemeClr val="bg1">
                  <a:lumMod val="50000"/>
                </a:schemeClr>
              </a:buClr>
              <a:defRPr/>
            </a:pPr>
            <a:endParaRPr lang="pl-PL" altLang="pl-PL" sz="1100" b="1"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Sustainable Biomass and Bioproducts Engineering (SBBE)</a:t>
            </a:r>
            <a:endParaRPr lang="pl-PL" altLang="pl-PL" sz="1100" dirty="0">
              <a:latin typeface="Calibri" pitchFamily="34" charset="0"/>
              <a:cs typeface="Calibri" pitchFamily="34" charset="0"/>
            </a:endParaRPr>
          </a:p>
          <a:p>
            <a:pPr>
              <a:spcBef>
                <a:spcPts val="0"/>
              </a:spcBef>
              <a:buClr>
                <a:schemeClr val="bg1">
                  <a:lumMod val="50000"/>
                </a:schemeClr>
              </a:buClr>
              <a:defRPr/>
            </a:pPr>
            <a:r>
              <a:rPr lang="pl-PL" altLang="pl-PL" sz="1100" b="1" dirty="0">
                <a:latin typeface="Calibri" pitchFamily="34" charset="0"/>
                <a:cs typeface="Calibri" pitchFamily="34" charset="0"/>
              </a:rPr>
              <a:t>  </a:t>
            </a:r>
            <a:endParaRPr lang="pl-PL" altLang="pl-PL" sz="1100" dirty="0">
              <a:latin typeface="Calibri" pitchFamily="34" charset="0"/>
              <a:cs typeface="Calibri" pitchFamily="34" charset="0"/>
            </a:endParaRPr>
          </a:p>
          <a:p>
            <a:pPr marL="0" indent="0" eaLnBrk="1" hangingPunct="1">
              <a:spcBef>
                <a:spcPts val="0"/>
              </a:spcBef>
              <a:buClr>
                <a:schemeClr val="bg1">
                  <a:lumMod val="50000"/>
                </a:schemeClr>
              </a:buClr>
              <a:defRPr/>
            </a:pPr>
            <a:r>
              <a:rPr lang="en-US" altLang="pl-PL" sz="1200" b="1" dirty="0">
                <a:solidFill>
                  <a:schemeClr val="tx1"/>
                </a:solidFill>
                <a:latin typeface="Calibri" pitchFamily="34" charset="0"/>
                <a:cs typeface="Calibri" pitchFamily="34" charset="0"/>
              </a:rPr>
              <a:t>European Accreditation of Engineering </a:t>
            </a:r>
            <a:r>
              <a:rPr lang="pl-PL" altLang="pl-PL" sz="1200" b="1" dirty="0" err="1">
                <a:solidFill>
                  <a:schemeClr val="tx1"/>
                </a:solidFill>
                <a:latin typeface="Calibri" pitchFamily="34" charset="0"/>
                <a:cs typeface="Calibri" pitchFamily="34" charset="0"/>
              </a:rPr>
              <a:t>Programmes</a:t>
            </a:r>
            <a:endParaRPr lang="pl-PL" altLang="pl-PL" sz="1200" b="1" dirty="0">
              <a:solidFill>
                <a:schemeClr val="tx1"/>
              </a:solidFill>
              <a:latin typeface="Calibri" pitchFamily="34" charset="0"/>
              <a:cs typeface="Calibri" pitchFamily="34" charset="0"/>
            </a:endParaRPr>
          </a:p>
          <a:p>
            <a:pPr>
              <a:spcBef>
                <a:spcPts val="0"/>
              </a:spcBef>
              <a:buClr>
                <a:schemeClr val="bg1">
                  <a:lumMod val="50000"/>
                </a:schemeClr>
              </a:buClr>
              <a:defRPr/>
            </a:pPr>
            <a:endParaRPr lang="pl-PL" altLang="pl-PL" sz="1100" b="1"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f</a:t>
            </a:r>
            <a:r>
              <a:rPr lang="pl-PL" altLang="pl-PL" sz="1200" dirty="0" err="1">
                <a:solidFill>
                  <a:schemeClr val="tx1"/>
                </a:solidFill>
                <a:latin typeface="Calibri" pitchFamily="34" charset="0"/>
                <a:cs typeface="Calibri" pitchFamily="34" charset="0"/>
              </a:rPr>
              <a:t>or</a:t>
            </a:r>
            <a:r>
              <a:rPr lang="pl-PL" altLang="pl-PL" sz="1200" dirty="0">
                <a:solidFill>
                  <a:schemeClr val="tx1"/>
                </a:solidFill>
                <a:latin typeface="Calibri" pitchFamily="34" charset="0"/>
                <a:cs typeface="Calibri" pitchFamily="34" charset="0"/>
              </a:rPr>
              <a:t> </a:t>
            </a:r>
            <a:r>
              <a:rPr lang="en-US" altLang="pl-PL" sz="1200" dirty="0">
                <a:solidFill>
                  <a:schemeClr val="tx1"/>
                </a:solidFill>
                <a:latin typeface="Calibri" pitchFamily="34" charset="0"/>
                <a:cs typeface="Calibri" pitchFamily="34" charset="0"/>
              </a:rPr>
              <a:t>studies in </a:t>
            </a:r>
            <a:r>
              <a:rPr lang="pl-PL" altLang="pl-PL" sz="1200" dirty="0" err="1">
                <a:solidFill>
                  <a:schemeClr val="tx1"/>
                </a:solidFill>
                <a:latin typeface="Calibri" pitchFamily="34" charset="0"/>
                <a:cs typeface="Calibri" pitchFamily="34" charset="0"/>
              </a:rPr>
              <a:t>Electotechnics</a:t>
            </a:r>
            <a:endParaRPr lang="pl-PL"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a:t>
            </a:r>
            <a:r>
              <a:rPr lang="en-US" altLang="pl-PL" sz="1200" dirty="0" err="1">
                <a:solidFill>
                  <a:schemeClr val="tx1"/>
                </a:solidFill>
                <a:latin typeface="Calibri" pitchFamily="34" charset="0"/>
                <a:cs typeface="Calibri" pitchFamily="34" charset="0"/>
              </a:rPr>
              <a:t>fo</a:t>
            </a:r>
            <a:r>
              <a:rPr lang="pl-PL" altLang="pl-PL" sz="1200" dirty="0">
                <a:solidFill>
                  <a:schemeClr val="tx1"/>
                </a:solidFill>
                <a:latin typeface="Calibri" pitchFamily="34" charset="0"/>
                <a:cs typeface="Calibri" pitchFamily="34" charset="0"/>
              </a:rPr>
              <a:t>r </a:t>
            </a:r>
            <a:r>
              <a:rPr lang="en-US" altLang="pl-PL" sz="1200" dirty="0">
                <a:solidFill>
                  <a:schemeClr val="tx1"/>
                </a:solidFill>
                <a:latin typeface="Calibri" pitchFamily="34" charset="0"/>
                <a:cs typeface="Calibri" pitchFamily="34" charset="0"/>
              </a:rPr>
              <a:t>studies in </a:t>
            </a:r>
            <a:r>
              <a:rPr lang="pl-PL" altLang="pl-PL" sz="1200" dirty="0" err="1">
                <a:solidFill>
                  <a:schemeClr val="tx1"/>
                </a:solidFill>
                <a:latin typeface="Calibri" pitchFamily="34" charset="0"/>
                <a:cs typeface="Calibri" pitchFamily="34" charset="0"/>
              </a:rPr>
              <a:t>Civil</a:t>
            </a:r>
            <a:r>
              <a:rPr lang="pl-PL" altLang="pl-PL" sz="1200" dirty="0">
                <a:solidFill>
                  <a:schemeClr val="tx1"/>
                </a:solidFill>
                <a:latin typeface="Calibri" pitchFamily="34" charset="0"/>
                <a:cs typeface="Calibri" pitchFamily="34" charset="0"/>
              </a:rPr>
              <a:t> Engineering</a:t>
            </a: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err="1">
                <a:solidFill>
                  <a:schemeClr val="tx1"/>
                </a:solidFill>
                <a:latin typeface="Calibri" pitchFamily="34" charset="0"/>
                <a:cs typeface="Calibri" pitchFamily="34" charset="0"/>
              </a:rPr>
              <a:t>accreditation</a:t>
            </a:r>
            <a:r>
              <a:rPr lang="pl-PL" altLang="pl-PL" sz="1200" dirty="0">
                <a:solidFill>
                  <a:schemeClr val="tx1"/>
                </a:solidFill>
                <a:latin typeface="Calibri" pitchFamily="34" charset="0"/>
                <a:cs typeface="Calibri" pitchFamily="34" charset="0"/>
              </a:rPr>
              <a:t> for </a:t>
            </a:r>
            <a:r>
              <a:rPr lang="en-US" altLang="pl-PL" sz="1200" dirty="0">
                <a:solidFill>
                  <a:schemeClr val="tx1"/>
                </a:solidFill>
                <a:latin typeface="Calibri" pitchFamily="34" charset="0"/>
                <a:cs typeface="Calibri" pitchFamily="34" charset="0"/>
              </a:rPr>
              <a:t>Biotechnology, Chemical and Process Engineering, </a:t>
            </a:r>
            <a:br>
              <a:rPr lang="pl-PL" altLang="pl-PL" sz="1200" dirty="0">
                <a:solidFill>
                  <a:schemeClr val="tx1"/>
                </a:solidFill>
                <a:latin typeface="Calibri" pitchFamily="34" charset="0"/>
                <a:cs typeface="Calibri" pitchFamily="34" charset="0"/>
              </a:rPr>
            </a:br>
            <a:r>
              <a:rPr lang="en-US" altLang="pl-PL" sz="1200" dirty="0">
                <a:solidFill>
                  <a:schemeClr val="tx1"/>
                </a:solidFill>
                <a:latin typeface="Calibri" pitchFamily="34" charset="0"/>
                <a:cs typeface="Calibri" pitchFamily="34" charset="0"/>
              </a:rPr>
              <a:t>Chemical Technology</a:t>
            </a:r>
            <a:endParaRPr lang="pl-PL" altLang="pl-PL" sz="1200" dirty="0">
              <a:solidFill>
                <a:schemeClr val="tx1"/>
              </a:solidFill>
              <a:latin typeface="Calibri" pitchFamily="34" charset="0"/>
              <a:cs typeface="Calibri" pitchFamily="34" charset="0"/>
            </a:endParaRPr>
          </a:p>
          <a:p>
            <a:pPr>
              <a:buClr>
                <a:schemeClr val="bg1">
                  <a:lumMod val="50000"/>
                </a:schemeClr>
              </a:buClr>
              <a:defRPr/>
            </a:pPr>
            <a:endParaRPr lang="pl-PL" altLang="pl-PL" sz="1100" b="1" dirty="0">
              <a:ln w="0"/>
              <a:latin typeface="Calibri" pitchFamily="34" charset="0"/>
              <a:cs typeface="Calibri" pitchFamily="34" charset="0"/>
            </a:endParaRPr>
          </a:p>
          <a:p>
            <a:pPr eaLnBrk="1" hangingPunct="1">
              <a:spcBef>
                <a:spcPts val="0"/>
              </a:spcBef>
              <a:buClr>
                <a:schemeClr val="bg1">
                  <a:lumMod val="50000"/>
                </a:schemeClr>
              </a:buClr>
              <a:defRPr/>
            </a:pPr>
            <a:r>
              <a:rPr lang="en-US" altLang="pl-PL" sz="1200" b="1" dirty="0">
                <a:latin typeface="Calibri" pitchFamily="34" charset="0"/>
                <a:cs typeface="Calibri" pitchFamily="34" charset="0"/>
              </a:rPr>
              <a:t>Association of Academic Centers for Teaching Foreign Languages </a:t>
            </a:r>
            <a:endParaRPr lang="pl-PL" altLang="pl-PL" sz="1200" b="1" dirty="0">
              <a:latin typeface="Calibri" pitchFamily="34" charset="0"/>
              <a:cs typeface="Calibri" pitchFamily="34" charset="0"/>
            </a:endParaRPr>
          </a:p>
          <a:p>
            <a:pPr>
              <a:buClr>
                <a:schemeClr val="bg1">
                  <a:lumMod val="50000"/>
                </a:schemeClr>
              </a:buClr>
              <a:defRPr/>
            </a:pPr>
            <a:endParaRPr lang="pl-PL" altLang="pl-PL" sz="1100"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Department of Foreign Languages</a:t>
            </a:r>
            <a:r>
              <a:rPr lang="pl-PL" altLang="pl-PL" sz="1200" dirty="0">
                <a:solidFill>
                  <a:schemeClr val="tx1"/>
                </a:solidFill>
                <a:latin typeface="Calibri" pitchFamily="34" charset="0"/>
                <a:cs typeface="Calibri" pitchFamily="34" charset="0"/>
              </a:rPr>
              <a:t> </a:t>
            </a:r>
            <a:r>
              <a:rPr lang="en-US" altLang="pl-PL" sz="1200" dirty="0">
                <a:solidFill>
                  <a:schemeClr val="tx1"/>
                </a:solidFill>
                <a:latin typeface="Calibri" pitchFamily="34" charset="0"/>
                <a:cs typeface="Calibri" pitchFamily="34" charset="0"/>
              </a:rPr>
              <a:t>of </a:t>
            </a:r>
            <a:r>
              <a:rPr lang="en-US" altLang="pl-PL" sz="1200" dirty="0" err="1">
                <a:solidFill>
                  <a:schemeClr val="tx1"/>
                </a:solidFill>
                <a:latin typeface="Calibri" pitchFamily="34" charset="0"/>
                <a:cs typeface="Calibri" pitchFamily="34" charset="0"/>
              </a:rPr>
              <a:t>Wroc</a:t>
            </a:r>
            <a:r>
              <a:rPr lang="pl-PL" altLang="pl-PL" sz="1200" dirty="0">
                <a:solidFill>
                  <a:schemeClr val="tx1"/>
                </a:solidFill>
                <a:latin typeface="Calibri" pitchFamily="34" charset="0"/>
                <a:cs typeface="Calibri" pitchFamily="34" charset="0"/>
              </a:rPr>
              <a:t>ł</a:t>
            </a:r>
            <a:r>
              <a:rPr lang="en-US" altLang="pl-PL" sz="1200" dirty="0">
                <a:solidFill>
                  <a:schemeClr val="tx1"/>
                </a:solidFill>
                <a:latin typeface="Calibri" pitchFamily="34" charset="0"/>
                <a:cs typeface="Calibri" pitchFamily="34" charset="0"/>
              </a:rPr>
              <a:t>aw </a:t>
            </a:r>
            <a:r>
              <a:rPr lang="pl-PL" altLang="pl-PL" sz="1200" dirty="0">
                <a:solidFill>
                  <a:schemeClr val="tx1"/>
                </a:solidFill>
                <a:latin typeface="Calibri" pitchFamily="34" charset="0"/>
                <a:cs typeface="Calibri" pitchFamily="34" charset="0"/>
              </a:rPr>
              <a:t>Tech </a:t>
            </a:r>
            <a:r>
              <a:rPr lang="en-US" altLang="pl-PL" sz="1200" dirty="0">
                <a:solidFill>
                  <a:schemeClr val="tx1"/>
                </a:solidFill>
                <a:latin typeface="Calibri" pitchFamily="34" charset="0"/>
                <a:cs typeface="Calibri" pitchFamily="34" charset="0"/>
              </a:rPr>
              <a:t>– distinctive grade</a:t>
            </a:r>
            <a:endParaRPr lang="pl-PL" altLang="pl-PL" sz="12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1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sz="1200" b="1" dirty="0">
                <a:latin typeface="Calibri  "/>
              </a:rPr>
              <a:t>IES and ICI </a:t>
            </a:r>
            <a:r>
              <a:rPr lang="pl-PL" sz="1200" b="1" dirty="0" err="1">
                <a:latin typeface="Calibri  "/>
              </a:rPr>
              <a:t>international</a:t>
            </a:r>
            <a:r>
              <a:rPr lang="pl-PL" sz="1200" b="1" dirty="0">
                <a:latin typeface="Calibri  "/>
              </a:rPr>
              <a:t> </a:t>
            </a:r>
            <a:r>
              <a:rPr lang="pl-PL" sz="1200" b="1" dirty="0" err="1">
                <a:latin typeface="Calibri  "/>
              </a:rPr>
              <a:t>certificate</a:t>
            </a:r>
            <a:r>
              <a:rPr lang="pl-PL" sz="1200" b="1" dirty="0">
                <a:latin typeface="Calibri  "/>
              </a:rPr>
              <a:t> for </a:t>
            </a:r>
            <a:r>
              <a:rPr lang="pl-PL" sz="1200" b="1" dirty="0" err="1">
                <a:latin typeface="Calibri  "/>
              </a:rPr>
              <a:t>graduates</a:t>
            </a:r>
            <a:endParaRPr lang="pl-PL" sz="1200" b="1" dirty="0">
              <a:latin typeface="Calibri  "/>
            </a:endParaRPr>
          </a:p>
          <a:p>
            <a:pPr marL="0" indent="0" eaLnBrk="1" hangingPunct="1">
              <a:spcBef>
                <a:spcPts val="0"/>
              </a:spcBef>
              <a:buClr>
                <a:schemeClr val="bg1">
                  <a:lumMod val="50000"/>
                </a:schemeClr>
              </a:buClr>
              <a:defRPr/>
            </a:pPr>
            <a:endParaRPr lang="pl-PL" sz="1200" b="1" dirty="0">
              <a:latin typeface="Calibri  "/>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
                <a:cs typeface="Calibri" pitchFamily="34" charset="0"/>
              </a:rPr>
              <a:t>accreditation f</a:t>
            </a:r>
            <a:r>
              <a:rPr lang="pl-PL" altLang="pl-PL" sz="1200" dirty="0" err="1">
                <a:solidFill>
                  <a:schemeClr val="tx1"/>
                </a:solidFill>
                <a:latin typeface="Calibri  "/>
                <a:cs typeface="Calibri" pitchFamily="34" charset="0"/>
              </a:rPr>
              <a:t>or</a:t>
            </a:r>
            <a:r>
              <a:rPr lang="pl-PL" altLang="pl-PL" sz="1200" dirty="0">
                <a:solidFill>
                  <a:schemeClr val="tx1"/>
                </a:solidFill>
                <a:latin typeface="Calibri  "/>
                <a:cs typeface="Calibri" pitchFamily="34" charset="0"/>
              </a:rPr>
              <a:t> </a:t>
            </a:r>
            <a:r>
              <a:rPr lang="en-US" altLang="pl-PL" sz="1200" dirty="0">
                <a:solidFill>
                  <a:schemeClr val="tx1"/>
                </a:solidFill>
                <a:latin typeface="Calibri  "/>
                <a:cs typeface="Calibri" pitchFamily="34" charset="0"/>
              </a:rPr>
              <a:t>studies in </a:t>
            </a:r>
            <a:r>
              <a:rPr lang="pl-PL" altLang="pl-PL" sz="1200" dirty="0">
                <a:solidFill>
                  <a:schemeClr val="tx1"/>
                </a:solidFill>
                <a:latin typeface="Calibri  "/>
                <a:cs typeface="Calibri" pitchFamily="34" charset="0"/>
              </a:rPr>
              <a:t>Management</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
                <a:cs typeface="Calibri" pitchFamily="34" charset="0"/>
              </a:rPr>
              <a:t>accreditation f</a:t>
            </a:r>
            <a:r>
              <a:rPr lang="pl-PL" altLang="pl-PL" sz="1200" dirty="0" err="1">
                <a:solidFill>
                  <a:schemeClr val="tx1"/>
                </a:solidFill>
                <a:latin typeface="Calibri  "/>
                <a:cs typeface="Calibri" pitchFamily="34" charset="0"/>
              </a:rPr>
              <a:t>or</a:t>
            </a:r>
            <a:r>
              <a:rPr lang="pl-PL" altLang="pl-PL" sz="1200" dirty="0">
                <a:solidFill>
                  <a:schemeClr val="tx1"/>
                </a:solidFill>
                <a:latin typeface="Calibri  "/>
                <a:cs typeface="Calibri" pitchFamily="34" charset="0"/>
              </a:rPr>
              <a:t> </a:t>
            </a:r>
            <a:r>
              <a:rPr lang="en-US" altLang="pl-PL" sz="1200" dirty="0">
                <a:solidFill>
                  <a:schemeClr val="tx1"/>
                </a:solidFill>
                <a:latin typeface="Calibri  "/>
                <a:cs typeface="Calibri" pitchFamily="34" charset="0"/>
              </a:rPr>
              <a:t>studies in </a:t>
            </a:r>
            <a:r>
              <a:rPr lang="pl-PL" sz="1200" dirty="0">
                <a:latin typeface="Calibri  "/>
              </a:rPr>
              <a:t>Business Engineering</a:t>
            </a:r>
            <a:endParaRPr lang="pl-PL" altLang="pl-PL" sz="1200" dirty="0">
              <a:solidFill>
                <a:schemeClr val="tx1"/>
              </a:solidFill>
              <a:latin typeface="Calibri  "/>
              <a:cs typeface="Calibri" pitchFamily="34" charset="0"/>
            </a:endParaRPr>
          </a:p>
          <a:p>
            <a:pPr marL="0" indent="0" eaLnBrk="1" hangingPunct="1">
              <a:spcBef>
                <a:spcPts val="0"/>
              </a:spcBef>
              <a:buClr>
                <a:schemeClr val="bg1">
                  <a:lumMod val="50000"/>
                </a:schemeClr>
              </a:buClr>
              <a:defRPr/>
            </a:pPr>
            <a:br>
              <a:rPr lang="pl-PL" dirty="0"/>
            </a:br>
            <a:r>
              <a:rPr lang="en-US" sz="1100" i="1" dirty="0">
                <a:latin typeface="Calibri Light" panose="020F0302020204030204" pitchFamily="34" charset="0"/>
                <a:cs typeface="Calibri Light" panose="020F0302020204030204" pitchFamily="34" charset="0"/>
              </a:rPr>
              <a:t>All graduates of the certified educational programs are entitled to receive the IES and ICI international certificates</a:t>
            </a:r>
            <a:endParaRPr lang="pl-PL" sz="1100" i="1" dirty="0">
              <a:latin typeface="Calibri Light" panose="020F0302020204030204" pitchFamily="34" charset="0"/>
              <a:cs typeface="Calibri Light" panose="020F0302020204030204" pitchFamily="34" charset="0"/>
            </a:endParaRPr>
          </a:p>
          <a:p>
            <a:pPr marL="0" eaLnBrk="1" hangingPunct="1">
              <a:spcBef>
                <a:spcPts val="0"/>
              </a:spcBef>
              <a:buClr>
                <a:schemeClr val="bg1">
                  <a:lumMod val="50000"/>
                </a:schemeClr>
              </a:buClr>
              <a:buFont typeface="Arial" panose="020B0604020202020204" pitchFamily="34" charset="0"/>
              <a:buChar char="•"/>
              <a:defRPr/>
            </a:pPr>
            <a:endParaRPr lang="pl-PL" altLang="pl-PL" sz="1100" dirty="0">
              <a:solidFill>
                <a:schemeClr val="tx1"/>
              </a:solidFill>
              <a:latin typeface="Calibri" pitchFamily="34" charset="0"/>
              <a:cs typeface="Calibri" pitchFamily="34" charset="0"/>
            </a:endParaRPr>
          </a:p>
        </p:txBody>
      </p:sp>
      <p:cxnSp>
        <p:nvCxnSpPr>
          <p:cNvPr id="37" name="Łącznik prosty 36">
            <a:extLst>
              <a:ext uri="{FF2B5EF4-FFF2-40B4-BE49-F238E27FC236}">
                <a16:creationId xmlns:a16="http://schemas.microsoft.com/office/drawing/2014/main" id="{38CF1D2D-BABD-4439-B6E3-30F71262501C}"/>
              </a:ext>
            </a:extLst>
          </p:cNvPr>
          <p:cNvCxnSpPr>
            <a:cxnSpLocks/>
          </p:cNvCxnSpPr>
          <p:nvPr/>
        </p:nvCxnSpPr>
        <p:spPr>
          <a:xfrm flipH="1">
            <a:off x="1337050" y="1378412"/>
            <a:ext cx="5118990"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44" name="Łącznik prosty 43">
            <a:extLst>
              <a:ext uri="{FF2B5EF4-FFF2-40B4-BE49-F238E27FC236}">
                <a16:creationId xmlns:a16="http://schemas.microsoft.com/office/drawing/2014/main" id="{CADE0A94-76E7-499F-B66C-8F18031AABF9}"/>
              </a:ext>
            </a:extLst>
          </p:cNvPr>
          <p:cNvCxnSpPr>
            <a:cxnSpLocks/>
          </p:cNvCxnSpPr>
          <p:nvPr/>
        </p:nvCxnSpPr>
        <p:spPr>
          <a:xfrm flipH="1">
            <a:off x="6999339" y="1378412"/>
            <a:ext cx="4785293"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47" name="Łącznik prosty 46">
            <a:extLst>
              <a:ext uri="{FF2B5EF4-FFF2-40B4-BE49-F238E27FC236}">
                <a16:creationId xmlns:a16="http://schemas.microsoft.com/office/drawing/2014/main" id="{9C71B957-BE3C-45A7-8D11-5976E835E811}"/>
              </a:ext>
            </a:extLst>
          </p:cNvPr>
          <p:cNvCxnSpPr>
            <a:cxnSpLocks/>
          </p:cNvCxnSpPr>
          <p:nvPr/>
        </p:nvCxnSpPr>
        <p:spPr>
          <a:xfrm flipH="1">
            <a:off x="7019590" y="2060848"/>
            <a:ext cx="4765041"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50" name="Łącznik prosty 49">
            <a:extLst>
              <a:ext uri="{FF2B5EF4-FFF2-40B4-BE49-F238E27FC236}">
                <a16:creationId xmlns:a16="http://schemas.microsoft.com/office/drawing/2014/main" id="{8D27374C-ABFE-40C3-934B-D27014FB5848}"/>
              </a:ext>
            </a:extLst>
          </p:cNvPr>
          <p:cNvCxnSpPr>
            <a:cxnSpLocks/>
          </p:cNvCxnSpPr>
          <p:nvPr/>
        </p:nvCxnSpPr>
        <p:spPr>
          <a:xfrm flipH="1">
            <a:off x="6999339" y="4869160"/>
            <a:ext cx="4747944"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53" name="Łącznik prosty 52">
            <a:extLst>
              <a:ext uri="{FF2B5EF4-FFF2-40B4-BE49-F238E27FC236}">
                <a16:creationId xmlns:a16="http://schemas.microsoft.com/office/drawing/2014/main" id="{0B562444-CE79-4B61-842D-F4EB60CF13F8}"/>
              </a:ext>
            </a:extLst>
          </p:cNvPr>
          <p:cNvCxnSpPr>
            <a:cxnSpLocks/>
          </p:cNvCxnSpPr>
          <p:nvPr/>
        </p:nvCxnSpPr>
        <p:spPr>
          <a:xfrm flipH="1">
            <a:off x="6999339" y="4120763"/>
            <a:ext cx="478529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sp>
        <p:nvSpPr>
          <p:cNvPr id="8" name="Owal 7">
            <a:extLst>
              <a:ext uri="{FF2B5EF4-FFF2-40B4-BE49-F238E27FC236}">
                <a16:creationId xmlns:a16="http://schemas.microsoft.com/office/drawing/2014/main" id="{63FF2D9F-BE7E-4D52-844D-F3A88362BDE6}"/>
              </a:ext>
            </a:extLst>
          </p:cNvPr>
          <p:cNvSpPr/>
          <p:nvPr/>
        </p:nvSpPr>
        <p:spPr>
          <a:xfrm>
            <a:off x="4525921" y="2996081"/>
            <a:ext cx="1714095" cy="1727688"/>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28" name="Łącznik prosty 27">
            <a:extLst>
              <a:ext uri="{FF2B5EF4-FFF2-40B4-BE49-F238E27FC236}">
                <a16:creationId xmlns:a16="http://schemas.microsoft.com/office/drawing/2014/main" id="{BB288535-74B1-4FBE-8696-2A9B40B47886}"/>
              </a:ext>
            </a:extLst>
          </p:cNvPr>
          <p:cNvCxnSpPr>
            <a:cxnSpLocks/>
          </p:cNvCxnSpPr>
          <p:nvPr/>
        </p:nvCxnSpPr>
        <p:spPr>
          <a:xfrm flipH="1">
            <a:off x="1337050" y="2636912"/>
            <a:ext cx="5119870"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31" name="Łącznik prosty 30">
            <a:extLst>
              <a:ext uri="{FF2B5EF4-FFF2-40B4-BE49-F238E27FC236}">
                <a16:creationId xmlns:a16="http://schemas.microsoft.com/office/drawing/2014/main" id="{D77BB5E9-801A-48C0-8BE2-5876D4042F39}"/>
              </a:ext>
            </a:extLst>
          </p:cNvPr>
          <p:cNvCxnSpPr>
            <a:cxnSpLocks/>
          </p:cNvCxnSpPr>
          <p:nvPr/>
        </p:nvCxnSpPr>
        <p:spPr>
          <a:xfrm flipH="1">
            <a:off x="6999339" y="2852936"/>
            <a:ext cx="478529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55181434"/>
      </p:ext>
    </p:extLst>
  </p:cSld>
  <p:clrMapOvr>
    <a:masterClrMapping/>
  </p:clrMapOvr>
  <p:transition>
    <p:randomBa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67281" y="980728"/>
            <a:ext cx="4719553" cy="1944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eaLnBrk="1" hangingPunct="1">
              <a:spcBef>
                <a:spcPts val="350"/>
              </a:spcBef>
              <a:buClr>
                <a:srgbClr val="A7190E"/>
              </a:buClr>
              <a:defRPr/>
            </a:pPr>
            <a:r>
              <a:rPr lang="en-US" altLang="pl-PL" sz="1800" b="1" dirty="0">
                <a:solidFill>
                  <a:schemeClr val="tx1"/>
                </a:solidFill>
                <a:latin typeface="Calibri "/>
                <a:cs typeface="Calibri" pitchFamily="34" charset="0"/>
              </a:rPr>
              <a:t>In June 2016 European Commission granted </a:t>
            </a:r>
            <a:r>
              <a:rPr lang="pl-PL" sz="1800" b="1" dirty="0" err="1">
                <a:solidFill>
                  <a:schemeClr val="tx1"/>
                </a:solidFill>
                <a:latin typeface="Calibri "/>
              </a:rPr>
              <a:t>our</a:t>
            </a:r>
            <a:r>
              <a:rPr lang="pl-PL" sz="1800" b="1" dirty="0">
                <a:solidFill>
                  <a:schemeClr val="tx1"/>
                </a:solidFill>
                <a:latin typeface="Calibri "/>
              </a:rPr>
              <a:t> University </a:t>
            </a:r>
            <a:r>
              <a:rPr lang="en-US" altLang="pl-PL" sz="1800" b="1" dirty="0">
                <a:solidFill>
                  <a:schemeClr val="tx1"/>
                </a:solidFill>
                <a:latin typeface="Calibri "/>
                <a:cs typeface="Calibri" pitchFamily="34" charset="0"/>
              </a:rPr>
              <a:t>the logo "Human Resources Excellence in Research". </a:t>
            </a:r>
            <a:r>
              <a:rPr lang="pl-PL" altLang="pl-PL" sz="1800" b="1" dirty="0">
                <a:solidFill>
                  <a:schemeClr val="tx1"/>
                </a:solidFill>
                <a:latin typeface="Calibri "/>
                <a:cs typeface="Calibri" pitchFamily="34" charset="0"/>
              </a:rPr>
              <a:t>The logo </a:t>
            </a:r>
            <a:r>
              <a:rPr lang="pl-PL" altLang="pl-PL" sz="1800" b="1" dirty="0" err="1">
                <a:solidFill>
                  <a:schemeClr val="tx1"/>
                </a:solidFill>
                <a:latin typeface="Calibri "/>
                <a:cs typeface="Calibri" pitchFamily="34" charset="0"/>
              </a:rPr>
              <a:t>is</a:t>
            </a:r>
            <a:r>
              <a:rPr lang="pl-PL" altLang="pl-PL" sz="1800" b="1" dirty="0">
                <a:solidFill>
                  <a:schemeClr val="tx1"/>
                </a:solidFill>
                <a:latin typeface="Calibri "/>
                <a:cs typeface="Calibri" pitchFamily="34" charset="0"/>
              </a:rPr>
              <a:t> </a:t>
            </a:r>
            <a:r>
              <a:rPr lang="en-US" altLang="pl-PL" sz="1800" b="1" dirty="0">
                <a:solidFill>
                  <a:schemeClr val="tx1"/>
                </a:solidFill>
                <a:latin typeface="Calibri "/>
                <a:cs typeface="Calibri" pitchFamily="34" charset="0"/>
              </a:rPr>
              <a:t>given </a:t>
            </a:r>
            <a:br>
              <a:rPr lang="pl-PL" altLang="pl-PL" sz="1800" b="1" dirty="0">
                <a:solidFill>
                  <a:schemeClr val="tx1"/>
                </a:solidFill>
                <a:latin typeface="Calibri "/>
                <a:cs typeface="Calibri" pitchFamily="34" charset="0"/>
              </a:rPr>
            </a:br>
            <a:r>
              <a:rPr lang="en-US" altLang="pl-PL" sz="1800" b="1" dirty="0">
                <a:solidFill>
                  <a:schemeClr val="tx1"/>
                </a:solidFill>
                <a:latin typeface="Calibri "/>
                <a:cs typeface="Calibri" pitchFamily="34" charset="0"/>
              </a:rPr>
              <a:t>to those institutions that apply the principles of the European Charter for Researchers and </a:t>
            </a:r>
            <a:br>
              <a:rPr lang="pl-PL" altLang="pl-PL" sz="1800" b="1" dirty="0">
                <a:solidFill>
                  <a:schemeClr val="tx1"/>
                </a:solidFill>
                <a:latin typeface="Calibri "/>
                <a:cs typeface="Calibri" pitchFamily="34" charset="0"/>
              </a:rPr>
            </a:br>
            <a:r>
              <a:rPr lang="en-US" altLang="pl-PL" sz="1800" b="1" dirty="0">
                <a:solidFill>
                  <a:schemeClr val="tx1"/>
                </a:solidFill>
                <a:latin typeface="Calibri "/>
                <a:cs typeface="Calibri" pitchFamily="34" charset="0"/>
              </a:rPr>
              <a:t>the Code of Conduct for the Recruitment </a:t>
            </a:r>
            <a:br>
              <a:rPr lang="pl-PL" altLang="pl-PL" sz="1800" b="1" dirty="0">
                <a:solidFill>
                  <a:schemeClr val="tx1"/>
                </a:solidFill>
                <a:latin typeface="Calibri "/>
                <a:cs typeface="Calibri" pitchFamily="34" charset="0"/>
              </a:rPr>
            </a:br>
            <a:r>
              <a:rPr lang="en-US" altLang="pl-PL" sz="1800" b="1" dirty="0">
                <a:solidFill>
                  <a:schemeClr val="tx1"/>
                </a:solidFill>
                <a:latin typeface="Calibri "/>
                <a:cs typeface="Calibri" pitchFamily="34" charset="0"/>
              </a:rPr>
              <a:t>of Researchers.</a:t>
            </a:r>
          </a:p>
        </p:txBody>
      </p:sp>
      <p:sp>
        <p:nvSpPr>
          <p:cNvPr id="3" name="Text Box 1"/>
          <p:cNvSpPr txBox="1">
            <a:spLocks noChangeArrowheads="1"/>
          </p:cNvSpPr>
          <p:nvPr/>
        </p:nvSpPr>
        <p:spPr bwMode="auto">
          <a:xfrm>
            <a:off x="1271464" y="0"/>
            <a:ext cx="7416824" cy="1083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C00000"/>
                </a:solidFill>
                <a:latin typeface="Calibri" pitchFamily="34" charset="0"/>
                <a:cs typeface="Calibri" pitchFamily="34" charset="0"/>
              </a:rPr>
              <a:t>HR Excellence in </a:t>
            </a:r>
            <a:r>
              <a:rPr lang="pl-PL" altLang="pl-PL" sz="3200" b="1" dirty="0" err="1">
                <a:solidFill>
                  <a:srgbClr val="C00000"/>
                </a:solidFill>
                <a:latin typeface="Calibri" pitchFamily="34" charset="0"/>
                <a:cs typeface="Calibri" pitchFamily="34" charset="0"/>
              </a:rPr>
              <a:t>Research</a:t>
            </a:r>
            <a:endParaRPr lang="pl-PL" altLang="pl-PL" sz="3200" b="1" dirty="0">
              <a:solidFill>
                <a:srgbClr val="C00000"/>
              </a:solidFill>
              <a:latin typeface="Calibri" pitchFamily="34" charset="0"/>
              <a:cs typeface="Calibri" pitchFamily="34" charset="0"/>
            </a:endParaRPr>
          </a:p>
        </p:txBody>
      </p:sp>
      <p:pic>
        <p:nvPicPr>
          <p:cNvPr id="5" name="Obraz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986834" y="1083473"/>
            <a:ext cx="1852443" cy="1356253"/>
          </a:xfrm>
          <a:prstGeom prst="rect">
            <a:avLst/>
          </a:prstGeom>
        </p:spPr>
      </p:pic>
      <p:pic>
        <p:nvPicPr>
          <p:cNvPr id="7" name="Obraz 6">
            <a:extLst>
              <a:ext uri="{FF2B5EF4-FFF2-40B4-BE49-F238E27FC236}">
                <a16:creationId xmlns:a16="http://schemas.microsoft.com/office/drawing/2014/main" id="{20B526BA-6515-40A7-BDF1-4826FFDC560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8" name="Text Box 2">
            <a:extLst>
              <a:ext uri="{FF2B5EF4-FFF2-40B4-BE49-F238E27FC236}">
                <a16:creationId xmlns:a16="http://schemas.microsoft.com/office/drawing/2014/main" id="{7D2CBA77-2CCE-481B-98A3-C76640683429}"/>
              </a:ext>
            </a:extLst>
          </p:cNvPr>
          <p:cNvSpPr txBox="1">
            <a:spLocks noChangeArrowheads="1"/>
          </p:cNvSpPr>
          <p:nvPr/>
        </p:nvSpPr>
        <p:spPr bwMode="auto">
          <a:xfrm>
            <a:off x="1254610" y="3212976"/>
            <a:ext cx="6273031" cy="3032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L</a:t>
            </a:r>
            <a:r>
              <a:rPr lang="en-US" altLang="pl-PL" sz="1800" dirty="0" err="1">
                <a:solidFill>
                  <a:schemeClr val="tx1"/>
                </a:solidFill>
                <a:latin typeface="Calibri" pitchFamily="34" charset="0"/>
                <a:cs typeface="Calibri" pitchFamily="34" charset="0"/>
              </a:rPr>
              <a:t>ogo</a:t>
            </a:r>
            <a:r>
              <a:rPr lang="en-US" altLang="pl-PL" sz="1800" dirty="0">
                <a:solidFill>
                  <a:schemeClr val="tx1"/>
                </a:solidFill>
                <a:latin typeface="Calibri" pitchFamily="34" charset="0"/>
                <a:cs typeface="Calibri" pitchFamily="34" charset="0"/>
              </a:rPr>
              <a:t> "HR Excellence in Research" is awarded, among others, in international grant competitions of the European Commission, national grant competitions of the National Center for Science </a:t>
            </a:r>
            <a:br>
              <a:rPr lang="pl-PL" altLang="pl-PL" sz="1800" dirty="0">
                <a:solidFill>
                  <a:schemeClr val="tx1"/>
                </a:solidFill>
                <a:latin typeface="Calibri" pitchFamily="34" charset="0"/>
                <a:cs typeface="Calibri" pitchFamily="34" charset="0"/>
              </a:rPr>
            </a:br>
            <a:r>
              <a:rPr lang="en-US" altLang="pl-PL" sz="1800" dirty="0">
                <a:solidFill>
                  <a:schemeClr val="tx1"/>
                </a:solidFill>
                <a:latin typeface="Calibri" pitchFamily="34" charset="0"/>
                <a:cs typeface="Calibri" pitchFamily="34" charset="0"/>
              </a:rPr>
              <a:t>and the National Centre for Research and Development and competitions and funding programs of the Ministry of Science and Higher Education. </a:t>
            </a:r>
          </a:p>
          <a:p>
            <a:pPr marL="0" indent="-340995" algn="just" eaLnBrk="1" hangingPunct="1">
              <a:spcBef>
                <a:spcPts val="350"/>
              </a:spcBef>
              <a:buClr>
                <a:srgbClr val="A7190E"/>
              </a:buClr>
              <a:defRPr/>
            </a:pPr>
            <a:endParaRPr lang="pl-PL" altLang="pl-PL" sz="1800" dirty="0">
              <a:solidFill>
                <a:schemeClr val="tx1"/>
              </a:solidFill>
              <a:latin typeface="Calibri" pitchFamily="34" charset="0"/>
              <a:cs typeface="Calibri" pitchFamily="34" charset="0"/>
            </a:endParaRPr>
          </a:p>
          <a:p>
            <a:pPr marL="0" algn="just" eaLnBrk="1" hangingPunct="1">
              <a:spcBef>
                <a:spcPts val="350"/>
              </a:spcBef>
              <a:buClr>
                <a:srgbClr val="A7190E"/>
              </a:buClr>
              <a:defRPr/>
            </a:pPr>
            <a:r>
              <a:rPr lang="en-US" altLang="pl-PL" sz="1800" dirty="0">
                <a:solidFill>
                  <a:schemeClr val="tx1"/>
                </a:solidFill>
                <a:latin typeface="Calibri" pitchFamily="34" charset="0"/>
                <a:cs typeface="Calibri" pitchFamily="34" charset="0"/>
              </a:rPr>
              <a:t>Logo "HR Excellence in Research" </a:t>
            </a:r>
            <a:r>
              <a:rPr lang="pl-PL" altLang="pl-PL" sz="1800" dirty="0" err="1">
                <a:solidFill>
                  <a:schemeClr val="tx1"/>
                </a:solidFill>
                <a:latin typeface="Calibri" pitchFamily="34" charset="0"/>
                <a:cs typeface="Calibri" pitchFamily="34" charset="0"/>
              </a:rPr>
              <a:t>emphasises</a:t>
            </a:r>
            <a:r>
              <a:rPr lang="pl-PL" altLang="pl-PL" sz="1800" dirty="0">
                <a:solidFill>
                  <a:schemeClr val="tx1"/>
                </a:solidFill>
                <a:latin typeface="Calibri" pitchFamily="34" charset="0"/>
                <a:cs typeface="Calibri" pitchFamily="34" charset="0"/>
              </a:rPr>
              <a:t> the </a:t>
            </a:r>
            <a:r>
              <a:rPr lang="en-US" altLang="pl-PL" sz="1800" dirty="0" err="1">
                <a:solidFill>
                  <a:schemeClr val="tx1"/>
                </a:solidFill>
                <a:latin typeface="Calibri" pitchFamily="34" charset="0"/>
                <a:cs typeface="Calibri" pitchFamily="34" charset="0"/>
              </a:rPr>
              <a:t>Wrocław</a:t>
            </a:r>
            <a:r>
              <a:rPr lang="en-US" altLang="pl-PL" sz="1800" dirty="0">
                <a:solidFill>
                  <a:schemeClr val="tx1"/>
                </a:solidFill>
                <a:latin typeface="Calibri" pitchFamily="34" charset="0"/>
                <a:cs typeface="Calibri" pitchFamily="34" charset="0"/>
              </a:rPr>
              <a:t> University of Science and Technology</a:t>
            </a:r>
            <a:r>
              <a:rPr lang="pl-PL"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importance</a:t>
            </a:r>
            <a:r>
              <a:rPr lang="en-US" altLang="pl-PL" sz="1800" dirty="0">
                <a:solidFill>
                  <a:schemeClr val="tx1"/>
                </a:solidFill>
                <a:latin typeface="Calibri" pitchFamily="34" charset="0"/>
                <a:cs typeface="Calibri" pitchFamily="34" charset="0"/>
              </a:rPr>
              <a:t> as an institution </a:t>
            </a:r>
            <a:r>
              <a:rPr lang="pl-PL" altLang="pl-PL" sz="1800" dirty="0" err="1">
                <a:solidFill>
                  <a:schemeClr val="tx1"/>
                </a:solidFill>
                <a:latin typeface="Calibri" pitchFamily="34" charset="0"/>
                <a:cs typeface="Calibri" pitchFamily="34" charset="0"/>
              </a:rPr>
              <a:t>which</a:t>
            </a:r>
            <a:r>
              <a:rPr lang="pl-PL"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creates</a:t>
            </a:r>
            <a:r>
              <a:rPr lang="en-US" altLang="pl-PL" sz="1800" dirty="0">
                <a:solidFill>
                  <a:schemeClr val="tx1"/>
                </a:solidFill>
                <a:latin typeface="Calibri" pitchFamily="34" charset="0"/>
                <a:cs typeface="Calibri" pitchFamily="34" charset="0"/>
              </a:rPr>
              <a:t> the best working conditions for scientists</a:t>
            </a:r>
            <a:r>
              <a:rPr lang="pl-PL" altLang="pl-PL" sz="1800" dirty="0">
                <a:solidFill>
                  <a:schemeClr val="tx1"/>
                </a:solidFill>
                <a:latin typeface="Calibri" pitchFamily="34" charset="0"/>
                <a:cs typeface="Calibri" pitchFamily="34" charset="0"/>
              </a:rPr>
              <a:t>,</a:t>
            </a:r>
            <a:r>
              <a:rPr lang="en-US"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implementing</a:t>
            </a:r>
            <a:r>
              <a:rPr lang="pl-PL" altLang="pl-PL" sz="1800" dirty="0">
                <a:solidFill>
                  <a:schemeClr val="tx1"/>
                </a:solidFill>
                <a:latin typeface="Calibri" pitchFamily="34" charset="0"/>
                <a:cs typeface="Calibri" pitchFamily="34" charset="0"/>
              </a:rPr>
              <a:t> </a:t>
            </a:r>
            <a:r>
              <a:rPr lang="en-US" altLang="pl-PL" sz="1800" dirty="0">
                <a:solidFill>
                  <a:schemeClr val="tx1"/>
                </a:solidFill>
                <a:latin typeface="Calibri" pitchFamily="34" charset="0"/>
                <a:cs typeface="Calibri" pitchFamily="34" charset="0"/>
              </a:rPr>
              <a:t>research and scientific development </a:t>
            </a:r>
            <a:br>
              <a:rPr lang="pl-PL" altLang="pl-PL" sz="1800" dirty="0">
                <a:solidFill>
                  <a:schemeClr val="tx1"/>
                </a:solidFill>
                <a:latin typeface="Calibri" pitchFamily="34" charset="0"/>
                <a:cs typeface="Calibri" pitchFamily="34" charset="0"/>
              </a:rPr>
            </a:br>
            <a:r>
              <a:rPr lang="en-US" altLang="pl-PL" sz="1800" dirty="0">
                <a:solidFill>
                  <a:schemeClr val="tx1"/>
                </a:solidFill>
                <a:latin typeface="Calibri" pitchFamily="34" charset="0"/>
                <a:cs typeface="Calibri" pitchFamily="34" charset="0"/>
              </a:rPr>
              <a:t>in accordance with the European standards.</a:t>
            </a:r>
          </a:p>
        </p:txBody>
      </p:sp>
    </p:spTree>
    <p:extLst>
      <p:ext uri="{BB962C8B-B14F-4D97-AF65-F5344CB8AC3E}">
        <p14:creationId xmlns:p14="http://schemas.microsoft.com/office/powerpoint/2010/main" val="87703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ostokąt 7">
            <a:extLst>
              <a:ext uri="{FF2B5EF4-FFF2-40B4-BE49-F238E27FC236}">
                <a16:creationId xmlns:a16="http://schemas.microsoft.com/office/drawing/2014/main" id="{438F7B5D-16CD-4D31-9D2B-79A5B55FC15C}"/>
              </a:ext>
            </a:extLst>
          </p:cNvPr>
          <p:cNvSpPr/>
          <p:nvPr/>
        </p:nvSpPr>
        <p:spPr>
          <a:xfrm flipV="1">
            <a:off x="852004" y="3573015"/>
            <a:ext cx="11339996" cy="3290297"/>
          </a:xfrm>
          <a:prstGeom prst="rect">
            <a:avLst/>
          </a:prstGeom>
          <a:solidFill>
            <a:schemeClr val="bg1"/>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BCC9D8"/>
              </a:solidFill>
            </a:endParaRPr>
          </a:p>
        </p:txBody>
      </p:sp>
      <p:sp>
        <p:nvSpPr>
          <p:cNvPr id="2" name="Text Box 2"/>
          <p:cNvSpPr txBox="1">
            <a:spLocks noChangeArrowheads="1"/>
          </p:cNvSpPr>
          <p:nvPr/>
        </p:nvSpPr>
        <p:spPr bwMode="auto">
          <a:xfrm>
            <a:off x="1198462" y="1213005"/>
            <a:ext cx="10601805" cy="20719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eaLnBrk="1" hangingPunct="1">
              <a:spcBef>
                <a:spcPts val="350"/>
              </a:spcBef>
              <a:buClr>
                <a:srgbClr val="A7190E"/>
              </a:buClr>
              <a:defRPr/>
            </a:pPr>
            <a:r>
              <a:rPr lang="en-US" altLang="pl-PL" sz="2000" dirty="0">
                <a:solidFill>
                  <a:schemeClr val="tx1"/>
                </a:solidFill>
                <a:latin typeface="Calibri" pitchFamily="34" charset="0"/>
                <a:cs typeface="Calibri" pitchFamily="34" charset="0"/>
              </a:rPr>
              <a:t>In 2022 </a:t>
            </a:r>
            <a:r>
              <a:rPr lang="en-US" altLang="pl-PL" sz="2000" dirty="0" err="1">
                <a:solidFill>
                  <a:schemeClr val="tx1"/>
                </a:solidFill>
                <a:latin typeface="Calibri" pitchFamily="34" charset="0"/>
                <a:cs typeface="Calibri" pitchFamily="34" charset="0"/>
              </a:rPr>
              <a:t>Wrocław</a:t>
            </a:r>
            <a:r>
              <a:rPr lang="en-US" altLang="pl-PL" sz="2000" dirty="0">
                <a:solidFill>
                  <a:schemeClr val="tx1"/>
                </a:solidFill>
                <a:latin typeface="Calibri" pitchFamily="34" charset="0"/>
                <a:cs typeface="Calibri" pitchFamily="34" charset="0"/>
              </a:rPr>
              <a:t> Tech joined the European university alliance „Unite!” </a:t>
            </a:r>
            <a:r>
              <a:rPr lang="pl-PL" altLang="pl-PL" sz="2000" dirty="0">
                <a:solidFill>
                  <a:schemeClr val="tx1"/>
                </a:solidFill>
                <a:latin typeface="Calibri" pitchFamily="34" charset="0"/>
                <a:cs typeface="Calibri" pitchFamily="34" charset="0"/>
              </a:rPr>
              <a:t>– </a:t>
            </a:r>
            <a:r>
              <a:rPr lang="en-US" altLang="pl-PL" sz="2000" dirty="0">
                <a:solidFill>
                  <a:schemeClr val="tx1"/>
                </a:solidFill>
                <a:latin typeface="Calibri" pitchFamily="34" charset="0"/>
                <a:cs typeface="Calibri" pitchFamily="34" charset="0"/>
              </a:rPr>
              <a:t>University Network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for Innovation, Technology and Engineering</a:t>
            </a:r>
            <a:r>
              <a:rPr lang="pl-PL" altLang="pl-PL" sz="2000" dirty="0">
                <a:solidFill>
                  <a:schemeClr val="tx1"/>
                </a:solidFill>
                <a:latin typeface="Calibri" pitchFamily="34" charset="0"/>
                <a:cs typeface="Calibri" pitchFamily="34" charset="0"/>
              </a:rPr>
              <a:t>. </a:t>
            </a:r>
          </a:p>
          <a:p>
            <a:pPr marL="0" algn="just" eaLnBrk="1" hangingPunct="1">
              <a:spcBef>
                <a:spcPts val="350"/>
              </a:spcBef>
              <a:buClr>
                <a:srgbClr val="A7190E"/>
              </a:buClr>
              <a:defRPr/>
            </a:pPr>
            <a:r>
              <a:rPr lang="en-US" altLang="pl-PL" sz="2000" dirty="0">
                <a:solidFill>
                  <a:schemeClr val="tx1"/>
                </a:solidFill>
                <a:latin typeface="Calibri" pitchFamily="34" charset="0"/>
                <a:cs typeface="Calibri" pitchFamily="34" charset="0"/>
              </a:rPr>
              <a:t>The aim of this elite organization, uniting universities from </a:t>
            </a:r>
            <a:r>
              <a:rPr lang="pl-PL" altLang="pl-PL" sz="2000" dirty="0" err="1">
                <a:solidFill>
                  <a:schemeClr val="tx1"/>
                </a:solidFill>
                <a:latin typeface="Calibri" pitchFamily="34" charset="0"/>
                <a:cs typeface="Calibri" pitchFamily="34" charset="0"/>
              </a:rPr>
              <a:t>nine</a:t>
            </a:r>
            <a:r>
              <a:rPr lang="en-US" altLang="pl-PL" sz="2000" dirty="0">
                <a:solidFill>
                  <a:schemeClr val="tx1"/>
                </a:solidFill>
                <a:latin typeface="Calibri" pitchFamily="34" charset="0"/>
                <a:cs typeface="Calibri" pitchFamily="34" charset="0"/>
              </a:rPr>
              <a:t> EU countries, is to create a model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of education that responds to the challenges of the modern world.</a:t>
            </a:r>
            <a:r>
              <a:rPr lang="pl-PL" altLang="pl-PL" sz="2000" dirty="0">
                <a:solidFill>
                  <a:schemeClr val="tx1"/>
                </a:solidFill>
                <a:latin typeface="Calibri" pitchFamily="34" charset="0"/>
                <a:cs typeface="Calibri" pitchFamily="34" charset="0"/>
              </a:rPr>
              <a:t> </a:t>
            </a:r>
            <a:r>
              <a:rPr lang="en-US" altLang="pl-PL" sz="2000" dirty="0">
                <a:solidFill>
                  <a:schemeClr val="tx1"/>
                </a:solidFill>
                <a:latin typeface="Calibri" pitchFamily="34" charset="0"/>
                <a:cs typeface="Calibri" pitchFamily="34" charset="0"/>
              </a:rPr>
              <a:t>The member universities focus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on continuous improvement of the teaching process, development of joint research projects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and a flexible study path, and combining science and humanities in the process of educating students.</a:t>
            </a:r>
            <a:endParaRPr lang="pl-PL" altLang="pl-PL" sz="2000" dirty="0">
              <a:solidFill>
                <a:schemeClr val="tx1"/>
              </a:solidFill>
              <a:latin typeface="Calibri" pitchFamily="34" charset="0"/>
              <a:cs typeface="Calibri" pitchFamily="34" charset="0"/>
            </a:endParaRPr>
          </a:p>
        </p:txBody>
      </p:sp>
      <p:pic>
        <p:nvPicPr>
          <p:cNvPr id="9" name="Obraz 8">
            <a:extLst>
              <a:ext uri="{FF2B5EF4-FFF2-40B4-BE49-F238E27FC236}">
                <a16:creationId xmlns:a16="http://schemas.microsoft.com/office/drawing/2014/main" id="{B4A0CF81-65C1-423B-AEFC-5B686FED83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70737" y="3861048"/>
            <a:ext cx="4262264" cy="2429928"/>
          </a:xfrm>
          <a:prstGeom prst="rect">
            <a:avLst/>
          </a:prstGeom>
        </p:spPr>
      </p:pic>
      <p:sp>
        <p:nvSpPr>
          <p:cNvPr id="3" name="Text Box 1"/>
          <p:cNvSpPr txBox="1">
            <a:spLocks noChangeArrowheads="1"/>
          </p:cNvSpPr>
          <p:nvPr/>
        </p:nvSpPr>
        <p:spPr bwMode="auto">
          <a:xfrm>
            <a:off x="1271464" y="-1"/>
            <a:ext cx="9324850" cy="13012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en-US" altLang="pl-PL" sz="3200" b="1" dirty="0" err="1">
                <a:solidFill>
                  <a:srgbClr val="C00000"/>
                </a:solidFill>
                <a:latin typeface="Calibri" pitchFamily="34" charset="0"/>
                <a:cs typeface="Calibri" pitchFamily="34" charset="0"/>
              </a:rPr>
              <a:t>Wrocław</a:t>
            </a:r>
            <a:r>
              <a:rPr lang="en-US" altLang="pl-PL" sz="3200" b="1" dirty="0">
                <a:solidFill>
                  <a:srgbClr val="C00000"/>
                </a:solidFill>
                <a:latin typeface="Calibri" pitchFamily="34" charset="0"/>
                <a:cs typeface="Calibri" pitchFamily="34" charset="0"/>
              </a:rPr>
              <a:t> Tech </a:t>
            </a:r>
            <a:r>
              <a:rPr lang="pl-PL" altLang="pl-PL" sz="3200" b="1" dirty="0">
                <a:solidFill>
                  <a:srgbClr val="C00000"/>
                </a:solidFill>
                <a:latin typeface="Calibri" pitchFamily="34" charset="0"/>
                <a:cs typeface="Calibri" pitchFamily="34" charset="0"/>
              </a:rPr>
              <a:t>i</a:t>
            </a:r>
            <a:r>
              <a:rPr lang="en-US" altLang="pl-PL" sz="3200" b="1" dirty="0">
                <a:solidFill>
                  <a:srgbClr val="C00000"/>
                </a:solidFill>
                <a:latin typeface="Calibri" pitchFamily="34" charset="0"/>
                <a:cs typeface="Calibri" pitchFamily="34" charset="0"/>
              </a:rPr>
              <a:t>n „Unite!”</a:t>
            </a:r>
          </a:p>
        </p:txBody>
      </p:sp>
      <p:pic>
        <p:nvPicPr>
          <p:cNvPr id="5" name="Obraz 4">
            <a:extLst>
              <a:ext uri="{FF2B5EF4-FFF2-40B4-BE49-F238E27FC236}">
                <a16:creationId xmlns:a16="http://schemas.microsoft.com/office/drawing/2014/main" id="{609B05ED-A4F8-4A72-8302-04E320BCB659}"/>
              </a:ext>
            </a:extLst>
          </p:cNvPr>
          <p:cNvPicPr>
            <a:picLocks noChangeAspect="1"/>
          </p:cNvPicPr>
          <p:nvPr/>
        </p:nvPicPr>
        <p:blipFill>
          <a:blip r:embed="rId4">
            <a:extLst>
              <a:ext uri="{28A0092B-C50C-407E-A947-70E740481C1C}">
                <a14:useLocalDpi xmlns:a14="http://schemas.microsoft.com/office/drawing/2010/main" val="0"/>
              </a:ext>
            </a:extLst>
          </a:blip>
          <a:srcRect l="4396"/>
          <a:stretch/>
        </p:blipFill>
        <p:spPr>
          <a:xfrm>
            <a:off x="5551733" y="3589991"/>
            <a:ext cx="6335167" cy="3241138"/>
          </a:xfrm>
          <a:prstGeom prst="rect">
            <a:avLst/>
          </a:prstGeom>
        </p:spPr>
      </p:pic>
    </p:spTree>
    <p:extLst>
      <p:ext uri="{BB962C8B-B14F-4D97-AF65-F5344CB8AC3E}">
        <p14:creationId xmlns:p14="http://schemas.microsoft.com/office/powerpoint/2010/main" val="126206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3272" y="0"/>
            <a:ext cx="11348728" cy="6858000"/>
          </a:xfrm>
          <a:prstGeom prst="rect">
            <a:avLst/>
          </a:prstGeom>
        </p:spPr>
      </p:pic>
      <p:grpSp>
        <p:nvGrpSpPr>
          <p:cNvPr id="7" name="Grupa 6">
            <a:extLst>
              <a:ext uri="{FF2B5EF4-FFF2-40B4-BE49-F238E27FC236}">
                <a16:creationId xmlns:a16="http://schemas.microsoft.com/office/drawing/2014/main" id="{A0A46975-B55B-4999-8467-6E56172ABDB7}"/>
              </a:ext>
            </a:extLst>
          </p:cNvPr>
          <p:cNvGrpSpPr/>
          <p:nvPr/>
        </p:nvGrpSpPr>
        <p:grpSpPr>
          <a:xfrm>
            <a:off x="843272" y="403517"/>
            <a:ext cx="11363789" cy="864096"/>
            <a:chOff x="828211" y="204452"/>
            <a:chExt cx="11363789" cy="864096"/>
          </a:xfrm>
        </p:grpSpPr>
        <p:sp>
          <p:nvSpPr>
            <p:cNvPr id="8" name="Prostokąt 7">
              <a:extLst>
                <a:ext uri="{FF2B5EF4-FFF2-40B4-BE49-F238E27FC236}">
                  <a16:creationId xmlns:a16="http://schemas.microsoft.com/office/drawing/2014/main" id="{151BABEB-50C3-434F-8BD4-5ACA20C4F967}"/>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Text Box 1">
              <a:extLst>
                <a:ext uri="{FF2B5EF4-FFF2-40B4-BE49-F238E27FC236}">
                  <a16:creationId xmlns:a16="http://schemas.microsoft.com/office/drawing/2014/main" id="{F585DF31-B70F-4414-8C3A-C2AD2685CAA7}"/>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FontTx/>
                <a:buNone/>
              </a:pPr>
              <a:r>
                <a:rPr lang="pl-PL" altLang="pl-PL" sz="4000" b="1" cap="all" dirty="0">
                  <a:solidFill>
                    <a:schemeClr val="bg1"/>
                  </a:solidFill>
                  <a:latin typeface="Calibri" pitchFamily="34" charset="0"/>
                  <a:cs typeface="Calibri" pitchFamily="34" charset="0"/>
                </a:rPr>
                <a:t>International </a:t>
              </a:r>
              <a:r>
                <a:rPr lang="pl-PL" altLang="pl-PL" sz="4000" b="1" cap="all" dirty="0" err="1">
                  <a:solidFill>
                    <a:schemeClr val="bg1"/>
                  </a:solidFill>
                  <a:latin typeface="Calibri" pitchFamily="34" charset="0"/>
                  <a:cs typeface="Calibri" pitchFamily="34" charset="0"/>
                </a:rPr>
                <a:t>cooperation</a:t>
              </a:r>
              <a:endParaRPr lang="pl-PL" altLang="pl-PL" sz="4000" b="1" cap="all" dirty="0">
                <a:solidFill>
                  <a:schemeClr val="bg1"/>
                </a:solidFill>
                <a:latin typeface="Calibri" pitchFamily="34" charset="0"/>
                <a:cs typeface="Calibri" pitchFamily="34" charset="0"/>
              </a:endParaRP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89956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6">
            <a:extLst>
              <a:ext uri="{FF2B5EF4-FFF2-40B4-BE49-F238E27FC236}">
                <a16:creationId xmlns:a16="http://schemas.microsoft.com/office/drawing/2014/main" id="{1389C206-6568-45EE-8046-1D72DA4EE2A3}"/>
              </a:ext>
            </a:extLst>
          </p:cNvPr>
          <p:cNvSpPr txBox="1"/>
          <p:nvPr/>
        </p:nvSpPr>
        <p:spPr>
          <a:xfrm>
            <a:off x="1343472" y="838691"/>
            <a:ext cx="7271882" cy="2616101"/>
          </a:xfrm>
          <a:prstGeom prst="rect">
            <a:avLst/>
          </a:prstGeom>
          <a:noFill/>
        </p:spPr>
        <p:txBody>
          <a:bodyPr wrap="square" rtlCol="0">
            <a:spAutoFit/>
          </a:bodyPr>
          <a:lstStyle/>
          <a:p>
            <a:pPr marL="285750" lvl="0" indent="-285750">
              <a:spcBef>
                <a:spcPts val="600"/>
              </a:spcBef>
              <a:spcAft>
                <a:spcPts val="0"/>
              </a:spcAft>
              <a:buClr>
                <a:schemeClr val="bg1">
                  <a:lumMod val="75000"/>
                </a:schemeClr>
              </a:buClr>
              <a:buSzPts val="1400"/>
              <a:buFont typeface="Wingdings" panose="05000000000000000000" pitchFamily="2" charset="2"/>
              <a:buChar char="§"/>
            </a:pPr>
            <a:r>
              <a:rPr lang="en-US" sz="1600" b="1" dirty="0">
                <a:latin typeface="Calibri"/>
                <a:cs typeface="Calibri"/>
              </a:rPr>
              <a:t>Bilateral </a:t>
            </a:r>
            <a:r>
              <a:rPr lang="pl-PL" sz="1600" b="1" dirty="0">
                <a:latin typeface="Calibri"/>
                <a:cs typeface="Calibri"/>
              </a:rPr>
              <a:t>c</a:t>
            </a:r>
            <a:r>
              <a:rPr lang="en-US" sz="1600" b="1" dirty="0" err="1">
                <a:latin typeface="Calibri"/>
                <a:cs typeface="Calibri"/>
              </a:rPr>
              <a:t>ooperation</a:t>
            </a:r>
            <a:r>
              <a:rPr lang="en-US" sz="1600" b="1" dirty="0">
                <a:latin typeface="Calibri"/>
                <a:cs typeface="Calibri"/>
              </a:rPr>
              <a:t> </a:t>
            </a:r>
            <a:r>
              <a:rPr lang="pl-PL" sz="1600" b="1" dirty="0">
                <a:latin typeface="Calibri"/>
                <a:cs typeface="Calibri"/>
              </a:rPr>
              <a:t>a</a:t>
            </a:r>
            <a:r>
              <a:rPr lang="en-US" sz="1600" b="1" dirty="0" err="1">
                <a:latin typeface="Calibri"/>
                <a:cs typeface="Calibri"/>
              </a:rPr>
              <a:t>greements</a:t>
            </a:r>
            <a:r>
              <a:rPr lang="en-US" sz="1600" b="1" dirty="0">
                <a:latin typeface="Calibri"/>
                <a:cs typeface="Calibri"/>
              </a:rPr>
              <a:t> </a:t>
            </a:r>
            <a:r>
              <a:rPr lang="en-US" sz="1600" dirty="0">
                <a:latin typeface="Calibri"/>
                <a:cs typeface="Calibri"/>
              </a:rPr>
              <a:t>-</a:t>
            </a:r>
            <a:r>
              <a:rPr lang="en-US" sz="1600" b="1" dirty="0">
                <a:latin typeface="Calibri"/>
                <a:cs typeface="Calibri"/>
              </a:rPr>
              <a:t> </a:t>
            </a:r>
            <a:r>
              <a:rPr lang="en-US" sz="1600" dirty="0">
                <a:latin typeface="Calibri"/>
                <a:cs typeface="Calibri"/>
              </a:rPr>
              <a:t>inter-university and inter-faculty </a:t>
            </a:r>
            <a:br>
              <a:rPr lang="pl-PL" sz="1600" b="1" dirty="0">
                <a:latin typeface="Calibri"/>
                <a:cs typeface="Calibri"/>
              </a:rPr>
            </a:br>
            <a:r>
              <a:rPr lang="pl-PL" sz="1600" b="1" dirty="0">
                <a:latin typeface="Calibri"/>
                <a:cs typeface="Calibri"/>
              </a:rPr>
              <a:t>148 </a:t>
            </a:r>
            <a:r>
              <a:rPr lang="en-US" sz="1600" dirty="0">
                <a:latin typeface="Calibri"/>
                <a:cs typeface="Calibri"/>
              </a:rPr>
              <a:t>partners from </a:t>
            </a:r>
            <a:r>
              <a:rPr lang="pl-PL" sz="1600" b="1" dirty="0">
                <a:latin typeface="Calibri"/>
                <a:cs typeface="Calibri"/>
              </a:rPr>
              <a:t>41 </a:t>
            </a:r>
            <a:r>
              <a:rPr lang="en-US" sz="1600" dirty="0">
                <a:latin typeface="Calibri"/>
                <a:cs typeface="Calibri"/>
              </a:rPr>
              <a:t>countries</a:t>
            </a:r>
            <a:endParaRPr lang="pl-PL" sz="1600" dirty="0">
              <a:latin typeface="Calibri"/>
              <a:cs typeface="Calibri"/>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err="1">
                <a:latin typeface="Calibri"/>
                <a:cs typeface="Calibri"/>
              </a:rPr>
              <a:t>Bilateral</a:t>
            </a:r>
            <a:r>
              <a:rPr lang="pl-PL" sz="1600" b="1" dirty="0">
                <a:latin typeface="Calibri"/>
                <a:cs typeface="Calibri"/>
              </a:rPr>
              <a:t> student exchange </a:t>
            </a:r>
            <a:r>
              <a:rPr lang="pl-PL" sz="1600" b="1" dirty="0" err="1">
                <a:latin typeface="Calibri"/>
                <a:cs typeface="Calibri"/>
              </a:rPr>
              <a:t>agreements</a:t>
            </a:r>
            <a:r>
              <a:rPr lang="pl-PL" sz="1600" b="1" dirty="0">
                <a:latin typeface="Calibri"/>
                <a:cs typeface="Calibri"/>
              </a:rPr>
              <a:t> </a:t>
            </a:r>
            <a:r>
              <a:rPr lang="pl-PL" sz="1600" dirty="0">
                <a:latin typeface="Calibri"/>
                <a:cs typeface="Calibri"/>
              </a:rPr>
              <a:t>(student exchange)</a:t>
            </a:r>
            <a:br>
              <a:rPr lang="pl-PL" sz="1600" dirty="0">
                <a:latin typeface="Calibri"/>
                <a:cs typeface="Calibri"/>
              </a:rPr>
            </a:br>
            <a:r>
              <a:rPr lang="pl-PL" sz="1600" b="1" dirty="0">
                <a:latin typeface="Calibri"/>
                <a:cs typeface="Calibri"/>
              </a:rPr>
              <a:t>33</a:t>
            </a:r>
            <a:r>
              <a:rPr lang="en-US" sz="1600" b="1" dirty="0">
                <a:latin typeface="Calibri"/>
                <a:cs typeface="Calibri"/>
              </a:rPr>
              <a:t> </a:t>
            </a:r>
            <a:r>
              <a:rPr lang="en-US" sz="1600" dirty="0">
                <a:latin typeface="Calibri"/>
                <a:cs typeface="Calibri"/>
              </a:rPr>
              <a:t>partners from </a:t>
            </a:r>
            <a:r>
              <a:rPr lang="en-US" sz="1600" b="1" dirty="0">
                <a:latin typeface="Calibri"/>
                <a:cs typeface="Calibri"/>
              </a:rPr>
              <a:t>1</a:t>
            </a:r>
            <a:r>
              <a:rPr lang="pl-PL" sz="1600" b="1" dirty="0">
                <a:latin typeface="Calibri"/>
                <a:cs typeface="Calibri"/>
              </a:rPr>
              <a:t>6</a:t>
            </a:r>
            <a:r>
              <a:rPr lang="en-US" sz="1600" b="1" dirty="0">
                <a:latin typeface="Calibri"/>
                <a:cs typeface="Calibri"/>
              </a:rPr>
              <a:t> </a:t>
            </a:r>
            <a:r>
              <a:rPr lang="en-US" sz="1600" dirty="0">
                <a:latin typeface="Calibri"/>
                <a:cs typeface="Calibri"/>
              </a:rPr>
              <a:t>countries</a:t>
            </a:r>
            <a:endParaRPr lang="pl-PL" sz="1600" dirty="0">
              <a:latin typeface="Calibri"/>
              <a:cs typeface="Calibri"/>
            </a:endParaRPr>
          </a:p>
          <a:p>
            <a:pPr marL="285750" lvl="0" indent="-285750">
              <a:spcBef>
                <a:spcPts val="600"/>
              </a:spcBef>
              <a:spcAft>
                <a:spcPts val="0"/>
              </a:spcAft>
              <a:buClr>
                <a:schemeClr val="bg1">
                  <a:lumMod val="75000"/>
                </a:schemeClr>
              </a:buClr>
              <a:buSzPts val="1400"/>
              <a:buFont typeface="Wingdings" panose="05000000000000000000" pitchFamily="2" charset="2"/>
              <a:buChar char="§"/>
            </a:pPr>
            <a:r>
              <a:rPr lang="en-US" sz="1600" b="1" dirty="0">
                <a:latin typeface="Calibri"/>
                <a:cs typeface="Calibri"/>
              </a:rPr>
              <a:t>Double diploma agreements </a:t>
            </a:r>
            <a:br>
              <a:rPr lang="pl-PL" sz="1600" b="1" dirty="0">
                <a:latin typeface="Calibri"/>
                <a:cs typeface="Calibri"/>
              </a:rPr>
            </a:br>
            <a:r>
              <a:rPr lang="pl-PL" sz="1600" b="1" dirty="0">
                <a:latin typeface="Calibri"/>
                <a:cs typeface="Calibri"/>
              </a:rPr>
              <a:t>11</a:t>
            </a:r>
            <a:r>
              <a:rPr lang="en-US" sz="1600" b="1" dirty="0">
                <a:latin typeface="Calibri"/>
                <a:cs typeface="Calibri"/>
              </a:rPr>
              <a:t> </a:t>
            </a:r>
            <a:r>
              <a:rPr lang="en-US" sz="1600" dirty="0">
                <a:latin typeface="Calibri"/>
                <a:cs typeface="Calibri"/>
              </a:rPr>
              <a:t>partners from </a:t>
            </a:r>
            <a:r>
              <a:rPr lang="pl-PL" sz="1600" b="1" dirty="0">
                <a:latin typeface="Calibri"/>
                <a:cs typeface="Calibri"/>
              </a:rPr>
              <a:t>6</a:t>
            </a:r>
            <a:r>
              <a:rPr lang="en-US" sz="1600" b="1" dirty="0">
                <a:latin typeface="Calibri"/>
                <a:cs typeface="Calibri"/>
              </a:rPr>
              <a:t> </a:t>
            </a:r>
            <a:r>
              <a:rPr lang="en-US" sz="1600" dirty="0">
                <a:latin typeface="Calibri"/>
                <a:cs typeface="Calibri"/>
              </a:rPr>
              <a:t>countries</a:t>
            </a:r>
            <a:endParaRPr lang="pl-PL" sz="1600" dirty="0">
              <a:latin typeface="Calibri"/>
              <a:cs typeface="Calibri"/>
            </a:endParaRPr>
          </a:p>
          <a:p>
            <a:pPr marL="285750" lvl="0" indent="-285750">
              <a:spcBef>
                <a:spcPts val="600"/>
              </a:spcBef>
              <a:spcAft>
                <a:spcPts val="0"/>
              </a:spcAft>
              <a:buClr>
                <a:schemeClr val="bg1">
                  <a:lumMod val="75000"/>
                </a:schemeClr>
              </a:buClr>
              <a:buSzPts val="1400"/>
              <a:buFont typeface="Wingdings" panose="05000000000000000000" pitchFamily="2" charset="2"/>
              <a:buChar char="§"/>
            </a:pPr>
            <a:r>
              <a:rPr lang="en-US" sz="1600" b="1" dirty="0">
                <a:latin typeface="Calibri"/>
                <a:cs typeface="Calibri"/>
              </a:rPr>
              <a:t>Agreements regarding academic mobility in the Erasmus + program </a:t>
            </a:r>
            <a:br>
              <a:rPr lang="pl-PL" sz="1600" b="1" dirty="0">
                <a:latin typeface="Calibri"/>
                <a:cs typeface="Calibri"/>
              </a:rPr>
            </a:br>
            <a:r>
              <a:rPr lang="pl-PL" sz="1600" b="1" dirty="0">
                <a:latin typeface="Calibri"/>
                <a:cs typeface="Calibri"/>
              </a:rPr>
              <a:t>700</a:t>
            </a:r>
            <a:r>
              <a:rPr lang="en-US" sz="1600" b="1" dirty="0">
                <a:latin typeface="Calibri"/>
                <a:cs typeface="Calibri"/>
              </a:rPr>
              <a:t> </a:t>
            </a:r>
            <a:r>
              <a:rPr lang="en-US" sz="1600" dirty="0">
                <a:latin typeface="Calibri"/>
                <a:cs typeface="Calibri"/>
              </a:rPr>
              <a:t>active European agreements and </a:t>
            </a:r>
            <a:r>
              <a:rPr lang="pl-PL" sz="1600" b="1" dirty="0">
                <a:latin typeface="Calibri"/>
                <a:cs typeface="Calibri"/>
              </a:rPr>
              <a:t>200</a:t>
            </a:r>
            <a:r>
              <a:rPr lang="pl-PL" sz="1600" dirty="0">
                <a:latin typeface="Calibri"/>
                <a:cs typeface="Calibri"/>
              </a:rPr>
              <a:t> </a:t>
            </a:r>
            <a:r>
              <a:rPr lang="en-US" sz="1600" dirty="0">
                <a:latin typeface="Calibri"/>
                <a:cs typeface="Calibri"/>
              </a:rPr>
              <a:t>with partners from other countries </a:t>
            </a:r>
            <a:br>
              <a:rPr lang="pl-PL" sz="1600" dirty="0">
                <a:latin typeface="Calibri"/>
                <a:cs typeface="Calibri"/>
              </a:rPr>
            </a:br>
            <a:r>
              <a:rPr lang="en-US" sz="1600" dirty="0">
                <a:latin typeface="Calibri"/>
                <a:cs typeface="Calibri"/>
              </a:rPr>
              <a:t>of the world.</a:t>
            </a:r>
            <a:endParaRPr lang="pl-PL" sz="1600" dirty="0">
              <a:latin typeface="Calibri"/>
              <a:cs typeface="Calibri"/>
              <a:sym typeface="Calibri"/>
            </a:endParaRPr>
          </a:p>
        </p:txBody>
      </p:sp>
      <p:sp>
        <p:nvSpPr>
          <p:cNvPr id="6" name="Text Box 1">
            <a:extLst>
              <a:ext uri="{FF2B5EF4-FFF2-40B4-BE49-F238E27FC236}">
                <a16:creationId xmlns:a16="http://schemas.microsoft.com/office/drawing/2014/main" id="{5236C980-6E6C-443A-9FF2-5E473BF95923}"/>
              </a:ext>
            </a:extLst>
          </p:cNvPr>
          <p:cNvSpPr txBox="1">
            <a:spLocks noChangeArrowheads="1"/>
          </p:cNvSpPr>
          <p:nvPr/>
        </p:nvSpPr>
        <p:spPr bwMode="auto">
          <a:xfrm>
            <a:off x="1271464" y="-99392"/>
            <a:ext cx="7776864" cy="11818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r>
              <a:rPr lang="pl-PL" sz="3200" b="1" dirty="0" err="1">
                <a:solidFill>
                  <a:srgbClr val="C00000"/>
                </a:solidFill>
                <a:latin typeface="Calibri" panose="020F0502020204030204" pitchFamily="34" charset="0"/>
                <a:cs typeface="Calibri" panose="020F0502020204030204" pitchFamily="34" charset="0"/>
              </a:rPr>
              <a:t>Current</a:t>
            </a:r>
            <a:r>
              <a:rPr lang="pl-PL" sz="3200" b="1" dirty="0">
                <a:solidFill>
                  <a:srgbClr val="C00000"/>
                </a:solidFill>
                <a:latin typeface="Calibri" panose="020F0502020204030204" pitchFamily="34" charset="0"/>
                <a:cs typeface="Calibri" panose="020F0502020204030204" pitchFamily="34" charset="0"/>
              </a:rPr>
              <a:t> </a:t>
            </a:r>
            <a:r>
              <a:rPr lang="pl-PL" sz="3200" b="1" dirty="0" err="1">
                <a:solidFill>
                  <a:srgbClr val="C00000"/>
                </a:solidFill>
                <a:latin typeface="Calibri" panose="020F0502020204030204" pitchFamily="34" charset="0"/>
                <a:cs typeface="Calibri" panose="020F0502020204030204" pitchFamily="34" charset="0"/>
              </a:rPr>
              <a:t>international</a:t>
            </a:r>
            <a:r>
              <a:rPr lang="pl-PL" sz="3200" b="1" dirty="0">
                <a:solidFill>
                  <a:srgbClr val="C00000"/>
                </a:solidFill>
                <a:latin typeface="Calibri" panose="020F0502020204030204" pitchFamily="34" charset="0"/>
                <a:cs typeface="Calibri" panose="020F0502020204030204" pitchFamily="34" charset="0"/>
              </a:rPr>
              <a:t> </a:t>
            </a:r>
            <a:r>
              <a:rPr lang="pl-PL" sz="3200" b="1" dirty="0" err="1">
                <a:solidFill>
                  <a:srgbClr val="C00000"/>
                </a:solidFill>
                <a:latin typeface="Calibri" panose="020F0502020204030204" pitchFamily="34" charset="0"/>
                <a:cs typeface="Calibri" panose="020F0502020204030204" pitchFamily="34" charset="0"/>
              </a:rPr>
              <a:t>agreements</a:t>
            </a:r>
            <a:endParaRPr lang="en-US" sz="3200" b="1" dirty="0">
              <a:solidFill>
                <a:srgbClr val="C00000"/>
              </a:solidFill>
              <a:latin typeface="Calibri" panose="020F0502020204030204" pitchFamily="34" charset="0"/>
              <a:cs typeface="Calibri" panose="020F0502020204030204" pitchFamily="34" charset="0"/>
            </a:endParaRPr>
          </a:p>
        </p:txBody>
      </p:sp>
      <p:graphicFrame>
        <p:nvGraphicFramePr>
          <p:cNvPr id="10" name="Tabela 9">
            <a:extLst>
              <a:ext uri="{FF2B5EF4-FFF2-40B4-BE49-F238E27FC236}">
                <a16:creationId xmlns:a16="http://schemas.microsoft.com/office/drawing/2014/main" id="{2D671483-CC42-4AC8-A857-ACA08951B5F1}"/>
              </a:ext>
            </a:extLst>
          </p:cNvPr>
          <p:cNvGraphicFramePr>
            <a:graphicFrameLocks noGrp="1"/>
          </p:cNvGraphicFramePr>
          <p:nvPr>
            <p:extLst>
              <p:ext uri="{D42A27DB-BD31-4B8C-83A1-F6EECF244321}">
                <p14:modId xmlns:p14="http://schemas.microsoft.com/office/powerpoint/2010/main" val="2822365114"/>
              </p:ext>
            </p:extLst>
          </p:nvPr>
        </p:nvGraphicFramePr>
        <p:xfrm>
          <a:off x="1368098" y="3645024"/>
          <a:ext cx="6696744" cy="2869878"/>
        </p:xfrm>
        <a:graphic>
          <a:graphicData uri="http://schemas.openxmlformats.org/drawingml/2006/table">
            <a:tbl>
              <a:tblPr firstRow="1" bandRow="1">
                <a:tableStyleId>{C083E6E3-FA7D-4D7B-A595-EF9225AFEA82}</a:tableStyleId>
              </a:tblPr>
              <a:tblGrid>
                <a:gridCol w="5328592">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tblGrid>
              <a:tr h="513989">
                <a:tc>
                  <a:txBody>
                    <a:bodyPr/>
                    <a:lstStyle/>
                    <a:p>
                      <a:pPr marL="457200" marR="0" lvl="1" indent="0" algn="l" defTabSz="914400" rtl="0" eaLnBrk="1" fontAlgn="base" latinLnBrk="0" hangingPunct="1">
                        <a:lnSpc>
                          <a:spcPct val="100000"/>
                        </a:lnSpc>
                        <a:spcBef>
                          <a:spcPct val="20000"/>
                        </a:spcBef>
                        <a:spcAft>
                          <a:spcPts val="0"/>
                        </a:spcAft>
                        <a:buClr>
                          <a:srgbClr val="C00000"/>
                        </a:buClr>
                        <a:buSzPts val="1400"/>
                        <a:buFont typeface="Arial"/>
                        <a:buNone/>
                        <a:tabLst/>
                      </a:pPr>
                      <a:r>
                        <a:rPr lang="pl-PL" sz="1600" b="1" kern="1200" dirty="0">
                          <a:solidFill>
                            <a:schemeClr val="dk1"/>
                          </a:solidFill>
                          <a:latin typeface="Calibri"/>
                          <a:ea typeface="+mn-ea"/>
                          <a:cs typeface="Calibri"/>
                        </a:rPr>
                        <a:t>INTERNATIONALISATION</a:t>
                      </a:r>
                    </a:p>
                  </a:txBody>
                  <a:tcPr marL="91452" marR="91452" anchor="ctr">
                    <a:lnL>
                      <a:noFill/>
                    </a:lnL>
                    <a:lnR w="3175" cap="flat" cmpd="sng" algn="ctr">
                      <a:solidFill>
                        <a:schemeClr val="bg1"/>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600" dirty="0">
                          <a:solidFill>
                            <a:schemeClr val="tx1"/>
                          </a:solidFill>
                          <a:latin typeface="Calibri" panose="020F0502020204030204" pitchFamily="34" charset="0"/>
                        </a:rPr>
                        <a:t>2024/2025</a:t>
                      </a:r>
                    </a:p>
                  </a:txBody>
                  <a:tcPr marL="91452" marR="91452">
                    <a:lnL w="3175" cap="flat" cmpd="sng" algn="ctr">
                      <a:solidFill>
                        <a:schemeClr val="bg1"/>
                      </a:solidFill>
                      <a:prstDash val="solid"/>
                      <a:round/>
                      <a:headEnd type="none" w="med" len="med"/>
                      <a:tailEnd type="none" w="med" len="med"/>
                    </a:lnL>
                    <a:lnR>
                      <a:noFill/>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433272">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Foreign</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on I </a:t>
                      </a:r>
                      <a:r>
                        <a:rPr lang="pl-PL" sz="1600" b="0" kern="1200" dirty="0" err="1">
                          <a:solidFill>
                            <a:schemeClr val="tx1"/>
                          </a:solidFill>
                          <a:latin typeface="Calibri"/>
                          <a:ea typeface="Calibri"/>
                          <a:cs typeface="Calibri"/>
                        </a:rPr>
                        <a:t>study</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degree</a:t>
                      </a:r>
                      <a:r>
                        <a:rPr lang="pl-PL" sz="1600" b="0" kern="1200" dirty="0">
                          <a:solidFill>
                            <a:schemeClr val="tx1"/>
                          </a:solidFill>
                          <a:latin typeface="Calibri"/>
                          <a:ea typeface="Calibri"/>
                          <a:cs typeface="Calibri"/>
                        </a:rPr>
                        <a:t>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968</a:t>
                      </a:r>
                      <a:endParaRPr lang="pl-PL" sz="1600"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564907">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Foreign</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on II </a:t>
                      </a:r>
                      <a:r>
                        <a:rPr lang="pl-PL" sz="1600" b="0" kern="1200" dirty="0" err="1">
                          <a:solidFill>
                            <a:schemeClr val="tx1"/>
                          </a:solidFill>
                          <a:latin typeface="Calibri"/>
                          <a:ea typeface="Calibri"/>
                          <a:cs typeface="Calibri"/>
                        </a:rPr>
                        <a:t>study</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degree</a:t>
                      </a:r>
                      <a:r>
                        <a:rPr lang="pl-PL" sz="1600" b="0" kern="1200" dirty="0">
                          <a:solidFill>
                            <a:schemeClr val="tx1"/>
                          </a:solidFill>
                          <a:latin typeface="Calibri"/>
                          <a:ea typeface="Calibri"/>
                          <a:cs typeface="Calibri"/>
                        </a:rPr>
                        <a:t>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236</a:t>
                      </a:r>
                      <a:endParaRPr lang="pl-PL" sz="1600"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452570">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Foreign</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in </a:t>
                      </a:r>
                      <a:r>
                        <a:rPr lang="pl-PL" sz="1600" b="0" kern="1200" dirty="0" err="1">
                          <a:solidFill>
                            <a:schemeClr val="tx1"/>
                          </a:solidFill>
                          <a:latin typeface="Calibri"/>
                          <a:ea typeface="Calibri"/>
                          <a:cs typeface="Calibri"/>
                        </a:rPr>
                        <a:t>Doctoral</a:t>
                      </a:r>
                      <a:r>
                        <a:rPr lang="pl-PL" sz="1600" b="0" kern="1200" dirty="0">
                          <a:solidFill>
                            <a:schemeClr val="tx1"/>
                          </a:solidFill>
                          <a:latin typeface="Calibri"/>
                          <a:ea typeface="Calibri"/>
                          <a:cs typeface="Calibri"/>
                        </a:rPr>
                        <a:t> School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89</a:t>
                      </a:r>
                      <a:endParaRPr lang="pl-PL" sz="1600"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52570">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Incoming</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including</a:t>
                      </a:r>
                      <a:r>
                        <a:rPr lang="pl-PL" sz="1600" b="0" kern="1200" dirty="0">
                          <a:solidFill>
                            <a:schemeClr val="tx1"/>
                          </a:solidFill>
                          <a:latin typeface="Calibri"/>
                          <a:ea typeface="Calibri"/>
                          <a:cs typeface="Calibri"/>
                        </a:rPr>
                        <a:t> ERASMUS+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600" kern="1200" dirty="0">
                          <a:solidFill>
                            <a:schemeClr val="tx1"/>
                          </a:solidFill>
                          <a:latin typeface="Calibri"/>
                          <a:ea typeface="+mn-ea"/>
                          <a:cs typeface="Calibri"/>
                        </a:rPr>
                        <a:t>259</a:t>
                      </a:r>
                      <a:endParaRPr sz="1600" kern="1200" dirty="0">
                        <a:solidFill>
                          <a:schemeClr val="tx1"/>
                        </a:solidFill>
                        <a:latin typeface="Calibri"/>
                        <a:ea typeface="+mn-ea"/>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910192011"/>
                  </a:ext>
                </a:extLst>
              </a:tr>
              <a:tr h="452570">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exchange </a:t>
                      </a:r>
                      <a:r>
                        <a:rPr lang="pl-PL" sz="1600" b="0" kern="1200" dirty="0" err="1">
                          <a:solidFill>
                            <a:schemeClr val="tx1"/>
                          </a:solidFill>
                          <a:latin typeface="Calibri"/>
                          <a:ea typeface="Calibri"/>
                          <a:cs typeface="Calibri"/>
                        </a:rPr>
                        <a:t>including</a:t>
                      </a:r>
                      <a:r>
                        <a:rPr lang="pl-PL" sz="1600" b="0" kern="1200" dirty="0">
                          <a:solidFill>
                            <a:schemeClr val="tx1"/>
                          </a:solidFill>
                          <a:latin typeface="Calibri"/>
                          <a:ea typeface="Calibri"/>
                          <a:cs typeface="Calibri"/>
                        </a:rPr>
                        <a:t> ERASMUS+</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187</a:t>
                      </a:r>
                      <a:endParaRPr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773746629"/>
                  </a:ext>
                </a:extLst>
              </a:tr>
            </a:tbl>
          </a:graphicData>
        </a:graphic>
      </p:graphicFrame>
      <p:pic>
        <p:nvPicPr>
          <p:cNvPr id="8" name="Obraz 7">
            <a:extLst>
              <a:ext uri="{FF2B5EF4-FFF2-40B4-BE49-F238E27FC236}">
                <a16:creationId xmlns:a16="http://schemas.microsoft.com/office/drawing/2014/main" id="{8A0DB881-7FF6-4AC2-A0AE-2878D16D1B1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436099" y="0"/>
            <a:ext cx="3755902" cy="6858000"/>
          </a:xfrm>
          <a:prstGeom prst="rect">
            <a:avLst/>
          </a:prstGeom>
        </p:spPr>
      </p:pic>
    </p:spTree>
    <p:extLst>
      <p:ext uri="{BB962C8B-B14F-4D97-AF65-F5344CB8AC3E}">
        <p14:creationId xmlns:p14="http://schemas.microsoft.com/office/powerpoint/2010/main" val="1350515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0"/>
            <a:ext cx="9396537" cy="1052737"/>
          </a:xfrm>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graphicFrame>
        <p:nvGraphicFramePr>
          <p:cNvPr id="14" name="Tabela 13"/>
          <p:cNvGraphicFramePr>
            <a:graphicFrameLocks noGrp="1"/>
          </p:cNvGraphicFramePr>
          <p:nvPr>
            <p:extLst>
              <p:ext uri="{D42A27DB-BD31-4B8C-83A1-F6EECF244321}">
                <p14:modId xmlns:p14="http://schemas.microsoft.com/office/powerpoint/2010/main" val="3664626054"/>
              </p:ext>
            </p:extLst>
          </p:nvPr>
        </p:nvGraphicFramePr>
        <p:xfrm>
          <a:off x="1257770" y="1309037"/>
          <a:ext cx="6350398" cy="2512714"/>
        </p:xfrm>
        <a:graphic>
          <a:graphicData uri="http://schemas.openxmlformats.org/drawingml/2006/table">
            <a:tbl>
              <a:tblPr firstRow="1" bandRow="1">
                <a:tableStyleId>{C083E6E3-FA7D-4D7B-A595-EF9225AFEA82}</a:tableStyleId>
              </a:tblPr>
              <a:tblGrid>
                <a:gridCol w="433417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tblGrid>
              <a:tr h="279638">
                <a:tc>
                  <a:txBody>
                    <a:bodyPr/>
                    <a:lstStyle/>
                    <a:p>
                      <a:pPr algn="l">
                        <a:spcAft>
                          <a:spcPts val="0"/>
                        </a:spcAft>
                      </a:pPr>
                      <a:r>
                        <a:rPr lang="pl-PL" sz="1400" b="1" dirty="0">
                          <a:solidFill>
                            <a:schemeClr val="tx1"/>
                          </a:solidFill>
                          <a:effectLst/>
                          <a:latin typeface="Calibri" pitchFamily="34" charset="0"/>
                        </a:rPr>
                        <a:t>Program</a:t>
                      </a:r>
                      <a:endParaRPr lang="pl-PL" sz="1400" b="1" dirty="0">
                        <a:solidFill>
                          <a:schemeClr val="tx1"/>
                        </a:solidFill>
                        <a:effectLst/>
                        <a:latin typeface="Calibri" pitchFamily="34" charset="0"/>
                        <a:ea typeface="+mn-ea"/>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rtl="0">
                        <a:spcBef>
                          <a:spcPts val="0"/>
                        </a:spcBef>
                        <a:spcAft>
                          <a:spcPts val="0"/>
                        </a:spcAft>
                        <a:buNone/>
                      </a:pPr>
                      <a:r>
                        <a:rPr lang="pl-PL" sz="1400" b="1" u="none" strike="noStrike" cap="none" dirty="0">
                          <a:solidFill>
                            <a:schemeClr val="dk1"/>
                          </a:solidFill>
                          <a:latin typeface="Calibri"/>
                          <a:ea typeface="+mn-ea"/>
                          <a:cs typeface="Calibri"/>
                          <a:sym typeface="Calibri"/>
                        </a:rPr>
                        <a:t>2024/2025</a:t>
                      </a:r>
                      <a:endParaRPr sz="1400" b="1" u="none" strike="noStrike" cap="none" dirty="0">
                        <a:solidFill>
                          <a:schemeClr val="dk1"/>
                        </a:solidFill>
                        <a:latin typeface="Calibri"/>
                        <a:ea typeface="+mn-ea"/>
                        <a:cs typeface="Calibri"/>
                        <a:sym typeface="Calibri"/>
                      </a:endParaRP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39528">
                <a:tc>
                  <a:txBody>
                    <a:bodyPr/>
                    <a:lstStyle/>
                    <a:p>
                      <a:pPr algn="l">
                        <a:spcAft>
                          <a:spcPts val="0"/>
                        </a:spcAft>
                      </a:pPr>
                      <a:r>
                        <a:rPr lang="pl-PL" sz="1200" b="0" dirty="0">
                          <a:effectLst/>
                          <a:latin typeface="Calibri" panose="020F0502020204030204" pitchFamily="34" charset="0"/>
                          <a:cs typeface="Calibri" panose="020F0502020204030204" pitchFamily="34" charset="0"/>
                        </a:rPr>
                        <a:t>Erasmus+ </a:t>
                      </a:r>
                      <a:r>
                        <a:rPr lang="pl-PL" sz="1200" b="0" dirty="0" err="1">
                          <a:effectLst/>
                          <a:latin typeface="Calibri" panose="020F0502020204030204" pitchFamily="34" charset="0"/>
                          <a:cs typeface="Calibri" panose="020F0502020204030204" pitchFamily="34" charset="0"/>
                        </a:rPr>
                        <a:t>studies</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134</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61283">
                <a:tc>
                  <a:txBody>
                    <a:bodyPr/>
                    <a:lstStyle/>
                    <a:p>
                      <a:pPr algn="l">
                        <a:spcAft>
                          <a:spcPts val="0"/>
                        </a:spcAft>
                      </a:pPr>
                      <a:r>
                        <a:rPr lang="pl-PL" sz="1200" b="0" dirty="0">
                          <a:effectLst/>
                          <a:latin typeface="Calibri" panose="020F0502020204030204" pitchFamily="34" charset="0"/>
                          <a:cs typeface="Calibri" panose="020F0502020204030204" pitchFamily="34" charset="0"/>
                        </a:rPr>
                        <a:t>Erasmus+ student </a:t>
                      </a:r>
                      <a:r>
                        <a:rPr lang="pl-PL" sz="1200" b="0" dirty="0" err="1">
                          <a:effectLst/>
                          <a:latin typeface="Calibri" panose="020F0502020204030204" pitchFamily="34" charset="0"/>
                          <a:cs typeface="Calibri" panose="020F0502020204030204" pitchFamily="34" charset="0"/>
                        </a:rPr>
                        <a:t>internships</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35935">
                <a:tc>
                  <a:txBody>
                    <a:bodyPr/>
                    <a:lstStyle/>
                    <a:p>
                      <a:pPr algn="l">
                        <a:spcAft>
                          <a:spcPts val="1000"/>
                        </a:spcAft>
                      </a:pPr>
                      <a:r>
                        <a:rPr lang="pl-PL" sz="1200" b="0" dirty="0">
                          <a:effectLst/>
                          <a:latin typeface="Calibri" panose="020F0502020204030204" pitchFamily="34" charset="0"/>
                          <a:ea typeface="Calibri"/>
                          <a:cs typeface="Calibri" panose="020F0502020204030204" pitchFamily="34" charset="0"/>
                        </a:rPr>
                        <a:t>Erasmus+ </a:t>
                      </a:r>
                      <a:r>
                        <a:rPr lang="pl-PL" sz="1200" b="0" dirty="0" err="1">
                          <a:effectLst/>
                          <a:latin typeface="Calibri" panose="020F0502020204030204" pitchFamily="34" charset="0"/>
                          <a:ea typeface="Calibri"/>
                          <a:cs typeface="Calibri" panose="020F0502020204030204" pitchFamily="34" charset="0"/>
                        </a:rPr>
                        <a:t>short</a:t>
                      </a:r>
                      <a:r>
                        <a:rPr lang="pl-PL" sz="1200" b="0" dirty="0">
                          <a:effectLst/>
                          <a:latin typeface="Calibri" panose="020F0502020204030204" pitchFamily="34" charset="0"/>
                          <a:ea typeface="Calibri"/>
                          <a:cs typeface="Calibri" panose="020F0502020204030204" pitchFamily="34" charset="0"/>
                        </a:rPr>
                        <a:t>-term </a:t>
                      </a:r>
                      <a:r>
                        <a:rPr lang="pl-PL" sz="1200" b="0" dirty="0" err="1">
                          <a:effectLst/>
                          <a:latin typeface="Calibri" panose="020F0502020204030204" pitchFamily="34" charset="0"/>
                          <a:ea typeface="Calibri"/>
                          <a:cs typeface="Calibri" panose="020F0502020204030204" pitchFamily="34" charset="0"/>
                        </a:rPr>
                        <a:t>mobility</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48</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87561504"/>
                  </a:ext>
                </a:extLst>
              </a:tr>
              <a:tr h="335935">
                <a:tc>
                  <a:txBody>
                    <a:bodyPr/>
                    <a:lstStyle/>
                    <a:p>
                      <a:pPr algn="l">
                        <a:spcAft>
                          <a:spcPts val="1000"/>
                        </a:spcAft>
                      </a:pPr>
                      <a:r>
                        <a:rPr lang="pl-PL" sz="1200" b="0" dirty="0">
                          <a:effectLst/>
                          <a:latin typeface="Calibri" panose="020F0502020204030204" pitchFamily="34" charset="0"/>
                          <a:cs typeface="Calibri" panose="020F0502020204030204" pitchFamily="34" charset="0"/>
                        </a:rPr>
                        <a:t>Erasmus+</a:t>
                      </a:r>
                      <a:r>
                        <a:rPr lang="pl-PL" sz="1200" b="0" baseline="0" dirty="0">
                          <a:effectLst/>
                          <a:latin typeface="Calibri" panose="020F0502020204030204" pitchFamily="34" charset="0"/>
                          <a:cs typeface="Calibri" panose="020F0502020204030204" pitchFamily="34" charset="0"/>
                        </a:rPr>
                        <a:t> </a:t>
                      </a:r>
                      <a:r>
                        <a:rPr lang="pl-PL" sz="1200" b="0" baseline="0" dirty="0" err="1">
                          <a:effectLst/>
                          <a:latin typeface="Calibri" panose="020F0502020204030204" pitchFamily="34" charset="0"/>
                          <a:cs typeface="Calibri" panose="020F0502020204030204" pitchFamily="34" charset="0"/>
                        </a:rPr>
                        <a:t>graduate</a:t>
                      </a:r>
                      <a:r>
                        <a:rPr lang="pl-PL" sz="1200" b="0" baseline="0" dirty="0">
                          <a:effectLst/>
                          <a:latin typeface="Calibri" panose="020F0502020204030204" pitchFamily="34" charset="0"/>
                          <a:cs typeface="Calibri" panose="020F0502020204030204" pitchFamily="34" charset="0"/>
                        </a:rPr>
                        <a:t> </a:t>
                      </a:r>
                      <a:r>
                        <a:rPr lang="pl-PL" sz="1200" b="0" baseline="0" dirty="0" err="1">
                          <a:effectLst/>
                          <a:latin typeface="Calibri" panose="020F0502020204030204" pitchFamily="34" charset="0"/>
                          <a:cs typeface="Calibri" panose="020F0502020204030204" pitchFamily="34" charset="0"/>
                        </a:rPr>
                        <a:t>internships</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12</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265306">
                <a:tc>
                  <a:txBody>
                    <a:bodyPr/>
                    <a:lstStyle/>
                    <a:p>
                      <a:pPr algn="l">
                        <a:lnSpc>
                          <a:spcPct val="115000"/>
                        </a:lnSpc>
                        <a:spcAft>
                          <a:spcPts val="0"/>
                        </a:spcAft>
                      </a:pPr>
                      <a:r>
                        <a:rPr lang="pl-PL" sz="1200" b="0" dirty="0">
                          <a:effectLst/>
                          <a:latin typeface="Calibri" panose="020F0502020204030204" pitchFamily="34" charset="0"/>
                          <a:ea typeface="Calibri"/>
                          <a:cs typeface="Calibri" panose="020F0502020204030204" pitchFamily="34" charset="0"/>
                        </a:rPr>
                        <a:t>Exchange</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8</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72263">
                <a:tc>
                  <a:txBody>
                    <a:bodyPr/>
                    <a:lstStyle/>
                    <a:p>
                      <a:pPr algn="l">
                        <a:lnSpc>
                          <a:spcPct val="115000"/>
                        </a:lnSpc>
                        <a:spcAft>
                          <a:spcPts val="0"/>
                        </a:spcAft>
                      </a:pPr>
                      <a:r>
                        <a:rPr lang="pl-PL" sz="1200" b="0" dirty="0">
                          <a:effectLst/>
                          <a:latin typeface="Calibri" panose="020F0502020204030204" pitchFamily="34" charset="0"/>
                          <a:cs typeface="Calibri" panose="020F0502020204030204" pitchFamily="34" charset="0"/>
                        </a:rPr>
                        <a:t>Double </a:t>
                      </a:r>
                      <a:r>
                        <a:rPr lang="pl-PL" sz="1200" b="0" dirty="0" err="1">
                          <a:effectLst/>
                          <a:latin typeface="Calibri" panose="020F0502020204030204" pitchFamily="34" charset="0"/>
                          <a:cs typeface="Calibri" panose="020F0502020204030204" pitchFamily="34" charset="0"/>
                        </a:rPr>
                        <a:t>Diploma</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14</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5285839"/>
                  </a:ext>
                </a:extLst>
              </a:tr>
              <a:tr h="362326">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221</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sp>
        <p:nvSpPr>
          <p:cNvPr id="17"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868579"/>
            <a:ext cx="6491604" cy="440458"/>
          </a:xfrm>
        </p:spPr>
        <p:txBody>
          <a:bodyPr anchor="t">
            <a:normAutofit/>
          </a:bodyPr>
          <a:lstStyle/>
          <a:p>
            <a:pPr>
              <a:spcBef>
                <a:spcPts val="0"/>
              </a:spcBef>
            </a:pPr>
            <a:r>
              <a:rPr lang="pl-PL" sz="1800" b="1" dirty="0" err="1">
                <a:solidFill>
                  <a:schemeClr val="bg1">
                    <a:lumMod val="50000"/>
                  </a:schemeClr>
                </a:solidFill>
              </a:rPr>
              <a:t>Participation</a:t>
            </a:r>
            <a:r>
              <a:rPr lang="en-US" sz="1800" b="1" dirty="0">
                <a:solidFill>
                  <a:schemeClr val="bg1">
                    <a:lumMod val="50000"/>
                  </a:schemeClr>
                </a:solidFill>
              </a:rPr>
              <a:t> of </a:t>
            </a:r>
            <a:r>
              <a:rPr lang="pl-PL" sz="1800" b="1" dirty="0">
                <a:solidFill>
                  <a:schemeClr val="bg1">
                    <a:lumMod val="50000"/>
                  </a:schemeClr>
                </a:solidFill>
              </a:rPr>
              <a:t>the Wrocław Tech </a:t>
            </a:r>
            <a:r>
              <a:rPr lang="en-US" sz="1800" b="1" dirty="0">
                <a:solidFill>
                  <a:schemeClr val="bg1">
                    <a:lumMod val="50000"/>
                  </a:schemeClr>
                </a:solidFill>
              </a:rPr>
              <a:t>students</a:t>
            </a:r>
            <a:r>
              <a:rPr lang="pl-PL" sz="1800" b="1" dirty="0">
                <a:solidFill>
                  <a:schemeClr val="bg1">
                    <a:lumMod val="50000"/>
                  </a:schemeClr>
                </a:solidFill>
              </a:rPr>
              <a:t> and </a:t>
            </a:r>
            <a:r>
              <a:rPr lang="pl-PL" sz="1800" b="1" dirty="0" err="1">
                <a:solidFill>
                  <a:schemeClr val="bg1">
                    <a:lumMod val="50000"/>
                  </a:schemeClr>
                </a:solidFill>
              </a:rPr>
              <a:t>doctoral</a:t>
            </a:r>
            <a:r>
              <a:rPr lang="pl-PL" sz="1800" b="1" dirty="0">
                <a:solidFill>
                  <a:schemeClr val="bg1">
                    <a:lumMod val="50000"/>
                  </a:schemeClr>
                </a:solidFill>
              </a:rPr>
              <a:t> </a:t>
            </a:r>
            <a:r>
              <a:rPr lang="pl-PL" sz="1800" b="1" dirty="0" err="1">
                <a:solidFill>
                  <a:schemeClr val="bg1">
                    <a:lumMod val="50000"/>
                  </a:schemeClr>
                </a:solidFill>
              </a:rPr>
              <a:t>students</a:t>
            </a:r>
            <a:endParaRPr lang="pl-PL" sz="1800" b="1" dirty="0">
              <a:solidFill>
                <a:schemeClr val="bg1">
                  <a:lumMod val="50000"/>
                </a:schemeClr>
              </a:solidFill>
            </a:endParaRPr>
          </a:p>
          <a:p>
            <a:pPr>
              <a:spcBef>
                <a:spcPts val="0"/>
              </a:spcBef>
            </a:pPr>
            <a:endParaRPr lang="pl-PL" sz="1600" b="1" kern="1200" cap="all" dirty="0">
              <a:cs typeface="Calibri" pitchFamily="34" charset="0"/>
            </a:endParaRPr>
          </a:p>
        </p:txBody>
      </p:sp>
      <p:graphicFrame>
        <p:nvGraphicFramePr>
          <p:cNvPr id="18" name="Tabela 17"/>
          <p:cNvGraphicFramePr>
            <a:graphicFrameLocks noGrp="1"/>
          </p:cNvGraphicFramePr>
          <p:nvPr>
            <p:extLst>
              <p:ext uri="{D42A27DB-BD31-4B8C-83A1-F6EECF244321}">
                <p14:modId xmlns:p14="http://schemas.microsoft.com/office/powerpoint/2010/main" val="1494385466"/>
              </p:ext>
            </p:extLst>
          </p:nvPr>
        </p:nvGraphicFramePr>
        <p:xfrm>
          <a:off x="1257770" y="4343392"/>
          <a:ext cx="6350398" cy="2392965"/>
        </p:xfrm>
        <a:graphic>
          <a:graphicData uri="http://schemas.openxmlformats.org/drawingml/2006/table">
            <a:tbl>
              <a:tblPr firstRow="1" bandRow="1">
                <a:tableStyleId>{C083E6E3-FA7D-4D7B-A595-EF9225AFEA82}</a:tableStyleId>
              </a:tblPr>
              <a:tblGrid>
                <a:gridCol w="433417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tblGrid>
              <a:tr h="329160">
                <a:tc>
                  <a:txBody>
                    <a:bodyPr/>
                    <a:lstStyle/>
                    <a:p>
                      <a:pPr algn="l">
                        <a:spcAft>
                          <a:spcPts val="0"/>
                        </a:spcAft>
                      </a:pPr>
                      <a:r>
                        <a:rPr lang="pl-PL" sz="1200" dirty="0">
                          <a:effectLst/>
                          <a:latin typeface="Calibri" panose="020F0502020204030204" pitchFamily="34" charset="0"/>
                          <a:cs typeface="Calibri" panose="020F0502020204030204" pitchFamily="34" charset="0"/>
                        </a:rPr>
                        <a:t>Erasmus+ </a:t>
                      </a:r>
                      <a:r>
                        <a:rPr lang="pl-PL" sz="1200" dirty="0" err="1">
                          <a:effectLst/>
                          <a:latin typeface="Calibri" panose="020F0502020204030204" pitchFamily="34" charset="0"/>
                          <a:cs typeface="Calibri" panose="020F0502020204030204" pitchFamily="34" charset="0"/>
                        </a:rPr>
                        <a:t>studies</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rtl="0">
                        <a:spcBef>
                          <a:spcPts val="0"/>
                        </a:spcBef>
                        <a:spcAft>
                          <a:spcPts val="0"/>
                        </a:spcAft>
                        <a:buNone/>
                      </a:pPr>
                      <a:r>
                        <a:rPr lang="pl-PL" sz="1400" b="1" u="none" strike="noStrike" cap="none" dirty="0">
                          <a:solidFill>
                            <a:schemeClr val="dk1"/>
                          </a:solidFill>
                          <a:latin typeface="Calibri"/>
                          <a:ea typeface="Calibri"/>
                          <a:cs typeface="Calibri"/>
                          <a:sym typeface="Calibri"/>
                        </a:rPr>
                        <a:t>2024/2025</a:t>
                      </a:r>
                      <a:endParaRPr sz="1400" b="1" u="none" strike="noStrike" cap="none" dirty="0">
                        <a:solidFill>
                          <a:schemeClr val="dk1"/>
                        </a:solidFill>
                        <a:latin typeface="Calibri"/>
                        <a:ea typeface="Calibri"/>
                        <a:cs typeface="Calibri"/>
                        <a:sym typeface="Calibri"/>
                      </a:endParaRP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274800">
                <a:tc>
                  <a:txBody>
                    <a:bodyPr/>
                    <a:lstStyle/>
                    <a:p>
                      <a:pPr algn="l">
                        <a:spcAft>
                          <a:spcPts val="0"/>
                        </a:spcAft>
                      </a:pPr>
                      <a:r>
                        <a:rPr lang="pl-PL" sz="1200" dirty="0">
                          <a:effectLst/>
                          <a:latin typeface="Calibri" panose="020F0502020204030204" pitchFamily="34" charset="0"/>
                        </a:rPr>
                        <a:t>Erasmus+ KA 131</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254</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74800">
                <a:tc>
                  <a:txBody>
                    <a:bodyPr/>
                    <a:lstStyle/>
                    <a:p>
                      <a:pPr algn="l">
                        <a:spcAft>
                          <a:spcPts val="1000"/>
                        </a:spcAft>
                      </a:pPr>
                      <a:r>
                        <a:rPr lang="pl-PL" sz="1200" dirty="0">
                          <a:effectLst/>
                          <a:latin typeface="Calibri" panose="020F0502020204030204" pitchFamily="34" charset="0"/>
                        </a:rPr>
                        <a:t>Erasmus+ </a:t>
                      </a:r>
                      <a:r>
                        <a:rPr lang="pl-PL" sz="1200" dirty="0">
                          <a:effectLst/>
                          <a:latin typeface="Calibri" panose="020F0502020204030204" pitchFamily="34" charset="0"/>
                          <a:ea typeface="Calibri"/>
                          <a:cs typeface="Calibri" panose="020F0502020204030204" pitchFamily="34" charset="0"/>
                        </a:rPr>
                        <a:t>KA 171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74800">
                <a:tc>
                  <a:txBody>
                    <a:bodyPr/>
                    <a:lstStyle/>
                    <a:p>
                      <a:pPr algn="l">
                        <a:spcAft>
                          <a:spcPts val="1000"/>
                        </a:spcAft>
                      </a:pPr>
                      <a:r>
                        <a:rPr lang="pl-PL" sz="1200" dirty="0" err="1">
                          <a:effectLst/>
                          <a:latin typeface="Calibri" panose="020F0502020204030204" pitchFamily="34" charset="0"/>
                          <a:ea typeface="Calibri"/>
                          <a:cs typeface="Calibri" panose="020F0502020204030204" pitchFamily="34" charset="0"/>
                        </a:rPr>
                        <a:t>Visiting</a:t>
                      </a:r>
                      <a:r>
                        <a:rPr lang="pl-PL" sz="1200" dirty="0">
                          <a:effectLst/>
                          <a:latin typeface="Calibri" panose="020F0502020204030204" pitchFamily="34" charset="0"/>
                          <a:ea typeface="Calibri"/>
                          <a:cs typeface="Calibri" panose="020F0502020204030204" pitchFamily="34" charset="0"/>
                        </a:rPr>
                        <a:t> Student</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0</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85068145"/>
                  </a:ext>
                </a:extLst>
              </a:tr>
              <a:tr h="290203">
                <a:tc>
                  <a:txBody>
                    <a:bodyPr/>
                    <a:lstStyle/>
                    <a:p>
                      <a:pPr algn="l">
                        <a:lnSpc>
                          <a:spcPct val="115000"/>
                        </a:lnSpc>
                        <a:spcAft>
                          <a:spcPts val="0"/>
                        </a:spcAft>
                      </a:pPr>
                      <a:r>
                        <a:rPr lang="pl-PL" sz="1200" dirty="0">
                          <a:effectLst/>
                          <a:latin typeface="Calibri" panose="020F0502020204030204" pitchFamily="34" charset="0"/>
                          <a:ea typeface="Calibri"/>
                          <a:cs typeface="Calibri" panose="020F0502020204030204" pitchFamily="34" charset="0"/>
                        </a:rPr>
                        <a:t>Exchange</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20</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16341">
                <a:tc>
                  <a:txBody>
                    <a:bodyPr/>
                    <a:lstStyle/>
                    <a:p>
                      <a:pPr algn="l">
                        <a:lnSpc>
                          <a:spcPct val="115000"/>
                        </a:lnSpc>
                        <a:spcAft>
                          <a:spcPts val="0"/>
                        </a:spcAft>
                      </a:pPr>
                      <a:r>
                        <a:rPr lang="pl-PL" sz="1200" dirty="0">
                          <a:effectLst/>
                          <a:latin typeface="Calibri" panose="020F0502020204030204" pitchFamily="34" charset="0"/>
                          <a:ea typeface="Calibri"/>
                          <a:cs typeface="Calibri" panose="020F0502020204030204" pitchFamily="34" charset="0"/>
                        </a:rPr>
                        <a:t>Erasmus </a:t>
                      </a:r>
                      <a:r>
                        <a:rPr lang="pl-PL" sz="1200" dirty="0" err="1">
                          <a:effectLst/>
                          <a:latin typeface="Calibri" panose="020F0502020204030204" pitchFamily="34" charset="0"/>
                          <a:ea typeface="Calibri"/>
                          <a:cs typeface="Calibri" panose="020F0502020204030204" pitchFamily="34" charset="0"/>
                        </a:rPr>
                        <a:t>Mundus</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46</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90203">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200" dirty="0">
                          <a:effectLst/>
                          <a:latin typeface="Calibri" panose="020F0502020204030204" pitchFamily="34" charset="0"/>
                          <a:cs typeface="Calibri" panose="020F0502020204030204" pitchFamily="34" charset="0"/>
                        </a:rPr>
                        <a:t>Double </a:t>
                      </a:r>
                      <a:r>
                        <a:rPr lang="pl-PL" sz="1200" dirty="0" err="1">
                          <a:effectLst/>
                          <a:latin typeface="Calibri" panose="020F0502020204030204" pitchFamily="34" charset="0"/>
                          <a:cs typeface="Calibri" panose="020F0502020204030204" pitchFamily="34" charset="0"/>
                        </a:rPr>
                        <a:t>Diploma</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2253287803"/>
                  </a:ext>
                </a:extLst>
              </a:tr>
              <a:tr h="342658">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9525"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327</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9525"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3207532"/>
                  </a:ext>
                </a:extLst>
              </a:tr>
            </a:tbl>
          </a:graphicData>
        </a:graphic>
      </p:graphicFrame>
      <p:sp>
        <p:nvSpPr>
          <p:cNvPr id="22"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327593" y="3903176"/>
            <a:ext cx="5563073" cy="358791"/>
          </a:xfrm>
        </p:spPr>
        <p:txBody>
          <a:bodyPr anchor="t">
            <a:normAutofit lnSpcReduction="10000"/>
          </a:bodyPr>
          <a:lstStyle/>
          <a:p>
            <a:pPr>
              <a:spcBef>
                <a:spcPts val="0"/>
              </a:spcBef>
            </a:pPr>
            <a:r>
              <a:rPr lang="en-US" sz="1800" b="1" dirty="0">
                <a:solidFill>
                  <a:schemeClr val="bg1">
                    <a:lumMod val="50000"/>
                  </a:schemeClr>
                </a:solidFill>
              </a:rPr>
              <a:t>Arrivals of students and doctoral students</a:t>
            </a:r>
            <a:endParaRPr lang="pl-PL" sz="1800" b="1" dirty="0">
              <a:solidFill>
                <a:schemeClr val="bg1">
                  <a:lumMod val="50000"/>
                </a:schemeClr>
              </a:solidFill>
            </a:endParaRPr>
          </a:p>
        </p:txBody>
      </p:sp>
      <p:pic>
        <p:nvPicPr>
          <p:cNvPr id="25" name="Obraz 2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pic>
        <p:nvPicPr>
          <p:cNvPr id="9" name="Obraz 8">
            <a:extLst>
              <a:ext uri="{FF2B5EF4-FFF2-40B4-BE49-F238E27FC236}">
                <a16:creationId xmlns:a16="http://schemas.microsoft.com/office/drawing/2014/main" id="{E91B30CD-B8ED-4A75-A1AD-59719619CDB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27433" y="274290"/>
            <a:ext cx="2183967" cy="487270"/>
          </a:xfrm>
          <a:prstGeom prst="rect">
            <a:avLst/>
          </a:prstGeom>
        </p:spPr>
      </p:pic>
    </p:spTree>
    <p:extLst>
      <p:ext uri="{BB962C8B-B14F-4D97-AF65-F5344CB8AC3E}">
        <p14:creationId xmlns:p14="http://schemas.microsoft.com/office/powerpoint/2010/main" val="200227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6508"/>
            <a:ext cx="9396537" cy="1077926"/>
          </a:xfrm>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graphicFrame>
        <p:nvGraphicFramePr>
          <p:cNvPr id="10" name="Tabela 9"/>
          <p:cNvGraphicFramePr>
            <a:graphicFrameLocks noGrp="1"/>
          </p:cNvGraphicFramePr>
          <p:nvPr>
            <p:extLst>
              <p:ext uri="{D42A27DB-BD31-4B8C-83A1-F6EECF244321}">
                <p14:modId xmlns:p14="http://schemas.microsoft.com/office/powerpoint/2010/main" val="1921697501"/>
              </p:ext>
            </p:extLst>
          </p:nvPr>
        </p:nvGraphicFramePr>
        <p:xfrm>
          <a:off x="1261261" y="1320247"/>
          <a:ext cx="6650139" cy="1800000"/>
        </p:xfrm>
        <a:graphic>
          <a:graphicData uri="http://schemas.openxmlformats.org/drawingml/2006/table">
            <a:tbl>
              <a:tblPr firstRow="1" bandRow="1">
                <a:tableStyleId>{C083E6E3-FA7D-4D7B-A595-EF9225AFEA82}</a:tableStyleId>
              </a:tblPr>
              <a:tblGrid>
                <a:gridCol w="4433426">
                  <a:extLst>
                    <a:ext uri="{9D8B030D-6E8A-4147-A177-3AD203B41FA5}">
                      <a16:colId xmlns:a16="http://schemas.microsoft.com/office/drawing/2014/main" val="20000"/>
                    </a:ext>
                  </a:extLst>
                </a:gridCol>
                <a:gridCol w="2216713">
                  <a:extLst>
                    <a:ext uri="{9D8B030D-6E8A-4147-A177-3AD203B41FA5}">
                      <a16:colId xmlns:a16="http://schemas.microsoft.com/office/drawing/2014/main" val="20001"/>
                    </a:ext>
                  </a:extLst>
                </a:gridCol>
              </a:tblGrid>
              <a:tr h="360000">
                <a:tc>
                  <a:txBody>
                    <a:bodyPr/>
                    <a:lstStyle/>
                    <a:p>
                      <a:pPr algn="l">
                        <a:spcAft>
                          <a:spcPts val="0"/>
                        </a:spcAft>
                      </a:pPr>
                      <a:r>
                        <a:rPr lang="pl-PL" sz="1400" b="1" dirty="0">
                          <a:solidFill>
                            <a:schemeClr val="tx1"/>
                          </a:solidFill>
                          <a:effectLst/>
                          <a:latin typeface="Calibri" panose="020F0502020204030204" pitchFamily="34" charset="0"/>
                        </a:rPr>
                        <a:t>Program</a:t>
                      </a:r>
                      <a:endParaRPr lang="pl-PL" sz="1400" b="1" dirty="0">
                        <a:solidFill>
                          <a:schemeClr val="tx1"/>
                        </a:solidFill>
                        <a:effectLst/>
                        <a:latin typeface="Calibri" panose="020F0502020204030204" pitchFamily="34" charset="0"/>
                        <a:ea typeface="Calibri"/>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2024/2025</a:t>
                      </a:r>
                      <a:endParaRPr lang="pl-PL" b="1"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60000">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lectures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6</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360000">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training</a:t>
                      </a:r>
                      <a:r>
                        <a:rPr lang="pl-PL" sz="1200" dirty="0">
                          <a:effectLst/>
                          <a:latin typeface="Calibri" panose="020F0502020204030204" pitchFamily="34" charset="0"/>
                        </a:rPr>
                        <a:t> </a:t>
                      </a:r>
                      <a:r>
                        <a:rPr lang="pl-PL" sz="1200" dirty="0" err="1">
                          <a:effectLst/>
                          <a:latin typeface="Calibri" panose="020F0502020204030204" pitchFamily="34" charset="0"/>
                        </a:rPr>
                        <a:t>arrivals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38</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6000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200" dirty="0">
                          <a:effectLst/>
                          <a:latin typeface="Calibri" panose="020F0502020204030204" pitchFamily="34" charset="0"/>
                        </a:rPr>
                        <a:t>Erasmus+ KA107 (</a:t>
                      </a:r>
                      <a:r>
                        <a:rPr lang="pl-PL" sz="1200" dirty="0" err="1">
                          <a:effectLst/>
                          <a:latin typeface="Calibri" panose="020F0502020204030204" pitchFamily="34" charset="0"/>
                        </a:rPr>
                        <a:t>training</a:t>
                      </a:r>
                      <a:r>
                        <a:rPr lang="pl-PL" sz="1200" dirty="0">
                          <a:effectLst/>
                          <a:latin typeface="Calibri" panose="020F0502020204030204" pitchFamily="34" charset="0"/>
                        </a:rPr>
                        <a:t> </a:t>
                      </a:r>
                      <a:r>
                        <a:rPr lang="pl-PL" sz="1200" dirty="0" err="1">
                          <a:effectLst/>
                          <a:latin typeface="Calibri" panose="020F0502020204030204" pitchFamily="34" charset="0"/>
                        </a:rPr>
                        <a:t>arrivals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3</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360000">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47 </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5285839"/>
                  </a:ext>
                </a:extLst>
              </a:tr>
            </a:tbl>
          </a:graphicData>
        </a:graphic>
      </p:graphicFrame>
      <p:sp>
        <p:nvSpPr>
          <p:cNvPr id="14"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56344" y="891907"/>
            <a:ext cx="5563073" cy="359022"/>
          </a:xfrm>
        </p:spPr>
        <p:txBody>
          <a:bodyPr anchor="t">
            <a:normAutofit lnSpcReduction="10000"/>
          </a:bodyPr>
          <a:lstStyle/>
          <a:p>
            <a:pPr>
              <a:spcBef>
                <a:spcPts val="0"/>
              </a:spcBef>
            </a:pPr>
            <a:r>
              <a:rPr lang="pl-PL" sz="1800" b="1" dirty="0">
                <a:solidFill>
                  <a:schemeClr val="bg1">
                    <a:lumMod val="50000"/>
                  </a:schemeClr>
                </a:solidFill>
              </a:rPr>
              <a:t>Staff </a:t>
            </a:r>
            <a:r>
              <a:rPr lang="pl-PL" sz="1800" b="1" dirty="0" err="1">
                <a:solidFill>
                  <a:schemeClr val="bg1">
                    <a:lumMod val="50000"/>
                  </a:schemeClr>
                </a:solidFill>
              </a:rPr>
              <a:t>arrivals</a:t>
            </a:r>
            <a:endParaRPr lang="pl-PL" sz="1800" b="1" dirty="0">
              <a:solidFill>
                <a:schemeClr val="bg1">
                  <a:lumMod val="50000"/>
                </a:schemeClr>
              </a:solidFill>
            </a:endParaRPr>
          </a:p>
        </p:txBody>
      </p:sp>
      <p:graphicFrame>
        <p:nvGraphicFramePr>
          <p:cNvPr id="15" name="Tabela 14"/>
          <p:cNvGraphicFramePr>
            <a:graphicFrameLocks noGrp="1"/>
          </p:cNvGraphicFramePr>
          <p:nvPr>
            <p:extLst>
              <p:ext uri="{D42A27DB-BD31-4B8C-83A1-F6EECF244321}">
                <p14:modId xmlns:p14="http://schemas.microsoft.com/office/powerpoint/2010/main" val="3293601082"/>
              </p:ext>
            </p:extLst>
          </p:nvPr>
        </p:nvGraphicFramePr>
        <p:xfrm>
          <a:off x="1271464" y="4166093"/>
          <a:ext cx="6650139" cy="1800000"/>
        </p:xfrm>
        <a:graphic>
          <a:graphicData uri="http://schemas.openxmlformats.org/drawingml/2006/table">
            <a:tbl>
              <a:tblPr firstRow="1" bandRow="1">
                <a:tableStyleId>{C083E6E3-FA7D-4D7B-A595-EF9225AFEA82}</a:tableStyleId>
              </a:tblPr>
              <a:tblGrid>
                <a:gridCol w="4387695">
                  <a:extLst>
                    <a:ext uri="{9D8B030D-6E8A-4147-A177-3AD203B41FA5}">
                      <a16:colId xmlns:a16="http://schemas.microsoft.com/office/drawing/2014/main" val="20000"/>
                    </a:ext>
                  </a:extLst>
                </a:gridCol>
                <a:gridCol w="2262444">
                  <a:extLst>
                    <a:ext uri="{9D8B030D-6E8A-4147-A177-3AD203B41FA5}">
                      <a16:colId xmlns:a16="http://schemas.microsoft.com/office/drawing/2014/main" val="20001"/>
                    </a:ext>
                  </a:extLst>
                </a:gridCol>
              </a:tblGrid>
              <a:tr h="360000">
                <a:tc>
                  <a:txBody>
                    <a:bodyPr/>
                    <a:lstStyle/>
                    <a:p>
                      <a:pPr algn="l">
                        <a:spcAft>
                          <a:spcPts val="0"/>
                        </a:spcAft>
                      </a:pPr>
                      <a:r>
                        <a:rPr lang="pl-PL" sz="1400" dirty="0">
                          <a:solidFill>
                            <a:schemeClr val="tx1"/>
                          </a:solidFill>
                          <a:effectLst/>
                          <a:latin typeface="Calibri" panose="020F0502020204030204" pitchFamily="34" charset="0"/>
                        </a:rPr>
                        <a:t>Program</a:t>
                      </a:r>
                      <a:endParaRPr lang="pl-PL" sz="1400" dirty="0">
                        <a:solidFill>
                          <a:schemeClr val="tx1"/>
                        </a:solidFill>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2024/2025</a:t>
                      </a:r>
                      <a:endParaRPr lang="pl-PL" b="1"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60000">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lectures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360000">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training</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47</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60000">
                <a:tc>
                  <a:txBody>
                    <a:bodyPr/>
                    <a:lstStyle/>
                    <a:p>
                      <a:pPr marL="0" marR="0" indent="0" algn="l" defTabSz="914400" rtl="0" eaLnBrk="1" fontAlgn="auto" latinLnBrk="0" hangingPunct="1">
                        <a:lnSpc>
                          <a:spcPct val="100000"/>
                        </a:lnSpc>
                        <a:spcBef>
                          <a:spcPts val="0"/>
                        </a:spcBef>
                        <a:spcAft>
                          <a:spcPts val="1000"/>
                        </a:spcAft>
                        <a:buClrTx/>
                        <a:buSzTx/>
                        <a:buFontTx/>
                        <a:buNone/>
                        <a:tabLst/>
                        <a:defRPr/>
                      </a:pPr>
                      <a:r>
                        <a:rPr lang="pl-PL" sz="1200" dirty="0">
                          <a:effectLst/>
                          <a:latin typeface="Calibri" panose="020F0502020204030204" pitchFamily="34" charset="0"/>
                        </a:rPr>
                        <a:t>Erasmus+ KA107 (</a:t>
                      </a:r>
                      <a:r>
                        <a:rPr lang="pl-PL" sz="1200" dirty="0" err="1">
                          <a:effectLst/>
                          <a:latin typeface="Calibri" panose="020F0502020204030204" pitchFamily="34" charset="0"/>
                        </a:rPr>
                        <a:t>lectures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3</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60000">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75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sp>
        <p:nvSpPr>
          <p:cNvPr id="19"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3649185"/>
            <a:ext cx="5563073" cy="591892"/>
          </a:xfrm>
        </p:spPr>
        <p:txBody>
          <a:bodyPr anchor="t">
            <a:normAutofit/>
          </a:bodyPr>
          <a:lstStyle/>
          <a:p>
            <a:pPr>
              <a:spcBef>
                <a:spcPts val="0"/>
              </a:spcBef>
            </a:pPr>
            <a:r>
              <a:rPr lang="pl-PL" sz="1800" b="1" dirty="0">
                <a:solidFill>
                  <a:schemeClr val="bg1">
                    <a:lumMod val="50000"/>
                  </a:schemeClr>
                </a:solidFill>
              </a:rPr>
              <a:t>Staff </a:t>
            </a:r>
            <a:r>
              <a:rPr lang="pl-PL" sz="1800" b="1" dirty="0" err="1">
                <a:solidFill>
                  <a:schemeClr val="bg1">
                    <a:lumMod val="50000"/>
                  </a:schemeClr>
                </a:solidFill>
              </a:rPr>
              <a:t>travels</a:t>
            </a:r>
            <a:endParaRPr lang="pl-PL" sz="1800" b="1" dirty="0">
              <a:solidFill>
                <a:schemeClr val="bg1">
                  <a:lumMod val="50000"/>
                </a:schemeClr>
              </a:solidFill>
            </a:endParaRPr>
          </a:p>
        </p:txBody>
      </p:sp>
      <p:pic>
        <p:nvPicPr>
          <p:cNvPr id="23" name="Obraz 2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69157" y="0"/>
            <a:ext cx="3922843" cy="6864508"/>
          </a:xfrm>
          <a:prstGeom prst="rect">
            <a:avLst/>
          </a:prstGeom>
        </p:spPr>
      </p:pic>
      <p:pic>
        <p:nvPicPr>
          <p:cNvPr id="11" name="Obraz 10">
            <a:extLst>
              <a:ext uri="{FF2B5EF4-FFF2-40B4-BE49-F238E27FC236}">
                <a16:creationId xmlns:a16="http://schemas.microsoft.com/office/drawing/2014/main" id="{3A80D9AA-FDDC-4421-A123-035786A4A2A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27433" y="274290"/>
            <a:ext cx="2183967" cy="487270"/>
          </a:xfrm>
          <a:prstGeom prst="rect">
            <a:avLst/>
          </a:prstGeom>
        </p:spPr>
      </p:pic>
    </p:spTree>
    <p:extLst>
      <p:ext uri="{BB962C8B-B14F-4D97-AF65-F5344CB8AC3E}">
        <p14:creationId xmlns:p14="http://schemas.microsoft.com/office/powerpoint/2010/main" val="126989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0000" contrast="-6000"/>
                    </a14:imgEffect>
                  </a14:imgLayer>
                </a14:imgProps>
              </a:ext>
              <a:ext uri="{28A0092B-C50C-407E-A947-70E740481C1C}">
                <a14:useLocalDpi xmlns:a14="http://schemas.microsoft.com/office/drawing/2010/main"/>
              </a:ext>
            </a:extLst>
          </a:blip>
          <a:srcRect/>
          <a:stretch/>
        </p:blipFill>
        <p:spPr>
          <a:xfrm>
            <a:off x="843272" y="0"/>
            <a:ext cx="11348728" cy="6857999"/>
          </a:xfrm>
          <a:prstGeom prst="rect">
            <a:avLst/>
          </a:prstGeom>
        </p:spPr>
      </p:pic>
      <p:grpSp>
        <p:nvGrpSpPr>
          <p:cNvPr id="9" name="Grupa 8">
            <a:extLst>
              <a:ext uri="{FF2B5EF4-FFF2-40B4-BE49-F238E27FC236}">
                <a16:creationId xmlns:a16="http://schemas.microsoft.com/office/drawing/2014/main" id="{E11EFB2B-5EEC-4DF6-B45F-8B522E5F5B7E}"/>
              </a:ext>
            </a:extLst>
          </p:cNvPr>
          <p:cNvGrpSpPr/>
          <p:nvPr/>
        </p:nvGrpSpPr>
        <p:grpSpPr>
          <a:xfrm>
            <a:off x="843272" y="415818"/>
            <a:ext cx="11363789" cy="1388642"/>
            <a:chOff x="828211" y="216753"/>
            <a:chExt cx="11363789" cy="1388642"/>
          </a:xfrm>
        </p:grpSpPr>
        <p:sp>
          <p:nvSpPr>
            <p:cNvPr id="10" name="Prostokąt 9">
              <a:extLst>
                <a:ext uri="{FF2B5EF4-FFF2-40B4-BE49-F238E27FC236}">
                  <a16:creationId xmlns:a16="http://schemas.microsoft.com/office/drawing/2014/main" id="{0B5390F3-2BE1-472B-BD62-EC5B381ED7BD}"/>
                </a:ext>
              </a:extLst>
            </p:cNvPr>
            <p:cNvSpPr/>
            <p:nvPr/>
          </p:nvSpPr>
          <p:spPr>
            <a:xfrm>
              <a:off x="828211" y="216753"/>
              <a:ext cx="11363789" cy="1369299"/>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1" name="Text Box 1">
              <a:extLst>
                <a:ext uri="{FF2B5EF4-FFF2-40B4-BE49-F238E27FC236}">
                  <a16:creationId xmlns:a16="http://schemas.microsoft.com/office/drawing/2014/main" id="{56A9EA7D-E1BE-4C38-9CD8-63FD41E21318}"/>
                </a:ext>
              </a:extLst>
            </p:cNvPr>
            <p:cNvSpPr txBox="1">
              <a:spLocks noChangeArrowheads="1"/>
            </p:cNvSpPr>
            <p:nvPr/>
          </p:nvSpPr>
          <p:spPr bwMode="auto">
            <a:xfrm>
              <a:off x="1832467" y="236096"/>
              <a:ext cx="9145016" cy="1369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en-US" altLang="pl-PL" sz="4000" b="1" cap="all" dirty="0">
                  <a:solidFill>
                    <a:schemeClr val="bg1"/>
                  </a:solidFill>
                  <a:latin typeface="Calibri" pitchFamily="34" charset="0"/>
                  <a:cs typeface="Calibri" pitchFamily="34" charset="0"/>
                </a:rPr>
                <a:t>WROCŁAW</a:t>
              </a:r>
              <a:r>
                <a:rPr lang="en-US" altLang="pl-PL" sz="4000" b="1" dirty="0">
                  <a:latin typeface="Calibri" pitchFamily="34" charset="0"/>
                  <a:cs typeface="Calibri" pitchFamily="34" charset="0"/>
                </a:rPr>
                <a:t> </a:t>
              </a:r>
              <a:r>
                <a:rPr lang="pl-PL" altLang="pl-PL" sz="4000" b="1" cap="all" dirty="0">
                  <a:solidFill>
                    <a:schemeClr val="bg1"/>
                  </a:solidFill>
                  <a:latin typeface="Calibri" pitchFamily="34" charset="0"/>
                  <a:cs typeface="Calibri" pitchFamily="34" charset="0"/>
                </a:rPr>
                <a:t>TECH </a:t>
              </a:r>
              <a:r>
                <a:rPr lang="en-US" altLang="pl-PL" sz="4000" b="1" cap="all" dirty="0">
                  <a:solidFill>
                    <a:schemeClr val="bg1"/>
                  </a:solidFill>
                  <a:latin typeface="Calibri" pitchFamily="34" charset="0"/>
                  <a:cs typeface="Calibri" pitchFamily="34" charset="0"/>
                </a:rPr>
                <a:t>FOR THE </a:t>
              </a:r>
              <a:r>
                <a:rPr lang="pl-PL" altLang="pl-PL" sz="4000" b="1" cap="all" dirty="0">
                  <a:solidFill>
                    <a:schemeClr val="bg1"/>
                  </a:solidFill>
                  <a:latin typeface="Calibri" pitchFamily="34" charset="0"/>
                  <a:cs typeface="Calibri" pitchFamily="34" charset="0"/>
                </a:rPr>
                <a:t>YOUTH</a:t>
              </a:r>
              <a:endParaRPr lang="en-US" altLang="pl-PL" sz="4000" b="1" cap="all" dirty="0">
                <a:solidFill>
                  <a:schemeClr val="bg1"/>
                </a:solidFill>
                <a:latin typeface="Calibri" pitchFamily="34" charset="0"/>
                <a:cs typeface="Calibri" pitchFamily="34" charset="0"/>
              </a:endParaRP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219457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2" name="Rectangle 2"/>
          <p:cNvSpPr txBox="1">
            <a:spLocks/>
          </p:cNvSpPr>
          <p:nvPr/>
        </p:nvSpPr>
        <p:spPr>
          <a:xfrm>
            <a:off x="1273052" y="0"/>
            <a:ext cx="6696743" cy="1268760"/>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en-US" altLang="pl-PL" sz="3200" b="1" dirty="0" err="1">
                <a:solidFill>
                  <a:srgbClr val="C00000"/>
                </a:solidFill>
              </a:rPr>
              <a:t>Wrocław</a:t>
            </a:r>
            <a:r>
              <a:rPr lang="en-US" altLang="pl-PL" sz="3200" b="1" dirty="0">
                <a:solidFill>
                  <a:srgbClr val="C00000"/>
                </a:solidFill>
              </a:rPr>
              <a:t> University of Science </a:t>
            </a:r>
            <a:br>
              <a:rPr lang="pl-PL" altLang="pl-PL" sz="3200" b="1" dirty="0">
                <a:solidFill>
                  <a:srgbClr val="C00000"/>
                </a:solidFill>
              </a:rPr>
            </a:br>
            <a:r>
              <a:rPr lang="en-US" altLang="pl-PL" sz="3200" b="1" dirty="0">
                <a:solidFill>
                  <a:srgbClr val="C00000"/>
                </a:solidFill>
              </a:rPr>
              <a:t>and Technology for the </a:t>
            </a:r>
            <a:r>
              <a:rPr lang="pl-PL" altLang="pl-PL" sz="3200" b="1" dirty="0" err="1">
                <a:solidFill>
                  <a:srgbClr val="C00000"/>
                </a:solidFill>
              </a:rPr>
              <a:t>youth</a:t>
            </a:r>
            <a:endParaRPr lang="en-US" altLang="pl-PL" sz="3200" b="1" dirty="0">
              <a:solidFill>
                <a:srgbClr val="C00000"/>
              </a:solidFill>
            </a:endParaRPr>
          </a:p>
        </p:txBody>
      </p:sp>
      <p:sp>
        <p:nvSpPr>
          <p:cNvPr id="3" name="Rectangle 3"/>
          <p:cNvSpPr>
            <a:spLocks noGrp="1"/>
          </p:cNvSpPr>
          <p:nvPr>
            <p:ph type="body" idx="1"/>
          </p:nvPr>
        </p:nvSpPr>
        <p:spPr>
          <a:xfrm>
            <a:off x="1273052" y="1448780"/>
            <a:ext cx="5904656" cy="3960440"/>
          </a:xfrm>
        </p:spPr>
        <p:txBody>
          <a:bodyPr>
            <a:noAutofit/>
          </a:bodyPr>
          <a:lstStyle/>
          <a:p>
            <a:pPr marL="571500" indent="-571500" defTabSz="540000">
              <a:spcBef>
                <a:spcPts val="600"/>
              </a:spcBef>
              <a:buClr>
                <a:schemeClr val="bg1">
                  <a:lumMod val="75000"/>
                </a:schemeClr>
              </a:buClr>
              <a:buFont typeface="Wingdings" panose="05000000000000000000" pitchFamily="2" charset="2"/>
              <a:buChar char="§"/>
            </a:pPr>
            <a:r>
              <a:rPr lang="en-US" altLang="pl-PL" sz="1800" dirty="0"/>
              <a:t>Open days </a:t>
            </a:r>
            <a:endParaRPr lang="pl-PL" altLang="pl-PL" sz="1800" dirty="0"/>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International Week</a:t>
            </a:r>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Team programming contests</a:t>
            </a:r>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Lower Silesian Festival of Science</a:t>
            </a:r>
            <a:endParaRPr lang="pl-PL" altLang="pl-PL" sz="1800" dirty="0"/>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Competition</a:t>
            </a:r>
            <a:r>
              <a:rPr lang="pl-PL" altLang="pl-PL" sz="1800" dirty="0"/>
              <a:t> </a:t>
            </a:r>
            <a:r>
              <a:rPr lang="en-US" altLang="pl-PL" sz="1800" dirty="0"/>
              <a:t>in </a:t>
            </a:r>
            <a:r>
              <a:rPr lang="en-US" altLang="pl-PL" sz="1800" dirty="0" err="1"/>
              <a:t>maths</a:t>
            </a:r>
            <a:r>
              <a:rPr lang="en-US" altLang="pl-PL" sz="1800" dirty="0"/>
              <a:t> and logic games</a:t>
            </a:r>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Chemistry contest</a:t>
            </a:r>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Young Researchers Academy</a:t>
            </a:r>
            <a:endParaRPr lang="pl-PL" altLang="pl-PL" sz="1800" dirty="0"/>
          </a:p>
          <a:p>
            <a:pPr marL="571500" indent="-571500" defTabSz="540000">
              <a:spcBef>
                <a:spcPts val="600"/>
              </a:spcBef>
              <a:buClr>
                <a:schemeClr val="bg1">
                  <a:lumMod val="75000"/>
                </a:schemeClr>
              </a:buClr>
              <a:buFont typeface="Wingdings" panose="05000000000000000000" pitchFamily="2" charset="2"/>
              <a:buChar char="§"/>
            </a:pPr>
            <a:r>
              <a:rPr lang="pl-PL" altLang="pl-PL" sz="1800" dirty="0"/>
              <a:t>Courses for </a:t>
            </a:r>
            <a:r>
              <a:rPr lang="pl-PL" altLang="pl-PL" sz="1800" dirty="0" err="1"/>
              <a:t>candidates</a:t>
            </a:r>
            <a:endParaRPr lang="en-US" altLang="pl-PL" sz="1800" dirty="0"/>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Cooperation with secondary schools</a:t>
            </a:r>
            <a:endParaRPr lang="pl-PL" altLang="pl-PL" sz="1800" dirty="0"/>
          </a:p>
          <a:p>
            <a:pPr marL="571500" indent="-571500" defTabSz="540000">
              <a:spcBef>
                <a:spcPts val="600"/>
              </a:spcBef>
              <a:buClr>
                <a:schemeClr val="bg1">
                  <a:lumMod val="75000"/>
                </a:schemeClr>
              </a:buClr>
              <a:buFont typeface="Wingdings" panose="05000000000000000000" pitchFamily="2" charset="2"/>
              <a:buChar char="§"/>
            </a:pPr>
            <a:r>
              <a:rPr lang="pl-PL" altLang="pl-PL" sz="1800" dirty="0" err="1"/>
              <a:t>Polilab</a:t>
            </a:r>
            <a:r>
              <a:rPr lang="pl-PL" altLang="pl-PL" sz="1800" dirty="0"/>
              <a:t> </a:t>
            </a:r>
          </a:p>
          <a:p>
            <a:pPr marL="571500" indent="-571500" defTabSz="540000">
              <a:spcBef>
                <a:spcPts val="600"/>
              </a:spcBef>
              <a:buClr>
                <a:schemeClr val="bg1">
                  <a:lumMod val="75000"/>
                </a:schemeClr>
              </a:buClr>
              <a:buFont typeface="Wingdings" panose="05000000000000000000" pitchFamily="2" charset="2"/>
              <a:buChar char="§"/>
            </a:pPr>
            <a:r>
              <a:rPr lang="pl-PL" altLang="pl-PL" sz="1800" dirty="0"/>
              <a:t>Studium talent </a:t>
            </a:r>
          </a:p>
          <a:p>
            <a:pPr marL="571500" indent="-571500" defTabSz="540000">
              <a:spcBef>
                <a:spcPts val="600"/>
              </a:spcBef>
              <a:buClr>
                <a:schemeClr val="bg1">
                  <a:lumMod val="75000"/>
                </a:schemeClr>
              </a:buClr>
              <a:buFont typeface="Wingdings" panose="05000000000000000000" pitchFamily="2" charset="2"/>
              <a:buChar char="§"/>
            </a:pPr>
            <a:r>
              <a:rPr lang="pl-PL" altLang="pl-PL" sz="1800" dirty="0" err="1"/>
              <a:t>Robotic</a:t>
            </a:r>
            <a:r>
              <a:rPr lang="pl-PL" altLang="pl-PL" sz="1800" dirty="0"/>
              <a:t> Arena</a:t>
            </a:r>
          </a:p>
          <a:p>
            <a:pPr marL="571500" indent="-571500" defTabSz="540000">
              <a:spcBef>
                <a:spcPts val="600"/>
              </a:spcBef>
              <a:buClr>
                <a:schemeClr val="bg1">
                  <a:lumMod val="75000"/>
                </a:schemeClr>
              </a:buClr>
              <a:buFont typeface="Wingdings" panose="05000000000000000000" pitchFamily="2" charset="2"/>
              <a:buChar char="§"/>
            </a:pPr>
            <a:r>
              <a:rPr lang="pl-PL" altLang="pl-PL" sz="1800" dirty="0" err="1"/>
              <a:t>PWr</a:t>
            </a:r>
            <a:r>
              <a:rPr lang="pl-PL" altLang="pl-PL" sz="1800" dirty="0"/>
              <a:t> Challenge</a:t>
            </a:r>
          </a:p>
          <a:p>
            <a:pPr marL="571500" indent="-571500" defTabSz="540000">
              <a:spcBef>
                <a:spcPts val="600"/>
              </a:spcBef>
              <a:buClr>
                <a:schemeClr val="bg1">
                  <a:lumMod val="75000"/>
                </a:schemeClr>
              </a:buClr>
              <a:buFont typeface="Wingdings" panose="05000000000000000000" pitchFamily="2" charset="2"/>
              <a:buChar char="§"/>
            </a:pPr>
            <a:r>
              <a:rPr lang="pl-PL" altLang="pl-PL" sz="1800" dirty="0"/>
              <a:t>Girls' </a:t>
            </a:r>
            <a:r>
              <a:rPr lang="pl-PL" altLang="pl-PL" sz="1800" dirty="0" err="1"/>
              <a:t>TechPower</a:t>
            </a:r>
            <a:endParaRPr lang="pl-PL" altLang="pl-PL" sz="1800" dirty="0"/>
          </a:p>
          <a:p>
            <a:pPr defTabSz="540000">
              <a:spcBef>
                <a:spcPts val="600"/>
              </a:spcBef>
              <a:buClr>
                <a:srgbClr val="C00000"/>
              </a:buClr>
            </a:pPr>
            <a:endParaRPr lang="pl-PL" altLang="pl-PL" sz="1800" dirty="0"/>
          </a:p>
          <a:p>
            <a:pPr marL="571500" indent="-571500" defTabSz="540000">
              <a:spcBef>
                <a:spcPts val="600"/>
              </a:spcBef>
              <a:buClr>
                <a:srgbClr val="C00000"/>
              </a:buClr>
              <a:buFont typeface="Arial" panose="020B0604020202020204" pitchFamily="34" charset="0"/>
              <a:buChar char="•"/>
            </a:pPr>
            <a:endParaRPr lang="pl-PL" altLang="pl-PL" sz="1800" dirty="0"/>
          </a:p>
          <a:p>
            <a:pPr marL="571500" indent="-571500" defTabSz="540000">
              <a:spcBef>
                <a:spcPts val="600"/>
              </a:spcBef>
              <a:buClr>
                <a:srgbClr val="C00000"/>
              </a:buClr>
              <a:buFont typeface="Arial" panose="020B0604020202020204" pitchFamily="34" charset="0"/>
              <a:buChar char="•"/>
            </a:pPr>
            <a:endParaRPr lang="en-US" altLang="pl-PL" sz="1800" dirty="0"/>
          </a:p>
          <a:p>
            <a:pPr defTabSz="540000">
              <a:spcBef>
                <a:spcPts val="600"/>
              </a:spcBef>
              <a:buClr>
                <a:srgbClr val="C00000"/>
              </a:buClr>
            </a:pPr>
            <a:r>
              <a:rPr lang="pl-PL" altLang="pl-PL" sz="1600" dirty="0">
                <a:latin typeface="Calibri"/>
                <a:cs typeface="Calibri"/>
              </a:rPr>
              <a:t> </a:t>
            </a:r>
            <a:endParaRPr lang="pl-PL" altLang="pl-PL" sz="1600" dirty="0">
              <a:cs typeface="Calibri"/>
            </a:endParaRPr>
          </a:p>
          <a:p>
            <a:pPr marL="571500" indent="-571500">
              <a:buClr>
                <a:schemeClr val="bg1">
                  <a:lumMod val="50000"/>
                </a:schemeClr>
              </a:buClr>
              <a:buFont typeface="Arial" panose="020B0604020202020204" pitchFamily="34" charset="0"/>
              <a:buChar char="•"/>
            </a:pPr>
            <a:endParaRPr lang="pl-PL" altLang="pl-PL" sz="1600" dirty="0"/>
          </a:p>
          <a:p>
            <a:pPr marL="571500" indent="-571500">
              <a:buClr>
                <a:schemeClr val="bg1">
                  <a:lumMod val="50000"/>
                </a:schemeClr>
              </a:buClr>
              <a:buFont typeface="Arial" panose="020B0604020202020204" pitchFamily="34" charset="0"/>
              <a:buChar char="•"/>
            </a:pPr>
            <a:endParaRPr lang="pl-PL" altLang="pl-PL" sz="1600" dirty="0">
              <a:cs typeface="Calibri" panose="020F0502020204030204" pitchFamily="34" charset="0"/>
            </a:endParaRPr>
          </a:p>
        </p:txBody>
      </p:sp>
    </p:spTree>
    <p:extLst>
      <p:ext uri="{BB962C8B-B14F-4D97-AF65-F5344CB8AC3E}">
        <p14:creationId xmlns:p14="http://schemas.microsoft.com/office/powerpoint/2010/main" val="375092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415806"/>
            <a:ext cx="5760640" cy="492913"/>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C00000"/>
                </a:solidFill>
                <a:cs typeface="Calibri" pitchFamily="34" charset="0"/>
              </a:rPr>
              <a:t>Student </a:t>
            </a:r>
            <a:r>
              <a:rPr lang="pl-PL" altLang="pl-PL" sz="3200" b="1" dirty="0" err="1">
                <a:solidFill>
                  <a:srgbClr val="C00000"/>
                </a:solidFill>
                <a:cs typeface="Calibri" pitchFamily="34" charset="0"/>
              </a:rPr>
              <a:t>activities</a:t>
            </a:r>
            <a:endParaRPr lang="pl-PL" altLang="pl-PL" sz="3200" b="1" dirty="0">
              <a:solidFill>
                <a:srgbClr val="C00000"/>
              </a:solidFill>
              <a:cs typeface="Calibri" pitchFamily="34"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pl-PL" altLang="pl-PL" sz="3200" b="1" dirty="0">
              <a:solidFill>
                <a:srgbClr val="B11D09"/>
              </a:solidFill>
              <a:ea typeface="Microsoft YaHei" pitchFamily="34" charset="-122"/>
              <a:cs typeface="Calibri" pitchFamily="34" charset="0"/>
            </a:endParaRPr>
          </a:p>
        </p:txBody>
      </p:sp>
      <p:sp>
        <p:nvSpPr>
          <p:cNvPr id="3" name="Rectangle 3"/>
          <p:cNvSpPr>
            <a:spLocks noGrp="1"/>
          </p:cNvSpPr>
          <p:nvPr>
            <p:ph type="body" idx="1"/>
          </p:nvPr>
        </p:nvSpPr>
        <p:spPr>
          <a:xfrm>
            <a:off x="1271464" y="908719"/>
            <a:ext cx="6840760" cy="5760641"/>
          </a:xfrm>
        </p:spPr>
        <p:txBody>
          <a:bodyPr>
            <a:noAutofit/>
          </a:bodyPr>
          <a:lstStyle/>
          <a:p>
            <a:pPr marL="285750" indent="-285750" algn="just">
              <a:spcBef>
                <a:spcPts val="600"/>
              </a:spcBef>
              <a:spcAft>
                <a:spcPts val="600"/>
              </a:spcAft>
              <a:buClr>
                <a:schemeClr val="bg1">
                  <a:lumMod val="75000"/>
                </a:schemeClr>
              </a:buClr>
              <a:buFont typeface="Wingdings" panose="05000000000000000000" pitchFamily="2" charset="2"/>
              <a:buChar char="§"/>
            </a:pPr>
            <a:r>
              <a:rPr lang="pl-PL" altLang="pl-PL" sz="2000" b="1" dirty="0">
                <a:cs typeface="Calibri" pitchFamily="34" charset="0"/>
              </a:rPr>
              <a:t>214 </a:t>
            </a:r>
            <a:r>
              <a:rPr lang="pl-PL" altLang="pl-PL" sz="2000" b="1" dirty="0" err="1">
                <a:cs typeface="Calibri" pitchFamily="34" charset="0"/>
              </a:rPr>
              <a:t>Scientific</a:t>
            </a:r>
            <a:r>
              <a:rPr lang="pl-PL" altLang="pl-PL" sz="2000" b="1" dirty="0">
                <a:cs typeface="Calibri" pitchFamily="34" charset="0"/>
              </a:rPr>
              <a:t> </a:t>
            </a:r>
            <a:r>
              <a:rPr lang="pl-PL" altLang="pl-PL" sz="2000" b="1" dirty="0" err="1">
                <a:cs typeface="Calibri" pitchFamily="34" charset="0"/>
              </a:rPr>
              <a:t>organizations</a:t>
            </a:r>
            <a:endParaRPr lang="pl-PL" altLang="pl-PL" sz="2000" b="1" dirty="0">
              <a:cs typeface="Calibri" pitchFamily="34" charset="0"/>
            </a:endParaRPr>
          </a:p>
          <a:p>
            <a:pPr algn="just">
              <a:spcBef>
                <a:spcPts val="600"/>
              </a:spcBef>
              <a:spcAft>
                <a:spcPts val="600"/>
              </a:spcAft>
              <a:buClr>
                <a:schemeClr val="bg1">
                  <a:lumMod val="75000"/>
                </a:schemeClr>
              </a:buClr>
            </a:pPr>
            <a:r>
              <a:rPr lang="pl-PL" altLang="pl-PL" sz="2000" dirty="0">
                <a:cs typeface="Calibri" pitchFamily="34" charset="0"/>
              </a:rPr>
              <a:t>A</a:t>
            </a:r>
            <a:r>
              <a:rPr lang="en-US" altLang="pl-PL" sz="2000" dirty="0" err="1">
                <a:cs typeface="Calibri" pitchFamily="34" charset="0"/>
              </a:rPr>
              <a:t>mong</a:t>
            </a:r>
            <a:r>
              <a:rPr lang="en-US" altLang="pl-PL" sz="2000" dirty="0">
                <a:cs typeface="Calibri" pitchFamily="34" charset="0"/>
              </a:rPr>
              <a:t> others</a:t>
            </a:r>
            <a:r>
              <a:rPr lang="pl-PL" altLang="pl-PL" sz="2000" dirty="0">
                <a:cs typeface="Calibri" pitchFamily="34" charset="0"/>
              </a:rPr>
              <a:t>: PWR Racing Team, </a:t>
            </a:r>
            <a:r>
              <a:rPr lang="pl-PL" sz="2000" dirty="0"/>
              <a:t>PIRM Mobile </a:t>
            </a:r>
            <a:r>
              <a:rPr lang="pl-PL" sz="2000" dirty="0" err="1"/>
              <a:t>Vehicles</a:t>
            </a:r>
            <a:r>
              <a:rPr lang="pl-PL" sz="2000" dirty="0"/>
              <a:t> and </a:t>
            </a:r>
            <a:r>
              <a:rPr lang="pl-PL" sz="2000" dirty="0" err="1"/>
              <a:t>Robots</a:t>
            </a:r>
            <a:r>
              <a:rPr lang="pl-PL" sz="2000" dirty="0"/>
              <a:t> </a:t>
            </a:r>
            <a:r>
              <a:rPr lang="pl-PL" sz="2000" dirty="0" err="1"/>
              <a:t>Scientific</a:t>
            </a:r>
            <a:r>
              <a:rPr lang="pl-PL" sz="2000" dirty="0"/>
              <a:t> </a:t>
            </a:r>
            <a:r>
              <a:rPr lang="pl-PL" sz="2000" dirty="0" err="1"/>
              <a:t>Circle</a:t>
            </a:r>
            <a:r>
              <a:rPr lang="pl-PL" altLang="pl-PL" sz="2000" dirty="0">
                <a:cs typeface="Calibri" pitchFamily="34" charset="0"/>
              </a:rPr>
              <a:t>, </a:t>
            </a:r>
            <a:r>
              <a:rPr lang="pl-PL" altLang="pl-PL" sz="2000" dirty="0" err="1">
                <a:cs typeface="Calibri" pitchFamily="34" charset="0"/>
              </a:rPr>
              <a:t>Students</a:t>
            </a:r>
            <a:r>
              <a:rPr lang="pl-PL" altLang="pl-PL" sz="2000" dirty="0">
                <a:cs typeface="Calibri" pitchFamily="34" charset="0"/>
              </a:rPr>
              <a:t> </a:t>
            </a:r>
            <a:r>
              <a:rPr lang="pl-PL" altLang="pl-PL" sz="2000" dirty="0" err="1">
                <a:cs typeface="Calibri" pitchFamily="34" charset="0"/>
              </a:rPr>
              <a:t>Scientific</a:t>
            </a:r>
            <a:r>
              <a:rPr lang="pl-PL" altLang="pl-PL" sz="2000" dirty="0">
                <a:cs typeface="Calibri" pitchFamily="34" charset="0"/>
              </a:rPr>
              <a:t> </a:t>
            </a:r>
            <a:r>
              <a:rPr lang="pl-PL" altLang="pl-PL" sz="2000" dirty="0" err="1">
                <a:cs typeface="Calibri" pitchFamily="34" charset="0"/>
              </a:rPr>
              <a:t>Society</a:t>
            </a:r>
            <a:r>
              <a:rPr lang="pl-PL" altLang="pl-PL" sz="2000" dirty="0">
                <a:cs typeface="Calibri" pitchFamily="34" charset="0"/>
              </a:rPr>
              <a:t> </a:t>
            </a:r>
            <a:r>
              <a:rPr lang="pl-PL" altLang="pl-PL" sz="2000" dirty="0" err="1">
                <a:cs typeface="Calibri" pitchFamily="34" charset="0"/>
              </a:rPr>
              <a:t>KoNaR</a:t>
            </a:r>
            <a:r>
              <a:rPr lang="pl-PL" altLang="pl-PL" sz="2000" dirty="0">
                <a:cs typeface="Calibri" pitchFamily="34" charset="0"/>
              </a:rPr>
              <a:t>, </a:t>
            </a:r>
            <a:r>
              <a:rPr lang="pl-PL" sz="2000" dirty="0" err="1"/>
              <a:t>Academic</a:t>
            </a:r>
            <a:r>
              <a:rPr lang="pl-PL" sz="2000" dirty="0"/>
              <a:t> </a:t>
            </a:r>
            <a:r>
              <a:rPr lang="pl-PL" sz="2000" dirty="0" err="1"/>
              <a:t>Aviation</a:t>
            </a:r>
            <a:r>
              <a:rPr lang="pl-PL" sz="2000" dirty="0"/>
              <a:t> Club</a:t>
            </a:r>
            <a:r>
              <a:rPr lang="pl-PL" altLang="pl-PL" sz="2000" dirty="0">
                <a:cs typeface="Calibri" pitchFamily="34" charset="0"/>
              </a:rPr>
              <a:t>, </a:t>
            </a:r>
            <a:r>
              <a:rPr lang="pl-PL" altLang="pl-PL" sz="2000" dirty="0" err="1">
                <a:cs typeface="Calibri" pitchFamily="34" charset="0"/>
              </a:rPr>
              <a:t>Bio</a:t>
            </a:r>
            <a:r>
              <a:rPr lang="pl-PL" altLang="pl-PL" sz="2000" dirty="0">
                <a:cs typeface="Calibri" pitchFamily="34" charset="0"/>
              </a:rPr>
              <a:t>-Top, ALLIN, Wireless </a:t>
            </a:r>
            <a:r>
              <a:rPr lang="pl-PL" altLang="pl-PL" sz="2000" dirty="0" err="1">
                <a:cs typeface="Calibri" pitchFamily="34" charset="0"/>
              </a:rPr>
              <a:t>Group</a:t>
            </a:r>
            <a:r>
              <a:rPr lang="pl-PL" altLang="pl-PL" sz="2000" dirty="0">
                <a:cs typeface="Calibri" pitchFamily="34" charset="0"/>
              </a:rPr>
              <a:t>, PWR Solar </a:t>
            </a:r>
            <a:r>
              <a:rPr lang="pl-PL" altLang="pl-PL" sz="2000" dirty="0" err="1">
                <a:cs typeface="Calibri" pitchFamily="34" charset="0"/>
              </a:rPr>
              <a:t>Boat</a:t>
            </a:r>
            <a:r>
              <a:rPr lang="pl-PL" altLang="pl-PL" sz="2000" dirty="0">
                <a:cs typeface="Calibri" pitchFamily="34" charset="0"/>
              </a:rPr>
              <a:t> Team, Energy </a:t>
            </a:r>
            <a:r>
              <a:rPr lang="pl-PL" altLang="pl-PL" sz="2000" dirty="0" err="1">
                <a:cs typeface="Calibri" pitchFamily="34" charset="0"/>
              </a:rPr>
              <a:t>Loop</a:t>
            </a:r>
            <a:r>
              <a:rPr lang="pl-PL" altLang="pl-PL" sz="2000" dirty="0">
                <a:cs typeface="Calibri" pitchFamily="34" charset="0"/>
              </a:rPr>
              <a:t>, Audio Engineering </a:t>
            </a:r>
            <a:r>
              <a:rPr lang="pl-PL" altLang="pl-PL" sz="2000" dirty="0" err="1">
                <a:cs typeface="Calibri" pitchFamily="34" charset="0"/>
              </a:rPr>
              <a:t>Society</a:t>
            </a:r>
            <a:r>
              <a:rPr lang="pl-PL" altLang="pl-PL" sz="2000" dirty="0">
                <a:cs typeface="Calibri" pitchFamily="34" charset="0"/>
              </a:rPr>
              <a:t> AES</a:t>
            </a:r>
          </a:p>
          <a:p>
            <a:pPr marL="285750" indent="-285750" algn="just">
              <a:spcBef>
                <a:spcPts val="600"/>
              </a:spcBef>
              <a:spcAft>
                <a:spcPts val="600"/>
              </a:spcAft>
              <a:buClr>
                <a:schemeClr val="bg1">
                  <a:lumMod val="75000"/>
                </a:schemeClr>
              </a:buClr>
              <a:buFont typeface="Wingdings" panose="05000000000000000000" pitchFamily="2" charset="2"/>
              <a:buChar char="§"/>
            </a:pPr>
            <a:r>
              <a:rPr lang="pl-PL" altLang="pl-PL" sz="2000" b="1" dirty="0">
                <a:cs typeface="Calibri" pitchFamily="34" charset="0"/>
              </a:rPr>
              <a:t>29 Student </a:t>
            </a:r>
            <a:r>
              <a:rPr lang="pl-PL" altLang="pl-PL" sz="2000" b="1" dirty="0" err="1">
                <a:cs typeface="Calibri" pitchFamily="34" charset="0"/>
              </a:rPr>
              <a:t>associations</a:t>
            </a:r>
            <a:endParaRPr lang="pl-PL" altLang="pl-PL" sz="2000" b="1" dirty="0">
              <a:cs typeface="Calibri" pitchFamily="34" charset="0"/>
            </a:endParaRPr>
          </a:p>
          <a:p>
            <a:pPr algn="just">
              <a:spcBef>
                <a:spcPts val="600"/>
              </a:spcBef>
              <a:spcAft>
                <a:spcPts val="600"/>
              </a:spcAft>
              <a:buClr>
                <a:schemeClr val="bg1">
                  <a:lumMod val="75000"/>
                </a:schemeClr>
              </a:buClr>
            </a:pPr>
            <a:r>
              <a:rPr lang="en-US" altLang="pl-PL" sz="2000" dirty="0">
                <a:cs typeface="Calibri" pitchFamily="34" charset="0"/>
              </a:rPr>
              <a:t>Among students’ organizations, the ones with national or international span are the most </a:t>
            </a:r>
            <a:r>
              <a:rPr lang="en-US" altLang="pl-PL" sz="2000" dirty="0" err="1">
                <a:cs typeface="Calibri" pitchFamily="34" charset="0"/>
              </a:rPr>
              <a:t>distingushing</a:t>
            </a:r>
            <a:r>
              <a:rPr lang="en-US" altLang="pl-PL" sz="2000" dirty="0">
                <a:cs typeface="Calibri" pitchFamily="34" charset="0"/>
              </a:rPr>
              <a:t> and active: BEST</a:t>
            </a:r>
            <a:r>
              <a:rPr lang="pl-PL" altLang="pl-PL" sz="2000" dirty="0">
                <a:cs typeface="Calibri" pitchFamily="34" charset="0"/>
              </a:rPr>
              <a:t> Wrocław</a:t>
            </a:r>
            <a:r>
              <a:rPr lang="en-US" altLang="pl-PL" sz="2000" dirty="0">
                <a:cs typeface="Calibri" pitchFamily="34" charset="0"/>
              </a:rPr>
              <a:t>, AIESEC,</a:t>
            </a:r>
            <a:r>
              <a:rPr lang="pl-PL" altLang="pl-PL" sz="2000" dirty="0">
                <a:cs typeface="Calibri" pitchFamily="34" charset="0"/>
              </a:rPr>
              <a:t> NZS, </a:t>
            </a:r>
            <a:r>
              <a:rPr lang="en-US" altLang="pl-PL" sz="2000" dirty="0">
                <a:cs typeface="Calibri" pitchFamily="34" charset="0"/>
              </a:rPr>
              <a:t>IAESTE, </a:t>
            </a:r>
            <a:r>
              <a:rPr lang="pl-PL" altLang="pl-PL" sz="2000" dirty="0">
                <a:cs typeface="Calibri" pitchFamily="34" charset="0"/>
              </a:rPr>
              <a:t>SEP, Erasmus Student Network ESN.</a:t>
            </a:r>
          </a:p>
          <a:p>
            <a:pPr marL="285750" indent="-285750" algn="just">
              <a:spcBef>
                <a:spcPts val="600"/>
              </a:spcBef>
              <a:spcAft>
                <a:spcPts val="600"/>
              </a:spcAft>
              <a:buClr>
                <a:schemeClr val="bg1">
                  <a:lumMod val="75000"/>
                </a:schemeClr>
              </a:buClr>
              <a:buFont typeface="Wingdings" panose="05000000000000000000" pitchFamily="2" charset="2"/>
              <a:buChar char="§"/>
            </a:pPr>
            <a:r>
              <a:rPr lang="pl-PL" altLang="pl-PL" sz="2000" b="1" dirty="0">
                <a:cs typeface="Calibri" pitchFamily="34" charset="0"/>
              </a:rPr>
              <a:t>21 Student </a:t>
            </a:r>
            <a:r>
              <a:rPr lang="pl-PL" altLang="pl-PL" sz="2000" b="1" dirty="0" err="1">
                <a:cs typeface="Calibri" pitchFamily="34" charset="0"/>
              </a:rPr>
              <a:t>culture</a:t>
            </a:r>
            <a:r>
              <a:rPr lang="pl-PL" altLang="pl-PL" sz="2000" b="1" dirty="0">
                <a:cs typeface="Calibri" pitchFamily="34" charset="0"/>
              </a:rPr>
              <a:t> </a:t>
            </a:r>
            <a:r>
              <a:rPr lang="pl-PL" altLang="pl-PL" sz="2000" b="1" dirty="0" err="1">
                <a:cs typeface="Calibri" pitchFamily="34" charset="0"/>
              </a:rPr>
              <a:t>centres</a:t>
            </a:r>
            <a:r>
              <a:rPr lang="pl-PL" altLang="pl-PL" sz="2000" b="1" dirty="0">
                <a:cs typeface="Calibri" pitchFamily="34" charset="0"/>
              </a:rPr>
              <a:t> </a:t>
            </a:r>
          </a:p>
          <a:p>
            <a:pPr algn="just">
              <a:spcBef>
                <a:spcPts val="600"/>
              </a:spcBef>
              <a:spcAft>
                <a:spcPts val="600"/>
              </a:spcAft>
              <a:buClr>
                <a:schemeClr val="bg1">
                  <a:lumMod val="75000"/>
                </a:schemeClr>
              </a:buClr>
            </a:pPr>
            <a:r>
              <a:rPr lang="pl-PL" altLang="pl-PL" sz="2000" dirty="0" err="1">
                <a:cs typeface="Calibri" pitchFamily="34" charset="0"/>
              </a:rPr>
              <a:t>Among</a:t>
            </a:r>
            <a:r>
              <a:rPr lang="pl-PL" altLang="pl-PL" sz="2000" dirty="0">
                <a:cs typeface="Calibri" pitchFamily="34" charset="0"/>
              </a:rPr>
              <a:t> </a:t>
            </a:r>
            <a:r>
              <a:rPr lang="pl-PL" altLang="pl-PL" sz="2000" dirty="0" err="1">
                <a:cs typeface="Calibri" pitchFamily="34" charset="0"/>
              </a:rPr>
              <a:t>others</a:t>
            </a:r>
            <a:r>
              <a:rPr lang="pl-PL" altLang="pl-PL" sz="2000" dirty="0">
                <a:cs typeface="Calibri" pitchFamily="34" charset="0"/>
              </a:rPr>
              <a:t>: POLITECHNIKA Film </a:t>
            </a:r>
            <a:r>
              <a:rPr lang="pl-PL" altLang="pl-PL" sz="2000" dirty="0" err="1">
                <a:cs typeface="Calibri" pitchFamily="34" charset="0"/>
              </a:rPr>
              <a:t>Discussion</a:t>
            </a:r>
            <a:r>
              <a:rPr lang="pl-PL" altLang="pl-PL" sz="2000" dirty="0">
                <a:cs typeface="Calibri" pitchFamily="34" charset="0"/>
              </a:rPr>
              <a:t> Club, </a:t>
            </a:r>
            <a:r>
              <a:rPr lang="en-US" altLang="pl-PL" sz="2000" dirty="0" err="1">
                <a:cs typeface="Calibri" pitchFamily="34" charset="0"/>
              </a:rPr>
              <a:t>Wrocław</a:t>
            </a:r>
            <a:r>
              <a:rPr lang="en-US" altLang="pl-PL" sz="2000" dirty="0">
                <a:cs typeface="Calibri" pitchFamily="34" charset="0"/>
              </a:rPr>
              <a:t> University of</a:t>
            </a:r>
            <a:r>
              <a:rPr lang="pl-PL" altLang="pl-PL" sz="2000" dirty="0">
                <a:cs typeface="Calibri" pitchFamily="34" charset="0"/>
              </a:rPr>
              <a:t> </a:t>
            </a:r>
            <a:r>
              <a:rPr lang="en-US" altLang="pl-PL" sz="2000" dirty="0">
                <a:cs typeface="Calibri" pitchFamily="34" charset="0"/>
              </a:rPr>
              <a:t>Science and Technology Academic Choir</a:t>
            </a:r>
            <a:r>
              <a:rPr lang="pl-PL" altLang="pl-PL" sz="2000" dirty="0">
                <a:cs typeface="Calibri" pitchFamily="34" charset="0"/>
              </a:rPr>
              <a:t>, BIG BAND </a:t>
            </a:r>
            <a:r>
              <a:rPr lang="pl-PL" altLang="pl-PL" sz="2000" dirty="0" err="1">
                <a:cs typeface="Calibri" pitchFamily="34" charset="0"/>
              </a:rPr>
              <a:t>music</a:t>
            </a:r>
            <a:r>
              <a:rPr lang="pl-PL" altLang="pl-PL" sz="2000" dirty="0">
                <a:cs typeface="Calibri" pitchFamily="34" charset="0"/>
              </a:rPr>
              <a:t> </a:t>
            </a:r>
            <a:r>
              <a:rPr lang="pl-PL" altLang="pl-PL" sz="2000" dirty="0" err="1">
                <a:cs typeface="Calibri" pitchFamily="34" charset="0"/>
              </a:rPr>
              <a:t>group</a:t>
            </a:r>
            <a:r>
              <a:rPr lang="pl-PL" altLang="pl-PL" sz="2000" dirty="0">
                <a:cs typeface="Calibri" pitchFamily="34" charset="0"/>
              </a:rPr>
              <a:t>, FOSA </a:t>
            </a:r>
            <a:r>
              <a:rPr lang="pl-PL" altLang="pl-PL" sz="2000" dirty="0" err="1">
                <a:cs typeface="Calibri" pitchFamily="34" charset="0"/>
              </a:rPr>
              <a:t>Academic</a:t>
            </a:r>
            <a:r>
              <a:rPr lang="pl-PL" altLang="pl-PL" sz="2000" dirty="0">
                <a:cs typeface="Calibri" pitchFamily="34" charset="0"/>
              </a:rPr>
              <a:t> </a:t>
            </a:r>
            <a:r>
              <a:rPr lang="pl-PL" altLang="pl-PL" sz="2000" dirty="0" err="1">
                <a:cs typeface="Calibri" pitchFamily="34" charset="0"/>
              </a:rPr>
              <a:t>Filmmakers</a:t>
            </a:r>
            <a:r>
              <a:rPr lang="pl-PL" altLang="pl-PL" sz="2000" dirty="0">
                <a:cs typeface="Calibri" pitchFamily="34" charset="0"/>
              </a:rPr>
              <a:t> Club, </a:t>
            </a:r>
            <a:r>
              <a:rPr lang="en-US" altLang="pl-PL" sz="2000" dirty="0" err="1">
                <a:cs typeface="Calibri" pitchFamily="34" charset="0"/>
              </a:rPr>
              <a:t>SpAF</a:t>
            </a:r>
            <a:r>
              <a:rPr lang="en-US" altLang="pl-PL" sz="2000" dirty="0">
                <a:cs typeface="Calibri" pitchFamily="34" charset="0"/>
              </a:rPr>
              <a:t> Association of Para-artistic Photography</a:t>
            </a:r>
            <a:r>
              <a:rPr lang="pl-PL" altLang="pl-PL" sz="2000" dirty="0">
                <a:cs typeface="Calibri" pitchFamily="34" charset="0"/>
              </a:rPr>
              <a:t>, </a:t>
            </a:r>
            <a:r>
              <a:rPr lang="pl-PL" altLang="pl-PL" sz="2000" dirty="0" err="1">
                <a:cs typeface="Calibri" pitchFamily="34" charset="0"/>
              </a:rPr>
              <a:t>University’s</a:t>
            </a:r>
            <a:r>
              <a:rPr lang="pl-PL" altLang="pl-PL" sz="2000" dirty="0">
                <a:cs typeface="Calibri" pitchFamily="34" charset="0"/>
              </a:rPr>
              <a:t> </a:t>
            </a:r>
            <a:r>
              <a:rPr lang="pl-PL" altLang="pl-PL" sz="2000" dirty="0" err="1">
                <a:cs typeface="Calibri" pitchFamily="34" charset="0"/>
              </a:rPr>
              <a:t>Orchestra</a:t>
            </a:r>
            <a:r>
              <a:rPr lang="pl-PL" altLang="pl-PL" sz="2000" dirty="0">
                <a:cs typeface="Calibri" pitchFamily="34" charset="0"/>
              </a:rPr>
              <a:t>, STYK </a:t>
            </a:r>
            <a:r>
              <a:rPr lang="pl-PL" altLang="pl-PL" sz="2000" dirty="0" err="1">
                <a:cs typeface="Calibri" pitchFamily="34" charset="0"/>
              </a:rPr>
              <a:t>Students</a:t>
            </a:r>
            <a:r>
              <a:rPr lang="pl-PL" altLang="pl-PL" sz="2000" dirty="0">
                <a:cs typeface="Calibri" pitchFamily="34" charset="0"/>
              </a:rPr>
              <a:t> </a:t>
            </a:r>
            <a:r>
              <a:rPr lang="pl-PL" altLang="pl-PL" sz="2000" dirty="0" err="1">
                <a:cs typeface="Calibri" pitchFamily="34" charset="0"/>
              </a:rPr>
              <a:t>Television</a:t>
            </a:r>
            <a:r>
              <a:rPr lang="pl-PL" altLang="pl-PL" sz="2000" dirty="0">
                <a:cs typeface="Calibri" pitchFamily="34" charset="0"/>
              </a:rPr>
              <a:t>.</a:t>
            </a:r>
          </a:p>
          <a:p>
            <a:pPr>
              <a:spcBef>
                <a:spcPts val="600"/>
              </a:spcBef>
              <a:buClr>
                <a:schemeClr val="bg1">
                  <a:lumMod val="50000"/>
                </a:schemeClr>
              </a:buClr>
            </a:pPr>
            <a:endParaRPr lang="pl-PL" altLang="pl-PL" sz="2000" dirty="0">
              <a:cs typeface="Calibri" pitchFamily="34" charset="0"/>
            </a:endParaRPr>
          </a:p>
          <a:p>
            <a:pPr>
              <a:spcBef>
                <a:spcPts val="600"/>
              </a:spcBef>
              <a:buClr>
                <a:schemeClr val="bg1">
                  <a:lumMod val="50000"/>
                </a:schemeClr>
              </a:buClr>
            </a:pPr>
            <a:endParaRPr lang="pl-PL" altLang="pl-PL" sz="2000" dirty="0">
              <a:cs typeface="Calibri" pitchFamily="34" charset="0"/>
            </a:endParaRPr>
          </a:p>
        </p:txBody>
      </p:sp>
      <p:pic>
        <p:nvPicPr>
          <p:cNvPr id="16" name="Obraz 15">
            <a:extLst>
              <a:ext uri="{FF2B5EF4-FFF2-40B4-BE49-F238E27FC236}">
                <a16:creationId xmlns:a16="http://schemas.microsoft.com/office/drawing/2014/main" id="{5EAF948D-1413-4B3D-92FC-7F8D52E2D54B}"/>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a:ext>
            </a:extLst>
          </a:blip>
          <a:stretch>
            <a:fillRect/>
          </a:stretch>
        </p:blipFill>
        <p:spPr>
          <a:xfrm rot="5400000">
            <a:off x="6798668" y="1460696"/>
            <a:ext cx="6876721" cy="3909940"/>
          </a:xfrm>
          <a:prstGeom prst="rect">
            <a:avLst/>
          </a:prstGeom>
        </p:spPr>
      </p:pic>
    </p:spTree>
    <p:extLst>
      <p:ext uri="{BB962C8B-B14F-4D97-AF65-F5344CB8AC3E}">
        <p14:creationId xmlns:p14="http://schemas.microsoft.com/office/powerpoint/2010/main" val="3124065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1"/>
            <a:ext cx="8687990" cy="1124736"/>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altLang="pl-PL" sz="3200" b="1" dirty="0">
                <a:solidFill>
                  <a:srgbClr val="C00000"/>
                </a:solidFill>
                <a:cs typeface="Calibri" pitchFamily="34" charset="0"/>
              </a:rPr>
              <a:t>Modern University </a:t>
            </a:r>
          </a:p>
        </p:txBody>
      </p:sp>
      <p:sp>
        <p:nvSpPr>
          <p:cNvPr id="3" name="Rectangle 3"/>
          <p:cNvSpPr>
            <a:spLocks noGrp="1"/>
          </p:cNvSpPr>
          <p:nvPr>
            <p:ph type="body" idx="1"/>
          </p:nvPr>
        </p:nvSpPr>
        <p:spPr>
          <a:xfrm>
            <a:off x="1343472" y="1196752"/>
            <a:ext cx="6480720" cy="5332073"/>
          </a:xfrm>
        </p:spPr>
        <p:txBody>
          <a:bodyPr>
            <a:normAutofit/>
          </a:bodyPr>
          <a:lstStyle/>
          <a:p>
            <a:r>
              <a:rPr lang="pl-PL" altLang="pl-PL" sz="1900" b="1" dirty="0" err="1"/>
              <a:t>Prospective</a:t>
            </a:r>
            <a:r>
              <a:rPr lang="pl-PL" altLang="pl-PL" sz="1900" b="1" dirty="0"/>
              <a:t> </a:t>
            </a:r>
            <a:r>
              <a:rPr lang="pl-PL" altLang="pl-PL" sz="1900" b="1" dirty="0" err="1"/>
              <a:t>students</a:t>
            </a:r>
            <a:r>
              <a:rPr lang="pl-PL" altLang="pl-PL" sz="1900" b="1" dirty="0"/>
              <a:t>:</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pl-PL" altLang="pl-PL" sz="1800" dirty="0"/>
              <a:t>o</a:t>
            </a:r>
            <a:r>
              <a:rPr lang="en-US" altLang="pl-PL" sz="1800" dirty="0"/>
              <a:t>n-line registration at: </a:t>
            </a:r>
            <a:r>
              <a:rPr lang="en-US" altLang="pl-PL" sz="1800" b="1" dirty="0"/>
              <a:t>rekrutacja.pwr.edu.pl/</a:t>
            </a:r>
            <a:r>
              <a:rPr lang="en-US" altLang="pl-PL" sz="1800" b="1" dirty="0" err="1"/>
              <a:t>en</a:t>
            </a:r>
            <a:endParaRPr lang="en-US" altLang="pl-PL" sz="1800" b="1" dirty="0"/>
          </a:p>
          <a:p>
            <a:pPr marL="285750" indent="-285750">
              <a:spcBef>
                <a:spcPts val="600"/>
              </a:spcBef>
              <a:buClr>
                <a:schemeClr val="bg1">
                  <a:lumMod val="75000"/>
                </a:schemeClr>
              </a:buClr>
              <a:buFont typeface="Wingdings" panose="05000000000000000000" pitchFamily="2" charset="2"/>
              <a:buChar char="§"/>
            </a:pPr>
            <a:r>
              <a:rPr lang="en-US" altLang="pl-PL" sz="1800" dirty="0"/>
              <a:t>official website: </a:t>
            </a:r>
            <a:r>
              <a:rPr lang="en-US" altLang="pl-PL" sz="1800" b="1" dirty="0"/>
              <a:t>pwr.edu.pl</a:t>
            </a:r>
            <a:endParaRPr lang="pl-PL" altLang="pl-PL" sz="1800" b="1" dirty="0"/>
          </a:p>
          <a:p>
            <a:pPr>
              <a:buClr>
                <a:srgbClr val="C00000"/>
              </a:buClr>
            </a:pPr>
            <a:br>
              <a:rPr lang="pl-PL" altLang="pl-PL" sz="2300" dirty="0"/>
            </a:br>
            <a:r>
              <a:rPr lang="pl-PL" altLang="pl-PL" sz="1900" b="1" dirty="0" err="1"/>
              <a:t>Students</a:t>
            </a:r>
            <a:r>
              <a:rPr lang="pl-PL" altLang="pl-PL" sz="1900" b="1" dirty="0"/>
              <a:t>:</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en-US" altLang="pl-PL" sz="1800" dirty="0"/>
              <a:t>electronic student ID</a:t>
            </a:r>
          </a:p>
          <a:p>
            <a:pPr marL="285750" indent="-285750">
              <a:spcBef>
                <a:spcPts val="600"/>
              </a:spcBef>
              <a:buClr>
                <a:schemeClr val="bg1">
                  <a:lumMod val="75000"/>
                </a:schemeClr>
              </a:buClr>
              <a:buFont typeface="Wingdings" panose="05000000000000000000" pitchFamily="2" charset="2"/>
              <a:buChar char="§"/>
            </a:pPr>
            <a:r>
              <a:rPr lang="en-US" altLang="pl-PL" sz="1800" dirty="0"/>
              <a:t>electronic student record book</a:t>
            </a:r>
          </a:p>
          <a:p>
            <a:pPr marL="285750" indent="-285750">
              <a:spcBef>
                <a:spcPts val="600"/>
              </a:spcBef>
              <a:buClr>
                <a:schemeClr val="bg1">
                  <a:lumMod val="75000"/>
                </a:schemeClr>
              </a:buClr>
              <a:buFont typeface="Wingdings" panose="05000000000000000000" pitchFamily="2" charset="2"/>
              <a:buChar char="§"/>
            </a:pPr>
            <a:r>
              <a:rPr lang="en-US" altLang="pl-PL" sz="1800" dirty="0"/>
              <a:t>cooperation with companies and institutions, opportunities </a:t>
            </a:r>
            <a:br>
              <a:rPr lang="pl-PL" altLang="pl-PL" sz="1800" dirty="0"/>
            </a:br>
            <a:r>
              <a:rPr lang="en-US" altLang="pl-PL" sz="1800" dirty="0"/>
              <a:t>for internships and trainings</a:t>
            </a:r>
            <a:r>
              <a:rPr lang="pl-PL" altLang="pl-PL" sz="1800" dirty="0"/>
              <a:t> </a:t>
            </a:r>
            <a:r>
              <a:rPr lang="pl-PL" altLang="pl-PL" sz="1800" b="1" dirty="0"/>
              <a:t>biurokarier.pwr.edu.pl</a:t>
            </a:r>
            <a:endParaRPr lang="en-US" altLang="pl-PL" sz="1800" b="1" dirty="0"/>
          </a:p>
          <a:p>
            <a:pPr lvl="1" eaLnBrk="1" hangingPunct="1">
              <a:buClr>
                <a:srgbClr val="9F250D"/>
              </a:buClr>
              <a:buFont typeface="Wingdings" pitchFamily="2" charset="2"/>
              <a:buChar char="§"/>
            </a:pPr>
            <a:endParaRPr lang="pl-PL" altLang="pl-PL" sz="1900" dirty="0"/>
          </a:p>
          <a:p>
            <a:pPr>
              <a:buClr>
                <a:schemeClr val="bg1">
                  <a:lumMod val="50000"/>
                </a:schemeClr>
              </a:buClr>
            </a:pPr>
            <a:r>
              <a:rPr lang="pl-PL" altLang="pl-PL" sz="1900" b="1" dirty="0" err="1"/>
              <a:t>Teaching</a:t>
            </a:r>
            <a:r>
              <a:rPr lang="pl-PL" altLang="pl-PL" sz="1900" b="1" dirty="0"/>
              <a:t>:</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en-US" altLang="pl-PL" sz="1800" dirty="0"/>
              <a:t>studying in foreign languages </a:t>
            </a:r>
          </a:p>
          <a:p>
            <a:pPr eaLnBrk="1" hangingPunct="1">
              <a:buClr>
                <a:srgbClr val="9F250D"/>
              </a:buClr>
              <a:buFont typeface="Wingdings" pitchFamily="2" charset="2"/>
              <a:buNone/>
            </a:pPr>
            <a:endParaRPr lang="pl-PL" altLang="pl-PL" dirty="0"/>
          </a:p>
        </p:txBody>
      </p:sp>
      <p:pic>
        <p:nvPicPr>
          <p:cNvPr id="5" name="Obraz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1" cy="6858000"/>
          </a:xfrm>
          <a:prstGeom prst="rect">
            <a:avLst/>
          </a:prstGeom>
        </p:spPr>
      </p:pic>
      <p:cxnSp>
        <p:nvCxnSpPr>
          <p:cNvPr id="22" name="Łącznik prosty 21">
            <a:extLst>
              <a:ext uri="{FF2B5EF4-FFF2-40B4-BE49-F238E27FC236}">
                <a16:creationId xmlns:a16="http://schemas.microsoft.com/office/drawing/2014/main" id="{775F513E-1E79-49C7-8DD6-5333D587A22A}"/>
              </a:ext>
            </a:extLst>
          </p:cNvPr>
          <p:cNvCxnSpPr/>
          <p:nvPr/>
        </p:nvCxnSpPr>
        <p:spPr>
          <a:xfrm flipH="1">
            <a:off x="1416821" y="3186534"/>
            <a:ext cx="597262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90CD2E5D-C13F-4BDD-918F-1475F313EEBD}"/>
              </a:ext>
            </a:extLst>
          </p:cNvPr>
          <p:cNvCxnSpPr/>
          <p:nvPr/>
        </p:nvCxnSpPr>
        <p:spPr>
          <a:xfrm flipH="1">
            <a:off x="1391196" y="1665052"/>
            <a:ext cx="597262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27" name="Łącznik prosty 26">
            <a:extLst>
              <a:ext uri="{FF2B5EF4-FFF2-40B4-BE49-F238E27FC236}">
                <a16:creationId xmlns:a16="http://schemas.microsoft.com/office/drawing/2014/main" id="{F85B37E1-D08F-4964-9944-7F0992383668}"/>
              </a:ext>
            </a:extLst>
          </p:cNvPr>
          <p:cNvCxnSpPr/>
          <p:nvPr/>
        </p:nvCxnSpPr>
        <p:spPr>
          <a:xfrm flipH="1">
            <a:off x="1408321" y="5433355"/>
            <a:ext cx="597262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32906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272" y="9525"/>
            <a:ext cx="11373408" cy="6858000"/>
          </a:xfrm>
          <a:prstGeom prst="rect">
            <a:avLst/>
          </a:prstGeom>
          <a:solidFill>
            <a:srgbClr val="060006"/>
          </a:solidFill>
        </p:spPr>
      </p:pic>
      <p:grpSp>
        <p:nvGrpSpPr>
          <p:cNvPr id="4" name="Grupa 3">
            <a:extLst>
              <a:ext uri="{FF2B5EF4-FFF2-40B4-BE49-F238E27FC236}">
                <a16:creationId xmlns:a16="http://schemas.microsoft.com/office/drawing/2014/main" id="{A53D1BA7-B702-4B2B-8882-BCFA400709E6}"/>
              </a:ext>
            </a:extLst>
          </p:cNvPr>
          <p:cNvGrpSpPr/>
          <p:nvPr/>
        </p:nvGrpSpPr>
        <p:grpSpPr>
          <a:xfrm>
            <a:off x="0" y="415819"/>
            <a:ext cx="12207061" cy="886613"/>
            <a:chOff x="-15061" y="216754"/>
            <a:chExt cx="12207061" cy="886613"/>
          </a:xfrm>
        </p:grpSpPr>
        <p:sp>
          <p:nvSpPr>
            <p:cNvPr id="5" name="Prostokąt 4">
              <a:extLst>
                <a:ext uri="{FF2B5EF4-FFF2-40B4-BE49-F238E27FC236}">
                  <a16:creationId xmlns:a16="http://schemas.microsoft.com/office/drawing/2014/main" id="{8956465F-6F85-435D-9554-849B1A327C0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Text Box 1">
              <a:extLst>
                <a:ext uri="{FF2B5EF4-FFF2-40B4-BE49-F238E27FC236}">
                  <a16:creationId xmlns:a16="http://schemas.microsoft.com/office/drawing/2014/main" id="{FDAE012A-0ECB-4C86-8AE4-EE99EDF178BD}"/>
                </a:ext>
              </a:extLst>
            </p:cNvPr>
            <p:cNvSpPr txBox="1">
              <a:spLocks noChangeArrowheads="1"/>
            </p:cNvSpPr>
            <p:nvPr/>
          </p:nvSpPr>
          <p:spPr bwMode="auto">
            <a:xfrm>
              <a:off x="-15061" y="239271"/>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r"/>
              <a:r>
                <a:rPr lang="pl-PL" altLang="pl-PL" sz="4000" b="1" cap="all" dirty="0" err="1">
                  <a:solidFill>
                    <a:schemeClr val="bg1"/>
                  </a:solidFill>
                </a:rPr>
                <a:t>Research</a:t>
              </a:r>
              <a:r>
                <a:rPr lang="pl-PL" altLang="pl-PL" sz="4000" b="1" cap="all" dirty="0">
                  <a:solidFill>
                    <a:schemeClr val="bg1"/>
                  </a:solidFill>
                </a:rPr>
                <a:t> and </a:t>
              </a:r>
              <a:r>
                <a:rPr lang="pl-PL" altLang="pl-PL" sz="4000" b="1" cap="all" dirty="0" err="1">
                  <a:solidFill>
                    <a:schemeClr val="bg1"/>
                  </a:solidFill>
                </a:rPr>
                <a:t>Innovation</a:t>
              </a:r>
              <a:endParaRPr lang="pl-PL" altLang="pl-PL" sz="4000" b="1" cap="all" dirty="0">
                <a:solidFill>
                  <a:schemeClr val="bg1"/>
                </a:solidFill>
              </a:endParaRPr>
            </a:p>
          </p:txBody>
        </p:sp>
      </p:grpSp>
    </p:spTree>
    <p:extLst>
      <p:ext uri="{BB962C8B-B14F-4D97-AF65-F5344CB8AC3E}">
        <p14:creationId xmlns:p14="http://schemas.microsoft.com/office/powerpoint/2010/main" val="329850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696744" cy="5112568"/>
          </a:xfrm>
        </p:spPr>
        <p:txBody>
          <a:bodyPr>
            <a:normAutofit/>
          </a:bodyPr>
          <a:lstStyle/>
          <a:p>
            <a:pPr marL="342900" indent="-342900">
              <a:lnSpc>
                <a:spcPct val="120000"/>
              </a:lnSpc>
              <a:spcBef>
                <a:spcPts val="600"/>
              </a:spcBef>
              <a:buClr>
                <a:schemeClr val="bg1">
                  <a:lumMod val="75000"/>
                </a:schemeClr>
              </a:buClr>
              <a:buFont typeface="Wingdings" panose="05000000000000000000" pitchFamily="2" charset="2"/>
              <a:buChar char="§"/>
              <a:defRPr/>
            </a:pPr>
            <a:r>
              <a:rPr lang="pl-PL" sz="2200" b="1" dirty="0"/>
              <a:t>24 847 </a:t>
            </a:r>
            <a:r>
              <a:rPr lang="en-GB" sz="2200" dirty="0"/>
              <a:t>publications in journals on the ISI Master Journal List</a:t>
            </a:r>
            <a:endParaRPr lang="pl-PL" sz="2200" dirty="0"/>
          </a:p>
          <a:p>
            <a:pPr marL="342900" indent="-342900">
              <a:lnSpc>
                <a:spcPct val="120000"/>
              </a:lnSpc>
              <a:spcBef>
                <a:spcPts val="600"/>
              </a:spcBef>
              <a:buClr>
                <a:schemeClr val="bg1">
                  <a:lumMod val="75000"/>
                </a:schemeClr>
              </a:buClr>
              <a:buFont typeface="Wingdings" panose="05000000000000000000" pitchFamily="2" charset="2"/>
              <a:buChar char="§"/>
              <a:defRPr/>
            </a:pPr>
            <a:r>
              <a:rPr lang="pl-PL" sz="2200" b="1" dirty="0"/>
              <a:t>22 985 </a:t>
            </a:r>
            <a:r>
              <a:rPr lang="en-GB" sz="2200" dirty="0"/>
              <a:t>publications in JCRI</a:t>
            </a:r>
            <a:r>
              <a:rPr lang="pl-PL" sz="2200" dirty="0"/>
              <a:t> </a:t>
            </a:r>
            <a:r>
              <a:rPr lang="en-GB" sz="2200" dirty="0"/>
              <a:t>indexed journals </a:t>
            </a:r>
            <a:endParaRPr lang="pl-PL" sz="2200" dirty="0"/>
          </a:p>
          <a:p>
            <a:pPr marL="342900" lvl="1" indent="-342900">
              <a:lnSpc>
                <a:spcPct val="120000"/>
              </a:lnSpc>
              <a:spcBef>
                <a:spcPts val="600"/>
              </a:spcBef>
              <a:buClr>
                <a:schemeClr val="bg1">
                  <a:lumMod val="75000"/>
                </a:schemeClr>
              </a:buClr>
              <a:buFont typeface="Wingdings" panose="05000000000000000000" pitchFamily="2" charset="2"/>
              <a:buChar char="§"/>
              <a:defRPr/>
            </a:pPr>
            <a:r>
              <a:rPr lang="pl-PL" sz="2200" b="1" dirty="0">
                <a:ea typeface="+mn-ea"/>
                <a:cs typeface="+mn-cs"/>
              </a:rPr>
              <a:t>6 279 </a:t>
            </a:r>
            <a:r>
              <a:rPr lang="en-US" sz="2200" dirty="0">
                <a:ea typeface="+mn-ea"/>
                <a:cs typeface="+mn-cs"/>
              </a:rPr>
              <a:t>registered inventions, including utility models</a:t>
            </a:r>
          </a:p>
          <a:p>
            <a:pPr marL="342900" lvl="1" indent="-342900">
              <a:lnSpc>
                <a:spcPct val="120000"/>
              </a:lnSpc>
              <a:spcBef>
                <a:spcPts val="600"/>
              </a:spcBef>
              <a:buClr>
                <a:schemeClr val="bg1">
                  <a:lumMod val="75000"/>
                </a:schemeClr>
              </a:buClr>
              <a:buFont typeface="Wingdings" panose="05000000000000000000" pitchFamily="2" charset="2"/>
              <a:buChar char="§"/>
              <a:defRPr/>
            </a:pPr>
            <a:r>
              <a:rPr lang="pl-PL" sz="2200" b="1" dirty="0">
                <a:ea typeface="+mn-ea"/>
                <a:cs typeface="+mn-cs"/>
              </a:rPr>
              <a:t>2 822 </a:t>
            </a:r>
            <a:r>
              <a:rPr lang="en-US" sz="2200" dirty="0">
                <a:ea typeface="+mn-ea"/>
                <a:cs typeface="+mn-cs"/>
              </a:rPr>
              <a:t>patents obtained</a:t>
            </a:r>
            <a:endParaRPr lang="pl-PL" sz="2200" dirty="0">
              <a:ea typeface="+mn-ea"/>
              <a:cs typeface="+mn-cs"/>
            </a:endParaRPr>
          </a:p>
          <a:p>
            <a:pPr marL="342900" indent="-342900">
              <a:lnSpc>
                <a:spcPct val="120000"/>
              </a:lnSpc>
              <a:spcBef>
                <a:spcPts val="600"/>
              </a:spcBef>
              <a:spcAft>
                <a:spcPts val="0"/>
              </a:spcAft>
              <a:buClr>
                <a:schemeClr val="bg1">
                  <a:lumMod val="50000"/>
                </a:schemeClr>
              </a:buClr>
              <a:buFont typeface="Arial" panose="020B0604020202020204" pitchFamily="34" charset="0"/>
              <a:buChar char="•"/>
              <a:defRPr/>
            </a:pPr>
            <a:endParaRPr lang="pl-PL" sz="1450" dirty="0"/>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09912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lnSpc>
                <a:spcPct val="120000"/>
              </a:lnSpc>
              <a:spcAft>
                <a:spcPts val="1200"/>
              </a:spcAft>
              <a:buClr>
                <a:srgbClr val="A7190E"/>
              </a:buClr>
              <a:defRPr/>
            </a:pPr>
            <a:r>
              <a:rPr lang="pl-PL" sz="3200" b="1" dirty="0" err="1">
                <a:solidFill>
                  <a:srgbClr val="C00000"/>
                </a:solidFill>
              </a:rPr>
              <a:t>Scientific</a:t>
            </a:r>
            <a:r>
              <a:rPr lang="pl-PL" sz="3200" b="1" dirty="0">
                <a:solidFill>
                  <a:srgbClr val="C00000"/>
                </a:solidFill>
              </a:rPr>
              <a:t> </a:t>
            </a:r>
            <a:r>
              <a:rPr lang="pl-PL" sz="3200" b="1" dirty="0" err="1">
                <a:solidFill>
                  <a:srgbClr val="C00000"/>
                </a:solidFill>
              </a:rPr>
              <a:t>research</a:t>
            </a:r>
            <a:r>
              <a:rPr lang="pl-PL" sz="3200" b="1" dirty="0">
                <a:solidFill>
                  <a:srgbClr val="C00000"/>
                </a:solidFill>
              </a:rPr>
              <a:t> </a:t>
            </a:r>
            <a:r>
              <a:rPr lang="pl-PL" sz="3200" b="1" dirty="0" err="1">
                <a:solidFill>
                  <a:srgbClr val="C00000"/>
                </a:solidFill>
              </a:rPr>
              <a:t>results</a:t>
            </a:r>
            <a:endParaRPr lang="pl-PL" sz="3200" b="1" dirty="0">
              <a:solidFill>
                <a:srgbClr val="C00000"/>
              </a:solidFill>
            </a:endParaRPr>
          </a:p>
        </p:txBody>
      </p:sp>
    </p:spTree>
    <p:extLst>
      <p:ext uri="{BB962C8B-B14F-4D97-AF65-F5344CB8AC3E}">
        <p14:creationId xmlns:p14="http://schemas.microsoft.com/office/powerpoint/2010/main" val="68654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2"/>
            <a:ext cx="9396536" cy="1099126"/>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en-GB" altLang="pl-PL" sz="3200" b="1" dirty="0">
                <a:solidFill>
                  <a:srgbClr val="C00000"/>
                </a:solidFill>
                <a:cs typeface="Calibri" pitchFamily="34" charset="0"/>
              </a:rPr>
              <a:t>Cooperation with industry</a:t>
            </a:r>
          </a:p>
        </p:txBody>
      </p:sp>
      <p:sp>
        <p:nvSpPr>
          <p:cNvPr id="3" name="Rectangle 3"/>
          <p:cNvSpPr>
            <a:spLocks noGrp="1"/>
          </p:cNvSpPr>
          <p:nvPr>
            <p:ph type="body" idx="1"/>
          </p:nvPr>
        </p:nvSpPr>
        <p:spPr>
          <a:xfrm>
            <a:off x="1080281" y="2073184"/>
            <a:ext cx="6912768" cy="4449636"/>
          </a:xfrm>
        </p:spPr>
        <p:txBody>
          <a:bodyPr>
            <a:noAutofit/>
          </a:bodyPr>
          <a:lstStyle/>
          <a:p>
            <a:pPr>
              <a:spcBef>
                <a:spcPts val="600"/>
              </a:spcBef>
            </a:pPr>
            <a:r>
              <a:rPr lang="en-GB" altLang="pl-PL" sz="2000" b="1" dirty="0">
                <a:cs typeface="Calibri" pitchFamily="34" charset="0"/>
              </a:rPr>
              <a:t>Goals</a:t>
            </a:r>
            <a:endParaRPr lang="pl-PL" altLang="pl-PL" sz="2000" b="1" dirty="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Joint research and implementation work in various industry sectors </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Development of new technologies</a:t>
            </a:r>
            <a:endParaRPr lang="pl-PL" altLang="pl-PL" sz="2000" dirty="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Cooperation on using research, teaching and training facilities</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Opportunities for internships, student stays and diploma theses</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Alumni career support</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Development of academic entrepreneurship</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Commercialization of research results</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Preparation and implementation of projects financed from domestic and foreign funding</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Promotion of modern technologies</a:t>
            </a:r>
          </a:p>
        </p:txBody>
      </p:sp>
      <p:pic>
        <p:nvPicPr>
          <p:cNvPr id="14" name="Obraz 13">
            <a:extLst>
              <a:ext uri="{FF2B5EF4-FFF2-40B4-BE49-F238E27FC236}">
                <a16:creationId xmlns:a16="http://schemas.microsoft.com/office/drawing/2014/main" id="{7D4FB78A-C642-4717-8314-9CFC653DFC82}"/>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b="-46"/>
          <a:stretch/>
        </p:blipFill>
        <p:spPr>
          <a:xfrm>
            <a:off x="8256240" y="0"/>
            <a:ext cx="3935760" cy="6858000"/>
          </a:xfrm>
          <a:prstGeom prst="rect">
            <a:avLst/>
          </a:prstGeom>
        </p:spPr>
      </p:pic>
      <p:pic>
        <p:nvPicPr>
          <p:cNvPr id="17" name="Obraz 16">
            <a:extLst>
              <a:ext uri="{FF2B5EF4-FFF2-40B4-BE49-F238E27FC236}">
                <a16:creationId xmlns:a16="http://schemas.microsoft.com/office/drawing/2014/main" id="{61ED8825-1049-41AA-A42D-4148D581DC14}"/>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b="35906"/>
          <a:stretch/>
        </p:blipFill>
        <p:spPr>
          <a:xfrm>
            <a:off x="817090" y="926034"/>
            <a:ext cx="7893525" cy="746328"/>
          </a:xfrm>
          <a:prstGeom prst="rect">
            <a:avLst/>
          </a:prstGeom>
        </p:spPr>
      </p:pic>
      <p:sp>
        <p:nvSpPr>
          <p:cNvPr id="18" name="Rectangle 2">
            <a:extLst>
              <a:ext uri="{FF2B5EF4-FFF2-40B4-BE49-F238E27FC236}">
                <a16:creationId xmlns:a16="http://schemas.microsoft.com/office/drawing/2014/main" id="{E4779A8E-8427-49C7-9DD5-F9602EC5AE30}"/>
              </a:ext>
            </a:extLst>
          </p:cNvPr>
          <p:cNvSpPr txBox="1">
            <a:spLocks/>
          </p:cNvSpPr>
          <p:nvPr/>
        </p:nvSpPr>
        <p:spPr>
          <a:xfrm>
            <a:off x="1127448" y="1215276"/>
            <a:ext cx="8388423" cy="1196752"/>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sz="1400" dirty="0"/>
              <a:t>TRAINING                   RESEARCH               TECHNOLOGY                EXPERTISE                   APPLICATION</a:t>
            </a:r>
          </a:p>
        </p:txBody>
      </p:sp>
    </p:spTree>
    <p:extLst>
      <p:ext uri="{BB962C8B-B14F-4D97-AF65-F5344CB8AC3E}">
        <p14:creationId xmlns:p14="http://schemas.microsoft.com/office/powerpoint/2010/main" val="36387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2"/>
            <a:ext cx="9396536" cy="1099126"/>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en-GB" altLang="pl-PL" sz="3200" b="1" dirty="0">
                <a:solidFill>
                  <a:srgbClr val="C00000"/>
                </a:solidFill>
                <a:cs typeface="Calibri" pitchFamily="34" charset="0"/>
              </a:rPr>
              <a:t>Priority Research Areas</a:t>
            </a:r>
          </a:p>
        </p:txBody>
      </p:sp>
      <p:sp>
        <p:nvSpPr>
          <p:cNvPr id="3" name="Rectangle 3"/>
          <p:cNvSpPr>
            <a:spLocks noGrp="1"/>
          </p:cNvSpPr>
          <p:nvPr>
            <p:ph type="body" idx="1"/>
          </p:nvPr>
        </p:nvSpPr>
        <p:spPr>
          <a:xfrm>
            <a:off x="1262100" y="1131485"/>
            <a:ext cx="6778116" cy="4161603"/>
          </a:xfrm>
        </p:spPr>
        <p:txBody>
          <a:bodyPr>
            <a:noAutofit/>
          </a:bodyPr>
          <a:lstStyle/>
          <a:p>
            <a:pPr marL="457200" indent="-457200">
              <a:spcBef>
                <a:spcPts val="600"/>
              </a:spcBef>
              <a:buFont typeface="+mj-lt"/>
              <a:buAutoNum type="arabicParenR"/>
            </a:pPr>
            <a:r>
              <a:rPr lang="en-US" altLang="pl-PL" sz="2200" dirty="0">
                <a:cs typeface="Calibri" pitchFamily="34" charset="0"/>
              </a:rPr>
              <a:t>Information Technology, Data Science and Artificial Intelligence</a:t>
            </a:r>
          </a:p>
          <a:p>
            <a:pPr marL="457200" indent="-457200">
              <a:spcBef>
                <a:spcPts val="600"/>
              </a:spcBef>
              <a:buFont typeface="+mj-lt"/>
              <a:buAutoNum type="arabicParenR"/>
            </a:pPr>
            <a:r>
              <a:rPr lang="en-US" altLang="pl-PL" sz="2200" dirty="0">
                <a:cs typeface="Calibri" pitchFamily="34" charset="0"/>
              </a:rPr>
              <a:t>Innovative Materials and Advanced Manufacturing</a:t>
            </a:r>
          </a:p>
          <a:p>
            <a:pPr marL="457200" indent="-457200">
              <a:spcBef>
                <a:spcPts val="600"/>
              </a:spcBef>
              <a:buFont typeface="+mj-lt"/>
              <a:buAutoNum type="arabicParenR"/>
            </a:pPr>
            <a:r>
              <a:rPr lang="en-US" altLang="pl-PL" sz="2200" dirty="0">
                <a:cs typeface="Calibri" pitchFamily="34" charset="0"/>
              </a:rPr>
              <a:t>Sustainable Living Environment</a:t>
            </a:r>
          </a:p>
          <a:p>
            <a:pPr marL="457200" indent="-457200">
              <a:spcBef>
                <a:spcPts val="600"/>
              </a:spcBef>
              <a:buFont typeface="+mj-lt"/>
              <a:buAutoNum type="arabicParenR"/>
            </a:pPr>
            <a:r>
              <a:rPr lang="en-US" altLang="pl-PL" sz="2200" dirty="0">
                <a:cs typeface="Calibri" pitchFamily="34" charset="0"/>
              </a:rPr>
              <a:t>Smart Cities and Future Society</a:t>
            </a:r>
          </a:p>
          <a:p>
            <a:pPr marL="457200" indent="-457200">
              <a:spcBef>
                <a:spcPts val="600"/>
              </a:spcBef>
              <a:buFont typeface="+mj-lt"/>
              <a:buAutoNum type="arabicParenR"/>
            </a:pPr>
            <a:r>
              <a:rPr lang="en-US" altLang="pl-PL" sz="2200" dirty="0">
                <a:cs typeface="Calibri" pitchFamily="34" charset="0"/>
              </a:rPr>
              <a:t>Health and Medical Technologies</a:t>
            </a:r>
          </a:p>
          <a:p>
            <a:pPr marL="457200" indent="-457200">
              <a:spcBef>
                <a:spcPts val="600"/>
              </a:spcBef>
              <a:buFont typeface="+mj-lt"/>
              <a:buAutoNum type="arabicParenR"/>
            </a:pPr>
            <a:r>
              <a:rPr lang="en-US" altLang="pl-PL" sz="2200" dirty="0">
                <a:cs typeface="Calibri" pitchFamily="34" charset="0"/>
              </a:rPr>
              <a:t>Extreme Technologies</a:t>
            </a:r>
          </a:p>
          <a:p>
            <a:pPr marL="457200" indent="-457200">
              <a:spcBef>
                <a:spcPts val="600"/>
              </a:spcBef>
              <a:buFont typeface="+mj-lt"/>
              <a:buAutoNum type="arabicParenR"/>
            </a:pPr>
            <a:r>
              <a:rPr lang="en-US" altLang="pl-PL" sz="2200" dirty="0">
                <a:cs typeface="Calibri" pitchFamily="34" charset="0"/>
              </a:rPr>
              <a:t>Basic Research for Technology and Innovation</a:t>
            </a:r>
          </a:p>
        </p:txBody>
      </p:sp>
      <p:pic>
        <p:nvPicPr>
          <p:cNvPr id="11" name="Obraz 10">
            <a:extLst>
              <a:ext uri="{FF2B5EF4-FFF2-40B4-BE49-F238E27FC236}">
                <a16:creationId xmlns:a16="http://schemas.microsoft.com/office/drawing/2014/main" id="{452266AB-C25E-4774-96D1-BC5F00686A1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64396" y="-16988"/>
            <a:ext cx="3762662" cy="6874987"/>
          </a:xfrm>
          <a:prstGeom prst="rect">
            <a:avLst/>
          </a:prstGeom>
        </p:spPr>
      </p:pic>
      <p:sp>
        <p:nvSpPr>
          <p:cNvPr id="15" name="pole tekstowe 14">
            <a:extLst>
              <a:ext uri="{FF2B5EF4-FFF2-40B4-BE49-F238E27FC236}">
                <a16:creationId xmlns:a16="http://schemas.microsoft.com/office/drawing/2014/main" id="{DAE98EB2-3407-4B50-B02B-7BC4F613D0FC}"/>
              </a:ext>
            </a:extLst>
          </p:cNvPr>
          <p:cNvSpPr txBox="1"/>
          <p:nvPr/>
        </p:nvSpPr>
        <p:spPr>
          <a:xfrm>
            <a:off x="1189758" y="4853199"/>
            <a:ext cx="6850457" cy="1785104"/>
          </a:xfrm>
          <a:prstGeom prst="rect">
            <a:avLst/>
          </a:prstGeom>
          <a:noFill/>
        </p:spPr>
        <p:txBody>
          <a:bodyPr wrap="square" rtlCol="0">
            <a:spAutoFit/>
          </a:bodyPr>
          <a:lstStyle/>
          <a:p>
            <a:pPr algn="just">
              <a:spcBef>
                <a:spcPts val="1200"/>
              </a:spcBef>
            </a:pPr>
            <a:r>
              <a:rPr lang="en-US" sz="2200" dirty="0">
                <a:latin typeface="Calibri" panose="020F0502020204030204" pitchFamily="34" charset="0"/>
                <a:cs typeface="Calibri" panose="020F0502020204030204" pitchFamily="34" charset="0"/>
              </a:rPr>
              <a:t>All priority research areas are </a:t>
            </a:r>
            <a:r>
              <a:rPr lang="en-US" sz="2200" b="1" dirty="0">
                <a:latin typeface="Calibri" panose="020F0502020204030204" pitchFamily="34" charset="0"/>
                <a:cs typeface="Calibri" panose="020F0502020204030204" pitchFamily="34" charset="0"/>
              </a:rPr>
              <a:t>interdisciplinary</a:t>
            </a:r>
            <a:r>
              <a:rPr lang="en-US" sz="2200" dirty="0">
                <a:latin typeface="Calibri" panose="020F0502020204030204" pitchFamily="34" charset="0"/>
                <a:cs typeface="Calibri" panose="020F0502020204030204" pitchFamily="34" charset="0"/>
              </a:rPr>
              <a:t> and </a:t>
            </a:r>
            <a:r>
              <a:rPr lang="en-US" sz="2200" b="1" dirty="0">
                <a:latin typeface="Calibri" panose="020F0502020204030204" pitchFamily="34" charset="0"/>
                <a:cs typeface="Calibri" panose="020F0502020204030204" pitchFamily="34" charset="0"/>
              </a:rPr>
              <a:t>cross</a:t>
            </a:r>
            <a:r>
              <a:rPr lang="pl-PL" sz="2200" b="1" dirty="0">
                <a:latin typeface="Calibri" panose="020F0502020204030204" pitchFamily="34" charset="0"/>
                <a:cs typeface="Calibri" panose="020F0502020204030204" pitchFamily="34" charset="0"/>
              </a:rPr>
              <a:t> the </a:t>
            </a:r>
            <a:r>
              <a:rPr lang="pl-PL" sz="2200" b="1" dirty="0" err="1">
                <a:latin typeface="Calibri" panose="020F0502020204030204" pitchFamily="34" charset="0"/>
                <a:cs typeface="Calibri" panose="020F0502020204030204" pitchFamily="34" charset="0"/>
              </a:rPr>
              <a:t>structure</a:t>
            </a:r>
            <a:r>
              <a:rPr lang="pl-PL" sz="2200" b="1" dirty="0">
                <a:latin typeface="Calibri" panose="020F0502020204030204" pitchFamily="34" charset="0"/>
                <a:cs typeface="Calibri" panose="020F0502020204030204" pitchFamily="34" charset="0"/>
              </a:rPr>
              <a:t> of </a:t>
            </a:r>
            <a:r>
              <a:rPr lang="pl-PL" sz="2200" b="1" dirty="0" err="1">
                <a:latin typeface="Calibri" panose="020F0502020204030204" pitchFamily="34" charset="0"/>
                <a:cs typeface="Calibri" panose="020F0502020204030204" pitchFamily="34" charset="0"/>
              </a:rPr>
              <a:t>faculties</a:t>
            </a:r>
            <a:r>
              <a:rPr lang="pl-PL" sz="2200" dirty="0">
                <a:latin typeface="Calibri" panose="020F0502020204030204" pitchFamily="34" charset="0"/>
                <a:cs typeface="Calibri" panose="020F0502020204030204" pitchFamily="34" charset="0"/>
              </a:rPr>
              <a:t>. </a:t>
            </a:r>
            <a:r>
              <a:rPr lang="en-US" sz="2200" dirty="0">
                <a:latin typeface="Calibri" panose="020F0502020204030204" pitchFamily="34" charset="0"/>
                <a:cs typeface="Calibri" panose="020F0502020204030204" pitchFamily="34" charset="0"/>
              </a:rPr>
              <a:t>They collectively represent every research topic in which </a:t>
            </a:r>
            <a:r>
              <a:rPr lang="en-US" sz="2200" dirty="0" err="1">
                <a:latin typeface="Calibri" panose="020F0502020204030204" pitchFamily="34" charset="0"/>
                <a:cs typeface="Calibri" panose="020F0502020204030204" pitchFamily="34" charset="0"/>
              </a:rPr>
              <a:t>Wrocław</a:t>
            </a:r>
            <a:r>
              <a:rPr lang="en-US" sz="2200" dirty="0">
                <a:latin typeface="Calibri" panose="020F0502020204030204" pitchFamily="34" charset="0"/>
                <a:cs typeface="Calibri" panose="020F0502020204030204" pitchFamily="34" charset="0"/>
              </a:rPr>
              <a:t> Tech either currently plays or</a:t>
            </a:r>
            <a:r>
              <a:rPr lang="pl-PL" sz="2200" dirty="0">
                <a:latin typeface="Calibri" panose="020F0502020204030204" pitchFamily="34" charset="0"/>
                <a:cs typeface="Calibri" panose="020F0502020204030204" pitchFamily="34" charset="0"/>
              </a:rPr>
              <a:t> </a:t>
            </a:r>
            <a:r>
              <a:rPr lang="en-US" sz="2200" dirty="0">
                <a:latin typeface="Calibri" panose="020F0502020204030204" pitchFamily="34" charset="0"/>
                <a:cs typeface="Calibri" panose="020F0502020204030204" pitchFamily="34" charset="0"/>
              </a:rPr>
              <a:t>aims to assume a leading role </a:t>
            </a:r>
            <a:r>
              <a:rPr lang="pl-PL" sz="2200" dirty="0">
                <a:latin typeface="Calibri" panose="020F0502020204030204" pitchFamily="34" charset="0"/>
                <a:cs typeface="Calibri" panose="020F0502020204030204" pitchFamily="34" charset="0"/>
              </a:rPr>
              <a:t>in Poland and the </a:t>
            </a:r>
            <a:r>
              <a:rPr lang="pl-PL" sz="2200" dirty="0" err="1">
                <a:latin typeface="Calibri" panose="020F0502020204030204" pitchFamily="34" charset="0"/>
                <a:cs typeface="Calibri" panose="020F0502020204030204" pitchFamily="34" charset="0"/>
              </a:rPr>
              <a:t>global</a:t>
            </a:r>
            <a:r>
              <a:rPr lang="pl-PL" sz="2200" dirty="0">
                <a:latin typeface="Calibri" panose="020F0502020204030204" pitchFamily="34" charset="0"/>
                <a:cs typeface="Calibri" panose="020F0502020204030204" pitchFamily="34" charset="0"/>
              </a:rPr>
              <a:t> </a:t>
            </a:r>
            <a:r>
              <a:rPr lang="pl-PL" sz="2200" dirty="0" err="1">
                <a:latin typeface="Calibri" panose="020F0502020204030204" pitchFamily="34" charset="0"/>
                <a:cs typeface="Calibri" panose="020F0502020204030204" pitchFamily="34" charset="0"/>
              </a:rPr>
              <a:t>impact</a:t>
            </a:r>
            <a:r>
              <a:rPr lang="pl-PL" sz="22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264863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260648"/>
            <a:ext cx="9396536" cy="1099126"/>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en-GB" altLang="pl-PL" sz="3200" b="1" dirty="0">
                <a:solidFill>
                  <a:srgbClr val="C00000"/>
                </a:solidFill>
                <a:cs typeface="Calibri" pitchFamily="34" charset="0"/>
              </a:rPr>
              <a:t>Information Technology, Data Science</a:t>
            </a:r>
            <a:br>
              <a:rPr lang="pl-PL" altLang="pl-PL" sz="3200" b="1" dirty="0">
                <a:solidFill>
                  <a:srgbClr val="C00000"/>
                </a:solidFill>
                <a:cs typeface="Calibri" pitchFamily="34" charset="0"/>
              </a:rPr>
            </a:br>
            <a:r>
              <a:rPr lang="en-GB" altLang="pl-PL" sz="3200" b="1" dirty="0">
                <a:solidFill>
                  <a:srgbClr val="C00000"/>
                </a:solidFill>
                <a:cs typeface="Calibri" pitchFamily="34" charset="0"/>
              </a:rPr>
              <a:t>and Artificial Intelligence</a:t>
            </a:r>
            <a:r>
              <a:rPr lang="pl-PL" altLang="pl-PL" sz="3200" b="1" dirty="0">
                <a:solidFill>
                  <a:srgbClr val="C00000"/>
                </a:solidFill>
                <a:cs typeface="Calibri" pitchFamily="34" charset="0"/>
              </a:rPr>
              <a:t> </a:t>
            </a:r>
            <a:r>
              <a:rPr lang="pl-PL" sz="2000" cap="all" dirty="0">
                <a:solidFill>
                  <a:srgbClr val="B40000"/>
                </a:solidFill>
                <a:latin typeface="Calibri  "/>
                <a:ea typeface="Microsoft YaHei" pitchFamily="34" charset="-122"/>
                <a:sym typeface="Audiowide"/>
              </a:rPr>
              <a:t>(1/7)</a:t>
            </a:r>
            <a:endParaRPr lang="en-GB" altLang="pl-PL" sz="2000" b="1" dirty="0">
              <a:solidFill>
                <a:srgbClr val="C00000"/>
              </a:solidFill>
              <a:cs typeface="Calibri" pitchFamily="34" charset="0"/>
            </a:endParaRPr>
          </a:p>
        </p:txBody>
      </p:sp>
      <p:sp>
        <p:nvSpPr>
          <p:cNvPr id="6" name="Google Shape;599;p9">
            <a:extLst>
              <a:ext uri="{FF2B5EF4-FFF2-40B4-BE49-F238E27FC236}">
                <a16:creationId xmlns:a16="http://schemas.microsoft.com/office/drawing/2014/main" id="{CEDE2BC7-FC71-4D8F-A16C-37552CE86EC6}"/>
              </a:ext>
            </a:extLst>
          </p:cNvPr>
          <p:cNvSpPr txBox="1">
            <a:spLocks/>
          </p:cNvSpPr>
          <p:nvPr/>
        </p:nvSpPr>
        <p:spPr bwMode="auto">
          <a:xfrm>
            <a:off x="1241311" y="1547831"/>
            <a:ext cx="6798906"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vert="horz" wrap="square" lIns="91425" tIns="45700" rIns="91425" bIns="4570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rgbClr val="7E96B4"/>
              </a:buClr>
              <a:buSzPts val="2400"/>
            </a:pPr>
            <a:r>
              <a:rPr lang="pl-PL" sz="2000" kern="0" dirty="0">
                <a:ea typeface="Calibri" panose="020F0502020204030204" pitchFamily="34" charset="0"/>
                <a:cs typeface="Calibri" panose="020F0502020204030204" pitchFamily="34" charset="0"/>
              </a:rPr>
              <a:t>C</a:t>
            </a:r>
            <a:r>
              <a:rPr lang="en-US" sz="2000" kern="0" dirty="0" err="1">
                <a:ea typeface="Calibri" panose="020F0502020204030204" pitchFamily="34" charset="0"/>
                <a:cs typeface="Calibri" panose="020F0502020204030204" pitchFamily="34" charset="0"/>
              </a:rPr>
              <a:t>omputer</a:t>
            </a:r>
            <a:r>
              <a:rPr lang="en-US" sz="2000" kern="0" dirty="0">
                <a:ea typeface="Calibri" panose="020F0502020204030204" pitchFamily="34" charset="0"/>
                <a:cs typeface="Calibri" panose="020F0502020204030204" pitchFamily="34" charset="0"/>
              </a:rPr>
              <a:t> science, algorithmics and software engineering, artificial intelligence and machine learning, human-computer interaction, methods of data analysis and visualization, mathematical statistics, classification and forecasting, natural language processing, quantum computing, data storage and transmission engineering, information processing and privacy, cybersecurity and cryptography, telecommunication, computer and mobile networks, cyber-cloning and virtualization, augmented and virtual reality, multimedia techniques, medical informatics and </a:t>
            </a:r>
            <a:r>
              <a:rPr lang="en-US" sz="2000" kern="0" dirty="0" err="1">
                <a:ea typeface="Calibri" panose="020F0502020204030204" pitchFamily="34" charset="0"/>
                <a:cs typeface="Calibri" panose="020F0502020204030204" pitchFamily="34" charset="0"/>
              </a:rPr>
              <a:t>neuroinformatics</a:t>
            </a:r>
            <a:r>
              <a:rPr lang="en-US" sz="2000" kern="0" dirty="0">
                <a:ea typeface="Calibri" panose="020F0502020204030204" pitchFamily="34" charset="0"/>
                <a:cs typeface="Calibri" panose="020F0502020204030204" pitchFamily="34" charset="0"/>
              </a:rPr>
              <a:t>, autonomous systems.</a:t>
            </a:r>
            <a:endParaRPr lang="pl-PL" sz="2000" kern="0" dirty="0">
              <a:ea typeface="Calibri"/>
              <a:cs typeface="Calibri" panose="020F0502020204030204" pitchFamily="34" charset="0"/>
              <a:sym typeface="Calibri"/>
            </a:endParaRPr>
          </a:p>
          <a:p>
            <a:pPr marL="457200" indent="-457200" algn="just">
              <a:spcBef>
                <a:spcPts val="600"/>
              </a:spcBef>
              <a:spcAft>
                <a:spcPts val="0"/>
              </a:spcAft>
              <a:buClr>
                <a:schemeClr val="bg1">
                  <a:lumMod val="75000"/>
                </a:schemeClr>
              </a:buClr>
              <a:buSzPts val="2400"/>
              <a:buFont typeface="Wingdings" panose="05000000000000000000" pitchFamily="2" charset="2"/>
              <a:buChar char="§"/>
            </a:pPr>
            <a:r>
              <a:rPr lang="fr-FR" sz="2000" kern="0" dirty="0">
                <a:ea typeface="Calibri"/>
                <a:cs typeface="Calibri" panose="020F0502020204030204" pitchFamily="34" charset="0"/>
                <a:sym typeface="Calibri"/>
              </a:rPr>
              <a:t>Centre for Information and Communication Technologies</a:t>
            </a:r>
            <a:endParaRPr lang="pl-PL" sz="2000" kern="0" dirty="0">
              <a:ea typeface="Calibri"/>
              <a:cs typeface="Calibri" panose="020F0502020204030204" pitchFamily="34" charset="0"/>
              <a:sym typeface="Calibri"/>
            </a:endParaRPr>
          </a:p>
          <a:p>
            <a:pPr marL="457200" indent="-4572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a:cs typeface="Calibri" panose="020F0502020204030204" pitchFamily="34" charset="0"/>
                <a:sym typeface="Calibri"/>
              </a:rPr>
              <a:t>Centre for Trusted Information and Telecommunication Systems</a:t>
            </a:r>
            <a:endParaRPr lang="pl-PL" sz="2000" kern="0" dirty="0">
              <a:ea typeface="Calibri"/>
              <a:cs typeface="Calibri" panose="020F0502020204030204" pitchFamily="34" charset="0"/>
              <a:sym typeface="Calibri"/>
            </a:endParaRPr>
          </a:p>
          <a:p>
            <a:pPr marL="457200" indent="-4572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a:cs typeface="Calibri" panose="020F0502020204030204" pitchFamily="34" charset="0"/>
                <a:sym typeface="Calibri"/>
              </a:rPr>
              <a:t>Centre for </a:t>
            </a:r>
            <a:r>
              <a:rPr lang="en-US" sz="2000" kern="0" dirty="0" err="1">
                <a:ea typeface="Calibri"/>
                <a:cs typeface="Calibri" panose="020F0502020204030204" pitchFamily="34" charset="0"/>
                <a:sym typeface="Calibri"/>
              </a:rPr>
              <a:t>Defence</a:t>
            </a:r>
            <a:r>
              <a:rPr lang="en-US" sz="2000" kern="0" dirty="0">
                <a:ea typeface="Calibri"/>
                <a:cs typeface="Calibri" panose="020F0502020204030204" pitchFamily="34" charset="0"/>
                <a:sym typeface="Calibri"/>
              </a:rPr>
              <a:t> and Security</a:t>
            </a:r>
            <a:endParaRPr lang="pl-PL" sz="2000" kern="0" dirty="0">
              <a:ea typeface="Calibri"/>
              <a:cs typeface="Calibri" panose="020F0502020204030204" pitchFamily="34" charset="0"/>
              <a:sym typeface="Calibri"/>
            </a:endParaRPr>
          </a:p>
        </p:txBody>
      </p:sp>
      <p:pic>
        <p:nvPicPr>
          <p:cNvPr id="7" name="Obraz 6">
            <a:extLst>
              <a:ext uri="{FF2B5EF4-FFF2-40B4-BE49-F238E27FC236}">
                <a16:creationId xmlns:a16="http://schemas.microsoft.com/office/drawing/2014/main" id="{EA95B6E3-1676-4C57-81E7-343A447C804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Tree>
    <p:extLst>
      <p:ext uri="{BB962C8B-B14F-4D97-AF65-F5344CB8AC3E}">
        <p14:creationId xmlns:p14="http://schemas.microsoft.com/office/powerpoint/2010/main" val="3039294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127448" y="116632"/>
            <a:ext cx="9396536" cy="1099126"/>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en-US" altLang="pl-PL" sz="3200" b="1" dirty="0">
                <a:solidFill>
                  <a:srgbClr val="C00000"/>
                </a:solidFill>
                <a:cs typeface="Calibri" pitchFamily="34" charset="0"/>
              </a:rPr>
              <a:t>Innovative Materials </a:t>
            </a:r>
            <a:br>
              <a:rPr lang="en-US" altLang="pl-PL" sz="3200" b="1" dirty="0">
                <a:solidFill>
                  <a:srgbClr val="C00000"/>
                </a:solidFill>
                <a:cs typeface="Calibri" pitchFamily="34" charset="0"/>
              </a:rPr>
            </a:br>
            <a:r>
              <a:rPr lang="en-US" altLang="pl-PL" sz="3200" b="1" dirty="0">
                <a:solidFill>
                  <a:srgbClr val="C00000"/>
                </a:solidFill>
                <a:cs typeface="Calibri" pitchFamily="34" charset="0"/>
              </a:rPr>
              <a:t>and Advanced Manufacturing </a:t>
            </a:r>
            <a:r>
              <a:rPr lang="en-US" altLang="pl-PL" sz="2000" dirty="0">
                <a:solidFill>
                  <a:srgbClr val="C00000"/>
                </a:solidFill>
                <a:cs typeface="Calibri" pitchFamily="34" charset="0"/>
              </a:rPr>
              <a:t>(2/7)</a:t>
            </a:r>
          </a:p>
        </p:txBody>
      </p:sp>
      <p:sp>
        <p:nvSpPr>
          <p:cNvPr id="6" name="Google Shape;599;p9">
            <a:extLst>
              <a:ext uri="{FF2B5EF4-FFF2-40B4-BE49-F238E27FC236}">
                <a16:creationId xmlns:a16="http://schemas.microsoft.com/office/drawing/2014/main" id="{CEDE2BC7-FC71-4D8F-A16C-37552CE86EC6}"/>
              </a:ext>
            </a:extLst>
          </p:cNvPr>
          <p:cNvSpPr txBox="1">
            <a:spLocks/>
          </p:cNvSpPr>
          <p:nvPr/>
        </p:nvSpPr>
        <p:spPr bwMode="auto">
          <a:xfrm>
            <a:off x="1127448" y="1556792"/>
            <a:ext cx="6967061"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vert="horz" wrap="square" lIns="91425" tIns="45700" rIns="91425" bIns="4570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rgbClr val="7E96B4"/>
              </a:buClr>
              <a:buSzPts val="2400"/>
            </a:pPr>
            <a:r>
              <a:rPr lang="en-US" sz="2000" kern="0" dirty="0">
                <a:ea typeface="Calibri" panose="020F0502020204030204" pitchFamily="34" charset="0"/>
                <a:cs typeface="Calibri" panose="020F0502020204030204" pitchFamily="34" charset="0"/>
              </a:rPr>
              <a:t>Basic research and materials engineering, Industry 4.0 (digitization, automation and </a:t>
            </a:r>
            <a:r>
              <a:rPr lang="en-US" sz="2000" kern="0" dirty="0" err="1">
                <a:ea typeface="Calibri" panose="020F0502020204030204" pitchFamily="34" charset="0"/>
                <a:cs typeface="Calibri" panose="020F0502020204030204" pitchFamily="34" charset="0"/>
              </a:rPr>
              <a:t>hiper</a:t>
            </a:r>
            <a:r>
              <a:rPr lang="en-US" sz="2000" kern="0" dirty="0">
                <a:ea typeface="Calibri" panose="020F0502020204030204" pitchFamily="34" charset="0"/>
                <a:cs typeface="Calibri" panose="020F0502020204030204" pitchFamily="34" charset="0"/>
              </a:rPr>
              <a:t>-automation, robotization, and intelligent production systems), additive technologies, high-</a:t>
            </a:r>
            <a:br>
              <a:rPr lang="pl-PL" sz="2000" kern="0" dirty="0">
                <a:ea typeface="Calibri" panose="020F0502020204030204" pitchFamily="34" charset="0"/>
                <a:cs typeface="Calibri" panose="020F0502020204030204" pitchFamily="34" charset="0"/>
              </a:rPr>
            </a:br>
            <a:r>
              <a:rPr lang="en-US" sz="2000" kern="0" dirty="0">
                <a:ea typeface="Calibri" panose="020F0502020204030204" pitchFamily="34" charset="0"/>
                <a:cs typeface="Calibri" panose="020F0502020204030204" pitchFamily="34" charset="0"/>
              </a:rPr>
              <a:t>-precision technologies, green technologies using a renewable resource base and valorization of waste, sustainable and energy-</a:t>
            </a:r>
            <a:br>
              <a:rPr lang="pl-PL" sz="2000" kern="0" dirty="0">
                <a:ea typeface="Calibri" panose="020F0502020204030204" pitchFamily="34" charset="0"/>
                <a:cs typeface="Calibri" panose="020F0502020204030204" pitchFamily="34" charset="0"/>
              </a:rPr>
            </a:br>
            <a:r>
              <a:rPr lang="en-US" sz="2000" kern="0" dirty="0">
                <a:ea typeface="Calibri" panose="020F0502020204030204" pitchFamily="34" charset="0"/>
                <a:cs typeface="Calibri" panose="020F0502020204030204" pitchFamily="34" charset="0"/>
              </a:rPr>
              <a:t>-saving technologies, use of innovative methods and tools, and control systems.</a:t>
            </a:r>
          </a:p>
          <a:p>
            <a:pPr marL="342900" indent="-3429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panose="020F0502020204030204" pitchFamily="34" charset="0"/>
                <a:cs typeface="Calibri" panose="020F0502020204030204" pitchFamily="34" charset="0"/>
              </a:rPr>
              <a:t>Centre for Material Engineering and Metal Forming</a:t>
            </a:r>
          </a:p>
          <a:p>
            <a:pPr marL="342900" indent="-3429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panose="020F0502020204030204" pitchFamily="34" charset="0"/>
                <a:cs typeface="Calibri" panose="020F0502020204030204" pitchFamily="34" charset="0"/>
              </a:rPr>
              <a:t>Centre for Advanced Materials and Nanotechnology</a:t>
            </a:r>
          </a:p>
          <a:p>
            <a:pPr marL="342900" indent="-3429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panose="020F0502020204030204" pitchFamily="34" charset="0"/>
                <a:cs typeface="Calibri" panose="020F0502020204030204" pitchFamily="34" charset="0"/>
              </a:rPr>
              <a:t>Centre for </a:t>
            </a:r>
            <a:r>
              <a:rPr lang="en-US" sz="2000" kern="0" dirty="0" err="1">
                <a:ea typeface="Calibri" panose="020F0502020204030204" pitchFamily="34" charset="0"/>
                <a:cs typeface="Calibri" panose="020F0502020204030204" pitchFamily="34" charset="0"/>
              </a:rPr>
              <a:t>Defence</a:t>
            </a:r>
            <a:r>
              <a:rPr lang="en-US" sz="2000" kern="0" dirty="0">
                <a:ea typeface="Calibri" panose="020F0502020204030204" pitchFamily="34" charset="0"/>
                <a:cs typeface="Calibri" panose="020F0502020204030204" pitchFamily="34" charset="0"/>
              </a:rPr>
              <a:t> Innovation and Technology</a:t>
            </a:r>
            <a:endParaRPr lang="pl-PL" sz="2000" kern="0" dirty="0">
              <a:ea typeface="Calibri"/>
              <a:cs typeface="Calibri" panose="020F0502020204030204" pitchFamily="34" charset="0"/>
              <a:sym typeface="Calibri"/>
            </a:endParaRPr>
          </a:p>
        </p:txBody>
      </p:sp>
      <p:pic>
        <p:nvPicPr>
          <p:cNvPr id="5" name="Google Shape;677;g290a92c01d7_0_37">
            <a:extLst>
              <a:ext uri="{FF2B5EF4-FFF2-40B4-BE49-F238E27FC236}">
                <a16:creationId xmlns:a16="http://schemas.microsoft.com/office/drawing/2014/main" id="{698FDB30-E526-4881-95AC-9F271D84A3D0}"/>
              </a:ext>
            </a:extLst>
          </p:cNvPr>
          <p:cNvPicPr preferRelativeResize="0"/>
          <p:nvPr/>
        </p:nvPicPr>
        <p:blipFill rotWithShape="1">
          <a:blip r:embed="rId3" cstate="screen">
            <a:extLst>
              <a:ext uri="{28A0092B-C50C-407E-A947-70E740481C1C}">
                <a14:useLocalDpi xmlns:a14="http://schemas.microsoft.com/office/drawing/2010/main"/>
              </a:ext>
            </a:extLst>
          </a:blip>
          <a:srcRect/>
          <a:stretch/>
        </p:blipFill>
        <p:spPr>
          <a:xfrm>
            <a:off x="8904312" y="0"/>
            <a:ext cx="3251327" cy="6858000"/>
          </a:xfrm>
          <a:prstGeom prst="rect">
            <a:avLst/>
          </a:prstGeom>
          <a:noFill/>
          <a:ln>
            <a:noFill/>
          </a:ln>
        </p:spPr>
      </p:pic>
      <p:pic>
        <p:nvPicPr>
          <p:cNvPr id="7" name="Obraz 6">
            <a:extLst>
              <a:ext uri="{FF2B5EF4-FFF2-40B4-BE49-F238E27FC236}">
                <a16:creationId xmlns:a16="http://schemas.microsoft.com/office/drawing/2014/main" id="{C6BED373-4146-48B7-9EB6-C25687A2B61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Tree>
    <p:extLst>
      <p:ext uri="{BB962C8B-B14F-4D97-AF65-F5344CB8AC3E}">
        <p14:creationId xmlns:p14="http://schemas.microsoft.com/office/powerpoint/2010/main" val="1579276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t="-112"/>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768752" cy="5112568"/>
          </a:xfrm>
        </p:spPr>
        <p:txBody>
          <a:bodyPr>
            <a:normAutofit/>
          </a:bodyPr>
          <a:lstStyle/>
          <a:p>
            <a:pPr algn="just">
              <a:lnSpc>
                <a:spcPct val="110000"/>
              </a:lnSpc>
              <a:spcBef>
                <a:spcPts val="600"/>
              </a:spcBef>
              <a:spcAft>
                <a:spcPts val="0"/>
              </a:spcAft>
              <a:defRPr/>
            </a:pPr>
            <a:r>
              <a:rPr lang="en-US" sz="2000" dirty="0"/>
              <a:t>This area includes, among others, resource management, energy sources (conventional, renewable, and nuclear energy), energy system transformation, human- and environment-friendly technologies (e.g., electromobility), protection of climate as well as natural and cultural environment, water management, identification</a:t>
            </a:r>
            <a:r>
              <a:rPr lang="pl-PL" sz="2000" dirty="0"/>
              <a:t> </a:t>
            </a:r>
            <a:r>
              <a:rPr lang="en-US" sz="2000" dirty="0"/>
              <a:t>of environmental hazards and response to natural disasters, as well as all aspects of sustainable development,</a:t>
            </a:r>
            <a:r>
              <a:rPr lang="pl-PL" sz="2000" dirty="0"/>
              <a:t> </a:t>
            </a:r>
            <a:r>
              <a:rPr lang="en-US" sz="2000" dirty="0"/>
              <a:t>circular economy, and social acceptance of changes. </a:t>
            </a:r>
            <a:endParaRPr lang="pl-PL" sz="2000" dirty="0"/>
          </a:p>
          <a:p>
            <a:pPr marL="342900" indent="-342900" algn="just">
              <a:lnSpc>
                <a:spcPct val="110000"/>
              </a:lnSpc>
              <a:spcBef>
                <a:spcPts val="600"/>
              </a:spcBef>
              <a:spcAft>
                <a:spcPts val="0"/>
              </a:spcAft>
              <a:buClr>
                <a:schemeClr val="bg1">
                  <a:lumMod val="75000"/>
                </a:schemeClr>
              </a:buClr>
              <a:buFont typeface="Wingdings" panose="05000000000000000000" pitchFamily="2" charset="2"/>
              <a:buChar char="§"/>
              <a:defRPr/>
            </a:pPr>
            <a:r>
              <a:rPr lang="en-US" sz="2000" dirty="0"/>
              <a:t>Centre for Sustainable Development and Climate Protection</a:t>
            </a:r>
          </a:p>
          <a:p>
            <a:pPr marL="342900" indent="-342900" algn="just">
              <a:lnSpc>
                <a:spcPct val="110000"/>
              </a:lnSpc>
              <a:spcBef>
                <a:spcPts val="600"/>
              </a:spcBef>
              <a:spcAft>
                <a:spcPts val="0"/>
              </a:spcAft>
              <a:buClr>
                <a:schemeClr val="bg1">
                  <a:lumMod val="75000"/>
                </a:schemeClr>
              </a:buClr>
              <a:buFont typeface="Wingdings" panose="05000000000000000000" pitchFamily="2" charset="2"/>
              <a:buChar char="§"/>
              <a:defRPr/>
            </a:pPr>
            <a:r>
              <a:rPr lang="en-US" sz="2000" dirty="0"/>
              <a:t>Centre for Advanced Raw Materials and Energy Technologies</a:t>
            </a:r>
          </a:p>
          <a:p>
            <a:pPr marL="342900" indent="-342900" algn="just">
              <a:lnSpc>
                <a:spcPct val="110000"/>
              </a:lnSpc>
              <a:spcBef>
                <a:spcPts val="600"/>
              </a:spcBef>
              <a:spcAft>
                <a:spcPts val="0"/>
              </a:spcAft>
              <a:buClr>
                <a:schemeClr val="bg1">
                  <a:lumMod val="75000"/>
                </a:schemeClr>
              </a:buClr>
              <a:buFont typeface="Wingdings" panose="05000000000000000000" pitchFamily="2" charset="2"/>
              <a:buChar char="§"/>
              <a:defRPr/>
            </a:pPr>
            <a:r>
              <a:rPr lang="en-US" sz="2000" dirty="0"/>
              <a:t>Research Centre for Sustainable Built Environment</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err="1">
                <a:solidFill>
                  <a:srgbClr val="B11D09"/>
                </a:solidFill>
                <a:ea typeface="Microsoft YaHei" pitchFamily="34" charset="-122"/>
                <a:cs typeface="Calibri" pitchFamily="34" charset="0"/>
              </a:rPr>
              <a:t>Sustainable</a:t>
            </a:r>
            <a:r>
              <a:rPr lang="pl-PL" sz="3200" b="1" dirty="0">
                <a:solidFill>
                  <a:srgbClr val="B11D09"/>
                </a:solidFill>
                <a:ea typeface="Microsoft YaHei" pitchFamily="34" charset="-122"/>
                <a:cs typeface="Calibri" pitchFamily="34" charset="0"/>
              </a:rPr>
              <a:t> </a:t>
            </a:r>
            <a:r>
              <a:rPr lang="pl-PL" sz="3200" b="1" dirty="0" err="1">
                <a:solidFill>
                  <a:srgbClr val="B11D09"/>
                </a:solidFill>
                <a:ea typeface="Microsoft YaHei" pitchFamily="34" charset="-122"/>
                <a:cs typeface="Calibri" pitchFamily="34" charset="0"/>
              </a:rPr>
              <a:t>Living</a:t>
            </a:r>
            <a:r>
              <a:rPr lang="pl-PL" sz="3200" b="1" dirty="0">
                <a:solidFill>
                  <a:srgbClr val="B11D09"/>
                </a:solidFill>
                <a:ea typeface="Microsoft YaHei" pitchFamily="34" charset="-122"/>
                <a:cs typeface="Calibri" pitchFamily="34" charset="0"/>
              </a:rPr>
              <a:t> Environment </a:t>
            </a:r>
            <a:r>
              <a:rPr lang="pl-PL" sz="2000" cap="all" dirty="0">
                <a:solidFill>
                  <a:srgbClr val="B40000"/>
                </a:solidFill>
                <a:latin typeface="Calibri  "/>
                <a:ea typeface="Microsoft YaHei" pitchFamily="34" charset="-122"/>
                <a:sym typeface="Audiowide"/>
              </a:rPr>
              <a:t>(3/7)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123675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6"/>
          <p:cNvSpPr>
            <a:spLocks noGrp="1"/>
          </p:cNvSpPr>
          <p:nvPr>
            <p:ph sz="half" idx="1"/>
          </p:nvPr>
        </p:nvSpPr>
        <p:spPr>
          <a:xfrm>
            <a:off x="1254015" y="1172607"/>
            <a:ext cx="6768752" cy="5112568"/>
          </a:xfrm>
        </p:spPr>
        <p:txBody>
          <a:bodyPr>
            <a:normAutofit/>
          </a:bodyPr>
          <a:lstStyle/>
          <a:p>
            <a:pPr algn="just">
              <a:lnSpc>
                <a:spcPct val="120000"/>
              </a:lnSpc>
              <a:spcAft>
                <a:spcPts val="1200"/>
              </a:spcAft>
              <a:defRPr/>
            </a:pPr>
            <a:r>
              <a:rPr lang="en-US" sz="2040" dirty="0"/>
              <a:t>Holistic design and construction of human-friendly buildings, estates, and cities using modern technologies, application of innovative and safe materials, broadly understood communication and mobility – including intelligent and autonomous transport systems, universal design, prevention and counteraction of social, energy and digital exclusion, research on human-machine interactions, as well as analysis, prediction, and management of social and economic processes.</a:t>
            </a:r>
          </a:p>
          <a:p>
            <a:pPr marL="342900" indent="-342900" algn="just">
              <a:lnSpc>
                <a:spcPct val="120000"/>
              </a:lnSpc>
              <a:spcAft>
                <a:spcPts val="1200"/>
              </a:spcAft>
              <a:buClr>
                <a:schemeClr val="bg1">
                  <a:lumMod val="75000"/>
                </a:schemeClr>
              </a:buClr>
              <a:buFont typeface="Wingdings" panose="05000000000000000000" pitchFamily="2" charset="2"/>
              <a:buChar char="§"/>
              <a:defRPr/>
            </a:pPr>
            <a:r>
              <a:rPr lang="en-US" sz="2040" dirty="0"/>
              <a:t>Centre for Urban Innovation: Architecture, Engineering, Technology, Mobility</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30140" y="0"/>
            <a:ext cx="6552728"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dirty="0">
                <a:solidFill>
                  <a:srgbClr val="B11D09"/>
                </a:solidFill>
                <a:ea typeface="Microsoft YaHei" pitchFamily="34" charset="-122"/>
                <a:cs typeface="Calibri" pitchFamily="34" charset="0"/>
              </a:rPr>
              <a:t>Smart Cities and Future Society </a:t>
            </a:r>
            <a:r>
              <a:rPr lang="pl-PL" sz="2000" cap="all" dirty="0">
                <a:solidFill>
                  <a:srgbClr val="B40000"/>
                </a:solidFill>
                <a:latin typeface="Calibri  "/>
                <a:ea typeface="Microsoft YaHei" pitchFamily="34" charset="-122"/>
                <a:sym typeface="Audiowide"/>
              </a:rPr>
              <a:t>(4/7)</a:t>
            </a:r>
            <a:endParaRPr lang="pl-PL" sz="2000" b="1" dirty="0">
              <a:solidFill>
                <a:srgbClr val="B11D09"/>
              </a:solidFill>
              <a:ea typeface="Microsoft YaHei" pitchFamily="34" charset="-122"/>
              <a:cs typeface="Calibri" pitchFamily="34" charset="0"/>
            </a:endParaRPr>
          </a:p>
        </p:txBody>
      </p:sp>
      <p:pic>
        <p:nvPicPr>
          <p:cNvPr id="5" name="Obraz 4">
            <a:extLst>
              <a:ext uri="{FF2B5EF4-FFF2-40B4-BE49-F238E27FC236}">
                <a16:creationId xmlns:a16="http://schemas.microsoft.com/office/drawing/2014/main" id="{6602F23F-7AA3-41D3-82B9-B15E19ABFCB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72264" y="0"/>
            <a:ext cx="3751851" cy="6855234"/>
          </a:xfrm>
          <a:prstGeom prst="rect">
            <a:avLst/>
          </a:prstGeom>
        </p:spPr>
      </p:pic>
    </p:spTree>
    <p:extLst>
      <p:ext uri="{BB962C8B-B14F-4D97-AF65-F5344CB8AC3E}">
        <p14:creationId xmlns:p14="http://schemas.microsoft.com/office/powerpoint/2010/main" val="383106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6"/>
          <p:cNvSpPr>
            <a:spLocks noGrp="1"/>
          </p:cNvSpPr>
          <p:nvPr>
            <p:ph sz="half" idx="1"/>
          </p:nvPr>
        </p:nvSpPr>
        <p:spPr>
          <a:xfrm>
            <a:off x="1127448" y="1165789"/>
            <a:ext cx="6912768" cy="5112568"/>
          </a:xfrm>
        </p:spPr>
        <p:txBody>
          <a:bodyPr>
            <a:normAutofit fontScale="92500" lnSpcReduction="20000"/>
          </a:bodyPr>
          <a:lstStyle/>
          <a:p>
            <a:pPr algn="just">
              <a:lnSpc>
                <a:spcPct val="120000"/>
              </a:lnSpc>
              <a:spcAft>
                <a:spcPts val="1200"/>
              </a:spcAft>
              <a:defRPr/>
            </a:pPr>
            <a:r>
              <a:rPr lang="en-US" sz="2000" dirty="0"/>
              <a:t>This area reflects the ongoing process of medical </a:t>
            </a:r>
            <a:r>
              <a:rPr lang="en-US" sz="2000" dirty="0" err="1"/>
              <a:t>technization</a:t>
            </a:r>
            <a:r>
              <a:rPr lang="en-US" sz="2000" dirty="0"/>
              <a:t> and an increasingly close relationship between progress in medicine and technological development. </a:t>
            </a:r>
          </a:p>
          <a:p>
            <a:pPr algn="just">
              <a:lnSpc>
                <a:spcPct val="120000"/>
              </a:lnSpc>
              <a:spcAft>
                <a:spcPts val="1200"/>
              </a:spcAft>
              <a:defRPr/>
            </a:pPr>
            <a:r>
              <a:rPr lang="en-US" sz="2000" dirty="0"/>
              <a:t>It includes interdisciplinary research at the intersection of health sciences and basic and technical sciences, as well as strictly medical research. In particular, it includes such areas as biochemistry and biological chemistry, bionics, biomedical engineering, biomechanics, materials mimicking nature and promoting health, medical electronics and sensors, bioinformatics, analysis of images and large sets of medical data, medical diagnostics, personalized and precision medicine, digital technologies for health and medicine, telemedicine, human augmentation, and research on the health effects of environmental factors and social processes.</a:t>
            </a:r>
          </a:p>
          <a:p>
            <a:pPr marL="342900" indent="-342900" algn="just">
              <a:lnSpc>
                <a:spcPct val="120000"/>
              </a:lnSpc>
              <a:spcAft>
                <a:spcPts val="1200"/>
              </a:spcAft>
              <a:buClr>
                <a:schemeClr val="bg1">
                  <a:lumMod val="75000"/>
                </a:schemeClr>
              </a:buClr>
              <a:buFont typeface="Wingdings" panose="05000000000000000000" pitchFamily="2" charset="2"/>
              <a:buChar char="§"/>
              <a:defRPr/>
            </a:pPr>
            <a:r>
              <a:rPr lang="en-US" sz="2000" dirty="0"/>
              <a:t>Health Tech Synergy Hub</a:t>
            </a:r>
            <a:endParaRPr lang="pl-PL" sz="2000" dirty="0"/>
          </a:p>
          <a:p>
            <a:pPr marL="342900" indent="-342900" algn="just">
              <a:lnSpc>
                <a:spcPct val="120000"/>
              </a:lnSpc>
              <a:spcAft>
                <a:spcPts val="1200"/>
              </a:spcAft>
              <a:buClr>
                <a:schemeClr val="bg1">
                  <a:lumMod val="75000"/>
                </a:schemeClr>
              </a:buClr>
              <a:buFont typeface="Wingdings" panose="05000000000000000000" pitchFamily="2" charset="2"/>
              <a:buChar char="§"/>
              <a:defRPr/>
            </a:pPr>
            <a:r>
              <a:rPr lang="en-US" sz="2000" dirty="0"/>
              <a:t>Centre for Biomedical Engineering</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27448" y="66452"/>
            <a:ext cx="9289032"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err="1">
                <a:solidFill>
                  <a:srgbClr val="B11D09"/>
                </a:solidFill>
                <a:ea typeface="Microsoft YaHei" pitchFamily="34" charset="-122"/>
                <a:cs typeface="Calibri" pitchFamily="34" charset="0"/>
              </a:rPr>
              <a:t>Health</a:t>
            </a:r>
            <a:r>
              <a:rPr lang="pl-PL" sz="3200" b="1" dirty="0">
                <a:solidFill>
                  <a:srgbClr val="B11D09"/>
                </a:solidFill>
                <a:ea typeface="Microsoft YaHei" pitchFamily="34" charset="-122"/>
                <a:cs typeface="Calibri" pitchFamily="34" charset="0"/>
              </a:rPr>
              <a:t> and </a:t>
            </a:r>
            <a:r>
              <a:rPr lang="pl-PL" sz="3200" b="1" dirty="0" err="1">
                <a:solidFill>
                  <a:srgbClr val="B11D09"/>
                </a:solidFill>
                <a:ea typeface="Microsoft YaHei" pitchFamily="34" charset="-122"/>
                <a:cs typeface="Calibri" pitchFamily="34" charset="0"/>
              </a:rPr>
              <a:t>Medical</a:t>
            </a:r>
            <a:r>
              <a:rPr lang="pl-PL" sz="3200" b="1" dirty="0">
                <a:solidFill>
                  <a:srgbClr val="B11D09"/>
                </a:solidFill>
                <a:ea typeface="Microsoft YaHei" pitchFamily="34" charset="-122"/>
                <a:cs typeface="Calibri" pitchFamily="34" charset="0"/>
              </a:rPr>
              <a:t> Technologies </a:t>
            </a:r>
            <a:r>
              <a:rPr lang="pl-PL" sz="2000" cap="all" dirty="0">
                <a:solidFill>
                  <a:srgbClr val="B40000"/>
                </a:solidFill>
                <a:latin typeface="Calibri  "/>
                <a:ea typeface="Microsoft YaHei" pitchFamily="34" charset="-122"/>
                <a:sym typeface="Audiowide"/>
              </a:rPr>
              <a:t>(5/7)</a:t>
            </a:r>
            <a:endParaRPr lang="pl-PL" sz="2000" b="1" dirty="0">
              <a:solidFill>
                <a:srgbClr val="B11D09"/>
              </a:solidFill>
              <a:ea typeface="Microsoft YaHei" pitchFamily="34" charset="-122"/>
              <a:cs typeface="Calibri" pitchFamily="34" charset="0"/>
            </a:endParaRPr>
          </a:p>
        </p:txBody>
      </p:sp>
      <p:pic>
        <p:nvPicPr>
          <p:cNvPr id="9" name="Obraz 8">
            <a:extLst>
              <a:ext uri="{FF2B5EF4-FFF2-40B4-BE49-F238E27FC236}">
                <a16:creationId xmlns:a16="http://schemas.microsoft.com/office/drawing/2014/main" id="{775E70B9-8EDE-4D79-AC08-8C1CF6F7DCE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984" b="7716"/>
          <a:stretch/>
        </p:blipFill>
        <p:spPr>
          <a:xfrm>
            <a:off x="8184685" y="0"/>
            <a:ext cx="4104003" cy="6844114"/>
          </a:xfrm>
          <a:prstGeom prst="rect">
            <a:avLst/>
          </a:prstGeom>
        </p:spPr>
      </p:pic>
    </p:spTree>
    <p:extLst>
      <p:ext uri="{BB962C8B-B14F-4D97-AF65-F5344CB8AC3E}">
        <p14:creationId xmlns:p14="http://schemas.microsoft.com/office/powerpoint/2010/main" val="365874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735;g290f6693158_0_47">
            <a:extLst>
              <a:ext uri="{FF2B5EF4-FFF2-40B4-BE49-F238E27FC236}">
                <a16:creationId xmlns:a16="http://schemas.microsoft.com/office/drawing/2014/main" id="{9A84E135-E584-4CCE-8DCA-7A17FB51FA28}"/>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b="10761"/>
          <a:stretch/>
        </p:blipFill>
        <p:spPr>
          <a:xfrm>
            <a:off x="8015231" y="1"/>
            <a:ext cx="4181908" cy="6858000"/>
          </a:xfrm>
          <a:prstGeom prst="rect">
            <a:avLst/>
          </a:prstGeom>
          <a:noFill/>
          <a:ln>
            <a:noFill/>
          </a:ln>
        </p:spPr>
      </p:pic>
      <p:sp>
        <p:nvSpPr>
          <p:cNvPr id="3" name="Symbol zastępczy zawartości 6"/>
          <p:cNvSpPr>
            <a:spLocks noGrp="1"/>
          </p:cNvSpPr>
          <p:nvPr>
            <p:ph sz="half" idx="1"/>
          </p:nvPr>
        </p:nvSpPr>
        <p:spPr>
          <a:xfrm>
            <a:off x="1127448" y="1165789"/>
            <a:ext cx="6660380" cy="5112568"/>
          </a:xfrm>
        </p:spPr>
        <p:txBody>
          <a:bodyPr>
            <a:normAutofit/>
          </a:bodyPr>
          <a:lstStyle/>
          <a:p>
            <a:pPr algn="just">
              <a:spcBef>
                <a:spcPts val="600"/>
              </a:spcBef>
              <a:spcAft>
                <a:spcPts val="0"/>
              </a:spcAft>
              <a:defRPr/>
            </a:pPr>
            <a:r>
              <a:rPr lang="pl-PL" sz="2000" dirty="0" err="1"/>
              <a:t>Nanotechnology</a:t>
            </a:r>
            <a:r>
              <a:rPr lang="pl-PL" sz="2000" dirty="0"/>
              <a:t>, microelectronics and </a:t>
            </a:r>
            <a:r>
              <a:rPr lang="pl-PL" sz="2000" dirty="0" err="1"/>
              <a:t>photonics</a:t>
            </a:r>
            <a:r>
              <a:rPr lang="pl-PL" sz="2000" dirty="0"/>
              <a:t>, </a:t>
            </a:r>
            <a:r>
              <a:rPr lang="pl-PL" sz="2000" dirty="0" err="1"/>
              <a:t>metrology</a:t>
            </a:r>
            <a:r>
              <a:rPr lang="pl-PL" sz="2000" dirty="0"/>
              <a:t>, </a:t>
            </a:r>
            <a:r>
              <a:rPr lang="pl-PL" sz="2000" dirty="0" err="1"/>
              <a:t>megastructures</a:t>
            </a:r>
            <a:r>
              <a:rPr lang="pl-PL" sz="2000" dirty="0"/>
              <a:t> (</a:t>
            </a:r>
            <a:r>
              <a:rPr lang="pl-PL" sz="2000" dirty="0" err="1"/>
              <a:t>large</a:t>
            </a:r>
            <a:r>
              <a:rPr lang="pl-PL" sz="2000" dirty="0"/>
              <a:t> </a:t>
            </a:r>
            <a:r>
              <a:rPr lang="pl-PL" sz="2000" dirty="0" err="1"/>
              <a:t>buildings</a:t>
            </a:r>
            <a:r>
              <a:rPr lang="pl-PL" sz="2000" dirty="0"/>
              <a:t>, </a:t>
            </a:r>
            <a:r>
              <a:rPr lang="pl-PL" sz="2000" dirty="0" err="1"/>
              <a:t>machines</a:t>
            </a:r>
            <a:r>
              <a:rPr lang="pl-PL" sz="2000" dirty="0"/>
              <a:t>, devices, </a:t>
            </a:r>
            <a:r>
              <a:rPr lang="pl-PL" sz="2000" dirty="0" err="1"/>
              <a:t>power</a:t>
            </a:r>
            <a:r>
              <a:rPr lang="pl-PL" sz="2000" dirty="0"/>
              <a:t> </a:t>
            </a:r>
            <a:r>
              <a:rPr lang="pl-PL" sz="2000" dirty="0" err="1"/>
              <a:t>grids</a:t>
            </a:r>
            <a:r>
              <a:rPr lang="pl-PL" sz="2000" dirty="0"/>
              <a:t>, etc.), quantum </a:t>
            </a:r>
            <a:r>
              <a:rPr lang="pl-PL" sz="2000" dirty="0" err="1"/>
              <a:t>technologies</a:t>
            </a:r>
            <a:r>
              <a:rPr lang="pl-PL" sz="2000" dirty="0"/>
              <a:t>, </a:t>
            </a:r>
            <a:r>
              <a:rPr lang="pl-PL" sz="2000" dirty="0" err="1"/>
              <a:t>cryogenic</a:t>
            </a:r>
            <a:r>
              <a:rPr lang="pl-PL" sz="2000" dirty="0"/>
              <a:t>, </a:t>
            </a:r>
            <a:r>
              <a:rPr lang="pl-PL" sz="2000" dirty="0" err="1"/>
              <a:t>space</a:t>
            </a:r>
            <a:r>
              <a:rPr lang="pl-PL" sz="2000" dirty="0"/>
              <a:t>, </a:t>
            </a:r>
            <a:r>
              <a:rPr lang="pl-PL" sz="2000" dirty="0" err="1"/>
              <a:t>marine</a:t>
            </a:r>
            <a:r>
              <a:rPr lang="pl-PL" sz="2000" dirty="0"/>
              <a:t>, and underground </a:t>
            </a:r>
            <a:r>
              <a:rPr lang="pl-PL" sz="2000" dirty="0" err="1"/>
              <a:t>technologies</a:t>
            </a:r>
            <a:r>
              <a:rPr lang="pl-PL" sz="2000" dirty="0"/>
              <a:t>, i.e., </a:t>
            </a:r>
            <a:r>
              <a:rPr lang="pl-PL" sz="2000" dirty="0" err="1"/>
              <a:t>research</a:t>
            </a:r>
            <a:r>
              <a:rPr lang="pl-PL" sz="2000" dirty="0"/>
              <a:t> on </a:t>
            </a:r>
            <a:r>
              <a:rPr lang="pl-PL" sz="2000" dirty="0" err="1"/>
              <a:t>phenomena</a:t>
            </a:r>
            <a:r>
              <a:rPr lang="pl-PL" sz="2000" dirty="0"/>
              <a:t> of </a:t>
            </a:r>
            <a:r>
              <a:rPr lang="pl-PL" sz="2000" dirty="0" err="1"/>
              <a:t>extreme</a:t>
            </a:r>
            <a:r>
              <a:rPr lang="pl-PL" sz="2000" dirty="0"/>
              <a:t> </a:t>
            </a:r>
            <a:r>
              <a:rPr lang="pl-PL" sz="2000" dirty="0" err="1"/>
              <a:t>scales</a:t>
            </a:r>
            <a:r>
              <a:rPr lang="pl-PL" sz="2000" dirty="0"/>
              <a:t> and engineering of </a:t>
            </a:r>
            <a:r>
              <a:rPr lang="pl-PL" sz="2000" dirty="0" err="1"/>
              <a:t>objects</a:t>
            </a:r>
            <a:r>
              <a:rPr lang="pl-PL" sz="2000" dirty="0"/>
              <a:t> with </a:t>
            </a:r>
            <a:r>
              <a:rPr lang="pl-PL" sz="2000" dirty="0" err="1"/>
              <a:t>extreme</a:t>
            </a:r>
            <a:r>
              <a:rPr lang="pl-PL" sz="2000" dirty="0"/>
              <a:t> </a:t>
            </a:r>
            <a:r>
              <a:rPr lang="pl-PL" sz="2000" dirty="0" err="1"/>
              <a:t>parameters</a:t>
            </a:r>
            <a:r>
              <a:rPr lang="pl-PL" sz="2000" dirty="0"/>
              <a:t> </a:t>
            </a:r>
            <a:r>
              <a:rPr lang="pl-PL" sz="2000" dirty="0" err="1"/>
              <a:t>or</a:t>
            </a:r>
            <a:r>
              <a:rPr lang="pl-PL" sz="2000" dirty="0"/>
              <a:t> </a:t>
            </a:r>
            <a:r>
              <a:rPr lang="pl-PL" sz="2000" dirty="0" err="1"/>
              <a:t>operating</a:t>
            </a:r>
            <a:r>
              <a:rPr lang="pl-PL" sz="2000" dirty="0"/>
              <a:t> </a:t>
            </a:r>
            <a:r>
              <a:rPr lang="pl-PL" sz="2000" dirty="0" err="1"/>
              <a:t>under</a:t>
            </a:r>
            <a:r>
              <a:rPr lang="pl-PL" sz="2000" dirty="0"/>
              <a:t> </a:t>
            </a:r>
            <a:r>
              <a:rPr lang="pl-PL" sz="2000" dirty="0" err="1"/>
              <a:t>extreme</a:t>
            </a:r>
            <a:r>
              <a:rPr lang="pl-PL" sz="2000" dirty="0"/>
              <a:t> </a:t>
            </a:r>
            <a:r>
              <a:rPr lang="pl-PL" sz="2000" dirty="0" err="1"/>
              <a:t>conditions</a:t>
            </a:r>
            <a:r>
              <a:rPr lang="pl-PL" sz="2000" dirty="0"/>
              <a:t>.</a:t>
            </a:r>
          </a:p>
          <a:p>
            <a:pPr algn="just">
              <a:spcBef>
                <a:spcPts val="600"/>
              </a:spcBef>
              <a:spcAft>
                <a:spcPts val="0"/>
              </a:spcAft>
              <a:defRPr/>
            </a:pPr>
            <a:endParaRPr lang="pl-PL" sz="2000" dirty="0"/>
          </a:p>
          <a:p>
            <a:pPr marL="342900" indent="-342900" algn="just">
              <a:spcBef>
                <a:spcPts val="600"/>
              </a:spcBef>
              <a:spcAft>
                <a:spcPts val="0"/>
              </a:spcAft>
              <a:buClr>
                <a:schemeClr val="bg1">
                  <a:lumMod val="75000"/>
                </a:schemeClr>
              </a:buClr>
              <a:buFont typeface="Wingdings" panose="05000000000000000000" pitchFamily="2" charset="2"/>
              <a:buChar char="§"/>
              <a:defRPr/>
            </a:pPr>
            <a:r>
              <a:rPr lang="pl-PL" sz="2000" dirty="0" err="1"/>
              <a:t>Research</a:t>
            </a:r>
            <a:r>
              <a:rPr lang="pl-PL" sz="2000" dirty="0"/>
              <a:t> </a:t>
            </a:r>
            <a:r>
              <a:rPr lang="pl-PL" sz="2000" dirty="0" err="1"/>
              <a:t>Terahertz</a:t>
            </a:r>
            <a:r>
              <a:rPr lang="pl-PL" sz="2000" dirty="0"/>
              <a:t> </a:t>
            </a:r>
            <a:r>
              <a:rPr lang="pl-PL" sz="2000" dirty="0" err="1"/>
              <a:t>Technique</a:t>
            </a:r>
            <a:r>
              <a:rPr lang="pl-PL" sz="2000" dirty="0"/>
              <a:t> Centre </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pl-PL" sz="2000" dirty="0" err="1"/>
              <a:t>Aviation</a:t>
            </a:r>
            <a:r>
              <a:rPr lang="pl-PL" sz="2000" dirty="0"/>
              <a:t> </a:t>
            </a:r>
            <a:r>
              <a:rPr lang="pl-PL" sz="2000" dirty="0" err="1"/>
              <a:t>Research</a:t>
            </a:r>
            <a:r>
              <a:rPr lang="pl-PL" sz="2000" dirty="0"/>
              <a:t> and Development Centre</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pl-PL" sz="2000" dirty="0"/>
              <a:t>Centre for Micro-/</a:t>
            </a:r>
            <a:r>
              <a:rPr lang="pl-PL" sz="2000" dirty="0" err="1"/>
              <a:t>Nanoelectronics</a:t>
            </a:r>
            <a:r>
              <a:rPr lang="pl-PL" sz="2000" dirty="0"/>
              <a:t>, Micro-/</a:t>
            </a:r>
            <a:r>
              <a:rPr lang="pl-PL" sz="2000" dirty="0" err="1"/>
              <a:t>Nanosystems</a:t>
            </a:r>
            <a:r>
              <a:rPr lang="pl-PL" sz="2000" dirty="0"/>
              <a:t>, and Micro-/</a:t>
            </a:r>
            <a:r>
              <a:rPr lang="pl-PL" sz="2000" dirty="0" err="1"/>
              <a:t>Nanoengineering</a:t>
            </a:r>
            <a:endParaRPr lang="pl-PL" sz="2000" dirty="0"/>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27448" y="66452"/>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Extreme Technologies </a:t>
            </a:r>
            <a:r>
              <a:rPr lang="pl-PL" sz="2000" cap="all" dirty="0">
                <a:solidFill>
                  <a:srgbClr val="B40000"/>
                </a:solidFill>
                <a:latin typeface="Calibri  "/>
                <a:ea typeface="Microsoft YaHei" pitchFamily="34" charset="-122"/>
                <a:sym typeface="Audiowide"/>
              </a:rPr>
              <a:t>(6/7)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631148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40216" y="0"/>
            <a:ext cx="4151785" cy="6858000"/>
          </a:xfrm>
          <a:prstGeom prst="rect">
            <a:avLst/>
          </a:prstGeom>
        </p:spPr>
      </p:pic>
      <p:sp>
        <p:nvSpPr>
          <p:cNvPr id="3" name="Symbol zastępczy zawartości 6"/>
          <p:cNvSpPr>
            <a:spLocks noGrp="1"/>
          </p:cNvSpPr>
          <p:nvPr>
            <p:ph sz="half" idx="1"/>
          </p:nvPr>
        </p:nvSpPr>
        <p:spPr>
          <a:xfrm>
            <a:off x="1271464" y="1435084"/>
            <a:ext cx="6624736" cy="5112568"/>
          </a:xfrm>
        </p:spPr>
        <p:txBody>
          <a:bodyPr>
            <a:normAutofit/>
          </a:bodyPr>
          <a:lstStyle/>
          <a:p>
            <a:pPr algn="just">
              <a:lnSpc>
                <a:spcPct val="120000"/>
              </a:lnSpc>
              <a:spcAft>
                <a:spcPts val="1200"/>
              </a:spcAft>
              <a:defRPr/>
            </a:pPr>
            <a:r>
              <a:rPr lang="en-US" sz="2000" dirty="0"/>
              <a:t>Research on fundamental objects, models, and theories important for understanding complex systems –</a:t>
            </a:r>
            <a:r>
              <a:rPr lang="pl-PL" sz="2000" dirty="0"/>
              <a:t> </a:t>
            </a:r>
            <a:r>
              <a:rPr lang="en-US" sz="2000" dirty="0"/>
              <a:t>from materials and processes to biological and social systems. </a:t>
            </a:r>
            <a:br>
              <a:rPr lang="pl-PL" sz="2000" dirty="0"/>
            </a:br>
            <a:r>
              <a:rPr lang="en-US" sz="2000" dirty="0"/>
              <a:t>It considers the application of universal concepts and laws to the analysis of real phenomena and supports the development of technology and civilization and the improvement of human life quality and the state of the natural environment. It includes in particular research in the field of natural sciences (including mathematics, physics, and chemistry) as well as social sciences and humanities.</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en-US" sz="2000" dirty="0"/>
              <a:t>Hugo Steinhaus Centre</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en-US" sz="2000" dirty="0" err="1"/>
              <a:t>Ryll-Nardzewski</a:t>
            </a:r>
            <a:r>
              <a:rPr lang="en-US" sz="2000" dirty="0"/>
              <a:t> Centre</a:t>
            </a:r>
            <a:endParaRPr lang="pl-PL" sz="20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pl-PL" sz="3200" b="1" dirty="0">
              <a:solidFill>
                <a:srgbClr val="B11D09"/>
              </a:solidFill>
              <a:ea typeface="Microsoft YaHei" pitchFamily="34" charset="-122"/>
              <a:cs typeface="Calibri" pitchFamily="34"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dirty="0">
                <a:solidFill>
                  <a:srgbClr val="B11D09"/>
                </a:solidFill>
                <a:ea typeface="Microsoft YaHei" pitchFamily="34" charset="-122"/>
                <a:cs typeface="Calibri" pitchFamily="34" charset="0"/>
              </a:rPr>
              <a:t>Basic Research for Technology </a:t>
            </a:r>
            <a:br>
              <a:rPr lang="pl-PL" sz="3200" b="1" dirty="0">
                <a:solidFill>
                  <a:srgbClr val="B11D09"/>
                </a:solidFill>
                <a:ea typeface="Microsoft YaHei" pitchFamily="34" charset="-122"/>
                <a:cs typeface="Calibri" pitchFamily="34" charset="0"/>
              </a:rPr>
            </a:br>
            <a:r>
              <a:rPr lang="en-US" sz="3200" b="1" dirty="0">
                <a:solidFill>
                  <a:srgbClr val="B11D09"/>
                </a:solidFill>
                <a:ea typeface="Microsoft YaHei" pitchFamily="34" charset="-122"/>
                <a:cs typeface="Calibri" pitchFamily="34" charset="0"/>
              </a:rPr>
              <a:t>and Innovation</a:t>
            </a:r>
            <a:r>
              <a:rPr lang="pl-PL" sz="3200" b="1" dirty="0">
                <a:solidFill>
                  <a:srgbClr val="B11D09"/>
                </a:solidFill>
                <a:ea typeface="Microsoft YaHei" pitchFamily="34" charset="-122"/>
                <a:cs typeface="Calibri" pitchFamily="34" charset="0"/>
              </a:rPr>
              <a:t> </a:t>
            </a:r>
            <a:r>
              <a:rPr lang="pl-PL" sz="2000" cap="all" dirty="0">
                <a:solidFill>
                  <a:srgbClr val="B40000"/>
                </a:solidFill>
                <a:latin typeface="Calibri  "/>
                <a:ea typeface="Microsoft YaHei" pitchFamily="34" charset="-122"/>
                <a:sym typeface="Audiowide"/>
              </a:rPr>
              <a:t>(7/7)</a:t>
            </a:r>
            <a:endParaRPr lang="pl-PL" sz="2000" b="1" dirty="0">
              <a:solidFill>
                <a:srgbClr val="B40000"/>
              </a:solidFill>
              <a:ea typeface="Microsoft YaHei" pitchFamily="34" charset="-122"/>
              <a:cs typeface="Calibri" pitchFamily="34" charset="0"/>
            </a:endParaRPr>
          </a:p>
        </p:txBody>
      </p:sp>
    </p:spTree>
    <p:extLst>
      <p:ext uri="{BB962C8B-B14F-4D97-AF65-F5344CB8AC3E}">
        <p14:creationId xmlns:p14="http://schemas.microsoft.com/office/powerpoint/2010/main" val="247096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2"/>
            <a:ext cx="6768752" cy="1124741"/>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altLang="pl-PL" sz="3200" b="1" dirty="0" err="1">
                <a:solidFill>
                  <a:srgbClr val="C00000"/>
                </a:solidFill>
              </a:rPr>
              <a:t>Certified</a:t>
            </a:r>
            <a:r>
              <a:rPr lang="pl-PL" altLang="pl-PL" sz="3200" b="1" dirty="0">
                <a:solidFill>
                  <a:srgbClr val="C00000"/>
                </a:solidFill>
              </a:rPr>
              <a:t> laboratories</a:t>
            </a:r>
          </a:p>
        </p:txBody>
      </p:sp>
      <p:sp>
        <p:nvSpPr>
          <p:cNvPr id="6" name="Prostokąt 5">
            <a:extLst>
              <a:ext uri="{FF2B5EF4-FFF2-40B4-BE49-F238E27FC236}">
                <a16:creationId xmlns:a16="http://schemas.microsoft.com/office/drawing/2014/main" id="{0D2FC1CE-2872-4A66-B43D-73435D6519D3}"/>
              </a:ext>
            </a:extLst>
          </p:cNvPr>
          <p:cNvSpPr/>
          <p:nvPr/>
        </p:nvSpPr>
        <p:spPr>
          <a:xfrm>
            <a:off x="1271464" y="936898"/>
            <a:ext cx="6624736" cy="4006866"/>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Laboratory of </a:t>
            </a:r>
            <a:r>
              <a:rPr lang="en-US" b="1" dirty="0">
                <a:latin typeface="Calibri" pitchFamily="34" charset="0"/>
                <a:cs typeface="Calibri" pitchFamily="34" charset="0"/>
              </a:rPr>
              <a:t>Standards and Metrology of the Electromagnetic Field </a:t>
            </a:r>
            <a:r>
              <a:rPr lang="en-US" dirty="0">
                <a:latin typeface="Calibri" pitchFamily="34" charset="0"/>
                <a:cs typeface="Calibri" pitchFamily="34" charset="0"/>
              </a:rPr>
              <a:t>(research and calibration laboratory),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a:t>
            </a:r>
            <a:r>
              <a:rPr lang="en-US" b="1" dirty="0">
                <a:latin typeface="Calibri" pitchFamily="34" charset="0"/>
                <a:cs typeface="Calibri" pitchFamily="34" charset="0"/>
              </a:rPr>
              <a:t> Acoustics </a:t>
            </a:r>
            <a:r>
              <a:rPr lang="en-US" dirty="0">
                <a:latin typeface="Calibri" pitchFamily="34" charset="0"/>
                <a:cs typeface="Calibri" pitchFamily="34" charset="0"/>
              </a:rPr>
              <a:t>Testing Laboratory,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a:t>
            </a:r>
            <a:r>
              <a:rPr lang="en-US" b="1" dirty="0">
                <a:latin typeface="Calibri" pitchFamily="34" charset="0"/>
                <a:cs typeface="Calibri" pitchFamily="34" charset="0"/>
              </a:rPr>
              <a:t>Belt Transport </a:t>
            </a:r>
            <a:r>
              <a:rPr lang="en-US" dirty="0">
                <a:latin typeface="Calibri" pitchFamily="34" charset="0"/>
                <a:cs typeface="Calibri" pitchFamily="34" charset="0"/>
              </a:rPr>
              <a:t>Laboratory,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a:t>
            </a:r>
            <a:r>
              <a:rPr lang="en-US" b="1" dirty="0">
                <a:latin typeface="Calibri" pitchFamily="34" charset="0"/>
                <a:cs typeface="Calibri" pitchFamily="34" charset="0"/>
              </a:rPr>
              <a:t>Work Safety </a:t>
            </a:r>
            <a:r>
              <a:rPr lang="en-US" dirty="0">
                <a:latin typeface="Calibri" pitchFamily="34" charset="0"/>
                <a:cs typeface="Calibri" pitchFamily="34" charset="0"/>
              </a:rPr>
              <a:t>Laboratory,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Testing Laboratory for </a:t>
            </a:r>
            <a:r>
              <a:rPr lang="en-US" b="1" dirty="0">
                <a:latin typeface="Calibri" pitchFamily="34" charset="0"/>
                <a:cs typeface="Calibri" pitchFamily="34" charset="0"/>
              </a:rPr>
              <a:t>Transport Infrastructure Facilities</a:t>
            </a:r>
            <a:r>
              <a:rPr lang="en-US" dirty="0">
                <a:latin typeface="Calibri" pitchFamily="34" charset="0"/>
                <a:cs typeface="Calibri" pitchFamily="34" charset="0"/>
              </a:rPr>
              <a:t>,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Laboratory for </a:t>
            </a:r>
            <a:r>
              <a:rPr lang="en-US" b="1" dirty="0">
                <a:latin typeface="Calibri" pitchFamily="34" charset="0"/>
                <a:cs typeface="Calibri" pitchFamily="34" charset="0"/>
              </a:rPr>
              <a:t>Electromagnetic Compatibility</a:t>
            </a:r>
            <a:r>
              <a:rPr lang="en-US" dirty="0">
                <a:latin typeface="Calibri" pitchFamily="34" charset="0"/>
                <a:cs typeface="Calibri" pitchFamily="34" charset="0"/>
              </a:rPr>
              <a:t>,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Laboratory of </a:t>
            </a:r>
            <a:r>
              <a:rPr lang="en-US" b="1" dirty="0">
                <a:latin typeface="Calibri" pitchFamily="34" charset="0"/>
                <a:cs typeface="Calibri" pitchFamily="34" charset="0"/>
              </a:rPr>
              <a:t>the Department of Machine Design </a:t>
            </a:r>
            <a:br>
              <a:rPr lang="pl-PL" b="1" dirty="0">
                <a:latin typeface="Calibri" pitchFamily="34" charset="0"/>
                <a:cs typeface="Calibri" pitchFamily="34" charset="0"/>
              </a:rPr>
            </a:br>
            <a:r>
              <a:rPr lang="en-US" b="1" dirty="0">
                <a:latin typeface="Calibri" pitchFamily="34" charset="0"/>
                <a:cs typeface="Calibri" pitchFamily="34" charset="0"/>
              </a:rPr>
              <a:t>and Testing</a:t>
            </a:r>
            <a:r>
              <a:rPr lang="pl-PL" dirty="0">
                <a:latin typeface="Calibri" pitchFamily="34" charset="0"/>
                <a:cs typeface="Calibri" pitchFamily="34" charset="0"/>
              </a:rPr>
              <a:t>,</a:t>
            </a: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a:t>
            </a:r>
            <a:r>
              <a:rPr lang="en-US" b="1" dirty="0">
                <a:latin typeface="Calibri" pitchFamily="34" charset="0"/>
                <a:cs typeface="Calibri" pitchFamily="34" charset="0"/>
              </a:rPr>
              <a:t>Chemical Laboratory for Multi-element Analyzes</a:t>
            </a:r>
            <a:endParaRPr lang="pl-PL" dirty="0">
              <a:latin typeface="Calibri" pitchFamily="34" charset="0"/>
              <a:cs typeface="Calibri" pitchFamily="34" charset="0"/>
            </a:endParaRPr>
          </a:p>
        </p:txBody>
      </p:sp>
      <p:pic>
        <p:nvPicPr>
          <p:cNvPr id="7" name="Obraz 6">
            <a:extLst>
              <a:ext uri="{FF2B5EF4-FFF2-40B4-BE49-F238E27FC236}">
                <a16:creationId xmlns:a16="http://schemas.microsoft.com/office/drawing/2014/main" id="{7B4D3DDF-3CEB-428E-BA30-2FF8A081816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7999"/>
          </a:xfrm>
          <a:prstGeom prst="rect">
            <a:avLst/>
          </a:prstGeom>
        </p:spPr>
      </p:pic>
    </p:spTree>
    <p:extLst>
      <p:ext uri="{BB962C8B-B14F-4D97-AF65-F5344CB8AC3E}">
        <p14:creationId xmlns:p14="http://schemas.microsoft.com/office/powerpoint/2010/main" val="116704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9416" y="0"/>
            <a:ext cx="11352584" cy="6858000"/>
          </a:xfrm>
          <a:prstGeom prst="rect">
            <a:avLst/>
          </a:prstGeom>
          <a:noFill/>
        </p:spPr>
      </p:pic>
      <p:grpSp>
        <p:nvGrpSpPr>
          <p:cNvPr id="4" name="Grupa 3">
            <a:extLst>
              <a:ext uri="{FF2B5EF4-FFF2-40B4-BE49-F238E27FC236}">
                <a16:creationId xmlns:a16="http://schemas.microsoft.com/office/drawing/2014/main" id="{6FB7979D-2C00-4438-9455-8BEF168E759C}"/>
              </a:ext>
            </a:extLst>
          </p:cNvPr>
          <p:cNvGrpSpPr/>
          <p:nvPr/>
        </p:nvGrpSpPr>
        <p:grpSpPr>
          <a:xfrm>
            <a:off x="843272" y="403517"/>
            <a:ext cx="11363789" cy="864096"/>
            <a:chOff x="828211" y="204452"/>
            <a:chExt cx="11363789" cy="864096"/>
          </a:xfrm>
        </p:grpSpPr>
        <p:sp>
          <p:nvSpPr>
            <p:cNvPr id="5" name="Prostokąt 4">
              <a:extLst>
                <a:ext uri="{FF2B5EF4-FFF2-40B4-BE49-F238E27FC236}">
                  <a16:creationId xmlns:a16="http://schemas.microsoft.com/office/drawing/2014/main" id="{D7BE68B5-C678-4F13-9EA2-A7EF7D819A4E}"/>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rgbClr val="C5BFB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Text Box 1">
              <a:extLst>
                <a:ext uri="{FF2B5EF4-FFF2-40B4-BE49-F238E27FC236}">
                  <a16:creationId xmlns:a16="http://schemas.microsoft.com/office/drawing/2014/main" id="{37466F97-5818-450C-AC90-BEFF3A3CC835}"/>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a:r>
                <a:rPr lang="pl-PL" sz="4000" b="1" dirty="0">
                  <a:solidFill>
                    <a:schemeClr val="bg1"/>
                  </a:solidFill>
                </a:rPr>
                <a:t>INFRASTRUCTURE</a:t>
              </a:r>
              <a:endParaRPr lang="pl-PL" sz="4000" dirty="0">
                <a:solidFill>
                  <a:schemeClr val="bg1"/>
                </a:solidFill>
              </a:endParaRPr>
            </a:p>
          </p:txBody>
        </p:sp>
      </p:grpSp>
    </p:spTree>
    <p:extLst>
      <p:ext uri="{BB962C8B-B14F-4D97-AF65-F5344CB8AC3E}">
        <p14:creationId xmlns:p14="http://schemas.microsoft.com/office/powerpoint/2010/main" val="2257086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127448" y="1196753"/>
            <a:ext cx="10848528" cy="2232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spcCol="540000"/>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401637" lvl="1" indent="-342900" eaLnBrk="1" hangingPunct="1">
              <a:spcBef>
                <a:spcPts val="1200"/>
              </a:spcBef>
              <a:buClr>
                <a:schemeClr val="bg1">
                  <a:lumMod val="75000"/>
                </a:schemeClr>
              </a:buClr>
              <a:buFont typeface="Wingdings" panose="05000000000000000000" pitchFamily="2" charset="2"/>
              <a:buChar char="§"/>
              <a:defRPr/>
            </a:pPr>
            <a:r>
              <a:rPr lang="en-US" altLang="pl-PL" sz="2200" b="1" dirty="0">
                <a:solidFill>
                  <a:schemeClr val="tx1"/>
                </a:solidFill>
                <a:latin typeface="Calibri" pitchFamily="34" charset="0"/>
                <a:cs typeface="Calibri" pitchFamily="34" charset="0"/>
              </a:rPr>
              <a:t>1</a:t>
            </a:r>
            <a:r>
              <a:rPr lang="pl-PL" altLang="pl-PL" sz="2200" b="1" dirty="0">
                <a:solidFill>
                  <a:schemeClr val="tx1"/>
                </a:solidFill>
                <a:latin typeface="Calibri" pitchFamily="34" charset="0"/>
                <a:cs typeface="Calibri" pitchFamily="34" charset="0"/>
              </a:rPr>
              <a:t>16</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buildings with modern laboratories, libraries and multimedia teaching rooms </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dirty="0" err="1">
                <a:solidFill>
                  <a:schemeClr val="tx1"/>
                </a:solidFill>
                <a:latin typeface="Calibri" pitchFamily="34" charset="0"/>
                <a:cs typeface="Calibri" pitchFamily="34" charset="0"/>
              </a:rPr>
              <a:t>sports</a:t>
            </a:r>
            <a:r>
              <a:rPr lang="pl-PL" altLang="pl-PL" sz="2200" dirty="0">
                <a:solidFill>
                  <a:schemeClr val="tx1"/>
                </a:solidFill>
                <a:latin typeface="Calibri" pitchFamily="34" charset="0"/>
                <a:cs typeface="Calibri" pitchFamily="34" charset="0"/>
              </a:rPr>
              <a:t> </a:t>
            </a:r>
            <a:r>
              <a:rPr lang="pl-PL" altLang="pl-PL" sz="2200" dirty="0" err="1">
                <a:solidFill>
                  <a:schemeClr val="tx1"/>
                </a:solidFill>
                <a:latin typeface="Calibri" pitchFamily="34" charset="0"/>
                <a:cs typeface="Calibri" pitchFamily="34" charset="0"/>
              </a:rPr>
              <a:t>centre</a:t>
            </a:r>
            <a:endParaRPr lang="pl-PL" altLang="pl-PL" sz="2200" dirty="0">
              <a:solidFill>
                <a:schemeClr val="tx1"/>
              </a:solidFill>
              <a:latin typeface="Calibri" pitchFamily="34" charset="0"/>
              <a:cs typeface="Calibri" pitchFamily="34" charset="0"/>
            </a:endParaRPr>
          </a:p>
          <a:p>
            <a:pPr marL="401637" lvl="1" indent="-342900" eaLnBrk="1" hangingPunct="1">
              <a:spcBef>
                <a:spcPts val="1200"/>
              </a:spcBef>
              <a:buClr>
                <a:schemeClr val="bg1">
                  <a:lumMod val="75000"/>
                </a:schemeClr>
              </a:buClr>
              <a:buFont typeface="Wingdings" panose="05000000000000000000" pitchFamily="2" charset="2"/>
              <a:buChar char="§"/>
              <a:defRPr/>
            </a:pPr>
            <a:r>
              <a:rPr lang="en-US" altLang="pl-PL" sz="2200" dirty="0">
                <a:solidFill>
                  <a:schemeClr val="tx1"/>
                </a:solidFill>
                <a:latin typeface="Calibri" pitchFamily="34" charset="0"/>
                <a:cs typeface="Calibri" pitchFamily="34" charset="0"/>
              </a:rPr>
              <a:t>computer laboratories and reading rooms with 24h </a:t>
            </a:r>
            <a:r>
              <a:rPr lang="pl-PL" altLang="pl-PL" sz="2200" dirty="0">
                <a:solidFill>
                  <a:schemeClr val="tx1"/>
                </a:solidFill>
                <a:latin typeface="Calibri" pitchFamily="34" charset="0"/>
                <a:cs typeface="Calibri" pitchFamily="34" charset="0"/>
              </a:rPr>
              <a:t>I</a:t>
            </a:r>
            <a:r>
              <a:rPr lang="en-US" altLang="pl-PL" sz="2200" dirty="0" err="1">
                <a:solidFill>
                  <a:schemeClr val="tx1"/>
                </a:solidFill>
                <a:latin typeface="Calibri" pitchFamily="34" charset="0"/>
                <a:cs typeface="Calibri" pitchFamily="34" charset="0"/>
              </a:rPr>
              <a:t>nternet</a:t>
            </a:r>
            <a:r>
              <a:rPr lang="en-US" altLang="pl-PL" sz="2200" dirty="0">
                <a:solidFill>
                  <a:schemeClr val="tx1"/>
                </a:solidFill>
                <a:latin typeface="Calibri" pitchFamily="34" charset="0"/>
                <a:cs typeface="Calibri" pitchFamily="34" charset="0"/>
              </a:rPr>
              <a:t> connection</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581</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didactic laboratories </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407</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research laboratories</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108</a:t>
            </a:r>
            <a:r>
              <a:rPr lang="en-US" altLang="pl-PL" sz="2200" b="1" dirty="0">
                <a:solidFill>
                  <a:schemeClr val="tx1"/>
                </a:solidFill>
                <a:latin typeface="Calibri" pitchFamily="34" charset="0"/>
                <a:cs typeface="Calibri" pitchFamily="34" charset="0"/>
              </a:rPr>
              <a:t> </a:t>
            </a:r>
            <a:r>
              <a:rPr lang="pl-PL" altLang="pl-PL" sz="2200" dirty="0" err="1">
                <a:solidFill>
                  <a:schemeClr val="tx1"/>
                </a:solidFill>
                <a:latin typeface="Calibri" pitchFamily="34" charset="0"/>
                <a:cs typeface="Calibri" pitchFamily="34" charset="0"/>
              </a:rPr>
              <a:t>research</a:t>
            </a:r>
            <a:r>
              <a:rPr lang="pl-PL" altLang="pl-PL" sz="2200" dirty="0">
                <a:solidFill>
                  <a:schemeClr val="tx1"/>
                </a:solidFill>
                <a:latin typeface="Calibri" pitchFamily="34" charset="0"/>
                <a:cs typeface="Calibri" pitchFamily="34" charset="0"/>
              </a:rPr>
              <a:t> and </a:t>
            </a:r>
            <a:r>
              <a:rPr lang="pl-PL" altLang="pl-PL" sz="2200" dirty="0" err="1">
                <a:solidFill>
                  <a:schemeClr val="tx1"/>
                </a:solidFill>
                <a:latin typeface="Calibri" pitchFamily="34" charset="0"/>
                <a:cs typeface="Calibri" pitchFamily="34" charset="0"/>
              </a:rPr>
              <a:t>teaching</a:t>
            </a:r>
            <a:r>
              <a:rPr lang="pl-PL" altLang="pl-PL" sz="2200" dirty="0">
                <a:solidFill>
                  <a:schemeClr val="tx1"/>
                </a:solidFill>
                <a:latin typeface="Calibri" pitchFamily="34" charset="0"/>
                <a:cs typeface="Calibri" pitchFamily="34" charset="0"/>
              </a:rPr>
              <a:t> laboratories</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472</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teaching rooms and  lecture halls</a:t>
            </a:r>
          </a:p>
        </p:txBody>
      </p:sp>
      <p:sp>
        <p:nvSpPr>
          <p:cNvPr id="3" name="Text Box 1"/>
          <p:cNvSpPr txBox="1">
            <a:spLocks noChangeArrowheads="1"/>
          </p:cNvSpPr>
          <p:nvPr/>
        </p:nvSpPr>
        <p:spPr bwMode="auto">
          <a:xfrm>
            <a:off x="1271464" y="3"/>
            <a:ext cx="6048672" cy="1052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err="1">
                <a:solidFill>
                  <a:srgbClr val="C00000"/>
                </a:solidFill>
                <a:latin typeface="Calibri" pitchFamily="34" charset="0"/>
                <a:cs typeface="Calibri" pitchFamily="34" charset="0"/>
              </a:rPr>
              <a:t>Research</a:t>
            </a:r>
            <a:r>
              <a:rPr lang="pl-PL" altLang="pl-PL" sz="3200" b="1" dirty="0">
                <a:solidFill>
                  <a:srgbClr val="C00000"/>
                </a:solidFill>
                <a:latin typeface="Calibri" pitchFamily="34" charset="0"/>
                <a:cs typeface="Calibri" pitchFamily="34" charset="0"/>
              </a:rPr>
              <a:t> and </a:t>
            </a:r>
            <a:r>
              <a:rPr lang="pl-PL" altLang="pl-PL" sz="3200" b="1" dirty="0" err="1">
                <a:solidFill>
                  <a:srgbClr val="C00000"/>
                </a:solidFill>
                <a:latin typeface="Calibri" pitchFamily="34" charset="0"/>
                <a:cs typeface="Calibri" pitchFamily="34" charset="0"/>
              </a:rPr>
              <a:t>teaching</a:t>
            </a:r>
            <a:r>
              <a:rPr lang="pl-PL" altLang="pl-PL" sz="3200" b="1" dirty="0">
                <a:solidFill>
                  <a:srgbClr val="C00000"/>
                </a:solidFill>
                <a:latin typeface="Calibri" pitchFamily="34" charset="0"/>
                <a:cs typeface="Calibri" pitchFamily="34" charset="0"/>
              </a:rPr>
              <a:t> </a:t>
            </a:r>
            <a:r>
              <a:rPr lang="pl-PL" altLang="pl-PL" sz="3200" b="1" dirty="0" err="1">
                <a:solidFill>
                  <a:srgbClr val="C00000"/>
                </a:solidFill>
                <a:latin typeface="Calibri" pitchFamily="34" charset="0"/>
                <a:cs typeface="Calibri" pitchFamily="34" charset="0"/>
              </a:rPr>
              <a:t>facilities</a:t>
            </a:r>
            <a:endParaRPr lang="pl-PL" altLang="pl-PL" sz="3200" b="1" dirty="0">
              <a:solidFill>
                <a:srgbClr val="C00000"/>
              </a:solidFill>
              <a:latin typeface="Calibri" pitchFamily="34" charset="0"/>
              <a:cs typeface="Calibri" pitchFamily="34" charset="0"/>
            </a:endParaRPr>
          </a:p>
        </p:txBody>
      </p:sp>
      <p:pic>
        <p:nvPicPr>
          <p:cNvPr id="5" name="Obraz 4">
            <a:extLst>
              <a:ext uri="{FF2B5EF4-FFF2-40B4-BE49-F238E27FC236}">
                <a16:creationId xmlns:a16="http://schemas.microsoft.com/office/drawing/2014/main" id="{CC8CF28D-FAC7-4396-8C86-DD1BD6F4931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18" t="4247" r="316" b="-1130"/>
          <a:stretch/>
        </p:blipFill>
        <p:spPr>
          <a:xfrm>
            <a:off x="798904" y="3586525"/>
            <a:ext cx="11402291" cy="3299366"/>
          </a:xfrm>
          <a:prstGeom prst="rect">
            <a:avLst/>
          </a:prstGeom>
        </p:spPr>
      </p:pic>
    </p:spTree>
    <p:extLst>
      <p:ext uri="{BB962C8B-B14F-4D97-AF65-F5344CB8AC3E}">
        <p14:creationId xmlns:p14="http://schemas.microsoft.com/office/powerpoint/2010/main" val="2540432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raz 10">
            <a:extLst>
              <a:ext uri="{FF2B5EF4-FFF2-40B4-BE49-F238E27FC236}">
                <a16:creationId xmlns:a16="http://schemas.microsoft.com/office/drawing/2014/main" id="{2009BD17-6A5D-4E29-AFAE-755A5D2601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1"/>
          </a:xfrm>
          <a:prstGeom prst="rect">
            <a:avLst/>
          </a:prstGeom>
        </p:spPr>
      </p:pic>
      <p:pic>
        <p:nvPicPr>
          <p:cNvPr id="10" name="Obraz 9">
            <a:extLst>
              <a:ext uri="{FF2B5EF4-FFF2-40B4-BE49-F238E27FC236}">
                <a16:creationId xmlns:a16="http://schemas.microsoft.com/office/drawing/2014/main" id="{3E1367EF-A75B-4524-9382-E44FEFD48FB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4229336" y="4712295"/>
            <a:ext cx="2658752" cy="1974778"/>
          </a:xfrm>
          <a:prstGeom prst="rect">
            <a:avLst/>
          </a:prstGeom>
        </p:spPr>
      </p:pic>
      <p:pic>
        <p:nvPicPr>
          <p:cNvPr id="5" name="Obraz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43472" y="4712296"/>
            <a:ext cx="2765973" cy="1974777"/>
          </a:xfrm>
          <a:prstGeom prst="rect">
            <a:avLst/>
          </a:prstGeom>
        </p:spPr>
      </p:pic>
      <p:sp>
        <p:nvSpPr>
          <p:cNvPr id="2" name="Rectangle 2"/>
          <p:cNvSpPr txBox="1">
            <a:spLocks noChangeArrowheads="1"/>
          </p:cNvSpPr>
          <p:nvPr/>
        </p:nvSpPr>
        <p:spPr bwMode="auto">
          <a:xfrm>
            <a:off x="1271465" y="2"/>
            <a:ext cx="9396536" cy="1268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pitchFamily="34" charset="0"/>
              <a:buChar char="•"/>
              <a:defRPr sz="1600">
                <a:solidFill>
                  <a:schemeClr val="tx1"/>
                </a:solidFill>
                <a:latin typeface="Trebuchet MS" pitchFamily="34" charset="0"/>
              </a:defRPr>
            </a:lvl1pPr>
            <a:lvl2pPr marL="742950" indent="-285750" defTabSz="358775" eaLnBrk="0" hangingPunct="0">
              <a:spcBef>
                <a:spcPct val="20000"/>
              </a:spcBef>
              <a:buFont typeface="Arial" pitchFamily="34" charset="0"/>
              <a:buChar char="–"/>
              <a:defRPr sz="1600">
                <a:solidFill>
                  <a:schemeClr val="tx1"/>
                </a:solidFill>
                <a:latin typeface="Trebuchet MS" pitchFamily="34" charset="0"/>
              </a:defRPr>
            </a:lvl2pPr>
            <a:lvl3pPr marL="1143000" indent="-228600" defTabSz="358775" eaLnBrk="0" hangingPunct="0">
              <a:spcBef>
                <a:spcPct val="20000"/>
              </a:spcBef>
              <a:buFont typeface="Arial" pitchFamily="34" charset="0"/>
              <a:buChar char="•"/>
              <a:defRPr sz="1600">
                <a:solidFill>
                  <a:schemeClr val="tx1"/>
                </a:solidFill>
                <a:latin typeface="Trebuchet MS" pitchFamily="34" charset="0"/>
              </a:defRPr>
            </a:lvl3pPr>
            <a:lvl4pPr marL="1600200" indent="-228600" defTabSz="358775" eaLnBrk="0" hangingPunct="0">
              <a:spcBef>
                <a:spcPct val="20000"/>
              </a:spcBef>
              <a:buFont typeface="Arial" pitchFamily="34" charset="0"/>
              <a:buChar char="–"/>
              <a:defRPr sz="1600">
                <a:solidFill>
                  <a:schemeClr val="tx1"/>
                </a:solidFill>
                <a:latin typeface="Trebuchet MS" pitchFamily="34" charset="0"/>
              </a:defRPr>
            </a:lvl4pPr>
            <a:lvl5pPr marL="2057400" indent="-228600" defTabSz="358775" eaLnBrk="0" hangingPunct="0">
              <a:spcBef>
                <a:spcPct val="20000"/>
              </a:spcBef>
              <a:buFont typeface="Arial" pitchFamily="34" charset="0"/>
              <a:buChar char="»"/>
              <a:defRPr sz="16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9pPr>
          </a:lstStyle>
          <a:p>
            <a:pPr>
              <a:buNone/>
            </a:pPr>
            <a:r>
              <a:rPr lang="en-US" sz="3200" b="1" dirty="0">
                <a:solidFill>
                  <a:srgbClr val="C00000"/>
                </a:solidFill>
                <a:latin typeface="Calibri" panose="020F0502020204030204" pitchFamily="34" charset="0"/>
              </a:rPr>
              <a:t>The </a:t>
            </a:r>
            <a:r>
              <a:rPr lang="en-US" sz="3200" b="1" dirty="0" err="1">
                <a:solidFill>
                  <a:srgbClr val="C00000"/>
                </a:solidFill>
                <a:latin typeface="Calibri" panose="020F0502020204030204" pitchFamily="34" charset="0"/>
              </a:rPr>
              <a:t>Wrocław</a:t>
            </a:r>
            <a:r>
              <a:rPr lang="en-US" sz="3200" b="1" dirty="0">
                <a:solidFill>
                  <a:srgbClr val="C00000"/>
                </a:solidFill>
                <a:latin typeface="Calibri" panose="020F0502020204030204" pitchFamily="34" charset="0"/>
              </a:rPr>
              <a:t> University of  Science </a:t>
            </a:r>
            <a:br>
              <a:rPr lang="pl-PL" sz="3200" b="1" dirty="0">
                <a:solidFill>
                  <a:srgbClr val="C00000"/>
                </a:solidFill>
                <a:latin typeface="Calibri" panose="020F0502020204030204" pitchFamily="34" charset="0"/>
              </a:rPr>
            </a:br>
            <a:r>
              <a:rPr lang="en-US" sz="3200" b="1" dirty="0">
                <a:solidFill>
                  <a:srgbClr val="C00000"/>
                </a:solidFill>
                <a:latin typeface="Calibri" panose="020F0502020204030204" pitchFamily="34" charset="0"/>
              </a:rPr>
              <a:t>and Technology Congress Centre </a:t>
            </a:r>
          </a:p>
        </p:txBody>
      </p:sp>
      <p:sp>
        <p:nvSpPr>
          <p:cNvPr id="3" name="Text Box 22"/>
          <p:cNvSpPr txBox="1">
            <a:spLocks noChangeArrowheads="1"/>
          </p:cNvSpPr>
          <p:nvPr/>
        </p:nvSpPr>
        <p:spPr bwMode="auto">
          <a:xfrm>
            <a:off x="1343472" y="2498084"/>
            <a:ext cx="6336704" cy="1723549"/>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3 </a:t>
            </a:r>
            <a:r>
              <a:rPr lang="pl-PL" sz="1600" b="0" dirty="0" err="1">
                <a:latin typeface="Calibri" pitchFamily="34" charset="0"/>
                <a:cs typeface="Calibri" pitchFamily="34" charset="0"/>
              </a:rPr>
              <a:t>conference</a:t>
            </a:r>
            <a:r>
              <a:rPr lang="pl-PL" sz="1600" b="0" dirty="0">
                <a:latin typeface="Calibri" pitchFamily="34" charset="0"/>
                <a:cs typeface="Calibri" pitchFamily="34" charset="0"/>
              </a:rPr>
              <a:t> hall+ 3 </a:t>
            </a:r>
            <a:r>
              <a:rPr lang="pl-PL" sz="1600" b="0" dirty="0" err="1">
                <a:latin typeface="Calibri" pitchFamily="34" charset="0"/>
                <a:cs typeface="Calibri" pitchFamily="34" charset="0"/>
              </a:rPr>
              <a:t>smaller</a:t>
            </a:r>
            <a:r>
              <a:rPr lang="pl-PL" sz="1600" b="0" dirty="0">
                <a:latin typeface="Calibri" pitchFamily="34" charset="0"/>
                <a:cs typeface="Calibri" pitchFamily="34" charset="0"/>
              </a:rPr>
              <a:t> </a:t>
            </a:r>
            <a:r>
              <a:rPr lang="pl-PL" sz="1600" b="0" dirty="0" err="1">
                <a:latin typeface="Calibri" pitchFamily="34" charset="0"/>
                <a:cs typeface="Calibri" pitchFamily="34" charset="0"/>
              </a:rPr>
              <a:t>seminar</a:t>
            </a:r>
            <a:r>
              <a:rPr lang="pl-PL" sz="1600" b="0" dirty="0">
                <a:latin typeface="Calibri" pitchFamily="34" charset="0"/>
                <a:cs typeface="Calibri" pitchFamily="34" charset="0"/>
              </a:rPr>
              <a:t> </a:t>
            </a:r>
            <a:r>
              <a:rPr lang="pl-PL" sz="1600" b="0" dirty="0" err="1">
                <a:latin typeface="Calibri" pitchFamily="34" charset="0"/>
                <a:cs typeface="Calibri" pitchFamily="34" charset="0"/>
              </a:rPr>
              <a:t>rooms</a:t>
            </a:r>
            <a:endParaRPr lang="en-US" sz="1600" b="0" dirty="0">
              <a:latin typeface="Calibri" pitchFamily="34" charset="0"/>
              <a:cs typeface="Calibri" pitchFamily="34" charset="0"/>
            </a:endParaRP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Professional equipment, including a system for simultaneous translations</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Sound recording of the conference</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Wireless internet</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Variable lighting system</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Exhibition complex</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Professional event service</a:t>
            </a:r>
            <a:endParaRPr lang="pl-PL" sz="1600" b="0" dirty="0">
              <a:latin typeface="Calibri" pitchFamily="34" charset="0"/>
              <a:cs typeface="Calibri" pitchFamily="34" charset="0"/>
            </a:endParaRPr>
          </a:p>
        </p:txBody>
      </p:sp>
      <p:sp>
        <p:nvSpPr>
          <p:cNvPr id="12" name="pole tekstowe 11"/>
          <p:cNvSpPr txBox="1">
            <a:spLocks noChangeArrowheads="1"/>
          </p:cNvSpPr>
          <p:nvPr/>
        </p:nvSpPr>
        <p:spPr bwMode="auto">
          <a:xfrm>
            <a:off x="8256240" y="6550225"/>
            <a:ext cx="3935760" cy="307777"/>
          </a:xfrm>
          <a:prstGeom prst="rect">
            <a:avLst/>
          </a:prstGeom>
          <a:solidFill>
            <a:srgbClr val="A7190E"/>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pl-PL" altLang="pl-PL" sz="1400" dirty="0">
                <a:solidFill>
                  <a:schemeClr val="bg1"/>
                </a:solidFill>
                <a:cs typeface="Calibri" pitchFamily="34" charset="0"/>
              </a:rPr>
              <a:t>www.konferencje.pwr.edu.pl  </a:t>
            </a:r>
          </a:p>
        </p:txBody>
      </p:sp>
      <p:sp>
        <p:nvSpPr>
          <p:cNvPr id="13" name="Text Box 22"/>
          <p:cNvSpPr txBox="1">
            <a:spLocks noChangeArrowheads="1"/>
          </p:cNvSpPr>
          <p:nvPr/>
        </p:nvSpPr>
        <p:spPr bwMode="auto">
          <a:xfrm>
            <a:off x="1234699" y="1268759"/>
            <a:ext cx="6810830" cy="984885"/>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algn="just" eaLnBrk="1" hangingPunct="1">
              <a:defRPr/>
            </a:pPr>
            <a:r>
              <a:rPr lang="en-US" sz="1600" b="0" dirty="0">
                <a:latin typeface="Calibri" pitchFamily="34" charset="0"/>
                <a:cs typeface="Calibri" pitchFamily="34" charset="0"/>
              </a:rPr>
              <a:t>The Congress </a:t>
            </a:r>
            <a:r>
              <a:rPr lang="pl-PL" sz="1600" b="0" dirty="0">
                <a:latin typeface="Calibri" pitchFamily="34" charset="0"/>
                <a:cs typeface="Calibri" pitchFamily="34" charset="0"/>
              </a:rPr>
              <a:t>Centre</a:t>
            </a:r>
            <a:r>
              <a:rPr lang="en-US" sz="1600" b="0" dirty="0">
                <a:latin typeface="Calibri" pitchFamily="34" charset="0"/>
                <a:cs typeface="Calibri" pitchFamily="34" charset="0"/>
              </a:rPr>
              <a:t> comprises three conference </a:t>
            </a:r>
            <a:r>
              <a:rPr lang="pl-PL" sz="1600" b="0" dirty="0" err="1">
                <a:latin typeface="Calibri" pitchFamily="34" charset="0"/>
                <a:cs typeface="Calibri" pitchFamily="34" charset="0"/>
              </a:rPr>
              <a:t>halls</a:t>
            </a:r>
            <a:r>
              <a:rPr lang="en-US" sz="1600" b="0" dirty="0">
                <a:latin typeface="Calibri" pitchFamily="34" charset="0"/>
                <a:cs typeface="Calibri" pitchFamily="34" charset="0"/>
              </a:rPr>
              <a:t> with a total capacity of</a:t>
            </a:r>
            <a:r>
              <a:rPr lang="pl-PL" sz="1600" b="0" dirty="0">
                <a:latin typeface="Calibri" pitchFamily="34" charset="0"/>
                <a:cs typeface="Calibri" pitchFamily="34" charset="0"/>
              </a:rPr>
              <a:t> </a:t>
            </a:r>
            <a:r>
              <a:rPr lang="en-US" sz="1600" b="0" dirty="0">
                <a:latin typeface="Calibri" pitchFamily="34" charset="0"/>
                <a:cs typeface="Calibri" pitchFamily="34" charset="0"/>
              </a:rPr>
              <a:t>620 seats. The </a:t>
            </a:r>
            <a:r>
              <a:rPr lang="pl-PL" sz="1600" b="0" dirty="0" err="1">
                <a:latin typeface="Calibri" pitchFamily="34" charset="0"/>
                <a:cs typeface="Calibri" pitchFamily="34" charset="0"/>
              </a:rPr>
              <a:t>centre</a:t>
            </a:r>
            <a:r>
              <a:rPr lang="pl-PL" sz="1600" b="0" dirty="0">
                <a:latin typeface="Calibri" pitchFamily="34" charset="0"/>
                <a:cs typeface="Calibri" pitchFamily="34" charset="0"/>
              </a:rPr>
              <a:t> </a:t>
            </a:r>
            <a:r>
              <a:rPr lang="en-US" sz="1600" b="0" dirty="0">
                <a:latin typeface="Calibri" pitchFamily="34" charset="0"/>
                <a:cs typeface="Calibri" pitchFamily="34" charset="0"/>
              </a:rPr>
              <a:t>can be divided into modules in a theatre-style arrangement</a:t>
            </a:r>
            <a:r>
              <a:rPr lang="pl-PL" sz="1600" b="0" dirty="0">
                <a:latin typeface="Calibri" pitchFamily="34" charset="0"/>
                <a:cs typeface="Calibri" pitchFamily="34" charset="0"/>
              </a:rPr>
              <a:t>, </a:t>
            </a:r>
            <a:br>
              <a:rPr lang="pl-PL" sz="1600" b="0" dirty="0">
                <a:latin typeface="Calibri" pitchFamily="34" charset="0"/>
                <a:cs typeface="Calibri" pitchFamily="34" charset="0"/>
              </a:rPr>
            </a:br>
            <a:r>
              <a:rPr lang="en-US" sz="1600" b="0" dirty="0">
                <a:latin typeface="Calibri" pitchFamily="34" charset="0"/>
                <a:cs typeface="Calibri" pitchFamily="34" charset="0"/>
              </a:rPr>
              <a:t>in the following ways: </a:t>
            </a:r>
            <a:r>
              <a:rPr lang="pl-PL" sz="1600" b="0" dirty="0">
                <a:latin typeface="Calibri" pitchFamily="34" charset="0"/>
                <a:cs typeface="Calibri" pitchFamily="34" charset="0"/>
              </a:rPr>
              <a:t>one hall</a:t>
            </a:r>
            <a:r>
              <a:rPr lang="en-US" sz="1600" b="0" dirty="0">
                <a:latin typeface="Calibri" pitchFamily="34" charset="0"/>
                <a:cs typeface="Calibri" pitchFamily="34" charset="0"/>
              </a:rPr>
              <a:t> with 620 seats, </a:t>
            </a:r>
            <a:r>
              <a:rPr lang="pl-PL" sz="1600" b="0" dirty="0">
                <a:latin typeface="Calibri" pitchFamily="34" charset="0"/>
                <a:cs typeface="Calibri" pitchFamily="34" charset="0"/>
              </a:rPr>
              <a:t>one hall</a:t>
            </a:r>
            <a:r>
              <a:rPr lang="en-US" sz="1600" b="0" dirty="0">
                <a:latin typeface="Calibri" pitchFamily="34" charset="0"/>
                <a:cs typeface="Calibri" pitchFamily="34" charset="0"/>
              </a:rPr>
              <a:t> with 320 seats,  </a:t>
            </a:r>
            <a:r>
              <a:rPr lang="pl-PL" sz="1600" b="0" dirty="0">
                <a:latin typeface="Calibri" pitchFamily="34" charset="0"/>
                <a:cs typeface="Calibri" pitchFamily="34" charset="0"/>
              </a:rPr>
              <a:t>one hall</a:t>
            </a:r>
            <a:r>
              <a:rPr lang="en-US" sz="1600" b="0" dirty="0">
                <a:latin typeface="Calibri" pitchFamily="34" charset="0"/>
                <a:cs typeface="Calibri" pitchFamily="34" charset="0"/>
              </a:rPr>
              <a:t> with 300 seats,  </a:t>
            </a:r>
            <a:r>
              <a:rPr lang="pl-PL" sz="1600" b="0" dirty="0">
                <a:latin typeface="Calibri" pitchFamily="34" charset="0"/>
                <a:cs typeface="Calibri" pitchFamily="34" charset="0"/>
              </a:rPr>
              <a:t>hall</a:t>
            </a:r>
            <a:r>
              <a:rPr lang="en-US" sz="1600" b="0" dirty="0">
                <a:latin typeface="Calibri" pitchFamily="34" charset="0"/>
                <a:cs typeface="Calibri" pitchFamily="34" charset="0"/>
              </a:rPr>
              <a:t> with 460 seats,  2 </a:t>
            </a:r>
            <a:r>
              <a:rPr lang="pl-PL" sz="1600" b="0" dirty="0" err="1">
                <a:latin typeface="Calibri" pitchFamily="34" charset="0"/>
                <a:cs typeface="Calibri" pitchFamily="34" charset="0"/>
              </a:rPr>
              <a:t>halls</a:t>
            </a:r>
            <a:r>
              <a:rPr lang="en-US" sz="1600" b="0" dirty="0">
                <a:latin typeface="Calibri" pitchFamily="34" charset="0"/>
                <a:cs typeface="Calibri" pitchFamily="34" charset="0"/>
              </a:rPr>
              <a:t> with 160 seats each</a:t>
            </a:r>
            <a:r>
              <a:rPr lang="pl-PL" sz="1600" b="0" dirty="0">
                <a:latin typeface="Calibri" pitchFamily="34" charset="0"/>
                <a:cs typeface="Calibri" pitchFamily="34" charset="0"/>
              </a:rPr>
              <a:t>.</a:t>
            </a:r>
          </a:p>
        </p:txBody>
      </p:sp>
    </p:spTree>
    <p:extLst>
      <p:ext uri="{BB962C8B-B14F-4D97-AF65-F5344CB8AC3E}">
        <p14:creationId xmlns:p14="http://schemas.microsoft.com/office/powerpoint/2010/main" val="281778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271464" y="1"/>
            <a:ext cx="10009112" cy="10806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r>
              <a:rPr lang="pl-PL" sz="3200" b="1" dirty="0">
                <a:solidFill>
                  <a:srgbClr val="C00000"/>
                </a:solidFill>
                <a:latin typeface="Calibri  "/>
              </a:rPr>
              <a:t>Wrocław Tech </a:t>
            </a:r>
            <a:r>
              <a:rPr lang="pl-PL" sz="3200" b="1" dirty="0" err="1">
                <a:solidFill>
                  <a:srgbClr val="C00000"/>
                </a:solidFill>
                <a:latin typeface="Calibri  "/>
              </a:rPr>
              <a:t>Strategy</a:t>
            </a:r>
            <a:r>
              <a:rPr lang="pl-PL" sz="3200" b="1" dirty="0">
                <a:solidFill>
                  <a:srgbClr val="C00000"/>
                </a:solidFill>
                <a:latin typeface="Calibri  "/>
              </a:rPr>
              <a:t> 2023-2030</a:t>
            </a:r>
            <a:endParaRPr lang="en-GB" sz="3200" b="1" dirty="0">
              <a:solidFill>
                <a:srgbClr val="C00000"/>
              </a:solidFill>
              <a:latin typeface="Calibri  "/>
            </a:endParaRPr>
          </a:p>
        </p:txBody>
      </p:sp>
      <p:sp>
        <p:nvSpPr>
          <p:cNvPr id="5" name="Symbol zastępczy zawartości 11">
            <a:extLst>
              <a:ext uri="{FF2B5EF4-FFF2-40B4-BE49-F238E27FC236}">
                <a16:creationId xmlns:a16="http://schemas.microsoft.com/office/drawing/2014/main" id="{9DF59966-FDCE-4CC6-8EB0-21DBF0FB556B}"/>
              </a:ext>
            </a:extLst>
          </p:cNvPr>
          <p:cNvSpPr txBox="1">
            <a:spLocks/>
          </p:cNvSpPr>
          <p:nvPr/>
        </p:nvSpPr>
        <p:spPr bwMode="auto">
          <a:xfrm>
            <a:off x="1150897" y="908720"/>
            <a:ext cx="6961327" cy="53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rgbClr val="4868A8"/>
              </a:buClr>
            </a:pPr>
            <a:r>
              <a:rPr lang="en-US" sz="2000" kern="0" dirty="0">
                <a:cs typeface="Calibri" panose="020F0502020204030204" pitchFamily="34" charset="0"/>
              </a:rPr>
              <a:t>As a European technical university affirming freedom, truth, curiosity and the joy of learning, we conduct interdisciplinary research and educate to meet the expectations of society and the economy</a:t>
            </a:r>
            <a:r>
              <a:rPr lang="pl-PL" sz="2000" kern="0" dirty="0">
                <a:cs typeface="Calibri" panose="020F0502020204030204" pitchFamily="34" charset="0"/>
              </a:rPr>
              <a:t>.</a:t>
            </a:r>
          </a:p>
          <a:p>
            <a:pPr algn="just">
              <a:spcBef>
                <a:spcPts val="600"/>
              </a:spcBef>
              <a:spcAft>
                <a:spcPts val="0"/>
              </a:spcAft>
              <a:buClr>
                <a:srgbClr val="4868A8"/>
              </a:buClr>
            </a:pPr>
            <a:r>
              <a:rPr lang="en-US" sz="2000" kern="0" dirty="0">
                <a:cs typeface="Calibri" panose="020F0502020204030204" pitchFamily="34" charset="0"/>
              </a:rPr>
              <a:t>The values on which we are founded are:</a:t>
            </a:r>
          </a:p>
          <a:p>
            <a:pPr marL="342900" indent="-342900" algn="just">
              <a:spcBef>
                <a:spcPts val="600"/>
              </a:spcBef>
              <a:spcAft>
                <a:spcPts val="0"/>
              </a:spcAft>
              <a:buClr>
                <a:schemeClr val="bg1">
                  <a:lumMod val="75000"/>
                </a:schemeClr>
              </a:buClr>
              <a:buFont typeface="Wingdings" panose="05000000000000000000" pitchFamily="2" charset="2"/>
              <a:buChar char="§"/>
            </a:pPr>
            <a:r>
              <a:rPr lang="en-US" sz="2000" b="1" kern="0" dirty="0">
                <a:cs typeface="Calibri" panose="020F0502020204030204" pitchFamily="34" charset="0"/>
              </a:rPr>
              <a:t>Excellence</a:t>
            </a:r>
            <a:r>
              <a:rPr lang="en-US" sz="2000" kern="0" dirty="0">
                <a:cs typeface="Calibri" panose="020F0502020204030204" pitchFamily="34" charset="0"/>
              </a:rPr>
              <a:t> – working for progress and sustainability, </a:t>
            </a:r>
            <a:br>
              <a:rPr lang="pl-PL" sz="2000" kern="0" dirty="0">
                <a:cs typeface="Calibri" panose="020F0502020204030204" pitchFamily="34" charset="0"/>
              </a:rPr>
            </a:br>
            <a:r>
              <a:rPr lang="en-US" sz="2000" kern="0" dirty="0">
                <a:cs typeface="Calibri" panose="020F0502020204030204" pitchFamily="34" charset="0"/>
              </a:rPr>
              <a:t>we foster personal development based on the highest standards in education, research and innovation.</a:t>
            </a:r>
          </a:p>
          <a:p>
            <a:pPr marL="342900" indent="-342900" algn="just">
              <a:spcBef>
                <a:spcPts val="600"/>
              </a:spcBef>
              <a:spcAft>
                <a:spcPts val="0"/>
              </a:spcAft>
              <a:buClr>
                <a:schemeClr val="bg1">
                  <a:lumMod val="75000"/>
                </a:schemeClr>
              </a:buClr>
              <a:buFont typeface="Wingdings" panose="05000000000000000000" pitchFamily="2" charset="2"/>
              <a:buChar char="§"/>
            </a:pPr>
            <a:r>
              <a:rPr lang="en-US" sz="2000" b="1" kern="0" dirty="0">
                <a:cs typeface="Calibri" panose="020F0502020204030204" pitchFamily="34" charset="0"/>
              </a:rPr>
              <a:t>Interaction</a:t>
            </a:r>
            <a:r>
              <a:rPr lang="pl-PL" sz="2000" b="1" kern="0" dirty="0">
                <a:cs typeface="Calibri" panose="020F0502020204030204" pitchFamily="34" charset="0"/>
              </a:rPr>
              <a:t> </a:t>
            </a:r>
            <a:r>
              <a:rPr lang="pl-PL" sz="2000" kern="0" dirty="0">
                <a:cs typeface="Calibri" panose="020F0502020204030204" pitchFamily="34" charset="0"/>
              </a:rPr>
              <a:t>– </a:t>
            </a:r>
            <a:r>
              <a:rPr lang="en-US" sz="2000" kern="0" dirty="0">
                <a:cs typeface="Calibri" panose="020F0502020204030204" pitchFamily="34" charset="0"/>
              </a:rPr>
              <a:t>nurturing academic, economic and social partnerships, we combine talents and commitment </a:t>
            </a:r>
            <a:br>
              <a:rPr lang="pl-PL" sz="2000" kern="0" dirty="0">
                <a:cs typeface="Calibri" panose="020F0502020204030204" pitchFamily="34" charset="0"/>
              </a:rPr>
            </a:br>
            <a:r>
              <a:rPr lang="en-US" sz="2000" kern="0" dirty="0">
                <a:cs typeface="Calibri" panose="020F0502020204030204" pitchFamily="34" charset="0"/>
              </a:rPr>
              <a:t>to effectively achieve individual and social goals.</a:t>
            </a:r>
          </a:p>
          <a:p>
            <a:pPr marL="342900" indent="-342900" algn="just">
              <a:spcBef>
                <a:spcPts val="600"/>
              </a:spcBef>
              <a:spcAft>
                <a:spcPts val="0"/>
              </a:spcAft>
              <a:buClr>
                <a:schemeClr val="bg1">
                  <a:lumMod val="75000"/>
                </a:schemeClr>
              </a:buClr>
              <a:buFont typeface="Wingdings" panose="05000000000000000000" pitchFamily="2" charset="2"/>
              <a:buChar char="§"/>
            </a:pPr>
            <a:r>
              <a:rPr lang="en-US" sz="2000" b="1" kern="0" dirty="0">
                <a:cs typeface="Calibri" panose="020F0502020204030204" pitchFamily="34" charset="0"/>
              </a:rPr>
              <a:t>Openness</a:t>
            </a:r>
            <a:r>
              <a:rPr lang="en-US" sz="2000" kern="0" dirty="0">
                <a:cs typeface="Calibri" panose="020F0502020204030204" pitchFamily="34" charset="0"/>
              </a:rPr>
              <a:t> – being open to new ideas and challenges, drawing on the diverse experiences and aspirations of members of the academic community, we respond flexibly to changes, treating them as inspiration and motivation to actively participate in the development of science, economy and society</a:t>
            </a:r>
            <a:r>
              <a:rPr lang="pl-PL" sz="2000" kern="0" dirty="0">
                <a:cs typeface="Calibri" panose="020F0502020204030204" pitchFamily="34" charset="0"/>
              </a:rPr>
              <a:t>.</a:t>
            </a:r>
            <a:endParaRPr lang="en-US" sz="2000" kern="0" dirty="0">
              <a:cs typeface="Calibri" panose="020F0502020204030204" pitchFamily="34" charset="0"/>
            </a:endParaRPr>
          </a:p>
        </p:txBody>
      </p:sp>
      <p:pic>
        <p:nvPicPr>
          <p:cNvPr id="9" name="Obraz 8">
            <a:extLst>
              <a:ext uri="{FF2B5EF4-FFF2-40B4-BE49-F238E27FC236}">
                <a16:creationId xmlns:a16="http://schemas.microsoft.com/office/drawing/2014/main" id="{971FBB23-B81A-442C-BD74-0EEDA717D39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8592" y="1"/>
            <a:ext cx="3755903" cy="6857998"/>
          </a:xfrm>
          <a:prstGeom prst="rect">
            <a:avLst/>
          </a:prstGeom>
        </p:spPr>
      </p:pic>
      <p:pic>
        <p:nvPicPr>
          <p:cNvPr id="7" name="Obraz 6">
            <a:extLst>
              <a:ext uri="{FF2B5EF4-FFF2-40B4-BE49-F238E27FC236}">
                <a16:creationId xmlns:a16="http://schemas.microsoft.com/office/drawing/2014/main" id="{EFA3CA20-ABE5-4542-B19E-8A55A972F38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84651" y="3"/>
            <a:ext cx="3910211" cy="6857993"/>
          </a:xfrm>
          <a:prstGeom prst="rect">
            <a:avLst/>
          </a:prstGeom>
        </p:spPr>
      </p:pic>
    </p:spTree>
    <p:extLst>
      <p:ext uri="{BB962C8B-B14F-4D97-AF65-F5344CB8AC3E}">
        <p14:creationId xmlns:p14="http://schemas.microsoft.com/office/powerpoint/2010/main" val="2956532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ymbol zastępczy obrazu 7">
            <a:extLst>
              <a:ext uri="{FF2B5EF4-FFF2-40B4-BE49-F238E27FC236}">
                <a16:creationId xmlns:a16="http://schemas.microsoft.com/office/drawing/2014/main" id="{B0570F03-7098-4253-BF31-2F355F8CC5C0}"/>
              </a:ext>
            </a:extLst>
          </p:cNvPr>
          <p:cNvPicPr>
            <a:picLocks noGrp="1" noChangeAspect="1"/>
          </p:cNvPicPr>
          <p:nvPr>
            <p:ph type="pic" idx="1"/>
          </p:nvPr>
        </p:nvPicPr>
        <p:blipFill rotWithShape="1">
          <a:blip r:embed="rId3" cstate="screen">
            <a:extLst>
              <a:ext uri="{BEBA8EAE-BF5A-486C-A8C5-ECC9F3942E4B}">
                <a14:imgProps xmlns:a14="http://schemas.microsoft.com/office/drawing/2010/main">
                  <a14:imgLayer r:embed="rId4">
                    <a14:imgEffect>
                      <a14:sharpenSoften amount="6000"/>
                    </a14:imgEffect>
                    <a14:imgEffect>
                      <a14:brightnessContrast bright="-7000"/>
                    </a14:imgEffect>
                  </a14:imgLayer>
                </a14:imgProps>
              </a:ext>
              <a:ext uri="{28A0092B-C50C-407E-A947-70E740481C1C}">
                <a14:useLocalDpi xmlns:a14="http://schemas.microsoft.com/office/drawing/2010/main"/>
              </a:ext>
            </a:extLst>
          </a:blip>
          <a:srcRect/>
          <a:stretch/>
        </p:blipFill>
        <p:spPr>
          <a:xfrm>
            <a:off x="1654091" y="0"/>
            <a:ext cx="10560496" cy="6858000"/>
          </a:xfrm>
        </p:spPr>
      </p:pic>
      <p:grpSp>
        <p:nvGrpSpPr>
          <p:cNvPr id="2" name="Grupa 1">
            <a:extLst>
              <a:ext uri="{FF2B5EF4-FFF2-40B4-BE49-F238E27FC236}">
                <a16:creationId xmlns:a16="http://schemas.microsoft.com/office/drawing/2014/main" id="{7ECEA1B9-FD12-49C0-A4FA-5B036AB7F002}"/>
              </a:ext>
            </a:extLst>
          </p:cNvPr>
          <p:cNvGrpSpPr/>
          <p:nvPr/>
        </p:nvGrpSpPr>
        <p:grpSpPr>
          <a:xfrm>
            <a:off x="1654089" y="3861048"/>
            <a:ext cx="10560497" cy="2758777"/>
            <a:chOff x="1654089" y="3861048"/>
            <a:chExt cx="10560497" cy="2758777"/>
          </a:xfrm>
        </p:grpSpPr>
        <p:sp>
          <p:nvSpPr>
            <p:cNvPr id="10" name="Prostokąt 9">
              <a:extLst>
                <a:ext uri="{FF2B5EF4-FFF2-40B4-BE49-F238E27FC236}">
                  <a16:creationId xmlns:a16="http://schemas.microsoft.com/office/drawing/2014/main" id="{AB36AAAC-1D7C-4393-863E-33DDDD21B3DF}"/>
                </a:ext>
              </a:extLst>
            </p:cNvPr>
            <p:cNvSpPr/>
            <p:nvPr/>
          </p:nvSpPr>
          <p:spPr>
            <a:xfrm flipH="1">
              <a:off x="1656183" y="3861048"/>
              <a:ext cx="10558403"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9" name="Prostokąt 8">
              <a:extLst>
                <a:ext uri="{FF2B5EF4-FFF2-40B4-BE49-F238E27FC236}">
                  <a16:creationId xmlns:a16="http://schemas.microsoft.com/office/drawing/2014/main" id="{119AC90B-5A9C-4FE7-9BA6-0A3B7E75DADB}"/>
                </a:ext>
              </a:extLst>
            </p:cNvPr>
            <p:cNvSpPr/>
            <p:nvPr/>
          </p:nvSpPr>
          <p:spPr>
            <a:xfrm flipH="1">
              <a:off x="1654089" y="3861048"/>
              <a:ext cx="10560497" cy="2758777"/>
            </a:xfrm>
            <a:prstGeom prst="rect">
              <a:avLst/>
            </a:prstGeom>
            <a:gradFill>
              <a:gsLst>
                <a:gs pos="100000">
                  <a:srgbClr val="C00000">
                    <a:alpha val="65000"/>
                  </a:srgbClr>
                </a:gs>
                <a:gs pos="0">
                  <a:srgbClr val="002060">
                    <a:alpha val="84000"/>
                  </a:srgbClr>
                </a:gs>
              </a:gsLst>
              <a:lin ang="0" scaled="0"/>
            </a:gra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grpSp>
      <p:sp>
        <p:nvSpPr>
          <p:cNvPr id="13" name="Symbol zastępczy tekstu 2">
            <a:extLst>
              <a:ext uri="{FF2B5EF4-FFF2-40B4-BE49-F238E27FC236}">
                <a16:creationId xmlns:a16="http://schemas.microsoft.com/office/drawing/2014/main" id="{0E8A0E46-8CF4-4790-B5D5-57CB5DD917F3}"/>
              </a:ext>
            </a:extLst>
          </p:cNvPr>
          <p:cNvSpPr txBox="1">
            <a:spLocks/>
          </p:cNvSpPr>
          <p:nvPr/>
        </p:nvSpPr>
        <p:spPr bwMode="auto">
          <a:xfrm>
            <a:off x="1991544" y="3429001"/>
            <a:ext cx="9073008" cy="64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fontScale="25000" lnSpcReduction="2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lnSpc>
                <a:spcPts val="4700"/>
              </a:lnSpc>
            </a:pPr>
            <a:endParaRPr lang="en-US" altLang="pl-PL" sz="21600" dirty="0">
              <a:solidFill>
                <a:schemeClr val="bg1"/>
              </a:solidFill>
            </a:endParaRPr>
          </a:p>
          <a:p>
            <a:pPr>
              <a:lnSpc>
                <a:spcPts val="4700"/>
              </a:lnSpc>
            </a:pPr>
            <a:r>
              <a:rPr lang="pl-PL" b="0" kern="0" dirty="0">
                <a:solidFill>
                  <a:schemeClr val="bg1"/>
                </a:solidFill>
              </a:rPr>
              <a:t>  </a:t>
            </a:r>
            <a:endParaRPr lang="pl-PL" kern="0" dirty="0">
              <a:solidFill>
                <a:schemeClr val="bg1"/>
              </a:solidFill>
            </a:endParaRPr>
          </a:p>
        </p:txBody>
      </p:sp>
      <p:sp>
        <p:nvSpPr>
          <p:cNvPr id="12" name="Prostokąt 11">
            <a:extLst>
              <a:ext uri="{FF2B5EF4-FFF2-40B4-BE49-F238E27FC236}">
                <a16:creationId xmlns:a16="http://schemas.microsoft.com/office/drawing/2014/main" id="{F2A1776D-CDF6-454F-80F4-20F4D1092CD5}"/>
              </a:ext>
            </a:extLst>
          </p:cNvPr>
          <p:cNvSpPr/>
          <p:nvPr/>
        </p:nvSpPr>
        <p:spPr>
          <a:xfrm>
            <a:off x="4165488" y="5429323"/>
            <a:ext cx="4725120" cy="830997"/>
          </a:xfrm>
          <a:prstGeom prst="rect">
            <a:avLst/>
          </a:prstGeom>
        </p:spPr>
        <p:txBody>
          <a:bodyPr wrap="square">
            <a:spAutoFit/>
          </a:bodyPr>
          <a:lstStyle/>
          <a:p>
            <a:pPr algn="ctr"/>
            <a:r>
              <a:rPr lang="pl-PL" sz="2400" dirty="0" err="1">
                <a:solidFill>
                  <a:schemeClr val="bg1"/>
                </a:solidFill>
                <a:latin typeface="Calibri" panose="020F0502020204030204" pitchFamily="34" charset="0"/>
              </a:rPr>
              <a:t>More</a:t>
            </a:r>
            <a:r>
              <a:rPr lang="pl-PL" sz="2400" dirty="0">
                <a:solidFill>
                  <a:schemeClr val="bg1"/>
                </a:solidFill>
                <a:latin typeface="Calibri" panose="020F0502020204030204" pitchFamily="34" charset="0"/>
              </a:rPr>
              <a:t> </a:t>
            </a:r>
            <a:r>
              <a:rPr lang="pl-PL" sz="2400" dirty="0" err="1">
                <a:solidFill>
                  <a:schemeClr val="bg1"/>
                </a:solidFill>
                <a:latin typeface="Calibri" panose="020F0502020204030204" pitchFamily="34" charset="0"/>
              </a:rPr>
              <a:t>information</a:t>
            </a:r>
            <a:r>
              <a:rPr lang="pl-PL" sz="2400" dirty="0">
                <a:solidFill>
                  <a:schemeClr val="bg1"/>
                </a:solidFill>
                <a:latin typeface="Calibri" panose="020F0502020204030204" pitchFamily="34" charset="0"/>
              </a:rPr>
              <a:t>:</a:t>
            </a:r>
          </a:p>
          <a:p>
            <a:pPr algn="ctr"/>
            <a:r>
              <a:rPr lang="pl-PL" sz="2400" b="1" dirty="0">
                <a:solidFill>
                  <a:schemeClr val="bg1"/>
                </a:solidFill>
                <a:latin typeface="Calibri" panose="020F0502020204030204" pitchFamily="34" charset="0"/>
              </a:rPr>
              <a:t>pwr.edu.pl/en</a:t>
            </a:r>
          </a:p>
        </p:txBody>
      </p:sp>
      <p:sp>
        <p:nvSpPr>
          <p:cNvPr id="3" name="pole tekstowe 2">
            <a:extLst>
              <a:ext uri="{FF2B5EF4-FFF2-40B4-BE49-F238E27FC236}">
                <a16:creationId xmlns:a16="http://schemas.microsoft.com/office/drawing/2014/main" id="{333B4D1D-469D-4860-BDE7-E24778218EB6}"/>
              </a:ext>
            </a:extLst>
          </p:cNvPr>
          <p:cNvSpPr txBox="1"/>
          <p:nvPr/>
        </p:nvSpPr>
        <p:spPr>
          <a:xfrm>
            <a:off x="2063552" y="4365104"/>
            <a:ext cx="9289032" cy="727187"/>
          </a:xfrm>
          <a:prstGeom prst="rect">
            <a:avLst/>
          </a:prstGeom>
          <a:noFill/>
        </p:spPr>
        <p:txBody>
          <a:bodyPr wrap="square" rtlCol="0">
            <a:spAutoFit/>
          </a:bodyPr>
          <a:lstStyle/>
          <a:p>
            <a:pPr algn="ctr">
              <a:lnSpc>
                <a:spcPts val="4700"/>
              </a:lnSpc>
            </a:pPr>
            <a:r>
              <a:rPr lang="pl-PL" sz="5400" b="1" dirty="0" err="1">
                <a:solidFill>
                  <a:schemeClr val="bg1"/>
                </a:solidFill>
                <a:latin typeface="Calibri" panose="020F0502020204030204" pitchFamily="34" charset="0"/>
                <a:cs typeface="Calibri" panose="020F0502020204030204" pitchFamily="34" charset="0"/>
              </a:rPr>
              <a:t>Thank</a:t>
            </a:r>
            <a:r>
              <a:rPr lang="pl-PL" sz="5400" b="1" dirty="0">
                <a:solidFill>
                  <a:schemeClr val="bg1"/>
                </a:solidFill>
                <a:latin typeface="Calibri" panose="020F0502020204030204" pitchFamily="34" charset="0"/>
                <a:cs typeface="Calibri" panose="020F0502020204030204" pitchFamily="34" charset="0"/>
              </a:rPr>
              <a:t> </a:t>
            </a:r>
            <a:r>
              <a:rPr lang="pl-PL" sz="5400" b="1" dirty="0" err="1">
                <a:solidFill>
                  <a:schemeClr val="bg1"/>
                </a:solidFill>
                <a:latin typeface="Calibri" panose="020F0502020204030204" pitchFamily="34" charset="0"/>
                <a:cs typeface="Calibri" panose="020F0502020204030204" pitchFamily="34" charset="0"/>
              </a:rPr>
              <a:t>you</a:t>
            </a:r>
            <a:r>
              <a:rPr lang="pl-PL" sz="5400" b="1" dirty="0">
                <a:solidFill>
                  <a:schemeClr val="bg1"/>
                </a:solidFill>
                <a:latin typeface="Calibri" panose="020F0502020204030204" pitchFamily="34" charset="0"/>
                <a:cs typeface="Calibri" panose="020F0502020204030204" pitchFamily="34" charset="0"/>
              </a:rPr>
              <a:t> for </a:t>
            </a:r>
            <a:r>
              <a:rPr lang="pl-PL" sz="5400" b="1" dirty="0" err="1">
                <a:solidFill>
                  <a:schemeClr val="bg1"/>
                </a:solidFill>
                <a:latin typeface="Calibri" panose="020F0502020204030204" pitchFamily="34" charset="0"/>
                <a:cs typeface="Calibri" panose="020F0502020204030204" pitchFamily="34" charset="0"/>
              </a:rPr>
              <a:t>your</a:t>
            </a:r>
            <a:r>
              <a:rPr lang="pl-PL" sz="5400" b="1" dirty="0">
                <a:solidFill>
                  <a:schemeClr val="bg1"/>
                </a:solidFill>
                <a:latin typeface="Calibri" panose="020F0502020204030204" pitchFamily="34" charset="0"/>
                <a:cs typeface="Calibri" panose="020F0502020204030204" pitchFamily="34" charset="0"/>
              </a:rPr>
              <a:t> </a:t>
            </a:r>
            <a:r>
              <a:rPr lang="pl-PL" sz="5400" b="1" dirty="0" err="1">
                <a:solidFill>
                  <a:schemeClr val="bg1"/>
                </a:solidFill>
                <a:latin typeface="Calibri" panose="020F0502020204030204" pitchFamily="34" charset="0"/>
                <a:cs typeface="Calibri" panose="020F0502020204030204" pitchFamily="34" charset="0"/>
              </a:rPr>
              <a:t>attention</a:t>
            </a:r>
            <a:endParaRPr lang="pl-PL" sz="5400" b="1" dirty="0">
              <a:solidFill>
                <a:schemeClr val="bg1"/>
              </a:solidFill>
              <a:latin typeface="Calibri" panose="020F0502020204030204" pitchFamily="34" charset="0"/>
              <a:cs typeface="Calibri" panose="020F0502020204030204" pitchFamily="34" charset="0"/>
            </a:endParaRPr>
          </a:p>
        </p:txBody>
      </p:sp>
      <p:pic>
        <p:nvPicPr>
          <p:cNvPr id="15" name="Google Shape;288;p9">
            <a:extLst>
              <a:ext uri="{FF2B5EF4-FFF2-40B4-BE49-F238E27FC236}">
                <a16:creationId xmlns:a16="http://schemas.microsoft.com/office/drawing/2014/main" id="{2426C3CE-E8DA-48AD-9809-992938411382}"/>
              </a:ext>
            </a:extLst>
          </p:cNvPr>
          <p:cNvPicPr preferRelativeResize="0"/>
          <p:nvPr/>
        </p:nvPicPr>
        <p:blipFill>
          <a:blip r:embed="rId5" cstate="print">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740942" y="5074161"/>
            <a:ext cx="2015668" cy="592482"/>
          </a:xfrm>
          <a:prstGeom prst="rect">
            <a:avLst/>
          </a:prstGeom>
          <a:noFill/>
          <a:ln>
            <a:noFill/>
          </a:ln>
        </p:spPr>
      </p:pic>
      <p:pic>
        <p:nvPicPr>
          <p:cNvPr id="16" name="Google Shape;290;p9">
            <a:extLst>
              <a:ext uri="{FF2B5EF4-FFF2-40B4-BE49-F238E27FC236}">
                <a16:creationId xmlns:a16="http://schemas.microsoft.com/office/drawing/2014/main" id="{A56A4DCE-3876-4643-9690-7109EED6C8A8}"/>
              </a:ext>
            </a:extLst>
          </p:cNvPr>
          <p:cNvPicPr preferRelativeResize="0"/>
          <p:nvPr/>
        </p:nvPicPr>
        <p:blipFill>
          <a:blip r:embed="rId7" cstate="print">
            <a:alphaModFix/>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99230" y="4075333"/>
            <a:ext cx="489560" cy="258429"/>
          </a:xfrm>
          <a:prstGeom prst="rect">
            <a:avLst/>
          </a:prstGeom>
          <a:noFill/>
          <a:ln>
            <a:noFill/>
          </a:ln>
        </p:spPr>
      </p:pic>
      <p:grpSp>
        <p:nvGrpSpPr>
          <p:cNvPr id="18" name="Grupa 17">
            <a:extLst>
              <a:ext uri="{FF2B5EF4-FFF2-40B4-BE49-F238E27FC236}">
                <a16:creationId xmlns:a16="http://schemas.microsoft.com/office/drawing/2014/main" id="{E2516110-59B2-4380-83C0-3FE348CEDA16}"/>
              </a:ext>
            </a:extLst>
          </p:cNvPr>
          <p:cNvGrpSpPr/>
          <p:nvPr/>
        </p:nvGrpSpPr>
        <p:grpSpPr>
          <a:xfrm>
            <a:off x="1749918" y="5803169"/>
            <a:ext cx="2030023" cy="591042"/>
            <a:chOff x="4740516" y="3603511"/>
            <a:chExt cx="2176621" cy="614502"/>
          </a:xfrm>
        </p:grpSpPr>
        <p:sp>
          <p:nvSpPr>
            <p:cNvPr id="19" name="Google Shape;326;p11">
              <a:extLst>
                <a:ext uri="{FF2B5EF4-FFF2-40B4-BE49-F238E27FC236}">
                  <a16:creationId xmlns:a16="http://schemas.microsoft.com/office/drawing/2014/main" id="{C7636D56-AF30-43C8-8D0D-5B351D25D7D8}"/>
                </a:ext>
              </a:extLst>
            </p:cNvPr>
            <p:cNvSpPr/>
            <p:nvPr/>
          </p:nvSpPr>
          <p:spPr>
            <a:xfrm>
              <a:off x="4740516" y="3603511"/>
              <a:ext cx="622252" cy="614502"/>
            </a:xfrm>
            <a:prstGeom prst="rect">
              <a:avLst/>
            </a:prstGeom>
            <a:blipFill rotWithShape="1">
              <a:blip r:embed="rId9" cstate="print">
                <a:alphaModFix/>
                <a:extLst>
                  <a:ext uri="{BEBA8EAE-BF5A-486C-A8C5-ECC9F3942E4B}">
                    <a14:imgProps xmlns:a14="http://schemas.microsoft.com/office/drawing/2010/main">
                      <a14:imgLayer r:embed="rId10">
                        <a14:imgEffect>
                          <a14:saturation sat="0"/>
                        </a14:imgEffect>
                        <a14:imgEffect>
                          <a14:brightnessContrast bright="100000"/>
                        </a14:imgEffect>
                      </a14:imgLayer>
                    </a14:imgProps>
                  </a:ext>
                  <a:ext uri="{28A0092B-C50C-407E-A947-70E740481C1C}">
                    <a14:useLocalDpi xmlns:a14="http://schemas.microsoft.com/office/drawing/2010/main" val="0"/>
                  </a:ext>
                </a:extLst>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632" dirty="0">
                <a:solidFill>
                  <a:schemeClr val="lt1"/>
                </a:solidFill>
                <a:latin typeface="Lato"/>
                <a:ea typeface="Lato"/>
                <a:cs typeface="Lato"/>
                <a:sym typeface="Lato"/>
              </a:endParaRPr>
            </a:p>
          </p:txBody>
        </p:sp>
        <p:sp>
          <p:nvSpPr>
            <p:cNvPr id="20" name="Google Shape;327;p11">
              <a:extLst>
                <a:ext uri="{FF2B5EF4-FFF2-40B4-BE49-F238E27FC236}">
                  <a16:creationId xmlns:a16="http://schemas.microsoft.com/office/drawing/2014/main" id="{16768523-C22E-4CC3-BC7E-5969D3B1FF69}"/>
                </a:ext>
              </a:extLst>
            </p:cNvPr>
            <p:cNvSpPr/>
            <p:nvPr/>
          </p:nvSpPr>
          <p:spPr>
            <a:xfrm>
              <a:off x="5467280" y="3948001"/>
              <a:ext cx="1163683" cy="65332"/>
            </a:xfrm>
            <a:prstGeom prst="rect">
              <a:avLst/>
            </a:prstGeom>
            <a:blipFill rotWithShape="1">
              <a:blip r:embed="rId11">
                <a:alphaModFix/>
                <a:extLst>
                  <a:ext uri="{BEBA8EAE-BF5A-486C-A8C5-ECC9F3942E4B}">
                    <a14:imgProps xmlns:a14="http://schemas.microsoft.com/office/drawing/2010/main">
                      <a14:imgLayer r:embed="rId12">
                        <a14:imgEffect>
                          <a14:saturation sat="0"/>
                        </a14:imgEffect>
                        <a14:imgEffect>
                          <a14:brightnessContrast bright="100000"/>
                        </a14:imgEffect>
                      </a14:imgLayer>
                    </a14:imgProps>
                  </a:ext>
                  <a:ext uri="{28A0092B-C50C-407E-A947-70E740481C1C}">
                    <a14:useLocalDpi xmlns:a14="http://schemas.microsoft.com/office/drawing/2010/main" val="0"/>
                  </a:ext>
                </a:extLst>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632">
                <a:solidFill>
                  <a:schemeClr val="lt1"/>
                </a:solidFill>
                <a:latin typeface="Lato"/>
                <a:ea typeface="Lato"/>
                <a:cs typeface="Lato"/>
                <a:sym typeface="Lato"/>
              </a:endParaRPr>
            </a:p>
          </p:txBody>
        </p:sp>
        <p:sp>
          <p:nvSpPr>
            <p:cNvPr id="21" name="Google Shape;328;p11">
              <a:extLst>
                <a:ext uri="{FF2B5EF4-FFF2-40B4-BE49-F238E27FC236}">
                  <a16:creationId xmlns:a16="http://schemas.microsoft.com/office/drawing/2014/main" id="{9B56D2DD-F5CE-4EFF-8156-3A7B3E51719D}"/>
                </a:ext>
              </a:extLst>
            </p:cNvPr>
            <p:cNvSpPr/>
            <p:nvPr/>
          </p:nvSpPr>
          <p:spPr>
            <a:xfrm>
              <a:off x="5448282" y="3757255"/>
              <a:ext cx="1468855" cy="102967"/>
            </a:xfrm>
            <a:prstGeom prst="rect">
              <a:avLst/>
            </a:prstGeom>
            <a:blipFill rotWithShape="1">
              <a:blip r:embed="rId13">
                <a:alphaModFix/>
                <a:extLst>
                  <a:ext uri="{BEBA8EAE-BF5A-486C-A8C5-ECC9F3942E4B}">
                    <a14:imgProps xmlns:a14="http://schemas.microsoft.com/office/drawing/2010/main">
                      <a14:imgLayer r:embed="rId14">
                        <a14:imgEffect>
                          <a14:saturation sat="0"/>
                        </a14:imgEffect>
                        <a14:imgEffect>
                          <a14:brightnessContrast bright="100000"/>
                        </a14:imgEffect>
                      </a14:imgLayer>
                    </a14:imgProps>
                  </a:ext>
                  <a:ext uri="{28A0092B-C50C-407E-A947-70E740481C1C}">
                    <a14:useLocalDpi xmlns:a14="http://schemas.microsoft.com/office/drawing/2010/main" val="0"/>
                  </a:ext>
                </a:extLst>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632" dirty="0">
                <a:solidFill>
                  <a:schemeClr val="lt1"/>
                </a:solidFill>
                <a:latin typeface="Lato"/>
                <a:ea typeface="Lato"/>
                <a:cs typeface="Lato"/>
                <a:sym typeface="Lato"/>
              </a:endParaRPr>
            </a:p>
          </p:txBody>
        </p:sp>
      </p:grpSp>
    </p:spTree>
    <p:extLst>
      <p:ext uri="{BB962C8B-B14F-4D97-AF65-F5344CB8AC3E}">
        <p14:creationId xmlns:p14="http://schemas.microsoft.com/office/powerpoint/2010/main" val="2112992180"/>
      </p:ext>
    </p:extLst>
  </p:cSld>
  <p:clrMapOvr>
    <a:masterClrMapping/>
  </p:clrMapOvr>
  <p:transition>
    <p:randomBar/>
  </p:transition>
</p:sld>
</file>

<file path=ppt/theme/theme1.xml><?xml version="1.0" encoding="utf-8"?>
<a:theme xmlns:a="http://schemas.openxmlformats.org/drawingml/2006/main" name="szablon1-PL">
  <a:themeElements>
    <a:clrScheme name="Odcienie szarośc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1_Projekt domyślny">
      <a:majorFont>
        <a:latin typeface="Trebuchet MS"/>
        <a:ea typeface=""/>
        <a:cs typeface=""/>
      </a:majorFont>
      <a:minorFont>
        <a:latin typeface="Trebuchet MS"/>
        <a:ea typeface=""/>
        <a:cs typeface=""/>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ojekt domyślny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12109</TotalTime>
  <Words>3719</Words>
  <Application>Microsoft Office PowerPoint</Application>
  <PresentationFormat>Panoramiczny</PresentationFormat>
  <Paragraphs>570</Paragraphs>
  <Slides>39</Slides>
  <Notes>37</Notes>
  <HiddenSlides>0</HiddenSlides>
  <MMClips>0</MMClips>
  <ScaleCrop>false</ScaleCrop>
  <HeadingPairs>
    <vt:vector size="6" baseType="variant">
      <vt:variant>
        <vt:lpstr>Używane czcionki</vt:lpstr>
      </vt:variant>
      <vt:variant>
        <vt:i4>13</vt:i4>
      </vt:variant>
      <vt:variant>
        <vt:lpstr>Motyw</vt:lpstr>
      </vt:variant>
      <vt:variant>
        <vt:i4>1</vt:i4>
      </vt:variant>
      <vt:variant>
        <vt:lpstr>Tytuły slajdów</vt:lpstr>
      </vt:variant>
      <vt:variant>
        <vt:i4>39</vt:i4>
      </vt:variant>
    </vt:vector>
  </HeadingPairs>
  <TitlesOfParts>
    <vt:vector size="53" baseType="lpstr">
      <vt:lpstr>Calibri </vt:lpstr>
      <vt:lpstr>Audiowide</vt:lpstr>
      <vt:lpstr>Calibri</vt:lpstr>
      <vt:lpstr>Microsoft YaHei</vt:lpstr>
      <vt:lpstr>Lato</vt:lpstr>
      <vt:lpstr>Noto Sans Symbols</vt:lpstr>
      <vt:lpstr>Calibri Light</vt:lpstr>
      <vt:lpstr>Times New Roman</vt:lpstr>
      <vt:lpstr>Calibri  </vt:lpstr>
      <vt:lpstr>Trebuchet MS</vt:lpstr>
      <vt:lpstr>Arial</vt:lpstr>
      <vt:lpstr>Verdana</vt:lpstr>
      <vt:lpstr>Wingdings</vt:lpstr>
      <vt:lpstr>szablon1-PL</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tytuł prezentacji</dc:title>
  <dc:creator>Małgorzata Bernat-Grabarczuk</dc:creator>
  <cp:lastModifiedBy>Małgorzata Bernat-Grabarczuk</cp:lastModifiedBy>
  <cp:revision>1203</cp:revision>
  <cp:lastPrinted>2019-10-30T07:13:40Z</cp:lastPrinted>
  <dcterms:created xsi:type="dcterms:W3CDTF">2015-03-09T09:58:09Z</dcterms:created>
  <dcterms:modified xsi:type="dcterms:W3CDTF">2025-02-20T10:01:05Z</dcterms:modified>
</cp:coreProperties>
</file>