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2"/>
  </p:notesMasterIdLst>
  <p:handoutMasterIdLst>
    <p:handoutMasterId r:id="rId53"/>
  </p:handoutMasterIdLst>
  <p:sldIdLst>
    <p:sldId id="314" r:id="rId2"/>
    <p:sldId id="315" r:id="rId3"/>
    <p:sldId id="306" r:id="rId4"/>
    <p:sldId id="260" r:id="rId5"/>
    <p:sldId id="261" r:id="rId6"/>
    <p:sldId id="307" r:id="rId7"/>
    <p:sldId id="263" r:id="rId8"/>
    <p:sldId id="264" r:id="rId9"/>
    <p:sldId id="269"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316" r:id="rId28"/>
    <p:sldId id="283" r:id="rId29"/>
    <p:sldId id="284" r:id="rId30"/>
    <p:sldId id="285" r:id="rId31"/>
    <p:sldId id="286" r:id="rId32"/>
    <p:sldId id="308" r:id="rId33"/>
    <p:sldId id="287" r:id="rId34"/>
    <p:sldId id="312" r:id="rId35"/>
    <p:sldId id="288" r:id="rId36"/>
    <p:sldId id="289" r:id="rId37"/>
    <p:sldId id="291" r:id="rId38"/>
    <p:sldId id="292" r:id="rId39"/>
    <p:sldId id="293" r:id="rId40"/>
    <p:sldId id="296" r:id="rId41"/>
    <p:sldId id="295" r:id="rId42"/>
    <p:sldId id="297" r:id="rId43"/>
    <p:sldId id="298" r:id="rId44"/>
    <p:sldId id="299" r:id="rId45"/>
    <p:sldId id="313" r:id="rId46"/>
    <p:sldId id="301" r:id="rId47"/>
    <p:sldId id="302" r:id="rId48"/>
    <p:sldId id="303" r:id="rId49"/>
    <p:sldId id="304" r:id="rId50"/>
    <p:sldId id="305" r:id="rId51"/>
  </p:sldIdLst>
  <p:sldSz cx="9144000" cy="6858000" type="screen4x3"/>
  <p:notesSz cx="6562725" cy="86868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0E"/>
    <a:srgbClr val="DDDDDD"/>
    <a:srgbClr val="FFD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912" autoAdjust="0"/>
    <p:restoredTop sz="94675" autoAdjust="0"/>
  </p:normalViewPr>
  <p:slideViewPr>
    <p:cSldViewPr snapToObjects="1">
      <p:cViewPr>
        <p:scale>
          <a:sx n="71" d="100"/>
          <a:sy n="71" d="100"/>
        </p:scale>
        <p:origin x="-102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2736"/>
        <p:guide pos="206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43213" cy="4349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717925" y="0"/>
            <a:ext cx="2843213" cy="434975"/>
          </a:xfrm>
          <a:prstGeom prst="rect">
            <a:avLst/>
          </a:prstGeom>
        </p:spPr>
        <p:txBody>
          <a:bodyPr vert="horz" lIns="91440" tIns="45720" rIns="91440" bIns="45720" rtlCol="0"/>
          <a:lstStyle>
            <a:lvl1pPr algn="r">
              <a:defRPr sz="1200"/>
            </a:lvl1pPr>
          </a:lstStyle>
          <a:p>
            <a:fld id="{D31A44A4-21FB-4420-B922-62B232BD2878}" type="datetimeFigureOut">
              <a:rPr lang="pl-PL" smtClean="0"/>
              <a:t>2017-03-16</a:t>
            </a:fld>
            <a:endParaRPr lang="pl-PL"/>
          </a:p>
        </p:txBody>
      </p:sp>
      <p:sp>
        <p:nvSpPr>
          <p:cNvPr id="4" name="Symbol zastępczy stopki 3"/>
          <p:cNvSpPr>
            <a:spLocks noGrp="1"/>
          </p:cNvSpPr>
          <p:nvPr>
            <p:ph type="ftr" sz="quarter" idx="2"/>
          </p:nvPr>
        </p:nvSpPr>
        <p:spPr>
          <a:xfrm>
            <a:off x="0" y="8250238"/>
            <a:ext cx="2843213" cy="43497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717925" y="8250238"/>
            <a:ext cx="2843213" cy="434975"/>
          </a:xfrm>
          <a:prstGeom prst="rect">
            <a:avLst/>
          </a:prstGeom>
        </p:spPr>
        <p:txBody>
          <a:bodyPr vert="horz" lIns="91440" tIns="45720" rIns="91440" bIns="45720" rtlCol="0" anchor="b"/>
          <a:lstStyle>
            <a:lvl1pPr algn="r">
              <a:defRPr sz="12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43213" cy="4349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717925" y="0"/>
            <a:ext cx="2843213" cy="434975"/>
          </a:xfrm>
          <a:prstGeom prst="rect">
            <a:avLst/>
          </a:prstGeom>
        </p:spPr>
        <p:txBody>
          <a:bodyPr vert="horz" lIns="91440" tIns="45720" rIns="91440" bIns="45720" rtlCol="0"/>
          <a:lstStyle>
            <a:lvl1pPr algn="r">
              <a:defRPr sz="1200"/>
            </a:lvl1pPr>
          </a:lstStyle>
          <a:p>
            <a:fld id="{A21A7B8F-B13D-42AB-896D-D4142CBE7CC7}" type="datetimeFigureOut">
              <a:rPr lang="pl-PL" smtClean="0"/>
              <a:t>2017-03-16</a:t>
            </a:fld>
            <a:endParaRPr lang="pl-PL"/>
          </a:p>
        </p:txBody>
      </p:sp>
      <p:sp>
        <p:nvSpPr>
          <p:cNvPr id="4" name="Symbol zastępczy obrazu slajdu 3"/>
          <p:cNvSpPr>
            <a:spLocks noGrp="1" noRot="1" noChangeAspect="1"/>
          </p:cNvSpPr>
          <p:nvPr>
            <p:ph type="sldImg" idx="2"/>
          </p:nvPr>
        </p:nvSpPr>
        <p:spPr>
          <a:xfrm>
            <a:off x="1109663" y="650875"/>
            <a:ext cx="4343400" cy="325755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55638" y="4125913"/>
            <a:ext cx="5251450" cy="3910012"/>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250238"/>
            <a:ext cx="2843213" cy="43497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717925" y="8250238"/>
            <a:ext cx="2843213" cy="434975"/>
          </a:xfrm>
          <a:prstGeom prst="rect">
            <a:avLst/>
          </a:prstGeom>
        </p:spPr>
        <p:txBody>
          <a:bodyPr vert="horz" lIns="91440" tIns="45720" rIns="91440" bIns="45720" rtlCol="0" anchor="b"/>
          <a:lstStyle>
            <a:lvl1pPr algn="r">
              <a:defRPr sz="12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1750975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pic>
        <p:nvPicPr>
          <p:cNvPr id="2" name="Obraz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14" name="Tytuł 1"/>
          <p:cNvSpPr txBox="1">
            <a:spLocks/>
          </p:cNvSpPr>
          <p:nvPr userDrawn="1"/>
        </p:nvSpPr>
        <p:spPr bwMode="auto">
          <a:xfrm>
            <a:off x="289890" y="2420888"/>
            <a:ext cx="864095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kern="0" dirty="0">
              <a:latin typeface="Calibri" panose="020F0502020204030204" pitchFamily="34" charset="0"/>
            </a:endParaRPr>
          </a:p>
        </p:txBody>
      </p:sp>
      <p:sp>
        <p:nvSpPr>
          <p:cNvPr id="25" name="Symbol zastępczy obrazu 2"/>
          <p:cNvSpPr>
            <a:spLocks noGrp="1"/>
          </p:cNvSpPr>
          <p:nvPr>
            <p:ph type="pic" idx="1"/>
          </p:nvPr>
        </p:nvSpPr>
        <p:spPr>
          <a:xfrm>
            <a:off x="1403648" y="1988840"/>
            <a:ext cx="7614402"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smtClean="0"/>
              <a:t>Kliknij ikonę, aby dodać obraz</a:t>
            </a:r>
            <a:endParaRPr lang="pl-PL" dirty="0"/>
          </a:p>
        </p:txBody>
      </p:sp>
      <p:sp>
        <p:nvSpPr>
          <p:cNvPr id="9" name="Symbol zastępczy tekstu 2"/>
          <p:cNvSpPr>
            <a:spLocks noGrp="1"/>
          </p:cNvSpPr>
          <p:nvPr>
            <p:ph type="body" idx="11"/>
          </p:nvPr>
        </p:nvSpPr>
        <p:spPr>
          <a:xfrm>
            <a:off x="1403648" y="116632"/>
            <a:ext cx="7614402"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tekstu</a:t>
            </a:r>
          </a:p>
        </p:txBody>
      </p:sp>
    </p:spTree>
  </p:cSld>
  <p:clrMapOvr>
    <a:masterClrMapping/>
  </p:clrMapOvr>
  <p:transition>
    <p:randomBa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pic>
        <p:nvPicPr>
          <p:cNvPr id="2" name="Obraz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15" name="Symbol zastępczy tekstu 2"/>
          <p:cNvSpPr>
            <a:spLocks noGrp="1"/>
          </p:cNvSpPr>
          <p:nvPr>
            <p:ph type="body" idx="10" hasCustomPrompt="1"/>
          </p:nvPr>
        </p:nvSpPr>
        <p:spPr>
          <a:xfrm>
            <a:off x="4704169" y="2492896"/>
            <a:ext cx="431388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r>
              <a:rPr lang="pl-PL" dirty="0" err="1" smtClean="0"/>
              <a:t>tekstuKliknij</a:t>
            </a:r>
            <a:r>
              <a:rPr lang="pl-PL" dirty="0" smtClean="0"/>
              <a:t>, aby edytować style wzorca Kliknij</a:t>
            </a:r>
          </a:p>
        </p:txBody>
      </p:sp>
      <p:sp>
        <p:nvSpPr>
          <p:cNvPr id="25" name="Symbol zastępczy obrazu 2"/>
          <p:cNvSpPr>
            <a:spLocks noGrp="1"/>
          </p:cNvSpPr>
          <p:nvPr>
            <p:ph type="pic" idx="1"/>
          </p:nvPr>
        </p:nvSpPr>
        <p:spPr>
          <a:xfrm>
            <a:off x="1403648" y="116632"/>
            <a:ext cx="3168352"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pl-PL"/>
          </a:p>
        </p:txBody>
      </p:sp>
      <p:sp>
        <p:nvSpPr>
          <p:cNvPr id="10" name="Symbol zastępczy tekstu 2"/>
          <p:cNvSpPr>
            <a:spLocks noGrp="1"/>
          </p:cNvSpPr>
          <p:nvPr>
            <p:ph type="body" idx="11"/>
          </p:nvPr>
        </p:nvSpPr>
        <p:spPr>
          <a:xfrm>
            <a:off x="4704169" y="116632"/>
            <a:ext cx="431388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tekstu</a:t>
            </a:r>
          </a:p>
        </p:txBody>
      </p:sp>
      <p:sp>
        <p:nvSpPr>
          <p:cNvPr id="8" name="Symbol zastępczy zawartości 2"/>
          <p:cNvSpPr>
            <a:spLocks noGrp="1"/>
          </p:cNvSpPr>
          <p:nvPr>
            <p:ph sz="half" idx="12"/>
          </p:nvPr>
        </p:nvSpPr>
        <p:spPr>
          <a:xfrm>
            <a:off x="4704169" y="3861048"/>
            <a:ext cx="4313882"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Tree>
    <p:extLst>
      <p:ext uri="{BB962C8B-B14F-4D97-AF65-F5344CB8AC3E}">
        <p14:creationId xmlns:p14="http://schemas.microsoft.com/office/powerpoint/2010/main" val="3723557781"/>
      </p:ext>
    </p:extLst>
  </p:cSld>
  <p:clrMapOvr>
    <a:masterClrMapping/>
  </p:clrMapOvr>
  <p:transition>
    <p:randomBa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pic>
        <p:nvPicPr>
          <p:cNvPr id="2" name="Obraz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5" name="Symbol zastępczy zawartości 2"/>
          <p:cNvSpPr>
            <a:spLocks noGrp="1"/>
          </p:cNvSpPr>
          <p:nvPr>
            <p:ph sz="half" idx="1"/>
          </p:nvPr>
        </p:nvSpPr>
        <p:spPr>
          <a:xfrm>
            <a:off x="755575" y="1556792"/>
            <a:ext cx="8262476"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8" name="Symbol zastępczy tekstu 2"/>
          <p:cNvSpPr>
            <a:spLocks noGrp="1"/>
          </p:cNvSpPr>
          <p:nvPr>
            <p:ph type="body" idx="10" hasCustomPrompt="1"/>
          </p:nvPr>
        </p:nvSpPr>
        <p:spPr>
          <a:xfrm>
            <a:off x="755575" y="116632"/>
            <a:ext cx="8284723"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r>
              <a:rPr lang="pl-PL" dirty="0" err="1" smtClean="0"/>
              <a:t>tekstuKliknij</a:t>
            </a:r>
            <a:r>
              <a:rPr lang="pl-PL" dirty="0" smtClean="0"/>
              <a:t>, aby edytować style wzorca Kliknij</a:t>
            </a:r>
          </a:p>
        </p:txBody>
      </p:sp>
      <p:sp>
        <p:nvSpPr>
          <p:cNvPr id="9" name="Symbol zastępczy tekstu 2"/>
          <p:cNvSpPr>
            <a:spLocks noGrp="1"/>
          </p:cNvSpPr>
          <p:nvPr>
            <p:ph type="body" idx="11"/>
          </p:nvPr>
        </p:nvSpPr>
        <p:spPr>
          <a:xfrm>
            <a:off x="755575" y="620688"/>
            <a:ext cx="8284724"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p>
        </p:txBody>
      </p:sp>
    </p:spTree>
    <p:extLst>
      <p:ext uri="{BB962C8B-B14F-4D97-AF65-F5344CB8AC3E}">
        <p14:creationId xmlns:p14="http://schemas.microsoft.com/office/powerpoint/2010/main" val="3654661862"/>
      </p:ext>
    </p:extLst>
  </p:cSld>
  <p:clrMapOvr>
    <a:masterClrMapping/>
  </p:clrMapOvr>
  <p:transition>
    <p:randomBa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spTree>
      <p:nvGrpSpPr>
        <p:cNvPr id="1" name=""/>
        <p:cNvGrpSpPr/>
        <p:nvPr/>
      </p:nvGrpSpPr>
      <p:grpSpPr>
        <a:xfrm>
          <a:off x="0" y="0"/>
          <a:ext cx="0" cy="0"/>
          <a:chOff x="0" y="0"/>
          <a:chExt cx="0" cy="0"/>
        </a:xfrm>
      </p:grpSpPr>
      <p:pic>
        <p:nvPicPr>
          <p:cNvPr id="7" name="Obraz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8" name="Symbol zastępczy obrazu 2"/>
          <p:cNvSpPr>
            <a:spLocks noGrp="1"/>
          </p:cNvSpPr>
          <p:nvPr>
            <p:ph type="pic" idx="1"/>
          </p:nvPr>
        </p:nvSpPr>
        <p:spPr>
          <a:xfrm>
            <a:off x="755575" y="1844823"/>
            <a:ext cx="3672409"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smtClean="0"/>
              <a:t>Kliknij ikonę, aby dodać obraz</a:t>
            </a:r>
            <a:endParaRPr lang="pl-PL" dirty="0"/>
          </a:p>
        </p:txBody>
      </p:sp>
      <p:sp>
        <p:nvSpPr>
          <p:cNvPr id="9" name="Symbol zastępczy zawartości 2"/>
          <p:cNvSpPr>
            <a:spLocks noGrp="1"/>
          </p:cNvSpPr>
          <p:nvPr>
            <p:ph idx="11"/>
          </p:nvPr>
        </p:nvSpPr>
        <p:spPr>
          <a:xfrm>
            <a:off x="4571428" y="1844823"/>
            <a:ext cx="4465067"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14" name="Symbol zastępczy tekstu 2"/>
          <p:cNvSpPr>
            <a:spLocks noGrp="1"/>
          </p:cNvSpPr>
          <p:nvPr>
            <p:ph type="body" idx="12"/>
          </p:nvPr>
        </p:nvSpPr>
        <p:spPr>
          <a:xfrm>
            <a:off x="755575" y="116632"/>
            <a:ext cx="8262475"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p>
        </p:txBody>
      </p:sp>
      <p:sp>
        <p:nvSpPr>
          <p:cNvPr id="15" name="Symbol zastępczy tekstu 2"/>
          <p:cNvSpPr>
            <a:spLocks noGrp="1"/>
          </p:cNvSpPr>
          <p:nvPr>
            <p:ph type="body" idx="10" hasCustomPrompt="1"/>
          </p:nvPr>
        </p:nvSpPr>
        <p:spPr>
          <a:xfrm>
            <a:off x="755575" y="1120625"/>
            <a:ext cx="8280920"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t>
            </a:r>
            <a:r>
              <a:rPr lang="pl-PL" dirty="0" err="1" smtClean="0"/>
              <a:t>abyować</a:t>
            </a:r>
            <a:r>
              <a:rPr lang="pl-PL" dirty="0" smtClean="0"/>
              <a:t> style wzorca </a:t>
            </a:r>
            <a:r>
              <a:rPr lang="pl-PL" dirty="0" err="1" smtClean="0"/>
              <a:t>tekstuKliknij</a:t>
            </a:r>
            <a:r>
              <a:rPr lang="pl-PL" dirty="0" smtClean="0"/>
              <a:t>, aby edytować style wzorca Kliknij</a:t>
            </a:r>
          </a:p>
        </p:txBody>
      </p:sp>
    </p:spTree>
    <p:extLst>
      <p:ext uri="{BB962C8B-B14F-4D97-AF65-F5344CB8AC3E}">
        <p14:creationId xmlns:p14="http://schemas.microsoft.com/office/powerpoint/2010/main" val="2158467259"/>
      </p:ext>
    </p:extLst>
  </p:cSld>
  <p:clrMapOvr>
    <a:masterClrMapping/>
  </p:clrMapOvr>
  <p:transition>
    <p:randomBa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spTree>
      <p:nvGrpSpPr>
        <p:cNvPr id="1" name=""/>
        <p:cNvGrpSpPr/>
        <p:nvPr/>
      </p:nvGrpSpPr>
      <p:grpSpPr>
        <a:xfrm>
          <a:off x="0" y="0"/>
          <a:ext cx="0" cy="0"/>
          <a:chOff x="0" y="0"/>
          <a:chExt cx="0" cy="0"/>
        </a:xfrm>
      </p:grpSpPr>
      <p:pic>
        <p:nvPicPr>
          <p:cNvPr id="7" name="Obraz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3" name="Symbol zastępczy zawartości 2"/>
          <p:cNvSpPr>
            <a:spLocks noGrp="1"/>
          </p:cNvSpPr>
          <p:nvPr>
            <p:ph sz="half" idx="1"/>
          </p:nvPr>
        </p:nvSpPr>
        <p:spPr>
          <a:xfrm>
            <a:off x="755575" y="1628800"/>
            <a:ext cx="403244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10" name="Symbol zastępczy zawartości 2"/>
          <p:cNvSpPr>
            <a:spLocks noGrp="1"/>
          </p:cNvSpPr>
          <p:nvPr>
            <p:ph sz="half" idx="11"/>
          </p:nvPr>
        </p:nvSpPr>
        <p:spPr>
          <a:xfrm>
            <a:off x="4932040" y="1628801"/>
            <a:ext cx="410825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12" name="Symbol zastępczy tekstu 2"/>
          <p:cNvSpPr>
            <a:spLocks noGrp="1"/>
          </p:cNvSpPr>
          <p:nvPr>
            <p:ph type="body" idx="10" hasCustomPrompt="1"/>
          </p:nvPr>
        </p:nvSpPr>
        <p:spPr>
          <a:xfrm>
            <a:off x="755575" y="44624"/>
            <a:ext cx="8284723"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r>
              <a:rPr lang="pl-PL" dirty="0" err="1" smtClean="0"/>
              <a:t>tekstuKliknij</a:t>
            </a:r>
            <a:r>
              <a:rPr lang="pl-PL" dirty="0" smtClean="0"/>
              <a:t>, aby edytować style wzorca </a:t>
            </a:r>
          </a:p>
        </p:txBody>
      </p:sp>
      <p:sp>
        <p:nvSpPr>
          <p:cNvPr id="13" name="Symbol zastępczy tekstu 2"/>
          <p:cNvSpPr>
            <a:spLocks noGrp="1"/>
          </p:cNvSpPr>
          <p:nvPr>
            <p:ph type="body" idx="12"/>
          </p:nvPr>
        </p:nvSpPr>
        <p:spPr>
          <a:xfrm>
            <a:off x="755575" y="548680"/>
            <a:ext cx="8284724"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p>
        </p:txBody>
      </p:sp>
    </p:spTree>
    <p:extLst>
      <p:ext uri="{BB962C8B-B14F-4D97-AF65-F5344CB8AC3E}">
        <p14:creationId xmlns:p14="http://schemas.microsoft.com/office/powerpoint/2010/main" val="3668959180"/>
      </p:ext>
    </p:extLst>
  </p:cSld>
  <p:clrMapOvr>
    <a:masterClrMapping/>
  </p:clrMapOvr>
  <p:transition>
    <p:randomBa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spTree>
      <p:nvGrpSpPr>
        <p:cNvPr id="1" name=""/>
        <p:cNvGrpSpPr/>
        <p:nvPr/>
      </p:nvGrpSpPr>
      <p:grpSpPr>
        <a:xfrm>
          <a:off x="0" y="0"/>
          <a:ext cx="0" cy="0"/>
          <a:chOff x="0" y="0"/>
          <a:chExt cx="0" cy="0"/>
        </a:xfrm>
      </p:grpSpPr>
      <p:pic>
        <p:nvPicPr>
          <p:cNvPr id="8" name="Obraz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11" name="Symbol zastępczy zawartości 2"/>
          <p:cNvSpPr>
            <a:spLocks noGrp="1"/>
          </p:cNvSpPr>
          <p:nvPr>
            <p:ph sz="half" idx="1"/>
          </p:nvPr>
        </p:nvSpPr>
        <p:spPr>
          <a:xfrm>
            <a:off x="755576" y="1628800"/>
            <a:ext cx="4050414"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12" name="Symbol zastępczy zawartości 2"/>
          <p:cNvSpPr>
            <a:spLocks noGrp="1"/>
          </p:cNvSpPr>
          <p:nvPr>
            <p:ph sz="half" idx="11"/>
          </p:nvPr>
        </p:nvSpPr>
        <p:spPr>
          <a:xfrm>
            <a:off x="5004048" y="1628800"/>
            <a:ext cx="4050414"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16" name="Symbol zastępczy tekstu 2"/>
          <p:cNvSpPr>
            <a:spLocks noGrp="1"/>
          </p:cNvSpPr>
          <p:nvPr>
            <p:ph type="body" idx="12"/>
          </p:nvPr>
        </p:nvSpPr>
        <p:spPr>
          <a:xfrm>
            <a:off x="755575" y="116632"/>
            <a:ext cx="8262475"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p>
        </p:txBody>
      </p:sp>
      <p:sp>
        <p:nvSpPr>
          <p:cNvPr id="17" name="Symbol zastępczy tekstu 2"/>
          <p:cNvSpPr>
            <a:spLocks noGrp="1"/>
          </p:cNvSpPr>
          <p:nvPr>
            <p:ph type="body" idx="10" hasCustomPrompt="1"/>
          </p:nvPr>
        </p:nvSpPr>
        <p:spPr>
          <a:xfrm>
            <a:off x="755576" y="1120625"/>
            <a:ext cx="4050414"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r>
              <a:rPr lang="pl-PL" dirty="0" err="1" smtClean="0"/>
              <a:t>tekstuKliknij</a:t>
            </a:r>
            <a:r>
              <a:rPr lang="pl-PL" dirty="0" smtClean="0"/>
              <a:t>, aby edytować style wzorca Kliknij</a:t>
            </a:r>
          </a:p>
        </p:txBody>
      </p:sp>
      <p:sp>
        <p:nvSpPr>
          <p:cNvPr id="19" name="Symbol zastępczy tekstu 2"/>
          <p:cNvSpPr>
            <a:spLocks noGrp="1"/>
          </p:cNvSpPr>
          <p:nvPr>
            <p:ph type="body" idx="13" hasCustomPrompt="1"/>
          </p:nvPr>
        </p:nvSpPr>
        <p:spPr>
          <a:xfrm>
            <a:off x="5004048" y="1120625"/>
            <a:ext cx="4050414"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smtClean="0"/>
              <a:t>Kliknij, aby edytować style wzorca </a:t>
            </a:r>
            <a:r>
              <a:rPr lang="pl-PL" dirty="0" err="1" smtClean="0"/>
              <a:t>tekstuKliknij</a:t>
            </a:r>
            <a:r>
              <a:rPr lang="pl-PL" dirty="0" smtClean="0"/>
              <a:t>, aby edytować style wzorca Kliknij</a:t>
            </a:r>
          </a:p>
        </p:txBody>
      </p:sp>
    </p:spTree>
    <p:extLst>
      <p:ext uri="{BB962C8B-B14F-4D97-AF65-F5344CB8AC3E}">
        <p14:creationId xmlns:p14="http://schemas.microsoft.com/office/powerpoint/2010/main" val="3479639312"/>
      </p:ext>
    </p:extLst>
  </p:cSld>
  <p:clrMapOvr>
    <a:masterClrMapping/>
  </p:clrMapOvr>
  <p:transition>
    <p:randomBa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6" name="Obraz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2" name="Tytuł 1"/>
          <p:cNvSpPr>
            <a:spLocks noGrp="1"/>
          </p:cNvSpPr>
          <p:nvPr>
            <p:ph type="title"/>
          </p:nvPr>
        </p:nvSpPr>
        <p:spPr>
          <a:xfrm>
            <a:off x="683568" y="116632"/>
            <a:ext cx="3312368" cy="1318468"/>
          </a:xfrm>
        </p:spPr>
        <p:txBody>
          <a:bodyPr anchor="b"/>
          <a:lstStyle>
            <a:lvl1pPr algn="l">
              <a:defRPr sz="2000" b="1"/>
            </a:lvl1pPr>
          </a:lstStyle>
          <a:p>
            <a:r>
              <a:rPr lang="pl-PL" dirty="0" smtClean="0"/>
              <a:t>Kliknij, aby edytować styl</a:t>
            </a:r>
            <a:endParaRPr lang="pl-PL" dirty="0"/>
          </a:p>
        </p:txBody>
      </p:sp>
      <p:sp>
        <p:nvSpPr>
          <p:cNvPr id="3" name="Symbol zastępczy zawartości 2"/>
          <p:cNvSpPr>
            <a:spLocks noGrp="1"/>
          </p:cNvSpPr>
          <p:nvPr>
            <p:ph idx="1"/>
          </p:nvPr>
        </p:nvSpPr>
        <p:spPr>
          <a:xfrm>
            <a:off x="4139952" y="116632"/>
            <a:ext cx="4896544"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tekstu 3"/>
          <p:cNvSpPr>
            <a:spLocks noGrp="1"/>
          </p:cNvSpPr>
          <p:nvPr>
            <p:ph type="body" sz="half" idx="2"/>
          </p:nvPr>
        </p:nvSpPr>
        <p:spPr>
          <a:xfrm>
            <a:off x="683568" y="1435100"/>
            <a:ext cx="3312368"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smtClean="0"/>
              <a:t>Kliknij, aby edytować style wzorca tekstu</a:t>
            </a:r>
          </a:p>
        </p:txBody>
      </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6" name="Obraz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2" name="Tytuł 1"/>
          <p:cNvSpPr>
            <a:spLocks noGrp="1"/>
          </p:cNvSpPr>
          <p:nvPr>
            <p:ph type="title"/>
          </p:nvPr>
        </p:nvSpPr>
        <p:spPr>
          <a:xfrm>
            <a:off x="2253952" y="4800600"/>
            <a:ext cx="5486400" cy="566738"/>
          </a:xfrm>
        </p:spPr>
        <p:txBody>
          <a:bodyPr anchor="b"/>
          <a:lstStyle>
            <a:lvl1pPr algn="l">
              <a:defRPr sz="2000" b="1"/>
            </a:lvl1pPr>
          </a:lstStyle>
          <a:p>
            <a:r>
              <a:rPr lang="pl-PL" dirty="0" smtClean="0"/>
              <a:t>Kliknij, aby edytować styl</a:t>
            </a:r>
            <a:endParaRPr lang="pl-PL" dirty="0"/>
          </a:p>
        </p:txBody>
      </p:sp>
      <p:sp>
        <p:nvSpPr>
          <p:cNvPr id="3" name="Symbol zastępczy obrazu 2"/>
          <p:cNvSpPr>
            <a:spLocks noGrp="1"/>
          </p:cNvSpPr>
          <p:nvPr>
            <p:ph type="pic" idx="1"/>
          </p:nvPr>
        </p:nvSpPr>
        <p:spPr>
          <a:xfrm>
            <a:off x="755576" y="283"/>
            <a:ext cx="8388046"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2253952"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smtClean="0"/>
              <a:t>Kliknij, aby edytować style wzorca tekstu</a:t>
            </a:r>
          </a:p>
        </p:txBody>
      </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pic>
        <p:nvPicPr>
          <p:cNvPr id="5" name="Obraz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2" name="Tytuł 1"/>
          <p:cNvSpPr>
            <a:spLocks noGrp="1"/>
          </p:cNvSpPr>
          <p:nvPr>
            <p:ph type="title"/>
          </p:nvPr>
        </p:nvSpPr>
        <p:spPr>
          <a:xfrm>
            <a:off x="755576" y="116632"/>
            <a:ext cx="8280920" cy="1548656"/>
          </a:xfrm>
        </p:spPr>
        <p:txBody>
          <a:bodyPr/>
          <a:lstStyle>
            <a:lvl1pPr>
              <a:defRPr b="0"/>
            </a:lvl1pPr>
          </a:lstStyle>
          <a:p>
            <a:r>
              <a:rPr lang="pl-PL" dirty="0" smtClean="0"/>
              <a:t>Kliknij, aby edytować styl</a:t>
            </a:r>
            <a:endParaRPr lang="pl-PL" dirty="0"/>
          </a:p>
        </p:txBody>
      </p:sp>
      <p:sp>
        <p:nvSpPr>
          <p:cNvPr id="3" name="Symbol zastępczy tytułu pionowego 2"/>
          <p:cNvSpPr>
            <a:spLocks noGrp="1"/>
          </p:cNvSpPr>
          <p:nvPr>
            <p:ph type="body" orient="vert" idx="1"/>
          </p:nvPr>
        </p:nvSpPr>
        <p:spPr>
          <a:xfrm>
            <a:off x="755576" y="1772816"/>
            <a:ext cx="8280920" cy="4968551"/>
          </a:xfrm>
        </p:spPr>
        <p:txBody>
          <a:bodyPr vert="eaVert"/>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pic>
        <p:nvPicPr>
          <p:cNvPr id="5" name="Obraz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2" name="Tytuł pionowy 1"/>
          <p:cNvSpPr>
            <a:spLocks noGrp="1"/>
          </p:cNvSpPr>
          <p:nvPr>
            <p:ph type="title" orient="vert"/>
          </p:nvPr>
        </p:nvSpPr>
        <p:spPr>
          <a:xfrm>
            <a:off x="6629400" y="116632"/>
            <a:ext cx="2407096" cy="6696744"/>
          </a:xfrm>
        </p:spPr>
        <p:txBody>
          <a:bodyPr vert="eaVert"/>
          <a:lstStyle>
            <a:lvl1pPr>
              <a:defRPr b="0"/>
            </a:lvl1pPr>
          </a:lstStyle>
          <a:p>
            <a:r>
              <a:rPr lang="pl-PL" dirty="0" smtClean="0"/>
              <a:t>Kliknij, aby edytować styl</a:t>
            </a:r>
            <a:endParaRPr lang="pl-PL" dirty="0"/>
          </a:p>
        </p:txBody>
      </p:sp>
      <p:sp>
        <p:nvSpPr>
          <p:cNvPr id="3" name="Symbol zastępczy tytułu pionowego 2"/>
          <p:cNvSpPr>
            <a:spLocks noGrp="1"/>
          </p:cNvSpPr>
          <p:nvPr>
            <p:ph type="body" orient="vert" idx="1"/>
          </p:nvPr>
        </p:nvSpPr>
        <p:spPr>
          <a:xfrm>
            <a:off x="755576" y="116632"/>
            <a:ext cx="5721424" cy="6696744"/>
          </a:xfrm>
        </p:spPr>
        <p:txBody>
          <a:bodyPr vert="eaVert"/>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Tree>
    <p:extLst>
      <p:ext uri="{BB962C8B-B14F-4D97-AF65-F5344CB8AC3E}">
        <p14:creationId xmlns:p14="http://schemas.microsoft.com/office/powerpoint/2010/main" val="1242358533"/>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07504" y="116632"/>
            <a:ext cx="8280920"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smtClean="0"/>
              <a:t>Kliknij, aby edytować styl wzorca tytułu</a:t>
            </a:r>
          </a:p>
        </p:txBody>
      </p:sp>
      <p:sp>
        <p:nvSpPr>
          <p:cNvPr id="9231" name="Rectangle 15"/>
          <p:cNvSpPr>
            <a:spLocks noGrp="1" noChangeArrowheads="1"/>
          </p:cNvSpPr>
          <p:nvPr>
            <p:ph type="body" idx="1"/>
          </p:nvPr>
        </p:nvSpPr>
        <p:spPr bwMode="auto">
          <a:xfrm>
            <a:off x="107504" y="1772816"/>
            <a:ext cx="8280920"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smtClean="0"/>
              <a:t>Kliknij, aby edytować style wzorca tekstu</a:t>
            </a:r>
          </a:p>
          <a:p>
            <a:pPr lvl="1"/>
            <a:r>
              <a:rPr lang="pl-PL" altLang="pl-PL" dirty="0" smtClean="0"/>
              <a:t>Drugi poziom</a:t>
            </a:r>
          </a:p>
          <a:p>
            <a:pPr lvl="2"/>
            <a:r>
              <a:rPr lang="pl-PL" altLang="pl-PL" dirty="0" smtClean="0"/>
              <a:t>Trzeci poziom</a:t>
            </a:r>
          </a:p>
          <a:p>
            <a:pPr lvl="3"/>
            <a:r>
              <a:rPr lang="pl-PL" altLang="pl-PL" dirty="0" smtClean="0"/>
              <a:t>Czwarty poziom</a:t>
            </a:r>
          </a:p>
          <a:p>
            <a:pPr lvl="4"/>
            <a:r>
              <a:rPr lang="pl-PL" altLang="pl-PL" dirty="0" smtClean="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Lst>
  <p:transition>
    <p:randomBar/>
  </p:transition>
  <p:timing>
    <p:tnLst>
      <p:par>
        <p:cTn id="1" dur="indefinite" restart="never" nodeType="tmRoot"/>
      </p:par>
    </p:tnLst>
  </p:timing>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jpeg"/><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 Id="rId4" Type="http://schemas.openxmlformats.org/officeDocument/2006/relationships/image" Target="../media/image58.jpg"/></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 Id="rId5" Type="http://schemas.openxmlformats.org/officeDocument/2006/relationships/image" Target="../media/image78.jpeg"/><Relationship Id="rId4" Type="http://schemas.openxmlformats.org/officeDocument/2006/relationships/image" Target="../media/image77.jpeg"/></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 Id="rId4" Type="http://schemas.openxmlformats.org/officeDocument/2006/relationships/image" Target="../media/image8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xml"/><Relationship Id="rId4" Type="http://schemas.openxmlformats.org/officeDocument/2006/relationships/image" Target="../media/image90.jpeg"/></Relationships>
</file>

<file path=ppt/slides/_rels/slide4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 Id="rId5" Type="http://schemas.openxmlformats.org/officeDocument/2006/relationships/image" Target="../media/image94.jpeg"/><Relationship Id="rId4" Type="http://schemas.openxmlformats.org/officeDocument/2006/relationships/image" Target="../media/image9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7.jpeg"/><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610568" y="476672"/>
            <a:ext cx="6931025"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a:spcBef>
                <a:spcPct val="20000"/>
              </a:spcBef>
              <a:buFont typeface="Arial" charset="0"/>
              <a:buNone/>
            </a:pPr>
            <a:r>
              <a:rPr lang="pl-PL" altLang="pl-PL" sz="4000" b="1" dirty="0" smtClean="0">
                <a:solidFill>
                  <a:schemeClr val="tx1"/>
                </a:solidFill>
                <a:latin typeface="Calibri" pitchFamily="34" charset="0"/>
                <a:cs typeface="Calibri" pitchFamily="34" charset="0"/>
              </a:rPr>
              <a:t>Politechnika Wrocławska</a:t>
            </a:r>
            <a:endParaRPr lang="pl-PL" altLang="pl-PL" sz="4000" b="1" dirty="0">
              <a:solidFill>
                <a:schemeClr val="tx1"/>
              </a:solidFill>
              <a:latin typeface="Calibri" pitchFamily="34" charset="0"/>
              <a:cs typeface="Calibri" pitchFamily="34" charset="0"/>
            </a:endParaRP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403648" y="1628800"/>
            <a:ext cx="7565140" cy="5043427"/>
          </a:xfrm>
          <a:prstGeom prst="rect">
            <a:avLst/>
          </a:prstGeom>
          <a:solidFill>
            <a:srgbClr val="FFFFFF">
              <a:shade val="85000"/>
            </a:srgbClr>
          </a:solidFill>
          <a:ln w="9525">
            <a:noFill/>
            <a:round/>
            <a:headEnd/>
            <a:tailEnd/>
          </a:ln>
          <a:effectLst/>
          <a:extLst/>
        </p:spPr>
      </p:pic>
    </p:spTree>
    <p:extLst>
      <p:ext uri="{BB962C8B-B14F-4D97-AF65-F5344CB8AC3E}">
        <p14:creationId xmlns:p14="http://schemas.microsoft.com/office/powerpoint/2010/main" val="313722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p:cNvSpPr>
          <p:nvPr/>
        </p:nvSpPr>
        <p:spPr>
          <a:xfrm>
            <a:off x="971600" y="404664"/>
            <a:ext cx="7416824" cy="1223417"/>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spcBef>
                <a:spcPct val="20000"/>
              </a:spcBef>
              <a:buFont typeface="Arial" charset="0"/>
              <a:buNone/>
            </a:pPr>
            <a:r>
              <a:rPr lang="pl-PL" altLang="pl-PL" sz="4000" b="1" dirty="0">
                <a:cs typeface="Calibri" pitchFamily="34" charset="0"/>
              </a:rPr>
              <a:t>Politechnika Wrocławska</a:t>
            </a: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3904" y="4004345"/>
            <a:ext cx="3312368" cy="2160708"/>
          </a:xfrm>
          <a:prstGeom prst="round1Rect">
            <a:avLst>
              <a:gd name="adj" fmla="val 0"/>
            </a:avLst>
          </a:prstGeom>
          <a:solidFill>
            <a:srgbClr val="FFFFFF">
              <a:shade val="85000"/>
            </a:srgbClr>
          </a:solidFill>
          <a:ln>
            <a:noFill/>
          </a:ln>
          <a:effectLst/>
          <a:extLst/>
        </p:spPr>
      </p:pic>
      <p:sp>
        <p:nvSpPr>
          <p:cNvPr id="7" name="pole tekstowe 3"/>
          <p:cNvSpPr txBox="1">
            <a:spLocks noChangeArrowheads="1"/>
          </p:cNvSpPr>
          <p:nvPr/>
        </p:nvSpPr>
        <p:spPr bwMode="auto">
          <a:xfrm>
            <a:off x="971600" y="4004345"/>
            <a:ext cx="4278394" cy="186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360000" algn="just"/>
            <a:r>
              <a:rPr lang="pl-PL" altLang="pl-PL" dirty="0" smtClean="0">
                <a:latin typeface="Calibri" pitchFamily="34" charset="0"/>
                <a:cs typeface="Calibri" pitchFamily="34" charset="0"/>
              </a:rPr>
              <a:t>Politechnika Wrocławska należy do największych i najlepszych politechnik w kraju – na 16 wydziałach, we Wrocławiu, Jeleniej Górze, Wałbrzychu i Legnicy, pod kierunkiem 2 tys. nauczycieli akademickich, kształci się ponad                  34 tys. studentów. Od 2014 r. przy Politechnice Wrocławskiej działa Zespół Szkół Akademickich. </a:t>
            </a:r>
            <a:endParaRPr lang="pl-PL" altLang="pl-PL" dirty="0">
              <a:latin typeface="Calibri" pitchFamily="34" charset="0"/>
              <a:cs typeface="Calibri" pitchFamily="34" charset="0"/>
            </a:endParaRPr>
          </a:p>
        </p:txBody>
      </p:sp>
      <p:sp>
        <p:nvSpPr>
          <p:cNvPr id="8" name="pole tekstowe 8"/>
          <p:cNvSpPr txBox="1">
            <a:spLocks noChangeArrowheads="1"/>
          </p:cNvSpPr>
          <p:nvPr/>
        </p:nvSpPr>
        <p:spPr bwMode="auto">
          <a:xfrm>
            <a:off x="971600" y="1700489"/>
            <a:ext cx="4278395" cy="235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360000" algn="just"/>
            <a:r>
              <a:rPr lang="pl-PL" altLang="pl-PL" dirty="0">
                <a:latin typeface="Calibri" pitchFamily="34" charset="0"/>
                <a:cs typeface="Calibri" pitchFamily="34" charset="0"/>
              </a:rPr>
              <a:t>Dzisiejsza Politechnika Wrocławska jest spadkobiercą materialnego dorobku niemieckiej K</a:t>
            </a:r>
            <a:r>
              <a:rPr lang="en-US" altLang="pl-PL" dirty="0">
                <a:latin typeface="Calibri" pitchFamily="34" charset="0"/>
                <a:cs typeface="Calibri" pitchFamily="34" charset="0"/>
              </a:rPr>
              <a:t>ö</a:t>
            </a:r>
            <a:r>
              <a:rPr lang="pl-PL" altLang="pl-PL" dirty="0" err="1">
                <a:latin typeface="Calibri" pitchFamily="34" charset="0"/>
                <a:cs typeface="Calibri" pitchFamily="34" charset="0"/>
              </a:rPr>
              <a:t>nigliche</a:t>
            </a:r>
            <a:r>
              <a:rPr lang="pl-PL" altLang="pl-PL" dirty="0">
                <a:latin typeface="Calibri" pitchFamily="34" charset="0"/>
                <a:cs typeface="Calibri" pitchFamily="34" charset="0"/>
              </a:rPr>
              <a:t> </a:t>
            </a:r>
            <a:r>
              <a:rPr lang="pl-PL" altLang="pl-PL" dirty="0" err="1">
                <a:latin typeface="Calibri" pitchFamily="34" charset="0"/>
                <a:cs typeface="Calibri" pitchFamily="34" charset="0"/>
              </a:rPr>
              <a:t>Technische</a:t>
            </a:r>
            <a:r>
              <a:rPr lang="pl-PL" altLang="pl-PL" dirty="0">
                <a:latin typeface="Calibri" pitchFamily="34" charset="0"/>
                <a:cs typeface="Calibri" pitchFamily="34" charset="0"/>
              </a:rPr>
              <a:t> </a:t>
            </a:r>
            <a:r>
              <a:rPr lang="pl-PL" altLang="pl-PL" dirty="0" err="1">
                <a:latin typeface="Calibri" pitchFamily="34" charset="0"/>
                <a:cs typeface="Calibri" pitchFamily="34" charset="0"/>
              </a:rPr>
              <a:t>Hochschule</a:t>
            </a:r>
            <a:r>
              <a:rPr lang="pl-PL" altLang="pl-PL" dirty="0">
                <a:latin typeface="Calibri" pitchFamily="34" charset="0"/>
                <a:cs typeface="Calibri" pitchFamily="34" charset="0"/>
              </a:rPr>
              <a:t> </a:t>
            </a:r>
            <a:r>
              <a:rPr lang="pl-PL" altLang="pl-PL" dirty="0" err="1">
                <a:latin typeface="Calibri" pitchFamily="34" charset="0"/>
                <a:cs typeface="Calibri" pitchFamily="34" charset="0"/>
              </a:rPr>
              <a:t>Breslau</a:t>
            </a:r>
            <a:r>
              <a:rPr lang="pl-PL" altLang="pl-PL" dirty="0">
                <a:latin typeface="Calibri" pitchFamily="34" charset="0"/>
                <a:cs typeface="Calibri" pitchFamily="34" charset="0"/>
              </a:rPr>
              <a:t> oraz intelektualnego i naukowego Politechniki </a:t>
            </a:r>
            <a:r>
              <a:rPr lang="pl-PL" altLang="pl-PL" dirty="0" smtClean="0">
                <a:latin typeface="Calibri" pitchFamily="34" charset="0"/>
                <a:cs typeface="Calibri" pitchFamily="34" charset="0"/>
              </a:rPr>
              <a:t>Lwow-</a:t>
            </a:r>
            <a:br>
              <a:rPr lang="pl-PL" altLang="pl-PL" dirty="0" smtClean="0">
                <a:latin typeface="Calibri" pitchFamily="34" charset="0"/>
                <a:cs typeface="Calibri" pitchFamily="34" charset="0"/>
              </a:rPr>
            </a:br>
            <a:r>
              <a:rPr lang="pl-PL" altLang="pl-PL" dirty="0" err="1" smtClean="0">
                <a:latin typeface="Calibri" pitchFamily="34" charset="0"/>
                <a:cs typeface="Calibri" pitchFamily="34" charset="0"/>
              </a:rPr>
              <a:t>skiej</a:t>
            </a:r>
            <a:r>
              <a:rPr lang="pl-PL" altLang="pl-PL" dirty="0">
                <a:latin typeface="Calibri" pitchFamily="34" charset="0"/>
                <a:cs typeface="Calibri" pitchFamily="34" charset="0"/>
              </a:rPr>
              <a:t>. Uczelnia pod nazwą Politechnika </a:t>
            </a:r>
            <a:r>
              <a:rPr lang="pl-PL" altLang="pl-PL" dirty="0" err="1" smtClean="0">
                <a:latin typeface="Calibri" pitchFamily="34" charset="0"/>
                <a:cs typeface="Calibri" pitchFamily="34" charset="0"/>
              </a:rPr>
              <a:t>Wroc</a:t>
            </a:r>
            <a:r>
              <a:rPr lang="pl-PL" altLang="pl-PL" dirty="0" smtClean="0">
                <a:latin typeface="Calibri" pitchFamily="34" charset="0"/>
                <a:cs typeface="Calibri" pitchFamily="34" charset="0"/>
              </a:rPr>
              <a:t>-</a:t>
            </a:r>
            <a:br>
              <a:rPr lang="pl-PL" altLang="pl-PL" dirty="0" smtClean="0">
                <a:latin typeface="Calibri" pitchFamily="34" charset="0"/>
                <a:cs typeface="Calibri" pitchFamily="34" charset="0"/>
              </a:rPr>
            </a:br>
            <a:r>
              <a:rPr lang="pl-PL" altLang="pl-PL" dirty="0" err="1" smtClean="0">
                <a:latin typeface="Calibri" pitchFamily="34" charset="0"/>
                <a:cs typeface="Calibri" pitchFamily="34" charset="0"/>
              </a:rPr>
              <a:t>ławska</a:t>
            </a:r>
            <a:r>
              <a:rPr lang="pl-PL" altLang="pl-PL" dirty="0" smtClean="0">
                <a:latin typeface="Calibri" pitchFamily="34" charset="0"/>
                <a:cs typeface="Calibri" pitchFamily="34" charset="0"/>
              </a:rPr>
              <a:t> </a:t>
            </a:r>
            <a:r>
              <a:rPr lang="pl-PL" altLang="pl-PL" dirty="0">
                <a:latin typeface="Calibri" pitchFamily="34" charset="0"/>
                <a:cs typeface="Calibri" pitchFamily="34" charset="0"/>
              </a:rPr>
              <a:t>funkcjonuje od 1945 roku. Jej twórcami </a:t>
            </a:r>
            <a:r>
              <a:rPr lang="pl-PL" altLang="pl-PL" dirty="0" smtClean="0">
                <a:latin typeface="Calibri" pitchFamily="34" charset="0"/>
                <a:cs typeface="Calibri" pitchFamily="34" charset="0"/>
              </a:rPr>
              <a:t/>
            </a:r>
            <a:br>
              <a:rPr lang="pl-PL" altLang="pl-PL" dirty="0" smtClean="0">
                <a:latin typeface="Calibri" pitchFamily="34" charset="0"/>
                <a:cs typeface="Calibri" pitchFamily="34" charset="0"/>
              </a:rPr>
            </a:br>
            <a:r>
              <a:rPr lang="pl-PL" altLang="pl-PL" dirty="0" smtClean="0">
                <a:latin typeface="Calibri" pitchFamily="34" charset="0"/>
                <a:cs typeface="Calibri" pitchFamily="34" charset="0"/>
              </a:rPr>
              <a:t>i </a:t>
            </a:r>
            <a:r>
              <a:rPr lang="pl-PL" altLang="pl-PL" dirty="0">
                <a:latin typeface="Calibri" pitchFamily="34" charset="0"/>
                <a:cs typeface="Calibri" pitchFamily="34" charset="0"/>
              </a:rPr>
              <a:t>organizatorami byli uczeni lwowscy oraz </a:t>
            </a:r>
            <a:r>
              <a:rPr lang="pl-PL" altLang="pl-PL" dirty="0" smtClean="0">
                <a:latin typeface="Calibri" pitchFamily="34" charset="0"/>
                <a:cs typeface="Calibri" pitchFamily="34" charset="0"/>
              </a:rPr>
              <a:t>war-</a:t>
            </a:r>
            <a:br>
              <a:rPr lang="pl-PL" altLang="pl-PL" dirty="0" smtClean="0">
                <a:latin typeface="Calibri" pitchFamily="34" charset="0"/>
                <a:cs typeface="Calibri" pitchFamily="34" charset="0"/>
              </a:rPr>
            </a:br>
            <a:r>
              <a:rPr lang="pl-PL" altLang="pl-PL" dirty="0" smtClean="0">
                <a:latin typeface="Calibri" pitchFamily="34" charset="0"/>
                <a:cs typeface="Calibri" pitchFamily="34" charset="0"/>
              </a:rPr>
              <a:t>szawscy.</a:t>
            </a:r>
          </a:p>
          <a:p>
            <a:endParaRPr lang="pl-PL" dirty="0">
              <a:solidFill>
                <a:prstClr val="black"/>
              </a:solidFill>
            </a:endParaRPr>
          </a:p>
        </p:txBody>
      </p:sp>
      <p:pic>
        <p:nvPicPr>
          <p:cNvPr id="10" name="Obraz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7008" y="1628081"/>
            <a:ext cx="3312368" cy="2171966"/>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51383" y="476027"/>
            <a:ext cx="7885113"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4000" b="1" dirty="0" smtClean="0">
                <a:latin typeface="Calibri" pitchFamily="34" charset="0"/>
                <a:cs typeface="Calibri" pitchFamily="34" charset="0"/>
              </a:rPr>
              <a:t>Misja uczelni</a:t>
            </a:r>
            <a:endParaRPr lang="pl-PL" altLang="pl-PL" sz="4000" b="1" dirty="0">
              <a:latin typeface="Calibri" pitchFamily="34" charset="0"/>
              <a:cs typeface="Calibri" pitchFamily="34" charset="0"/>
            </a:endParaRPr>
          </a:p>
        </p:txBody>
      </p:sp>
      <p:sp>
        <p:nvSpPr>
          <p:cNvPr id="7" name="Text Box 2"/>
          <p:cNvSpPr txBox="1">
            <a:spLocks noChangeArrowheads="1"/>
          </p:cNvSpPr>
          <p:nvPr/>
        </p:nvSpPr>
        <p:spPr bwMode="auto">
          <a:xfrm>
            <a:off x="1118641" y="1772816"/>
            <a:ext cx="6880225" cy="4176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0" indent="358775" algn="just" defTabSz="358775">
              <a:lnSpc>
                <a:spcPts val="2200"/>
              </a:lnSpc>
              <a:spcBef>
                <a:spcPts val="500"/>
              </a:spcBef>
              <a:buNone/>
            </a:pPr>
            <a:r>
              <a:rPr lang="pl-PL" altLang="pl-PL" sz="1600" b="0" dirty="0" smtClean="0">
                <a:solidFill>
                  <a:schemeClr val="tx1"/>
                </a:solidFill>
                <a:latin typeface="Calibri" pitchFamily="34" charset="0"/>
                <a:cs typeface="Calibri" pitchFamily="34" charset="0"/>
              </a:rPr>
              <a:t>Politechnika </a:t>
            </a:r>
            <a:r>
              <a:rPr lang="pl-PL" altLang="pl-PL" sz="1600" b="0" dirty="0">
                <a:solidFill>
                  <a:schemeClr val="tx1"/>
                </a:solidFill>
                <a:latin typeface="Calibri" pitchFamily="34" charset="0"/>
                <a:cs typeface="Calibri" pitchFamily="34" charset="0"/>
              </a:rPr>
              <a:t>Wrocławska jest autonomiczną uczelnią techniczną, uniwersytecką instytucją badawczą. Jej posłannictwem jest kształtowanie twórczych, krytycznych </a:t>
            </a:r>
            <a:r>
              <a:rPr lang="pl-PL" altLang="pl-PL" sz="1600" b="0" dirty="0" smtClean="0">
                <a:solidFill>
                  <a:schemeClr val="tx1"/>
                </a:solidFill>
                <a:latin typeface="Calibri" pitchFamily="34" charset="0"/>
                <a:cs typeface="Calibri" pitchFamily="34" charset="0"/>
              </a:rPr>
              <a:t/>
            </a:r>
            <a:br>
              <a:rPr lang="pl-PL" altLang="pl-PL" sz="1600" b="0" dirty="0" smtClean="0">
                <a:solidFill>
                  <a:schemeClr val="tx1"/>
                </a:solidFill>
                <a:latin typeface="Calibri" pitchFamily="34" charset="0"/>
                <a:cs typeface="Calibri" pitchFamily="34" charset="0"/>
              </a:rPr>
            </a:br>
            <a:r>
              <a:rPr lang="pl-PL" altLang="pl-PL" sz="1600" b="0" dirty="0" smtClean="0">
                <a:solidFill>
                  <a:schemeClr val="tx1"/>
                </a:solidFill>
                <a:latin typeface="Calibri" pitchFamily="34" charset="0"/>
                <a:cs typeface="Calibri" pitchFamily="34" charset="0"/>
              </a:rPr>
              <a:t>i </a:t>
            </a:r>
            <a:r>
              <a:rPr lang="pl-PL" altLang="pl-PL" sz="1600" b="0" dirty="0">
                <a:solidFill>
                  <a:schemeClr val="tx1"/>
                </a:solidFill>
                <a:latin typeface="Calibri" pitchFamily="34" charset="0"/>
                <a:cs typeface="Calibri" pitchFamily="34" charset="0"/>
              </a:rPr>
              <a:t>tolerancyjnych osobowości studentów i doktorantów oraz wytyczanie kierunków rozwoju nauki </a:t>
            </a:r>
            <a:r>
              <a:rPr lang="pl-PL" altLang="pl-PL" sz="1600" b="0" dirty="0" smtClean="0">
                <a:solidFill>
                  <a:schemeClr val="tx1"/>
                </a:solidFill>
                <a:latin typeface="Calibri" pitchFamily="34" charset="0"/>
                <a:cs typeface="Calibri" pitchFamily="34" charset="0"/>
              </a:rPr>
              <a:t>i </a:t>
            </a:r>
            <a:r>
              <a:rPr lang="pl-PL" altLang="pl-PL" sz="1600" b="0" dirty="0">
                <a:solidFill>
                  <a:schemeClr val="tx1"/>
                </a:solidFill>
                <a:latin typeface="Calibri" pitchFamily="34" charset="0"/>
                <a:cs typeface="Calibri" pitchFamily="34" charset="0"/>
              </a:rPr>
              <a:t>techniki.</a:t>
            </a:r>
          </a:p>
          <a:p>
            <a:pPr marL="0" indent="358775" algn="just" defTabSz="358775">
              <a:lnSpc>
                <a:spcPts val="2200"/>
              </a:lnSpc>
              <a:spcBef>
                <a:spcPts val="500"/>
              </a:spcBef>
              <a:buNone/>
            </a:pPr>
            <a:r>
              <a:rPr lang="pl-PL" altLang="pl-PL" sz="1600" b="0" dirty="0">
                <a:solidFill>
                  <a:schemeClr val="tx1"/>
                </a:solidFill>
                <a:latin typeface="Calibri" pitchFamily="34" charset="0"/>
                <a:cs typeface="Calibri" pitchFamily="34" charset="0"/>
              </a:rPr>
              <a:t>Uczelnia, w służbie społeczeństwu, realizuje swą misję poprzez: inwencje </a:t>
            </a:r>
            <a:r>
              <a:rPr lang="pl-PL" altLang="pl-PL" sz="1600" b="0" dirty="0" smtClean="0">
                <a:solidFill>
                  <a:schemeClr val="tx1"/>
                </a:solidFill>
                <a:latin typeface="Calibri" pitchFamily="34" charset="0"/>
                <a:cs typeface="Calibri" pitchFamily="34" charset="0"/>
              </a:rPr>
              <a:t/>
            </a:r>
            <a:br>
              <a:rPr lang="pl-PL" altLang="pl-PL" sz="1600" b="0" dirty="0" smtClean="0">
                <a:solidFill>
                  <a:schemeClr val="tx1"/>
                </a:solidFill>
                <a:latin typeface="Calibri" pitchFamily="34" charset="0"/>
                <a:cs typeface="Calibri" pitchFamily="34" charset="0"/>
              </a:rPr>
            </a:br>
            <a:r>
              <a:rPr lang="pl-PL" altLang="pl-PL" sz="1600" b="0" dirty="0" smtClean="0">
                <a:solidFill>
                  <a:schemeClr val="tx1"/>
                </a:solidFill>
                <a:latin typeface="Calibri" pitchFamily="34" charset="0"/>
                <a:cs typeface="Calibri" pitchFamily="34" charset="0"/>
              </a:rPr>
              <a:t>i </a:t>
            </a:r>
            <a:r>
              <a:rPr lang="pl-PL" altLang="pl-PL" sz="1600" b="0" dirty="0">
                <a:solidFill>
                  <a:schemeClr val="tx1"/>
                </a:solidFill>
                <a:latin typeface="Calibri" pitchFamily="34" charset="0"/>
                <a:cs typeface="Calibri" pitchFamily="34" charset="0"/>
              </a:rPr>
              <a:t>innowacje, najwyższe standardy w badaniach naukowych, przekazywanie wiedzy, wysoką jakość kształcenia oraz swobodę krytyki z poszanowaniem prawdy. </a:t>
            </a:r>
          </a:p>
          <a:p>
            <a:pPr marL="0" indent="358775" algn="just" defTabSz="358775">
              <a:lnSpc>
                <a:spcPts val="2200"/>
              </a:lnSpc>
              <a:spcBef>
                <a:spcPts val="500"/>
              </a:spcBef>
              <a:buNone/>
            </a:pPr>
            <a:r>
              <a:rPr lang="pl-PL" altLang="pl-PL" sz="1600" b="0" dirty="0">
                <a:solidFill>
                  <a:schemeClr val="tx1"/>
                </a:solidFill>
                <a:latin typeface="Calibri" pitchFamily="34" charset="0"/>
                <a:cs typeface="Calibri" pitchFamily="34" charset="0"/>
              </a:rPr>
              <a:t>Politechnika Wrocławska jako wspólnota akademicka jest otwarta </a:t>
            </a:r>
            <a:r>
              <a:rPr lang="pl-PL" altLang="pl-PL" sz="1600" b="0" dirty="0" smtClean="0">
                <a:solidFill>
                  <a:schemeClr val="tx1"/>
                </a:solidFill>
                <a:latin typeface="Calibri" pitchFamily="34" charset="0"/>
                <a:cs typeface="Calibri" pitchFamily="34" charset="0"/>
              </a:rPr>
              <a:t>dla wszy-</a:t>
            </a:r>
            <a:br>
              <a:rPr lang="pl-PL" altLang="pl-PL" sz="1600" b="0" dirty="0" smtClean="0">
                <a:solidFill>
                  <a:schemeClr val="tx1"/>
                </a:solidFill>
                <a:latin typeface="Calibri" pitchFamily="34" charset="0"/>
                <a:cs typeface="Calibri" pitchFamily="34" charset="0"/>
              </a:rPr>
            </a:br>
            <a:r>
              <a:rPr lang="pl-PL" altLang="pl-PL" sz="1600" b="0" dirty="0" err="1" smtClean="0">
                <a:solidFill>
                  <a:schemeClr val="tx1"/>
                </a:solidFill>
                <a:latin typeface="Calibri" pitchFamily="34" charset="0"/>
                <a:cs typeface="Calibri" pitchFamily="34" charset="0"/>
              </a:rPr>
              <a:t>stkich</a:t>
            </a:r>
            <a:r>
              <a:rPr lang="pl-PL" altLang="pl-PL" sz="1600" b="0" dirty="0">
                <a:solidFill>
                  <a:schemeClr val="tx1"/>
                </a:solidFill>
                <a:latin typeface="Calibri" pitchFamily="34" charset="0"/>
                <a:cs typeface="Calibri" pitchFamily="34" charset="0"/>
              </a:rPr>
              <a:t>, pielęgnuje wartości i tradycje uniwersyteckie, wszechstronną współpracę </a:t>
            </a:r>
            <a:r>
              <a:rPr lang="pl-PL" altLang="pl-PL" sz="1600" b="0" dirty="0" smtClean="0">
                <a:solidFill>
                  <a:schemeClr val="tx1"/>
                </a:solidFill>
                <a:latin typeface="Calibri" pitchFamily="34" charset="0"/>
                <a:cs typeface="Calibri" pitchFamily="34" charset="0"/>
              </a:rPr>
              <a:t/>
            </a:r>
            <a:br>
              <a:rPr lang="pl-PL" altLang="pl-PL" sz="1600" b="0" dirty="0" smtClean="0">
                <a:solidFill>
                  <a:schemeClr val="tx1"/>
                </a:solidFill>
                <a:latin typeface="Calibri" pitchFamily="34" charset="0"/>
                <a:cs typeface="Calibri" pitchFamily="34" charset="0"/>
              </a:rPr>
            </a:br>
            <a:r>
              <a:rPr lang="pl-PL" altLang="pl-PL" sz="1600" b="0" dirty="0" smtClean="0">
                <a:solidFill>
                  <a:schemeClr val="tx1"/>
                </a:solidFill>
                <a:latin typeface="Calibri" pitchFamily="34" charset="0"/>
                <a:cs typeface="Calibri" pitchFamily="34" charset="0"/>
              </a:rPr>
              <a:t>z </a:t>
            </a:r>
            <a:r>
              <a:rPr lang="pl-PL" altLang="pl-PL" sz="1600" b="0" dirty="0">
                <a:solidFill>
                  <a:schemeClr val="tx1"/>
                </a:solidFill>
                <a:latin typeface="Calibri" pitchFamily="34" charset="0"/>
                <a:cs typeface="Calibri" pitchFamily="34" charset="0"/>
              </a:rPr>
              <a:t>innymi uczelniami oraz zabiega </a:t>
            </a:r>
            <a:r>
              <a:rPr lang="pl-PL" altLang="pl-PL" sz="1600" b="0" dirty="0" smtClean="0">
                <a:solidFill>
                  <a:schemeClr val="tx1"/>
                </a:solidFill>
                <a:latin typeface="Calibri" pitchFamily="34" charset="0"/>
                <a:cs typeface="Calibri" pitchFamily="34" charset="0"/>
              </a:rPr>
              <a:t>o </a:t>
            </a:r>
            <a:r>
              <a:rPr lang="pl-PL" altLang="pl-PL" sz="1600" b="0" dirty="0">
                <a:solidFill>
                  <a:schemeClr val="tx1"/>
                </a:solidFill>
                <a:latin typeface="Calibri" pitchFamily="34" charset="0"/>
                <a:cs typeface="Calibri" pitchFamily="34" charset="0"/>
              </a:rPr>
              <a:t>poczesne miejsce w gronie uniwersytetów Europy i świata.</a:t>
            </a:r>
            <a:endParaRPr lang="pl-PL" sz="1600" b="0" dirty="0">
              <a:solidFill>
                <a:schemeClr val="tx1"/>
              </a:solidFill>
              <a:latin typeface="Calibri" pitchFamily="34" charset="0"/>
              <a:cs typeface="Calibri" pitchFamily="34" charset="0"/>
            </a:endParaRPr>
          </a:p>
          <a:p>
            <a:pPr algn="just" eaLnBrk="1" hangingPunct="1">
              <a:lnSpc>
                <a:spcPts val="2188"/>
              </a:lnSpc>
              <a:spcBef>
                <a:spcPts val="500"/>
              </a:spcBef>
              <a:buClrTx/>
              <a:buFontTx/>
              <a:buNone/>
              <a:defRPr/>
            </a:pPr>
            <a:endParaRPr lang="en-GB" sz="1600" b="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90132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827583" y="1556792"/>
            <a:ext cx="5085631" cy="4752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José Manuel </a:t>
            </a:r>
            <a:r>
              <a:rPr lang="en-GB" sz="1000" b="0" dirty="0" err="1">
                <a:solidFill>
                  <a:srgbClr val="000000"/>
                </a:solidFill>
                <a:latin typeface="Calibri" pitchFamily="34" charset="0"/>
                <a:cs typeface="Calibri" pitchFamily="34" charset="0"/>
              </a:rPr>
              <a:t>Barroso</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Daniel </a:t>
            </a:r>
            <a:r>
              <a:rPr lang="en-GB" sz="1000" b="0" dirty="0" err="1">
                <a:solidFill>
                  <a:srgbClr val="000000"/>
                </a:solidFill>
                <a:latin typeface="Calibri" pitchFamily="34" charset="0"/>
                <a:cs typeface="Calibri" pitchFamily="34" charset="0"/>
              </a:rPr>
              <a:t>Józef</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Bem</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Horst </a:t>
            </a:r>
            <a:r>
              <a:rPr lang="en-GB" sz="1000" b="0" dirty="0" smtClean="0">
                <a:solidFill>
                  <a:srgbClr val="000000"/>
                </a:solidFill>
                <a:latin typeface="Calibri" pitchFamily="34" charset="0"/>
                <a:cs typeface="Calibri" pitchFamily="34" charset="0"/>
              </a:rPr>
              <a:t>Berthold</a:t>
            </a:r>
            <a:endParaRPr lang="pl-PL" sz="1000" b="0" dirty="0" smtClean="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pl-PL" sz="1000" b="0" dirty="0" err="1">
                <a:solidFill>
                  <a:schemeClr val="tx1"/>
                </a:solidFill>
                <a:latin typeface="Calibri" pitchFamily="34" charset="0"/>
                <a:cs typeface="Calibri" pitchFamily="34" charset="0"/>
              </a:rPr>
              <a:t>Eckhard</a:t>
            </a:r>
            <a:r>
              <a:rPr lang="pl-PL" sz="1000" b="0" dirty="0">
                <a:solidFill>
                  <a:schemeClr val="tx1"/>
                </a:solidFill>
                <a:latin typeface="Calibri" pitchFamily="34" charset="0"/>
                <a:cs typeface="Calibri" pitchFamily="34" charset="0"/>
              </a:rPr>
              <a:t> </a:t>
            </a:r>
            <a:r>
              <a:rPr lang="pl-PL" sz="1000" b="0" dirty="0" err="1">
                <a:solidFill>
                  <a:schemeClr val="tx1"/>
                </a:solidFill>
                <a:latin typeface="Calibri" pitchFamily="34" charset="0"/>
                <a:cs typeface="Calibri" pitchFamily="34" charset="0"/>
              </a:rPr>
              <a:t>Beyer</a:t>
            </a:r>
            <a:endParaRPr lang="en-GB" sz="1000" b="0" dirty="0">
              <a:solidFill>
                <a:schemeClr val="tx1"/>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Georgij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Konstantynowicz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Boreskow</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Andrzej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Burghardt</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Philippe </a:t>
            </a:r>
            <a:r>
              <a:rPr lang="en-GB" sz="1000" b="0" dirty="0" err="1">
                <a:solidFill>
                  <a:srgbClr val="000000"/>
                </a:solidFill>
                <a:latin typeface="Calibri" pitchFamily="34" charset="0"/>
                <a:cs typeface="Calibri" pitchFamily="34" charset="0"/>
              </a:rPr>
              <a:t>Busquin</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Jerzy </a:t>
            </a:r>
            <a:r>
              <a:rPr lang="en-GB" sz="1000" b="0" dirty="0" err="1">
                <a:solidFill>
                  <a:srgbClr val="000000"/>
                </a:solidFill>
                <a:latin typeface="Calibri" pitchFamily="34" charset="0"/>
                <a:cs typeface="Calibri" pitchFamily="34" charset="0"/>
              </a:rPr>
              <a:t>Buzek</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Eugeniusz </a:t>
            </a:r>
            <a:r>
              <a:rPr lang="en-GB" sz="1000" b="0" dirty="0" err="1">
                <a:solidFill>
                  <a:srgbClr val="000000"/>
                </a:solidFill>
                <a:latin typeface="Calibri" pitchFamily="34" charset="0"/>
                <a:cs typeface="Calibri" pitchFamily="34" charset="0"/>
              </a:rPr>
              <a:t>Dembicki</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Georgij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Iwanowicz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Denisenko</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Karel</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Duŝek</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Kurt </a:t>
            </a:r>
            <a:r>
              <a:rPr lang="en-GB" sz="1000" b="0" dirty="0" err="1">
                <a:solidFill>
                  <a:srgbClr val="000000"/>
                </a:solidFill>
                <a:latin typeface="Calibri" pitchFamily="34" charset="0"/>
                <a:cs typeface="Calibri" pitchFamily="34" charset="0"/>
              </a:rPr>
              <a:t>Feser</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Alfred </a:t>
            </a:r>
            <a:r>
              <a:rPr lang="en-GB" sz="1000" b="0" dirty="0" err="1">
                <a:solidFill>
                  <a:srgbClr val="000000"/>
                </a:solidFill>
                <a:latin typeface="Calibri" pitchFamily="34" charset="0"/>
                <a:cs typeface="Calibri" pitchFamily="34" charset="0"/>
              </a:rPr>
              <a:t>Forchel</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a:solidFill>
                  <a:srgbClr val="000000"/>
                </a:solidFill>
                <a:latin typeface="Calibri" pitchFamily="34" charset="0"/>
                <a:cs typeface="Calibri" pitchFamily="34" charset="0"/>
              </a:rPr>
              <a:t>Elbert </a:t>
            </a:r>
            <a:r>
              <a:rPr lang="en-GB" sz="1000" b="0" dirty="0" err="1">
                <a:solidFill>
                  <a:srgbClr val="000000"/>
                </a:solidFill>
                <a:latin typeface="Calibri" pitchFamily="34" charset="0"/>
                <a:cs typeface="Calibri" pitchFamily="34" charset="0"/>
              </a:rPr>
              <a:t>Kirtley</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Fretwell</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Henryk</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Kardynał</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Gulbinowicz</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Henryk</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Hawrylak</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Stanisław</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Hückel</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Giennadij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Aleksiejewicz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Jagodin</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a:solidFill>
                  <a:srgbClr val="000000"/>
                </a:solidFill>
                <a:latin typeface="Calibri" pitchFamily="34" charset="0"/>
                <a:cs typeface="Calibri" pitchFamily="34" charset="0"/>
              </a:rPr>
              <a:t>Andrzej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Jellonek</a:t>
            </a:r>
            <a:endParaRPr lang="en-GB" sz="1000" b="0" dirty="0">
              <a:solidFill>
                <a:srgbClr val="000000"/>
              </a:solidFill>
              <a:latin typeface="Calibri" pitchFamily="34" charset="0"/>
              <a:cs typeface="Calibri" pitchFamily="34" charset="0"/>
            </a:endParaRPr>
          </a:p>
          <a:p>
            <a:pPr indent="0" eaLnBrk="1" hangingPunct="1">
              <a:spcBef>
                <a:spcPts val="500"/>
              </a:spcBef>
              <a:buClrTx/>
              <a:buFontTx/>
              <a:buNone/>
              <a:tabLst>
                <a:tab pos="1663700" algn="l"/>
                <a:tab pos="2578100" algn="l"/>
                <a:tab pos="3492500" algn="l"/>
                <a:tab pos="4406900" algn="l"/>
                <a:tab pos="5321300" algn="l"/>
                <a:tab pos="6235700" algn="l"/>
                <a:tab pos="7150100" algn="l"/>
                <a:tab pos="8064500" algn="l"/>
                <a:tab pos="8978900" algn="l"/>
                <a:tab pos="9893300" algn="l"/>
              </a:tabLst>
              <a:defRPr/>
            </a:pPr>
            <a:r>
              <a:rPr lang="en-GB" sz="1000" b="0" dirty="0" err="1" smtClean="0">
                <a:solidFill>
                  <a:srgbClr val="000000"/>
                </a:solidFill>
                <a:latin typeface="Calibri" pitchFamily="34" charset="0"/>
                <a:cs typeface="Calibri" pitchFamily="34" charset="0"/>
              </a:rPr>
              <a:t>Bogusława</a:t>
            </a:r>
            <a:r>
              <a:rPr lang="en-GB" sz="1000" b="0" dirty="0" smtClean="0">
                <a:solidFill>
                  <a:srgbClr val="000000"/>
                </a:solidFill>
                <a:latin typeface="Calibri" pitchFamily="34" charset="0"/>
                <a:cs typeface="Calibri" pitchFamily="34" charset="0"/>
              </a:rPr>
              <a:t> </a:t>
            </a:r>
            <a:r>
              <a:rPr lang="en-GB" sz="1000" b="0" dirty="0" err="1" smtClean="0">
                <a:solidFill>
                  <a:srgbClr val="000000"/>
                </a:solidFill>
                <a:latin typeface="Calibri" pitchFamily="34" charset="0"/>
                <a:cs typeface="Calibri" pitchFamily="34" charset="0"/>
              </a:rPr>
              <a:t>Jeżowska-Trzebiatowska</a:t>
            </a:r>
            <a:endParaRPr lang="en-GB" sz="1000" b="0" dirty="0" smtClean="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smtClean="0">
                <a:solidFill>
                  <a:srgbClr val="000000"/>
                </a:solidFill>
                <a:latin typeface="Calibri" pitchFamily="34" charset="0"/>
                <a:cs typeface="Calibri" pitchFamily="34" charset="0"/>
              </a:rPr>
              <a:t>Moisey</a:t>
            </a:r>
            <a:r>
              <a:rPr lang="en-GB" sz="1000" b="0" dirty="0" smtClean="0">
                <a:solidFill>
                  <a:srgbClr val="000000"/>
                </a:solidFill>
                <a:latin typeface="Calibri" pitchFamily="34" charset="0"/>
                <a:cs typeface="Calibri" pitchFamily="34" charset="0"/>
              </a:rPr>
              <a:t> I. </a:t>
            </a:r>
            <a:r>
              <a:rPr lang="en-GB" sz="1000" b="0" dirty="0" err="1" smtClean="0">
                <a:solidFill>
                  <a:srgbClr val="000000"/>
                </a:solidFill>
                <a:latin typeface="Calibri" pitchFamily="34" charset="0"/>
                <a:cs typeface="Calibri" pitchFamily="34" charset="0"/>
              </a:rPr>
              <a:t>Kaganov</a:t>
            </a:r>
            <a:endParaRPr lang="en-GB" sz="1000" b="0" dirty="0" smtClean="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smtClean="0">
                <a:solidFill>
                  <a:srgbClr val="000000"/>
                </a:solidFill>
                <a:latin typeface="Calibri" pitchFamily="34" charset="0"/>
                <a:cs typeface="Calibri" pitchFamily="34" charset="0"/>
              </a:rPr>
              <a:t>Alan </a:t>
            </a:r>
            <a:r>
              <a:rPr lang="en-GB" sz="1000" b="0" dirty="0" err="1">
                <a:solidFill>
                  <a:srgbClr val="000000"/>
                </a:solidFill>
                <a:latin typeface="Calibri" pitchFamily="34" charset="0"/>
                <a:cs typeface="Calibri" pitchFamily="34" charset="0"/>
              </a:rPr>
              <a:t>R.Katritzky</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Igor </a:t>
            </a:r>
            <a:r>
              <a:rPr lang="en-GB" sz="1000" b="0" dirty="0" err="1">
                <a:solidFill>
                  <a:srgbClr val="000000"/>
                </a:solidFill>
                <a:latin typeface="Calibri" pitchFamily="34" charset="0"/>
                <a:cs typeface="Calibri" pitchFamily="34" charset="0"/>
              </a:rPr>
              <a:t>Ignacy</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Kisiel</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Joseph </a:t>
            </a:r>
            <a:r>
              <a:rPr lang="en-GB" sz="1000" b="0" dirty="0" err="1">
                <a:solidFill>
                  <a:srgbClr val="000000"/>
                </a:solidFill>
                <a:latin typeface="Calibri" pitchFamily="34" charset="0"/>
                <a:cs typeface="Calibri" pitchFamily="34" charset="0"/>
              </a:rPr>
              <a:t>Klafter</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Jan </a:t>
            </a:r>
            <a:r>
              <a:rPr lang="en-GB" sz="1000" b="0" dirty="0" err="1">
                <a:solidFill>
                  <a:srgbClr val="000000"/>
                </a:solidFill>
                <a:latin typeface="Calibri" pitchFamily="34" charset="0"/>
                <a:cs typeface="Calibri" pitchFamily="34" charset="0"/>
              </a:rPr>
              <a:t>Kmita</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Stanisław</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Kulczyński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Philippe Lebrun</a:t>
            </a: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Stanisław</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Lem</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Nikołaj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Nikołajewicz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Malinin</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Achim</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Mehlhorn</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Jean </a:t>
            </a:r>
            <a:r>
              <a:rPr lang="en-GB" sz="1000" b="0" dirty="0" err="1">
                <a:solidFill>
                  <a:srgbClr val="000000"/>
                </a:solidFill>
                <a:latin typeface="Calibri" pitchFamily="34" charset="0"/>
                <a:cs typeface="Calibri" pitchFamily="34" charset="0"/>
              </a:rPr>
              <a:t>Meinnel</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Angela Merkel</a:t>
            </a: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Anatolij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Nikołajewicz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Minkiewicz</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Kazuo </a:t>
            </a:r>
            <a:r>
              <a:rPr lang="en-GB" sz="1000" b="0" dirty="0" err="1">
                <a:solidFill>
                  <a:srgbClr val="000000"/>
                </a:solidFill>
                <a:latin typeface="Calibri" pitchFamily="34" charset="0"/>
                <a:cs typeface="Calibri" pitchFamily="34" charset="0"/>
              </a:rPr>
              <a:t>Nakamoto</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Jean </a:t>
            </a:r>
            <a:r>
              <a:rPr lang="en-GB" sz="1000" b="0" dirty="0" err="1">
                <a:solidFill>
                  <a:srgbClr val="000000"/>
                </a:solidFill>
                <a:latin typeface="Calibri" pitchFamily="34" charset="0"/>
                <a:cs typeface="Calibri" pitchFamily="34" charset="0"/>
              </a:rPr>
              <a:t>Nougaro</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Volodymir</a:t>
            </a:r>
            <a:r>
              <a:rPr lang="en-GB" sz="1000" b="0" dirty="0">
                <a:solidFill>
                  <a:srgbClr val="000000"/>
                </a:solidFill>
                <a:latin typeface="Calibri" pitchFamily="34" charset="0"/>
                <a:cs typeface="Calibri" pitchFamily="34" charset="0"/>
              </a:rPr>
              <a:t> V. </a:t>
            </a:r>
            <a:r>
              <a:rPr lang="en-GB" sz="1000" b="0" dirty="0" err="1">
                <a:solidFill>
                  <a:srgbClr val="000000"/>
                </a:solidFill>
                <a:latin typeface="Calibri" pitchFamily="34" charset="0"/>
                <a:cs typeface="Calibri" pitchFamily="34" charset="0"/>
              </a:rPr>
              <a:t>Panasyuk</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Zdzisław</a:t>
            </a:r>
            <a:r>
              <a:rPr lang="en-GB" sz="1000" b="0" dirty="0">
                <a:solidFill>
                  <a:srgbClr val="000000"/>
                </a:solidFill>
                <a:latin typeface="Calibri" pitchFamily="34" charset="0"/>
                <a:cs typeface="Calibri" pitchFamily="34" charset="0"/>
              </a:rPr>
              <a:t> J. </a:t>
            </a:r>
            <a:r>
              <a:rPr lang="en-GB" sz="1000" b="0" dirty="0" err="1">
                <a:solidFill>
                  <a:srgbClr val="000000"/>
                </a:solidFill>
                <a:latin typeface="Calibri" pitchFamily="34" charset="0"/>
                <a:cs typeface="Calibri" pitchFamily="34" charset="0"/>
              </a:rPr>
              <a:t>Pręgowski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Ilya </a:t>
            </a:r>
            <a:r>
              <a:rPr lang="en-GB" sz="1000" b="0" dirty="0" smtClean="0">
                <a:solidFill>
                  <a:srgbClr val="000000"/>
                </a:solidFill>
                <a:latin typeface="Calibri" pitchFamily="34" charset="0"/>
                <a:cs typeface="Calibri" pitchFamily="34" charset="0"/>
              </a:rPr>
              <a:t>Prigogine</a:t>
            </a:r>
            <a:endParaRPr lang="pl-PL" sz="1000" b="0" dirty="0" smtClean="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smtClean="0">
                <a:solidFill>
                  <a:srgbClr val="000000"/>
                </a:solidFill>
                <a:latin typeface="Calibri" pitchFamily="34" charset="0"/>
                <a:cs typeface="Calibri" pitchFamily="34" charset="0"/>
              </a:rPr>
              <a:t>Günter </a:t>
            </a:r>
            <a:r>
              <a:rPr lang="en-GB" sz="1000" b="0" dirty="0" err="1">
                <a:solidFill>
                  <a:srgbClr val="000000"/>
                </a:solidFill>
                <a:latin typeface="Calibri" pitchFamily="34" charset="0"/>
                <a:cs typeface="Calibri" pitchFamily="34" charset="0"/>
              </a:rPr>
              <a:t>Pritschow</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smtClean="0">
                <a:solidFill>
                  <a:srgbClr val="000000"/>
                </a:solidFill>
                <a:latin typeface="Calibri" pitchFamily="34" charset="0"/>
                <a:cs typeface="Calibri" pitchFamily="34" charset="0"/>
              </a:rPr>
              <a:t>Bengt </a:t>
            </a:r>
            <a:r>
              <a:rPr lang="en-GB" sz="1000" b="0" dirty="0" err="1">
                <a:solidFill>
                  <a:srgbClr val="000000"/>
                </a:solidFill>
                <a:latin typeface="Calibri" pitchFamily="34" charset="0"/>
                <a:cs typeface="Calibri" pitchFamily="34" charset="0"/>
              </a:rPr>
              <a:t>Ranby</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Błażej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Roga</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Jurij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Rudawski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Wacław</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Franciszek</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Sierpiński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Jerzy </a:t>
            </a:r>
            <a:r>
              <a:rPr lang="en-GB" sz="1000" b="0" dirty="0" err="1">
                <a:solidFill>
                  <a:srgbClr val="000000"/>
                </a:solidFill>
                <a:latin typeface="Calibri" pitchFamily="34" charset="0"/>
                <a:cs typeface="Calibri" pitchFamily="34" charset="0"/>
              </a:rPr>
              <a:t>Ignacy</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Skowroński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Dionizy</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Smoleński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Joachim Klaus </a:t>
            </a:r>
            <a:r>
              <a:rPr lang="en-GB" sz="1000" b="0" dirty="0" err="1">
                <a:solidFill>
                  <a:srgbClr val="000000"/>
                </a:solidFill>
                <a:latin typeface="Calibri" pitchFamily="34" charset="0"/>
                <a:cs typeface="Calibri" pitchFamily="34" charset="0"/>
              </a:rPr>
              <a:t>Strzodka</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Frans</a:t>
            </a:r>
            <a:r>
              <a:rPr lang="en-GB" sz="1000" b="0" dirty="0">
                <a:solidFill>
                  <a:srgbClr val="000000"/>
                </a:solidFill>
                <a:latin typeface="Calibri" pitchFamily="34" charset="0"/>
                <a:cs typeface="Calibri" pitchFamily="34" charset="0"/>
              </a:rPr>
              <a:t> Louis H. M. </a:t>
            </a:r>
            <a:r>
              <a:rPr lang="en-GB" sz="1000" b="0" dirty="0" err="1">
                <a:solidFill>
                  <a:srgbClr val="000000"/>
                </a:solidFill>
                <a:latin typeface="Calibri" pitchFamily="34" charset="0"/>
                <a:cs typeface="Calibri" pitchFamily="34" charset="0"/>
              </a:rPr>
              <a:t>Stumpers</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Karol </a:t>
            </a:r>
            <a:r>
              <a:rPr lang="en-GB" sz="1000" b="0" dirty="0" err="1">
                <a:solidFill>
                  <a:srgbClr val="000000"/>
                </a:solidFill>
                <a:latin typeface="Calibri" pitchFamily="34" charset="0"/>
                <a:cs typeface="Calibri" pitchFamily="34" charset="0"/>
              </a:rPr>
              <a:t>Széchy</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Zygmunt</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Szparkowski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Władysław</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Ślebodziński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Ryszard</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Tadeusiewicz</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Hamadoun</a:t>
            </a:r>
            <a:r>
              <a:rPr lang="en-GB" sz="1000" b="0" dirty="0">
                <a:solidFill>
                  <a:srgbClr val="000000"/>
                </a:solidFill>
                <a:latin typeface="Calibri" pitchFamily="34" charset="0"/>
                <a:cs typeface="Calibri" pitchFamily="34" charset="0"/>
              </a:rPr>
              <a:t> I. </a:t>
            </a:r>
            <a:r>
              <a:rPr lang="en-GB" sz="1000" b="0" dirty="0" err="1">
                <a:solidFill>
                  <a:srgbClr val="000000"/>
                </a:solidFill>
                <a:latin typeface="Calibri" pitchFamily="34" charset="0"/>
                <a:cs typeface="Calibri" pitchFamily="34" charset="0"/>
              </a:rPr>
              <a:t>Touré</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a:solidFill>
                  <a:srgbClr val="000000"/>
                </a:solidFill>
                <a:latin typeface="Calibri" pitchFamily="34" charset="0"/>
                <a:cs typeface="Calibri" pitchFamily="34" charset="0"/>
              </a:rPr>
              <a:t>Jan </a:t>
            </a:r>
            <a:r>
              <a:rPr lang="en-GB" sz="1000" b="0" dirty="0" err="1">
                <a:solidFill>
                  <a:srgbClr val="000000"/>
                </a:solidFill>
                <a:latin typeface="Calibri" pitchFamily="34" charset="0"/>
                <a:cs typeface="Calibri" pitchFamily="34" charset="0"/>
              </a:rPr>
              <a:t>Trojak</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Włodzimierz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Trzebiatowski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Kazimierz</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Urbanik</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Zenon</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Wiłun</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Andrzej</a:t>
            </a:r>
            <a:r>
              <a:rPr lang="en-GB" sz="1000" b="0" dirty="0">
                <a:solidFill>
                  <a:srgbClr val="000000"/>
                </a:solidFill>
                <a:latin typeface="Calibri" pitchFamily="34" charset="0"/>
                <a:cs typeface="Calibri" pitchFamily="34" charset="0"/>
              </a:rPr>
              <a:t> </a:t>
            </a:r>
            <a:r>
              <a:rPr lang="en-GB" sz="1000" b="0" dirty="0" err="1">
                <a:solidFill>
                  <a:srgbClr val="000000"/>
                </a:solidFill>
                <a:latin typeface="Calibri" pitchFamily="34" charset="0"/>
                <a:cs typeface="Calibri" pitchFamily="34" charset="0"/>
              </a:rPr>
              <a:t>Wiszniewski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r>
              <a:rPr lang="en-GB" sz="1000" b="0" dirty="0" err="1">
                <a:solidFill>
                  <a:srgbClr val="000000"/>
                </a:solidFill>
                <a:latin typeface="Calibri" pitchFamily="34" charset="0"/>
                <a:cs typeface="Calibri" pitchFamily="34" charset="0"/>
              </a:rPr>
              <a:t>Władysław</a:t>
            </a:r>
            <a:r>
              <a:rPr lang="en-GB" sz="1000" b="0" dirty="0">
                <a:solidFill>
                  <a:srgbClr val="000000"/>
                </a:solidFill>
                <a:latin typeface="Calibri" pitchFamily="34" charset="0"/>
                <a:cs typeface="Calibri" pitchFamily="34" charset="0"/>
              </a:rPr>
              <a:t> Karol </a:t>
            </a:r>
            <a:r>
              <a:rPr lang="en-GB" sz="1000" b="0" dirty="0" err="1">
                <a:solidFill>
                  <a:srgbClr val="000000"/>
                </a:solidFill>
                <a:latin typeface="Calibri" pitchFamily="34" charset="0"/>
                <a:cs typeface="Calibri" pitchFamily="34" charset="0"/>
              </a:rPr>
              <a:t>Włosiński</a:t>
            </a:r>
            <a:r>
              <a:rPr lang="en-GB" sz="1000" b="0" dirty="0">
                <a:solidFill>
                  <a:srgbClr val="000000"/>
                </a:solidFill>
                <a:latin typeface="Calibri" pitchFamily="34" charset="0"/>
                <a:cs typeface="Calibri" pitchFamily="34" charset="0"/>
              </a:rPr>
              <a:t> </a:t>
            </a:r>
            <a:endParaRPr lang="pl-PL" sz="1000" b="0" dirty="0" smtClean="0">
              <a:solidFill>
                <a:srgbClr val="000000"/>
              </a:solidFill>
              <a:latin typeface="Calibri" pitchFamily="34" charset="0"/>
              <a:cs typeface="Calibri" pitchFamily="34" charset="0"/>
            </a:endParaRPr>
          </a:p>
          <a:p>
            <a:pPr marL="180975" indent="0" eaLnBrk="1" hangingPunct="1">
              <a:spcBef>
                <a:spcPts val="400"/>
              </a:spcBef>
              <a:defRPr/>
            </a:pPr>
            <a:r>
              <a:rPr lang="pl-PL" sz="1000" b="0" dirty="0" err="1">
                <a:solidFill>
                  <a:srgbClr val="000000"/>
                </a:solidFill>
                <a:latin typeface="Calibri" pitchFamily="34" charset="0"/>
                <a:cs typeface="Calibri" pitchFamily="34" charset="0"/>
              </a:rPr>
              <a:t>Eckhard</a:t>
            </a:r>
            <a:r>
              <a:rPr lang="pl-PL" sz="1000" b="0" dirty="0">
                <a:solidFill>
                  <a:srgbClr val="000000"/>
                </a:solidFill>
                <a:latin typeface="Calibri" pitchFamily="34" charset="0"/>
                <a:cs typeface="Calibri" pitchFamily="34" charset="0"/>
              </a:rPr>
              <a:t> </a:t>
            </a:r>
            <a:r>
              <a:rPr lang="pl-PL" sz="1000" b="0" dirty="0" err="1">
                <a:solidFill>
                  <a:srgbClr val="000000"/>
                </a:solidFill>
                <a:latin typeface="Calibri" pitchFamily="34" charset="0"/>
                <a:cs typeface="Calibri" pitchFamily="34" charset="0"/>
              </a:rPr>
              <a:t>Beyer</a:t>
            </a:r>
            <a:endParaRPr lang="pl-PL" sz="1000" b="0" dirty="0">
              <a:solidFill>
                <a:srgbClr val="000000"/>
              </a:solidFill>
              <a:latin typeface="Calibri" pitchFamily="34" charset="0"/>
              <a:cs typeface="Calibri" pitchFamily="34" charset="0"/>
            </a:endParaRPr>
          </a:p>
          <a:p>
            <a:pPr marL="180975" indent="0" eaLnBrk="1" hangingPunct="1">
              <a:spcBef>
                <a:spcPts val="400"/>
              </a:spcBef>
              <a:defRPr/>
            </a:pPr>
            <a:r>
              <a:rPr lang="pl-PL" sz="1000" b="0" dirty="0">
                <a:solidFill>
                  <a:srgbClr val="000000"/>
                </a:solidFill>
                <a:latin typeface="Calibri" pitchFamily="34" charset="0"/>
                <a:cs typeface="Calibri" pitchFamily="34" charset="0"/>
              </a:rPr>
              <a:t>Gabriel </a:t>
            </a:r>
            <a:r>
              <a:rPr lang="pl-PL" sz="1000" b="0" dirty="0" err="1">
                <a:solidFill>
                  <a:srgbClr val="000000"/>
                </a:solidFill>
                <a:latin typeface="Calibri" pitchFamily="34" charset="0"/>
                <a:cs typeface="Calibri" pitchFamily="34" charset="0"/>
              </a:rPr>
              <a:t>Crean</a:t>
            </a:r>
            <a:endParaRPr lang="pl-PL" sz="1000" b="0" dirty="0">
              <a:solidFill>
                <a:srgbClr val="000000"/>
              </a:solidFill>
              <a:latin typeface="Calibri" pitchFamily="34" charset="0"/>
              <a:cs typeface="Calibri" pitchFamily="34" charset="0"/>
            </a:endParaRPr>
          </a:p>
          <a:p>
            <a:pPr marL="180975" indent="0" eaLnBrk="1" hangingPunct="1">
              <a:spcBef>
                <a:spcPts val="400"/>
              </a:spcBef>
              <a:defRPr/>
            </a:pPr>
            <a:r>
              <a:rPr lang="pl-PL" sz="1000" b="0" dirty="0" err="1">
                <a:solidFill>
                  <a:srgbClr val="000000"/>
                </a:solidFill>
                <a:latin typeface="Calibri" pitchFamily="34" charset="0"/>
                <a:cs typeface="Calibri" pitchFamily="34" charset="0"/>
              </a:rPr>
              <a:t>Reimund</a:t>
            </a:r>
            <a:r>
              <a:rPr lang="pl-PL" sz="1000" b="0" dirty="0">
                <a:solidFill>
                  <a:srgbClr val="000000"/>
                </a:solidFill>
                <a:latin typeface="Calibri" pitchFamily="34" charset="0"/>
                <a:cs typeface="Calibri" pitchFamily="34" charset="0"/>
              </a:rPr>
              <a:t> Neugebauer </a:t>
            </a:r>
          </a:p>
          <a:p>
            <a:pPr marL="180975" indent="0" eaLnBrk="1" hangingPunct="1">
              <a:spcBef>
                <a:spcPts val="400"/>
              </a:spcBef>
              <a:defRPr/>
            </a:pPr>
            <a:r>
              <a:rPr lang="pl-PL" sz="1000" b="0" dirty="0">
                <a:solidFill>
                  <a:srgbClr val="000000"/>
                </a:solidFill>
                <a:latin typeface="Calibri" pitchFamily="34" charset="0"/>
                <a:cs typeface="Calibri" pitchFamily="34" charset="0"/>
              </a:rPr>
              <a:t>Krzysztof </a:t>
            </a:r>
            <a:r>
              <a:rPr lang="pl-PL" sz="1000" b="0" dirty="0" smtClean="0">
                <a:solidFill>
                  <a:srgbClr val="000000"/>
                </a:solidFill>
                <a:latin typeface="Calibri" pitchFamily="34" charset="0"/>
                <a:cs typeface="Calibri" pitchFamily="34" charset="0"/>
              </a:rPr>
              <a:t>Kurzydłowski</a:t>
            </a:r>
          </a:p>
          <a:p>
            <a:pPr marL="180975" indent="0" eaLnBrk="1" hangingPunct="1">
              <a:spcBef>
                <a:spcPts val="400"/>
              </a:spcBef>
              <a:defRPr/>
            </a:pPr>
            <a:r>
              <a:rPr lang="en-GB" sz="1000" b="0" dirty="0" err="1" smtClean="0">
                <a:solidFill>
                  <a:srgbClr val="000000"/>
                </a:solidFill>
                <a:latin typeface="Calibri" pitchFamily="34" charset="0"/>
                <a:cs typeface="Calibri" pitchFamily="34" charset="0"/>
              </a:rPr>
              <a:t>Jerz</a:t>
            </a:r>
            <a:r>
              <a:rPr lang="pl-PL" sz="1000" b="0" dirty="0" smtClean="0">
                <a:solidFill>
                  <a:srgbClr val="000000"/>
                </a:solidFill>
                <a:latin typeface="Calibri" pitchFamily="34" charset="0"/>
                <a:cs typeface="Calibri" pitchFamily="34" charset="0"/>
              </a:rPr>
              <a:t>y </a:t>
            </a:r>
            <a:r>
              <a:rPr lang="en-GB" sz="1000" b="0" dirty="0" err="1" smtClean="0">
                <a:solidFill>
                  <a:srgbClr val="000000"/>
                </a:solidFill>
                <a:latin typeface="Calibri" pitchFamily="34" charset="0"/>
                <a:cs typeface="Calibri" pitchFamily="34" charset="0"/>
              </a:rPr>
              <a:t>Leszczyński</a:t>
            </a:r>
            <a:endParaRPr lang="en-GB" sz="1000" b="0" dirty="0">
              <a:solidFill>
                <a:srgbClr val="000000"/>
              </a:solidFill>
              <a:latin typeface="Calibri" pitchFamily="34" charset="0"/>
              <a:cs typeface="Calibri" pitchFamily="34" charset="0"/>
            </a:endParaRPr>
          </a:p>
          <a:p>
            <a:pPr marL="180975" indent="0" eaLnBrk="1" hangingPunct="1">
              <a:spcBef>
                <a:spcPts val="500"/>
              </a:spcBef>
              <a:buClrTx/>
              <a:buFontTx/>
              <a:buNone/>
              <a:defRPr/>
            </a:pPr>
            <a:endParaRPr lang="en-GB" sz="1000" b="0" dirty="0" smtClean="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947449" y="549052"/>
            <a:ext cx="7885112"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4000" b="1" dirty="0" smtClean="0">
                <a:latin typeface="Calibri" pitchFamily="34" charset="0"/>
                <a:cs typeface="Calibri" pitchFamily="34" charset="0"/>
              </a:rPr>
              <a:t>Do</a:t>
            </a:r>
            <a:r>
              <a:rPr lang="pl-PL" altLang="pl-PL" sz="4000" b="1" dirty="0" err="1">
                <a:latin typeface="Calibri" pitchFamily="34" charset="0"/>
                <a:cs typeface="Calibri" pitchFamily="34" charset="0"/>
              </a:rPr>
              <a:t>ktorzy</a:t>
            </a:r>
            <a:r>
              <a:rPr lang="en-GB" altLang="pl-PL" sz="4000" b="1" dirty="0">
                <a:latin typeface="Calibri" pitchFamily="34" charset="0"/>
                <a:cs typeface="Calibri" pitchFamily="34" charset="0"/>
              </a:rPr>
              <a:t> </a:t>
            </a:r>
            <a:r>
              <a:rPr lang="en-GB" altLang="pl-PL" sz="4000" b="1" dirty="0" err="1">
                <a:latin typeface="Calibri" pitchFamily="34" charset="0"/>
                <a:cs typeface="Calibri" pitchFamily="34" charset="0"/>
              </a:rPr>
              <a:t>Honoris</a:t>
            </a:r>
            <a:r>
              <a:rPr lang="en-GB" altLang="pl-PL" sz="4000" b="1" dirty="0">
                <a:latin typeface="Calibri" pitchFamily="34" charset="0"/>
                <a:cs typeface="Calibri" pitchFamily="34" charset="0"/>
              </a:rPr>
              <a:t> </a:t>
            </a:r>
            <a:r>
              <a:rPr lang="en-GB" altLang="pl-PL" sz="4000" b="1" dirty="0" err="1">
                <a:latin typeface="Calibri" pitchFamily="34" charset="0"/>
                <a:cs typeface="Calibri" pitchFamily="34" charset="0"/>
              </a:rPr>
              <a:t>Causa</a:t>
            </a:r>
            <a:endParaRPr lang="en-GB" altLang="pl-PL" sz="4000" b="1" dirty="0">
              <a:latin typeface="Calibri" pitchFamily="34" charset="0"/>
              <a:cs typeface="Calibri" pitchFamily="34" charset="0"/>
            </a:endParaRPr>
          </a:p>
        </p:txBody>
      </p:sp>
      <p:sp>
        <p:nvSpPr>
          <p:cNvPr id="10" name="Prostokąt 8"/>
          <p:cNvSpPr>
            <a:spLocks noChangeArrowheads="1"/>
          </p:cNvSpPr>
          <p:nvPr/>
        </p:nvSpPr>
        <p:spPr bwMode="auto">
          <a:xfrm>
            <a:off x="6129239" y="3320951"/>
            <a:ext cx="265785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dirty="0" err="1" smtClean="0">
                <a:latin typeface="Calibri" pitchFamily="34" charset="0"/>
                <a:cs typeface="Calibri" pitchFamily="34" charset="0"/>
              </a:rPr>
              <a:t>Reimund</a:t>
            </a:r>
            <a:r>
              <a:rPr lang="pl-PL" altLang="pl-PL" sz="900" dirty="0" smtClean="0">
                <a:latin typeface="Calibri" pitchFamily="34" charset="0"/>
                <a:cs typeface="Calibri" pitchFamily="34" charset="0"/>
              </a:rPr>
              <a:t> Neugebauer, rok nadania: </a:t>
            </a:r>
            <a:r>
              <a:rPr lang="pl-PL" altLang="pl-PL" sz="900" dirty="0">
                <a:latin typeface="Calibri" pitchFamily="34" charset="0"/>
                <a:cs typeface="Calibri" pitchFamily="34" charset="0"/>
              </a:rPr>
              <a:t>2015, </a:t>
            </a:r>
            <a:r>
              <a:rPr lang="pl-PL" altLang="pl-PL" sz="900" dirty="0" smtClean="0">
                <a:latin typeface="Calibri" pitchFamily="34" charset="0"/>
                <a:cs typeface="Calibri" pitchFamily="34" charset="0"/>
              </a:rPr>
              <a:t>profesor </a:t>
            </a:r>
            <a:r>
              <a:rPr lang="pl-PL" altLang="pl-PL" sz="900" dirty="0">
                <a:latin typeface="Calibri" pitchFamily="34" charset="0"/>
                <a:cs typeface="Calibri" pitchFamily="34" charset="0"/>
              </a:rPr>
              <a:t>nauk technicznych z Uniwersytetu </a:t>
            </a:r>
            <a:r>
              <a:rPr lang="pl-PL" altLang="pl-PL" sz="900" dirty="0" smtClean="0">
                <a:latin typeface="Calibri" pitchFamily="34" charset="0"/>
                <a:cs typeface="Calibri" pitchFamily="34" charset="0"/>
              </a:rPr>
              <a:t>Technicznego                w Chemnitz oraz Krzysztof J. Kurzydłowski, rok nadania: 2015, profesor nauk technicznych, dyrektor </a:t>
            </a:r>
            <a:r>
              <a:rPr lang="pl-PL" altLang="pl-PL" sz="900" dirty="0" err="1" smtClean="0">
                <a:latin typeface="Calibri" pitchFamily="34" charset="0"/>
                <a:cs typeface="Calibri" pitchFamily="34" charset="0"/>
              </a:rPr>
              <a:t>NCBiR</a:t>
            </a:r>
            <a:endParaRPr lang="pl-PL" altLang="pl-PL" sz="900" dirty="0">
              <a:latin typeface="Calibri" pitchFamily="34" charset="0"/>
              <a:cs typeface="Calibri" pitchFamily="34" charset="0"/>
            </a:endParaRPr>
          </a:p>
        </p:txBody>
      </p:sp>
      <p:sp>
        <p:nvSpPr>
          <p:cNvPr id="11" name="Prostokąt 9"/>
          <p:cNvSpPr>
            <a:spLocks noChangeArrowheads="1"/>
          </p:cNvSpPr>
          <p:nvPr/>
        </p:nvSpPr>
        <p:spPr bwMode="auto">
          <a:xfrm>
            <a:off x="6129240" y="6089836"/>
            <a:ext cx="265785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dirty="0" smtClean="0">
                <a:latin typeface="Calibri" pitchFamily="34" charset="0"/>
                <a:cs typeface="Calibri" pitchFamily="34" charset="0"/>
              </a:rPr>
              <a:t>Jerzy </a:t>
            </a:r>
            <a:r>
              <a:rPr lang="pl-PL" altLang="pl-PL" sz="900" dirty="0">
                <a:latin typeface="Calibri" pitchFamily="34" charset="0"/>
                <a:cs typeface="Calibri" pitchFamily="34" charset="0"/>
              </a:rPr>
              <a:t>Leszczyński, rok </a:t>
            </a:r>
            <a:r>
              <a:rPr lang="pl-PL" altLang="pl-PL" sz="900" dirty="0" smtClean="0">
                <a:latin typeface="Calibri" pitchFamily="34" charset="0"/>
                <a:cs typeface="Calibri" pitchFamily="34" charset="0"/>
              </a:rPr>
              <a:t>nadania: 2016, profesor </a:t>
            </a:r>
            <a:r>
              <a:rPr lang="pl-PL" altLang="pl-PL" sz="900" dirty="0">
                <a:latin typeface="Calibri" pitchFamily="34" charset="0"/>
                <a:cs typeface="Calibri" pitchFamily="34" charset="0"/>
              </a:rPr>
              <a:t>Jackson </a:t>
            </a:r>
            <a:r>
              <a:rPr lang="pl-PL" altLang="pl-PL" sz="900" dirty="0" err="1">
                <a:latin typeface="Calibri" pitchFamily="34" charset="0"/>
                <a:cs typeface="Calibri" pitchFamily="34" charset="0"/>
              </a:rPr>
              <a:t>State</a:t>
            </a:r>
            <a:r>
              <a:rPr lang="pl-PL" altLang="pl-PL" sz="900" dirty="0">
                <a:latin typeface="Calibri" pitchFamily="34" charset="0"/>
                <a:cs typeface="Calibri" pitchFamily="34" charset="0"/>
              </a:rPr>
              <a:t> </a:t>
            </a:r>
            <a:r>
              <a:rPr lang="pl-PL" altLang="pl-PL" sz="900" dirty="0" smtClean="0">
                <a:latin typeface="Calibri" pitchFamily="34" charset="0"/>
                <a:cs typeface="Calibri" pitchFamily="34" charset="0"/>
              </a:rPr>
              <a:t>University, założyciel </a:t>
            </a:r>
            <a:r>
              <a:rPr lang="pl-PL" altLang="pl-PL" sz="900" dirty="0">
                <a:latin typeface="Calibri" pitchFamily="34" charset="0"/>
                <a:cs typeface="Calibri" pitchFamily="34" charset="0"/>
              </a:rPr>
              <a:t>i wieloletni kierownik </a:t>
            </a:r>
            <a:r>
              <a:rPr lang="pl-PL" altLang="pl-PL" sz="900" dirty="0" err="1">
                <a:latin typeface="Calibri" pitchFamily="34" charset="0"/>
                <a:cs typeface="Calibri" pitchFamily="34" charset="0"/>
              </a:rPr>
              <a:t>Interdisciplinary</a:t>
            </a:r>
            <a:r>
              <a:rPr lang="pl-PL" altLang="pl-PL" sz="900" dirty="0">
                <a:latin typeface="Calibri" pitchFamily="34" charset="0"/>
                <a:cs typeface="Calibri" pitchFamily="34" charset="0"/>
              </a:rPr>
              <a:t> Center for </a:t>
            </a:r>
            <a:r>
              <a:rPr lang="pl-PL" altLang="pl-PL" sz="900" dirty="0" err="1" smtClean="0">
                <a:latin typeface="Calibri" pitchFamily="34" charset="0"/>
                <a:cs typeface="Calibri" pitchFamily="34" charset="0"/>
              </a:rPr>
              <a:t>Nanotoxicity</a:t>
            </a:r>
            <a:endParaRPr lang="pl-PL" altLang="pl-PL" sz="900" dirty="0">
              <a:latin typeface="Calibri" pitchFamily="34" charset="0"/>
              <a:cs typeface="Calibri" pitchFamily="34" charset="0"/>
            </a:endParaRPr>
          </a:p>
        </p:txBody>
      </p:sp>
      <p:pic>
        <p:nvPicPr>
          <p:cNvPr id="12" name="Picture 2" descr="D:\2016_11_15--Święto-Politechniki-Wr\IMG_742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16"/>
          <a:stretch/>
        </p:blipFill>
        <p:spPr bwMode="auto">
          <a:xfrm>
            <a:off x="6235061" y="4218147"/>
            <a:ext cx="2607053" cy="18372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154639" y="1507957"/>
            <a:ext cx="2607053" cy="173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7"/>
          <p:cNvSpPr txBox="1">
            <a:spLocks noChangeArrowheads="1"/>
          </p:cNvSpPr>
          <p:nvPr/>
        </p:nvSpPr>
        <p:spPr bwMode="auto">
          <a:xfrm>
            <a:off x="935038" y="548680"/>
            <a:ext cx="7885112"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4000" b="1" dirty="0" smtClean="0">
                <a:solidFill>
                  <a:schemeClr val="tx1"/>
                </a:solidFill>
                <a:latin typeface="Calibri" pitchFamily="34" charset="0"/>
                <a:cs typeface="Calibri" pitchFamily="34" charset="0"/>
              </a:rPr>
              <a:t>Politechnika </a:t>
            </a:r>
            <a:r>
              <a:rPr lang="pl-PL" altLang="pl-PL" sz="4000" b="1" dirty="0">
                <a:solidFill>
                  <a:schemeClr val="tx1"/>
                </a:solidFill>
                <a:latin typeface="Calibri" pitchFamily="34" charset="0"/>
                <a:cs typeface="Calibri" pitchFamily="34" charset="0"/>
              </a:rPr>
              <a:t>w liczbach</a:t>
            </a:r>
            <a:endParaRPr lang="en-GB" altLang="pl-PL" sz="4000" b="1" dirty="0">
              <a:solidFill>
                <a:schemeClr val="tx1"/>
              </a:solidFill>
              <a:latin typeface="Calibri" pitchFamily="34" charset="0"/>
              <a:cs typeface="Calibri" pitchFamily="34" charset="0"/>
            </a:endParaRPr>
          </a:p>
        </p:txBody>
      </p:sp>
      <p:sp>
        <p:nvSpPr>
          <p:cNvPr id="5" name="pole tekstowe 4"/>
          <p:cNvSpPr txBox="1"/>
          <p:nvPr/>
        </p:nvSpPr>
        <p:spPr>
          <a:xfrm>
            <a:off x="895920" y="6298736"/>
            <a:ext cx="3600400" cy="461665"/>
          </a:xfrm>
          <a:prstGeom prst="rect">
            <a:avLst/>
          </a:prstGeom>
          <a:noFill/>
        </p:spPr>
        <p:txBody>
          <a:bodyPr wrap="square" rtlCol="0">
            <a:spAutoFit/>
          </a:bodyPr>
          <a:lstStyle/>
          <a:p>
            <a:r>
              <a:rPr lang="pl-PL" sz="1200" dirty="0" smtClean="0">
                <a:latin typeface="Calibri" panose="020F0502020204030204" pitchFamily="34" charset="0"/>
              </a:rPr>
              <a:t>* stan </a:t>
            </a:r>
            <a:r>
              <a:rPr lang="pl-PL" sz="1200" dirty="0">
                <a:latin typeface="Calibri" panose="020F0502020204030204" pitchFamily="34" charset="0"/>
              </a:rPr>
              <a:t>na 30 listopada </a:t>
            </a:r>
            <a:r>
              <a:rPr lang="pl-PL" sz="1200" dirty="0" smtClean="0">
                <a:latin typeface="Calibri" panose="020F0502020204030204" pitchFamily="34" charset="0"/>
              </a:rPr>
              <a:t>2016 r.   </a:t>
            </a:r>
          </a:p>
          <a:p>
            <a:r>
              <a:rPr lang="pl-PL" sz="1200" dirty="0" smtClean="0">
                <a:latin typeface="Calibri" panose="020F0502020204030204" pitchFamily="34" charset="0"/>
              </a:rPr>
              <a:t>** stan na 31 grudnia 2016 r.</a:t>
            </a:r>
          </a:p>
        </p:txBody>
      </p:sp>
      <p:graphicFrame>
        <p:nvGraphicFramePr>
          <p:cNvPr id="3" name="Tabela 2"/>
          <p:cNvGraphicFramePr>
            <a:graphicFrameLocks noGrp="1"/>
          </p:cNvGraphicFramePr>
          <p:nvPr>
            <p:extLst>
              <p:ext uri="{D42A27DB-BD31-4B8C-83A1-F6EECF244321}">
                <p14:modId xmlns:p14="http://schemas.microsoft.com/office/powerpoint/2010/main" val="2135176122"/>
              </p:ext>
            </p:extLst>
          </p:nvPr>
        </p:nvGraphicFramePr>
        <p:xfrm>
          <a:off x="935037" y="1490843"/>
          <a:ext cx="3561283" cy="1714580"/>
        </p:xfrm>
        <a:graphic>
          <a:graphicData uri="http://schemas.openxmlformats.org/drawingml/2006/table">
            <a:tbl>
              <a:tblPr firstRow="1" bandRow="1">
                <a:tableStyleId>{C083E6E3-FA7D-4D7B-A595-EF9225AFEA82}</a:tableStyleId>
              </a:tblPr>
              <a:tblGrid>
                <a:gridCol w="2552740"/>
                <a:gridCol w="1008543"/>
              </a:tblGrid>
              <a:tr h="602766">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pl-PL" sz="1600" b="1" u="none" strike="noStrike" kern="1200" cap="none" normalizeH="0" baseline="0" dirty="0" smtClean="0">
                          <a:ln>
                            <a:noFill/>
                          </a:ln>
                          <a:solidFill>
                            <a:schemeClr val="tx1"/>
                          </a:solidFill>
                          <a:effectLst/>
                          <a:latin typeface="Calibri" panose="020F0502020204030204" pitchFamily="34" charset="0"/>
                        </a:rPr>
                        <a:t>Liczba różnorodnych kierunków studiów</a:t>
                      </a:r>
                      <a:endParaRPr kumimoji="0" lang="pl-PL" sz="1600" b="1" i="0" u="none" strike="noStrike" kern="1200" cap="none" normalizeH="0" baseline="0" dirty="0" smtClean="0">
                        <a:ln>
                          <a:noFill/>
                        </a:ln>
                        <a:solidFill>
                          <a:schemeClr val="tx1"/>
                        </a:solidFill>
                        <a:effectLst/>
                        <a:latin typeface="Calibri" panose="020F0502020204030204" pitchFamily="34" charset="0"/>
                        <a:ea typeface="+mn-ea"/>
                        <a:cs typeface="Calibri" pitchFamily="34" charset="0"/>
                      </a:endParaRPr>
                    </a:p>
                  </a:txBody>
                  <a:tcPr marL="91452" marR="91452"/>
                </a:tc>
                <a:tc>
                  <a:txBody>
                    <a:bodyPr/>
                    <a:lstStyle/>
                    <a:p>
                      <a:pPr marL="0" lvl="0" indent="0" algn="r">
                        <a:lnSpc>
                          <a:spcPct val="150000"/>
                        </a:lnSpc>
                        <a:buFont typeface="Arial" pitchFamily="34" charset="0"/>
                        <a:buNone/>
                      </a:pPr>
                      <a:r>
                        <a:rPr lang="pl-PL" sz="1600" b="0" dirty="0" smtClean="0">
                          <a:solidFill>
                            <a:schemeClr val="tx1"/>
                          </a:solidFill>
                          <a:latin typeface="Calibri" panose="020F0502020204030204" pitchFamily="34" charset="0"/>
                        </a:rPr>
                        <a:t>48</a:t>
                      </a:r>
                      <a:endParaRPr lang="pl-PL" sz="1600" b="0" dirty="0">
                        <a:solidFill>
                          <a:schemeClr val="tx1"/>
                        </a:solidFill>
                        <a:latin typeface="Calibri" panose="020F0502020204030204" pitchFamily="34" charset="0"/>
                        <a:cs typeface="Calibri" pitchFamily="34" charset="0"/>
                      </a:endParaRPr>
                    </a:p>
                  </a:txBody>
                  <a:tcPr marL="91452" marR="91452"/>
                </a:tc>
              </a:tr>
              <a:tr h="526139">
                <a:tc>
                  <a:txBody>
                    <a:bodyPr/>
                    <a:lstStyle/>
                    <a:p>
                      <a:pPr marL="0" marR="0" lvl="0" indent="0" algn="l" defTabSz="914400" rtl="0" eaLnBrk="1" fontAlgn="base" latinLnBrk="0" hangingPunct="1">
                        <a:lnSpc>
                          <a:spcPct val="150000"/>
                        </a:lnSpc>
                        <a:spcBef>
                          <a:spcPct val="20000"/>
                        </a:spcBef>
                        <a:spcAft>
                          <a:spcPct val="0"/>
                        </a:spcAft>
                        <a:buClrTx/>
                        <a:buSzTx/>
                        <a:buFontTx/>
                        <a:buNone/>
                        <a:tabLst/>
                      </a:pPr>
                      <a:r>
                        <a:rPr kumimoji="0" lang="pl-PL" sz="1600" b="1" u="none" strike="noStrike" kern="1200" cap="none" normalizeH="0" baseline="0" dirty="0" smtClean="0">
                          <a:ln>
                            <a:noFill/>
                          </a:ln>
                          <a:solidFill>
                            <a:schemeClr val="tx1"/>
                          </a:solidFill>
                          <a:effectLst/>
                          <a:latin typeface="Calibri" panose="020F0502020204030204" pitchFamily="34" charset="0"/>
                        </a:rPr>
                        <a:t>Liczba studentów</a:t>
                      </a:r>
                      <a:r>
                        <a:rPr kumimoji="0" lang="pl-PL" sz="1600" b="0" u="none" strike="noStrike" kern="1200" cap="none" normalizeH="0" baseline="0" dirty="0" smtClean="0">
                          <a:ln>
                            <a:noFill/>
                          </a:ln>
                          <a:solidFill>
                            <a:schemeClr val="tx1"/>
                          </a:solidFill>
                          <a:effectLst/>
                          <a:latin typeface="Calibri" panose="020F0502020204030204" pitchFamily="34" charset="0"/>
                        </a:rPr>
                        <a:t>*</a:t>
                      </a:r>
                      <a:endParaRPr kumimoji="0" lang="pl-PL" sz="1600" b="0" i="0" u="none" strike="noStrike" kern="1200" cap="none" normalizeH="0" baseline="0" dirty="0" smtClean="0">
                        <a:ln>
                          <a:noFill/>
                        </a:ln>
                        <a:solidFill>
                          <a:schemeClr val="tx1"/>
                        </a:solidFill>
                        <a:effectLst/>
                        <a:latin typeface="Calibri" panose="020F0502020204030204" pitchFamily="34" charset="0"/>
                        <a:ea typeface="+mn-ea"/>
                        <a:cs typeface="Calibri" pitchFamily="34" charset="0"/>
                      </a:endParaRPr>
                    </a:p>
                  </a:txBody>
                  <a:tcPr marL="91452" marR="91452"/>
                </a:tc>
                <a:tc>
                  <a:txBody>
                    <a:bodyPr/>
                    <a:lstStyle/>
                    <a:p>
                      <a:pPr marL="0" lvl="0" indent="0" algn="r">
                        <a:lnSpc>
                          <a:spcPct val="150000"/>
                        </a:lnSpc>
                        <a:buFont typeface="Arial" pitchFamily="34" charset="0"/>
                        <a:buNone/>
                      </a:pPr>
                      <a:r>
                        <a:rPr lang="pl-PL" sz="1600" b="0" dirty="0" smtClean="0">
                          <a:solidFill>
                            <a:schemeClr val="tx1"/>
                          </a:solidFill>
                          <a:latin typeface="Calibri" panose="020F0502020204030204" pitchFamily="34" charset="0"/>
                        </a:rPr>
                        <a:t>34 046</a:t>
                      </a:r>
                      <a:endParaRPr lang="pl-PL" sz="1600" b="0" dirty="0">
                        <a:solidFill>
                          <a:schemeClr val="tx1"/>
                        </a:solidFill>
                        <a:latin typeface="Calibri" panose="020F0502020204030204" pitchFamily="34" charset="0"/>
                        <a:cs typeface="Calibri" pitchFamily="34" charset="0"/>
                      </a:endParaRPr>
                    </a:p>
                  </a:txBody>
                  <a:tcPr marL="91452" marR="91452"/>
                </a:tc>
              </a:tr>
              <a:tr h="585675">
                <a:tc>
                  <a:txBody>
                    <a:bodyPr/>
                    <a:lstStyle/>
                    <a:p>
                      <a:pPr marL="0" marR="0" lvl="0" indent="0" algn="l" defTabSz="914400" rtl="0" eaLnBrk="1" fontAlgn="base" latinLnBrk="0" hangingPunct="1">
                        <a:lnSpc>
                          <a:spcPct val="150000"/>
                        </a:lnSpc>
                        <a:spcBef>
                          <a:spcPct val="20000"/>
                        </a:spcBef>
                        <a:spcAft>
                          <a:spcPct val="0"/>
                        </a:spcAft>
                        <a:buClrTx/>
                        <a:buSzTx/>
                        <a:buFontTx/>
                        <a:buNone/>
                        <a:tabLst/>
                      </a:pPr>
                      <a:r>
                        <a:rPr kumimoji="0" lang="pl-PL" sz="1600" b="1" u="none" strike="noStrike" kern="1200" cap="none" normalizeH="0" baseline="0" dirty="0" smtClean="0">
                          <a:ln>
                            <a:noFill/>
                          </a:ln>
                          <a:solidFill>
                            <a:schemeClr val="tx1"/>
                          </a:solidFill>
                          <a:effectLst/>
                          <a:latin typeface="Calibri" panose="020F0502020204030204" pitchFamily="34" charset="0"/>
                        </a:rPr>
                        <a:t>Liczba doktorantów</a:t>
                      </a:r>
                      <a:r>
                        <a:rPr kumimoji="0" lang="pl-PL" sz="1600" b="0" u="none" strike="noStrike" kern="1200" cap="none" normalizeH="0" baseline="0" dirty="0" smtClean="0">
                          <a:ln>
                            <a:noFill/>
                          </a:ln>
                          <a:solidFill>
                            <a:schemeClr val="tx1"/>
                          </a:solidFill>
                          <a:effectLst/>
                          <a:latin typeface="Calibri" panose="020F0502020204030204" pitchFamily="34" charset="0"/>
                        </a:rPr>
                        <a:t>**</a:t>
                      </a:r>
                      <a:endParaRPr kumimoji="0" lang="pl-PL" sz="1600" b="0" i="0" u="none" strike="noStrike" kern="1200" cap="none" normalizeH="0" baseline="0" dirty="0" smtClean="0">
                        <a:ln>
                          <a:noFill/>
                        </a:ln>
                        <a:solidFill>
                          <a:schemeClr val="tx1"/>
                        </a:solidFill>
                        <a:effectLst/>
                        <a:latin typeface="Calibri" panose="020F0502020204030204" pitchFamily="34" charset="0"/>
                        <a:ea typeface="+mn-ea"/>
                        <a:cs typeface="Calibri" pitchFamily="34" charset="0"/>
                      </a:endParaRPr>
                    </a:p>
                  </a:txBody>
                  <a:tcPr marL="91452" marR="91452"/>
                </a:tc>
                <a:tc>
                  <a:txBody>
                    <a:bodyPr/>
                    <a:lstStyle/>
                    <a:p>
                      <a:pPr marL="0" lvl="0" indent="0" algn="r">
                        <a:lnSpc>
                          <a:spcPct val="150000"/>
                        </a:lnSpc>
                        <a:buFont typeface="Arial" pitchFamily="34" charset="0"/>
                        <a:buNone/>
                      </a:pPr>
                      <a:r>
                        <a:rPr lang="pl-PL" sz="1600" b="0" dirty="0" smtClean="0">
                          <a:solidFill>
                            <a:schemeClr val="tx1"/>
                          </a:solidFill>
                          <a:latin typeface="Calibri" panose="020F0502020204030204" pitchFamily="34" charset="0"/>
                        </a:rPr>
                        <a:t>918</a:t>
                      </a:r>
                      <a:endParaRPr lang="pl-PL" sz="1600" b="0" dirty="0">
                        <a:solidFill>
                          <a:schemeClr val="tx1"/>
                        </a:solidFill>
                        <a:latin typeface="Calibri" panose="020F0502020204030204" pitchFamily="34" charset="0"/>
                        <a:cs typeface="Calibri" pitchFamily="34" charset="0"/>
                      </a:endParaRPr>
                    </a:p>
                  </a:txBody>
                  <a:tcPr marL="91452" marR="91452"/>
                </a:tc>
              </a:tr>
            </a:tbl>
          </a:graphicData>
        </a:graphic>
      </p:graphicFrame>
      <p:graphicFrame>
        <p:nvGraphicFramePr>
          <p:cNvPr id="7" name="Tabela 6"/>
          <p:cNvGraphicFramePr>
            <a:graphicFrameLocks noGrp="1"/>
          </p:cNvGraphicFramePr>
          <p:nvPr>
            <p:extLst>
              <p:ext uri="{D42A27DB-BD31-4B8C-83A1-F6EECF244321}">
                <p14:modId xmlns:p14="http://schemas.microsoft.com/office/powerpoint/2010/main" val="2553960383"/>
              </p:ext>
            </p:extLst>
          </p:nvPr>
        </p:nvGraphicFramePr>
        <p:xfrm>
          <a:off x="936562" y="3616215"/>
          <a:ext cx="3559758" cy="2223865"/>
        </p:xfrm>
        <a:graphic>
          <a:graphicData uri="http://schemas.openxmlformats.org/drawingml/2006/table">
            <a:tbl>
              <a:tblPr firstRow="1" bandRow="1">
                <a:tableStyleId>{C083E6E3-FA7D-4D7B-A595-EF9225AFEA82}</a:tableStyleId>
              </a:tblPr>
              <a:tblGrid>
                <a:gridCol w="2551645"/>
                <a:gridCol w="1008113"/>
              </a:tblGrid>
              <a:tr h="5473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u="none" strike="noStrike" kern="400" cap="none" spc="0" normalizeH="0" baseline="0" dirty="0" smtClean="0">
                          <a:ln>
                            <a:noFill/>
                          </a:ln>
                          <a:solidFill>
                            <a:schemeClr val="tx1"/>
                          </a:solidFill>
                          <a:effectLst/>
                          <a:latin typeface="Calibri" panose="020F0502020204030204" pitchFamily="34" charset="0"/>
                        </a:rPr>
                        <a:t>Liczba nauczycieli akademickich</a:t>
                      </a:r>
                      <a:r>
                        <a:rPr kumimoji="0" lang="pl-PL" sz="1600" b="0" u="none" strike="noStrike" kern="400" cap="none" spc="0" normalizeH="0" baseline="0" dirty="0" smtClean="0">
                          <a:ln>
                            <a:noFill/>
                          </a:ln>
                          <a:solidFill>
                            <a:schemeClr val="tx1"/>
                          </a:solidFill>
                          <a:effectLst/>
                          <a:latin typeface="Calibri" panose="020F0502020204030204" pitchFamily="34" charset="0"/>
                        </a:rPr>
                        <a:t>** </a:t>
                      </a:r>
                      <a:r>
                        <a:rPr kumimoji="0" lang="pl-PL" sz="1600" u="none" strike="noStrike" kern="1200" cap="none" spc="0" normalizeH="0" baseline="0" dirty="0" smtClean="0">
                          <a:ln>
                            <a:noFill/>
                          </a:ln>
                          <a:solidFill>
                            <a:schemeClr val="tx1"/>
                          </a:solidFill>
                          <a:effectLst/>
                          <a:latin typeface="Calibri" panose="020F0502020204030204" pitchFamily="34" charset="0"/>
                        </a:rPr>
                        <a:t>w tym: </a:t>
                      </a:r>
                      <a:endParaRPr kumimoji="0" lang="pl-PL" sz="1600" b="0" i="0" u="none" strike="noStrike" kern="1200" cap="none" spc="0" normalizeH="0" baseline="0" dirty="0" smtClean="0">
                        <a:ln>
                          <a:noFill/>
                        </a:ln>
                        <a:solidFill>
                          <a:schemeClr val="tx1"/>
                        </a:solidFill>
                        <a:effectLst/>
                        <a:latin typeface="Calibri" pitchFamily="34" charset="0"/>
                        <a:ea typeface="+mn-ea"/>
                        <a:cs typeface="Calibri" pitchFamily="34" charset="0"/>
                      </a:endParaRPr>
                    </a:p>
                  </a:txBody>
                  <a:tcPr marL="91452" marR="91452"/>
                </a:tc>
                <a:tc>
                  <a:txBody>
                    <a:bodyPr/>
                    <a:lstStyle/>
                    <a:p>
                      <a:pPr marL="0" lvl="0" indent="0" algn="r">
                        <a:lnSpc>
                          <a:spcPct val="150000"/>
                        </a:lnSpc>
                        <a:buFont typeface="Arial" pitchFamily="34" charset="0"/>
                        <a:buNone/>
                      </a:pPr>
                      <a:r>
                        <a:rPr lang="pl-PL" sz="1600" dirty="0" smtClean="0">
                          <a:solidFill>
                            <a:schemeClr val="tx1"/>
                          </a:solidFill>
                          <a:latin typeface="Calibri" panose="020F0502020204030204" pitchFamily="34" charset="0"/>
                        </a:rPr>
                        <a:t>2131</a:t>
                      </a:r>
                      <a:endParaRPr lang="pl-PL" sz="1600" b="1" dirty="0">
                        <a:solidFill>
                          <a:schemeClr val="tx1"/>
                        </a:solidFill>
                        <a:latin typeface="Calibri" pitchFamily="34" charset="0"/>
                        <a:cs typeface="Calibri" pitchFamily="34" charset="0"/>
                      </a:endParaRPr>
                    </a:p>
                  </a:txBody>
                  <a:tcPr marL="91452" marR="91452"/>
                </a:tc>
              </a:tr>
              <a:tr h="521205">
                <a:tc>
                  <a:txBody>
                    <a:bodyPr/>
                    <a:lstStyle/>
                    <a:p>
                      <a:pPr marL="457200" marR="0" lvl="2" indent="0" algn="l" defTabSz="914400" rtl="0" eaLnBrk="1" fontAlgn="auto" latinLnBrk="0" hangingPunct="1">
                        <a:lnSpc>
                          <a:spcPct val="150000"/>
                        </a:lnSpc>
                        <a:spcBef>
                          <a:spcPts val="0"/>
                        </a:spcBef>
                        <a:spcAft>
                          <a:spcPts val="0"/>
                        </a:spcAft>
                        <a:buClrTx/>
                        <a:buSzTx/>
                        <a:buFont typeface="Arial" pitchFamily="34" charset="0"/>
                        <a:buNone/>
                        <a:tabLst/>
                        <a:defRPr/>
                      </a:pPr>
                      <a:r>
                        <a:rPr kumimoji="0" lang="pl-PL" sz="1600" u="none" strike="noStrike" kern="1200" cap="none" normalizeH="0" baseline="0" dirty="0" smtClean="0">
                          <a:ln>
                            <a:noFill/>
                          </a:ln>
                          <a:solidFill>
                            <a:schemeClr val="tx1"/>
                          </a:solidFill>
                          <a:effectLst/>
                          <a:latin typeface="Calibri" panose="020F0502020204030204" pitchFamily="34" charset="0"/>
                        </a:rPr>
                        <a:t>z tytułem profesora</a:t>
                      </a:r>
                      <a:endParaRPr kumimoji="0" lang="pt-BR" sz="1600" b="0" u="none" strike="noStrike" kern="1200" cap="none" normalizeH="0" baseline="0" dirty="0" smtClean="0">
                        <a:ln>
                          <a:noFill/>
                        </a:ln>
                        <a:solidFill>
                          <a:schemeClr val="tx1"/>
                        </a:solidFill>
                        <a:effectLst/>
                        <a:latin typeface="Calibri" pitchFamily="34" charset="0"/>
                        <a:ea typeface="+mn-ea"/>
                        <a:cs typeface="Calibri" pitchFamily="34" charset="0"/>
                      </a:endParaRPr>
                    </a:p>
                  </a:txBody>
                  <a:tcPr marL="91452" marR="91452" anchor="ctr"/>
                </a:tc>
                <a:tc>
                  <a:txBody>
                    <a:bodyPr/>
                    <a:lstStyle/>
                    <a:p>
                      <a:pPr marL="0" lvl="0" indent="0" algn="r">
                        <a:lnSpc>
                          <a:spcPct val="150000"/>
                        </a:lnSpc>
                        <a:buFont typeface="Arial" pitchFamily="34" charset="0"/>
                        <a:buNone/>
                      </a:pPr>
                      <a:r>
                        <a:rPr lang="pl-PL" sz="1600" b="0" dirty="0" smtClean="0">
                          <a:solidFill>
                            <a:schemeClr val="tx1"/>
                          </a:solidFill>
                          <a:latin typeface="Calibri" panose="020F0502020204030204" pitchFamily="34" charset="0"/>
                        </a:rPr>
                        <a:t>214</a:t>
                      </a:r>
                      <a:endParaRPr lang="pl-PL" sz="1600" b="0" dirty="0">
                        <a:solidFill>
                          <a:schemeClr val="tx1"/>
                        </a:solidFill>
                        <a:latin typeface="Calibri" pitchFamily="34" charset="0"/>
                        <a:cs typeface="Calibri" pitchFamily="34" charset="0"/>
                      </a:endParaRPr>
                    </a:p>
                  </a:txBody>
                  <a:tcPr marL="91452" marR="91452"/>
                </a:tc>
              </a:tr>
              <a:tr h="547308">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pl-PL" sz="1600" u="none" strike="noStrike" kern="1200" cap="none" normalizeH="0" baseline="0" dirty="0" smtClean="0">
                          <a:ln>
                            <a:noFill/>
                          </a:ln>
                          <a:solidFill>
                            <a:schemeClr val="tx1"/>
                          </a:solidFill>
                          <a:effectLst/>
                          <a:latin typeface="Calibri" panose="020F0502020204030204" pitchFamily="34" charset="0"/>
                        </a:rPr>
                        <a:t>ze stopniem doktora habilitowanego  </a:t>
                      </a:r>
                      <a:endParaRPr kumimoji="0" lang="pt-BR" sz="1600" b="0" u="none" strike="noStrike" kern="1200" cap="none" normalizeH="0" baseline="0" dirty="0" smtClean="0">
                        <a:ln>
                          <a:noFill/>
                        </a:ln>
                        <a:solidFill>
                          <a:schemeClr val="tx1"/>
                        </a:solidFill>
                        <a:effectLst/>
                        <a:latin typeface="Calibri" pitchFamily="34" charset="0"/>
                        <a:ea typeface="+mn-ea"/>
                        <a:cs typeface="Calibri" pitchFamily="34" charset="0"/>
                      </a:endParaRPr>
                    </a:p>
                  </a:txBody>
                  <a:tcPr marL="91452" marR="91452" anchor="ctr"/>
                </a:tc>
                <a:tc>
                  <a:txBody>
                    <a:bodyPr/>
                    <a:lstStyle/>
                    <a:p>
                      <a:pPr marL="0" lvl="0" indent="0" algn="r">
                        <a:lnSpc>
                          <a:spcPct val="150000"/>
                        </a:lnSpc>
                        <a:buFont typeface="Arial" pitchFamily="34" charset="0"/>
                        <a:buNone/>
                      </a:pPr>
                      <a:r>
                        <a:rPr lang="pl-PL" sz="1600" b="0" dirty="0" smtClean="0">
                          <a:solidFill>
                            <a:schemeClr val="tx1"/>
                          </a:solidFill>
                          <a:latin typeface="Calibri" panose="020F0502020204030204" pitchFamily="34" charset="0"/>
                        </a:rPr>
                        <a:t>269</a:t>
                      </a:r>
                      <a:endParaRPr lang="pl-PL" sz="1600" b="0" dirty="0">
                        <a:solidFill>
                          <a:schemeClr val="tx1"/>
                        </a:solidFill>
                        <a:latin typeface="Calibri" pitchFamily="34" charset="0"/>
                        <a:cs typeface="Calibri" pitchFamily="34" charset="0"/>
                      </a:endParaRPr>
                    </a:p>
                  </a:txBody>
                  <a:tcPr marL="91452" marR="91452"/>
                </a:tc>
              </a:tr>
              <a:tr h="544420">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pt-BR" sz="1600" b="0" u="none" strike="noStrike" kern="1200" cap="none" normalizeH="0" baseline="0" dirty="0" smtClean="0">
                          <a:ln>
                            <a:noFill/>
                          </a:ln>
                          <a:solidFill>
                            <a:schemeClr val="tx1"/>
                          </a:solidFill>
                          <a:effectLst/>
                          <a:latin typeface="Calibri" pitchFamily="34" charset="0"/>
                          <a:ea typeface="+mn-ea"/>
                          <a:cs typeface="Calibri" pitchFamily="34" charset="0"/>
                        </a:rPr>
                        <a:t>ze stopniem doktora </a:t>
                      </a:r>
                    </a:p>
                  </a:txBody>
                  <a:tcPr marL="91452" marR="91452" anchor="ctr"/>
                </a:tc>
                <a:tc>
                  <a:txBody>
                    <a:bodyPr/>
                    <a:lstStyle/>
                    <a:p>
                      <a:pPr marL="0" lvl="0" indent="0" algn="r">
                        <a:lnSpc>
                          <a:spcPct val="150000"/>
                        </a:lnSpc>
                        <a:buFont typeface="Arial" pitchFamily="34" charset="0"/>
                        <a:buNone/>
                      </a:pPr>
                      <a:r>
                        <a:rPr lang="pl-PL" sz="1600" b="0" dirty="0" smtClean="0">
                          <a:solidFill>
                            <a:schemeClr val="tx1"/>
                          </a:solidFill>
                          <a:latin typeface="Calibri" pitchFamily="34" charset="0"/>
                          <a:cs typeface="Calibri" pitchFamily="34" charset="0"/>
                        </a:rPr>
                        <a:t>1259</a:t>
                      </a:r>
                      <a:endParaRPr lang="pl-PL" sz="1600" b="0" dirty="0">
                        <a:solidFill>
                          <a:schemeClr val="tx1"/>
                        </a:solidFill>
                        <a:latin typeface="Calibri" pitchFamily="34" charset="0"/>
                        <a:cs typeface="Calibri" pitchFamily="34" charset="0"/>
                      </a:endParaRPr>
                    </a:p>
                  </a:txBody>
                  <a:tcPr marL="91452" marR="91452"/>
                </a:tc>
              </a:tr>
            </a:tbl>
          </a:graphicData>
        </a:graphic>
      </p:graphicFrame>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3416" y="1481695"/>
            <a:ext cx="3952593" cy="2595377"/>
          </a:xfrm>
          <a:prstGeom prst="rect">
            <a:avLst/>
          </a:prstGeom>
        </p:spPr>
      </p:pic>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3901959" y="2806207"/>
            <a:ext cx="43561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spcBef>
                <a:spcPct val="50000"/>
              </a:spcBef>
            </a:pPr>
            <a:r>
              <a:rPr lang="pl-PL" altLang="pl-PL" sz="1400" b="1" dirty="0" smtClean="0">
                <a:solidFill>
                  <a:schemeClr val="tx1"/>
                </a:solidFill>
                <a:latin typeface="Calibri" pitchFamily="34" charset="0"/>
                <a:cs typeface="Calibri" pitchFamily="34" charset="0"/>
              </a:rPr>
              <a:t>2015</a:t>
            </a:r>
            <a:endParaRPr lang="pl-PL" altLang="pl-PL" sz="1400" b="1" dirty="0">
              <a:solidFill>
                <a:schemeClr val="tx1"/>
              </a:solidFill>
              <a:latin typeface="Calibri" pitchFamily="34" charset="0"/>
              <a:cs typeface="Calibri" pitchFamily="34" charset="0"/>
            </a:endParaRPr>
          </a:p>
          <a:p>
            <a:pPr algn="ctr" eaLnBrk="1" hangingPunct="1">
              <a:spcBef>
                <a:spcPct val="50000"/>
              </a:spcBef>
              <a:buFontTx/>
              <a:buNone/>
            </a:pPr>
            <a:r>
              <a:rPr lang="pl-PL" altLang="pl-PL" sz="1400" dirty="0">
                <a:latin typeface="Calibri" pitchFamily="34" charset="0"/>
                <a:cs typeface="Calibri" pitchFamily="34" charset="0"/>
              </a:rPr>
              <a:t>VI uczelnia w Polsce, której absolwenci są najbardziej poszukiwani przez </a:t>
            </a:r>
            <a:r>
              <a:rPr lang="pl-PL" altLang="pl-PL" sz="1400" dirty="0" smtClean="0">
                <a:latin typeface="Calibri" pitchFamily="34" charset="0"/>
                <a:cs typeface="Calibri" pitchFamily="34" charset="0"/>
              </a:rPr>
              <a:t>pracodawców</a:t>
            </a:r>
            <a:endParaRPr lang="pl-PL" altLang="pl-PL" sz="1400" dirty="0">
              <a:latin typeface="Calibri" pitchFamily="34" charset="0"/>
              <a:cs typeface="Calibri" pitchFamily="34" charset="0"/>
            </a:endParaRPr>
          </a:p>
        </p:txBody>
      </p:sp>
      <p:sp>
        <p:nvSpPr>
          <p:cNvPr id="3" name="Rectangle 2"/>
          <p:cNvSpPr txBox="1">
            <a:spLocks noChangeArrowheads="1"/>
          </p:cNvSpPr>
          <p:nvPr/>
        </p:nvSpPr>
        <p:spPr bwMode="auto">
          <a:xfrm>
            <a:off x="935360" y="476672"/>
            <a:ext cx="7885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4000" b="1" dirty="0">
                <a:solidFill>
                  <a:schemeClr val="tx1"/>
                </a:solidFill>
                <a:latin typeface="Calibri" pitchFamily="34" charset="0"/>
                <a:cs typeface="Calibri" pitchFamily="34" charset="0"/>
              </a:rPr>
              <a:t>	</a:t>
            </a:r>
            <a:r>
              <a:rPr lang="pl-PL" altLang="pl-PL" sz="4000" b="1" dirty="0" smtClean="0">
                <a:solidFill>
                  <a:schemeClr val="tx1"/>
                </a:solidFill>
                <a:latin typeface="Calibri" pitchFamily="34" charset="0"/>
                <a:cs typeface="Calibri" pitchFamily="34" charset="0"/>
              </a:rPr>
              <a:t>Politechnika </a:t>
            </a:r>
            <a:r>
              <a:rPr lang="pl-PL" altLang="pl-PL" sz="4000" b="1" dirty="0">
                <a:solidFill>
                  <a:schemeClr val="tx1"/>
                </a:solidFill>
                <a:latin typeface="Calibri" pitchFamily="34" charset="0"/>
                <a:cs typeface="Calibri" pitchFamily="34" charset="0"/>
              </a:rPr>
              <a:t>w rankingach</a:t>
            </a:r>
            <a:endParaRPr lang="en-US" altLang="pl-PL" sz="4000" b="1" dirty="0">
              <a:solidFill>
                <a:schemeClr val="tx1"/>
              </a:solidFill>
              <a:latin typeface="Calibri" pitchFamily="34" charset="0"/>
              <a:cs typeface="Calibri" pitchFamily="34" charset="0"/>
            </a:endParaRPr>
          </a:p>
        </p:txBody>
      </p:sp>
      <p:sp>
        <p:nvSpPr>
          <p:cNvPr id="4" name="Text Box 32"/>
          <p:cNvSpPr txBox="1">
            <a:spLocks noChangeArrowheads="1"/>
          </p:cNvSpPr>
          <p:nvPr/>
        </p:nvSpPr>
        <p:spPr bwMode="auto">
          <a:xfrm>
            <a:off x="3813250" y="1769942"/>
            <a:ext cx="4573587" cy="74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pl-PL" altLang="pl-PL" sz="1400" b="1" dirty="0" smtClean="0">
                <a:solidFill>
                  <a:schemeClr val="tx1"/>
                </a:solidFill>
                <a:latin typeface="Calibri" pitchFamily="34" charset="0"/>
                <a:cs typeface="Calibri" pitchFamily="34" charset="0"/>
              </a:rPr>
              <a:t>2016</a:t>
            </a:r>
            <a:endParaRPr lang="pl-PL" altLang="pl-PL" sz="1400" b="1" dirty="0">
              <a:solidFill>
                <a:schemeClr val="tx1"/>
              </a:solidFill>
              <a:latin typeface="Calibri" pitchFamily="34" charset="0"/>
              <a:cs typeface="Calibri" pitchFamily="34" charset="0"/>
            </a:endParaRPr>
          </a:p>
          <a:p>
            <a:pPr algn="ctr" eaLnBrk="1" hangingPunct="1">
              <a:spcBef>
                <a:spcPts val="838"/>
              </a:spcBef>
              <a:buFontTx/>
              <a:buNone/>
            </a:pPr>
            <a:r>
              <a:rPr lang="pl-PL" altLang="pl-PL" sz="1400" dirty="0">
                <a:latin typeface="Calibri" pitchFamily="34" charset="0"/>
                <a:cs typeface="Calibri" pitchFamily="34" charset="0"/>
              </a:rPr>
              <a:t>V miejsce w rankingu uczelni akademickich</a:t>
            </a:r>
          </a:p>
          <a:p>
            <a:pPr algn="ctr"/>
            <a:r>
              <a:rPr lang="pl-PL" altLang="pl-PL" sz="1400" dirty="0">
                <a:latin typeface="Calibri" pitchFamily="34" charset="0"/>
                <a:cs typeface="Calibri" pitchFamily="34" charset="0"/>
              </a:rPr>
              <a:t>II miejsce w rankingu uczelni technicznych</a:t>
            </a:r>
          </a:p>
        </p:txBody>
      </p:sp>
      <p:grpSp>
        <p:nvGrpSpPr>
          <p:cNvPr id="5" name="Grupa 3"/>
          <p:cNvGrpSpPr>
            <a:grpSpLocks/>
          </p:cNvGrpSpPr>
          <p:nvPr/>
        </p:nvGrpSpPr>
        <p:grpSpPr bwMode="auto">
          <a:xfrm>
            <a:off x="1394503" y="4023027"/>
            <a:ext cx="2203450" cy="968375"/>
            <a:chOff x="1036638" y="1268413"/>
            <a:chExt cx="2203450" cy="968375"/>
          </a:xfrm>
        </p:grpSpPr>
        <p:sp>
          <p:nvSpPr>
            <p:cNvPr id="6" name="Prostokąt zaokrąglony 1"/>
            <p:cNvSpPr>
              <a:spLocks noChangeArrowheads="1"/>
            </p:cNvSpPr>
            <p:nvPr/>
          </p:nvSpPr>
          <p:spPr bwMode="auto">
            <a:xfrm>
              <a:off x="1036638" y="1268413"/>
              <a:ext cx="2203450" cy="968375"/>
            </a:xfrm>
            <a:prstGeom prst="roundRect">
              <a:avLst>
                <a:gd name="adj" fmla="val 0"/>
              </a:avLst>
            </a:prstGeom>
            <a:noFill/>
            <a:ln w="9525"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ltLang="pl-PL">
                <a:latin typeface="Calibri" pitchFamily="34" charset="0"/>
                <a:cs typeface="Calibri" pitchFamily="34" charset="0"/>
              </a:endParaRPr>
            </a:p>
          </p:txBody>
        </p:sp>
        <p:pic>
          <p:nvPicPr>
            <p:cNvPr id="7" name="Picture 13" descr="Webometrics Ranking of World Universities Jan 2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100" y="1336675"/>
              <a:ext cx="89852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Prostokąt zaokrąglony 8"/>
          <p:cNvSpPr>
            <a:spLocks noChangeArrowheads="1"/>
          </p:cNvSpPr>
          <p:nvPr/>
        </p:nvSpPr>
        <p:spPr bwMode="auto">
          <a:xfrm>
            <a:off x="1394503" y="5167614"/>
            <a:ext cx="2227263" cy="971550"/>
          </a:xfrm>
          <a:prstGeom prst="roundRect">
            <a:avLst>
              <a:gd name="adj" fmla="val 1852"/>
            </a:avLst>
          </a:prstGeom>
          <a:noFill/>
          <a:ln w="9525"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ltLang="pl-PL">
              <a:latin typeface="Calibri" pitchFamily="34" charset="0"/>
              <a:cs typeface="Calibri" pitchFamily="34" charset="0"/>
            </a:endParaRPr>
          </a:p>
        </p:txBody>
      </p:sp>
      <p:sp>
        <p:nvSpPr>
          <p:cNvPr id="11" name="Text Box 32"/>
          <p:cNvSpPr txBox="1">
            <a:spLocks noChangeArrowheads="1"/>
          </p:cNvSpPr>
          <p:nvPr/>
        </p:nvSpPr>
        <p:spPr bwMode="auto">
          <a:xfrm>
            <a:off x="3791628" y="5167614"/>
            <a:ext cx="45735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pl-PL" altLang="pl-PL" sz="1400" b="1" dirty="0">
                <a:latin typeface="Calibri" pitchFamily="34" charset="0"/>
                <a:cs typeface="Calibri" pitchFamily="34" charset="0"/>
              </a:rPr>
              <a:t>styczeń </a:t>
            </a:r>
            <a:r>
              <a:rPr lang="pl-PL" altLang="pl-PL" sz="1400" b="1" dirty="0" smtClean="0">
                <a:latin typeface="Calibri" pitchFamily="34" charset="0"/>
                <a:cs typeface="Calibri" pitchFamily="34" charset="0"/>
              </a:rPr>
              <a:t>2014</a:t>
            </a:r>
            <a:endParaRPr lang="pl-PL" altLang="pl-PL" sz="1400" b="1" dirty="0">
              <a:solidFill>
                <a:schemeClr val="tx1"/>
              </a:solidFill>
              <a:latin typeface="Calibri" pitchFamily="34" charset="0"/>
              <a:cs typeface="Calibri" pitchFamily="34" charset="0"/>
            </a:endParaRPr>
          </a:p>
          <a:p>
            <a:pPr algn="ctr"/>
            <a:r>
              <a:rPr lang="pl-PL" sz="1400" dirty="0"/>
              <a:t>I </a:t>
            </a:r>
            <a:r>
              <a:rPr lang="pl-PL" sz="1400" dirty="0">
                <a:latin typeface="Calibri" pitchFamily="34" charset="0"/>
                <a:cs typeface="Calibri" pitchFamily="34" charset="0"/>
              </a:rPr>
              <a:t>miejsce w badaniu aktywności polskich uczelni </a:t>
            </a:r>
            <a:r>
              <a:rPr lang="pl-PL" sz="1400" dirty="0" smtClean="0">
                <a:latin typeface="Calibri" pitchFamily="34" charset="0"/>
                <a:cs typeface="Calibri" pitchFamily="34" charset="0"/>
              </a:rPr>
              <a:t/>
            </a:r>
            <a:br>
              <a:rPr lang="pl-PL" sz="1400" dirty="0" smtClean="0">
                <a:latin typeface="Calibri" pitchFamily="34" charset="0"/>
                <a:cs typeface="Calibri" pitchFamily="34" charset="0"/>
              </a:rPr>
            </a:br>
            <a:r>
              <a:rPr lang="pl-PL" sz="1400" dirty="0" smtClean="0">
                <a:latin typeface="Calibri" pitchFamily="34" charset="0"/>
                <a:cs typeface="Calibri" pitchFamily="34" charset="0"/>
              </a:rPr>
              <a:t>wyższych </a:t>
            </a:r>
            <a:r>
              <a:rPr lang="pl-PL" sz="1400" dirty="0">
                <a:latin typeface="Calibri" pitchFamily="34" charset="0"/>
                <a:cs typeface="Calibri" pitchFamily="34" charset="0"/>
              </a:rPr>
              <a:t>na </a:t>
            </a:r>
            <a:r>
              <a:rPr lang="pl-PL" sz="1400" dirty="0" err="1">
                <a:latin typeface="Calibri" pitchFamily="34" charset="0"/>
                <a:cs typeface="Calibri" pitchFamily="34" charset="0"/>
              </a:rPr>
              <a:t>Twitterze</a:t>
            </a:r>
            <a:r>
              <a:rPr lang="pl-PL" sz="1400" dirty="0">
                <a:latin typeface="Calibri" pitchFamily="34" charset="0"/>
                <a:cs typeface="Calibri" pitchFamily="34" charset="0"/>
              </a:rPr>
              <a:t> </a:t>
            </a:r>
          </a:p>
          <a:p>
            <a:pPr algn="ctr"/>
            <a:r>
              <a:rPr lang="pl-PL" sz="1400" dirty="0">
                <a:latin typeface="Calibri" pitchFamily="34" charset="0"/>
                <a:cs typeface="Calibri" pitchFamily="34" charset="0"/>
              </a:rPr>
              <a:t>„Najbardziej wpływowa uczelnia” </a:t>
            </a:r>
          </a:p>
          <a:p>
            <a:pPr algn="ctr"/>
            <a:r>
              <a:rPr lang="pl-PL" sz="1400" dirty="0">
                <a:latin typeface="Calibri" pitchFamily="34" charset="0"/>
                <a:cs typeface="Calibri" pitchFamily="34" charset="0"/>
              </a:rPr>
              <a:t>„Najbardziej popularna uczelnia” </a:t>
            </a:r>
          </a:p>
        </p:txBody>
      </p:sp>
      <p:sp>
        <p:nvSpPr>
          <p:cNvPr id="12" name="Rectangle 17"/>
          <p:cNvSpPr>
            <a:spLocks noChangeArrowheads="1"/>
          </p:cNvSpPr>
          <p:nvPr/>
        </p:nvSpPr>
        <p:spPr bwMode="auto">
          <a:xfrm>
            <a:off x="3901166" y="4023027"/>
            <a:ext cx="43561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hangingPunct="1">
              <a:spcBef>
                <a:spcPct val="50000"/>
              </a:spcBef>
              <a:buFontTx/>
              <a:buNone/>
            </a:pPr>
            <a:r>
              <a:rPr lang="pl-PL" altLang="pl-PL" sz="1400" b="1" dirty="0">
                <a:latin typeface="Calibri" pitchFamily="34" charset="0"/>
                <a:cs typeface="Calibri" pitchFamily="34" charset="0"/>
              </a:rPr>
              <a:t>styczeń 2013</a:t>
            </a:r>
          </a:p>
          <a:p>
            <a:pPr algn="ctr" eaLnBrk="1" hangingPunct="1">
              <a:spcBef>
                <a:spcPct val="50000"/>
              </a:spcBef>
              <a:buNone/>
            </a:pPr>
            <a:r>
              <a:rPr lang="pl-PL" altLang="pl-PL" sz="1400" dirty="0" smtClean="0">
                <a:latin typeface="Calibri" pitchFamily="34" charset="0"/>
                <a:cs typeface="Calibri" pitchFamily="34" charset="0"/>
              </a:rPr>
              <a:t>I </a:t>
            </a:r>
            <a:r>
              <a:rPr lang="pl-PL" altLang="pl-PL" sz="1400" dirty="0">
                <a:latin typeface="Calibri" pitchFamily="34" charset="0"/>
                <a:cs typeface="Calibri" pitchFamily="34" charset="0"/>
              </a:rPr>
              <a:t>miejsce wśród polskich uczelni technicznych</a:t>
            </a:r>
            <a:br>
              <a:rPr lang="pl-PL" altLang="pl-PL" sz="1400" dirty="0">
                <a:latin typeface="Calibri" pitchFamily="34" charset="0"/>
                <a:cs typeface="Calibri" pitchFamily="34" charset="0"/>
              </a:rPr>
            </a:br>
            <a:r>
              <a:rPr lang="pl-PL" altLang="pl-PL" sz="1400" dirty="0">
                <a:latin typeface="Calibri" pitchFamily="34" charset="0"/>
                <a:cs typeface="Calibri" pitchFamily="34" charset="0"/>
              </a:rPr>
              <a:t>IV miejsce wśród wszystkich polskich uczelni</a:t>
            </a:r>
          </a:p>
        </p:txBody>
      </p:sp>
      <p:grpSp>
        <p:nvGrpSpPr>
          <p:cNvPr id="13" name="Grupa 5"/>
          <p:cNvGrpSpPr>
            <a:grpSpLocks/>
          </p:cNvGrpSpPr>
          <p:nvPr/>
        </p:nvGrpSpPr>
        <p:grpSpPr bwMode="auto">
          <a:xfrm>
            <a:off x="1381803" y="2858937"/>
            <a:ext cx="2227263" cy="1063625"/>
            <a:chOff x="1052513" y="1179877"/>
            <a:chExt cx="2227262" cy="1062633"/>
          </a:xfrm>
        </p:grpSpPr>
        <p:pic>
          <p:nvPicPr>
            <p:cNvPr id="14" name="Picture 20" descr="http://www.adamed.com.pl/uploads/tx_news/wprost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721" y="1179877"/>
              <a:ext cx="1416844" cy="1062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rostokąt zaokrąglony 11"/>
            <p:cNvSpPr>
              <a:spLocks noChangeArrowheads="1"/>
            </p:cNvSpPr>
            <p:nvPr/>
          </p:nvSpPr>
          <p:spPr bwMode="auto">
            <a:xfrm>
              <a:off x="1052513" y="1225419"/>
              <a:ext cx="2227262" cy="971550"/>
            </a:xfrm>
            <a:prstGeom prst="roundRect">
              <a:avLst>
                <a:gd name="adj" fmla="val 0"/>
              </a:avLst>
            </a:prstGeom>
            <a:noFill/>
            <a:ln w="9525"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ltLang="pl-PL"/>
            </a:p>
          </p:txBody>
        </p:sp>
      </p:grpSp>
      <p:grpSp>
        <p:nvGrpSpPr>
          <p:cNvPr id="16" name="Grupa 14"/>
          <p:cNvGrpSpPr>
            <a:grpSpLocks/>
          </p:cNvGrpSpPr>
          <p:nvPr/>
        </p:nvGrpSpPr>
        <p:grpSpPr bwMode="auto">
          <a:xfrm>
            <a:off x="1358784" y="1744700"/>
            <a:ext cx="2262982" cy="1036265"/>
            <a:chOff x="1030288" y="2384425"/>
            <a:chExt cx="2227262" cy="973138"/>
          </a:xfrm>
        </p:grpSpPr>
        <p:pic>
          <p:nvPicPr>
            <p:cNvPr id="17" name="Picture 57" descr="http://www.perspektywy.pl/images/ranking_szkol_wyzszych_2012/rzeczpospolita.png"/>
            <p:cNvPicPr>
              <a:picLocks noChangeAspect="1" noChangeArrowheads="1"/>
            </p:cNvPicPr>
            <p:nvPr/>
          </p:nvPicPr>
          <p:blipFill rotWithShape="1">
            <a:blip r:embed="rId4">
              <a:extLst>
                <a:ext uri="{28A0092B-C50C-407E-A947-70E740481C1C}">
                  <a14:useLocalDpi xmlns:a14="http://schemas.microsoft.com/office/drawing/2010/main" val="0"/>
                </a:ext>
              </a:extLst>
            </a:blip>
            <a:srcRect t="21149"/>
            <a:stretch/>
          </p:blipFill>
          <p:spPr bwMode="auto">
            <a:xfrm>
              <a:off x="1530946" y="2544284"/>
              <a:ext cx="1182688" cy="653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Prostokąt zaokrąglony 11"/>
            <p:cNvSpPr>
              <a:spLocks noChangeArrowheads="1"/>
            </p:cNvSpPr>
            <p:nvPr/>
          </p:nvSpPr>
          <p:spPr bwMode="auto">
            <a:xfrm>
              <a:off x="1030288" y="2384425"/>
              <a:ext cx="2227262" cy="973138"/>
            </a:xfrm>
            <a:prstGeom prst="roundRect">
              <a:avLst>
                <a:gd name="adj" fmla="val 0"/>
              </a:avLst>
            </a:prstGeom>
            <a:noFill/>
            <a:ln w="9525"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1600">
                  <a:solidFill>
                    <a:schemeClr val="tx1"/>
                  </a:solidFill>
                  <a:latin typeface="Trebuchet MS" pitchFamily="34" charset="0"/>
                </a:defRPr>
              </a:lvl1pPr>
              <a:lvl2pPr marL="742950" indent="-285750" eaLnBrk="0" hangingPunct="0">
                <a:spcBef>
                  <a:spcPct val="20000"/>
                </a:spcBef>
                <a:buFont typeface="Arial" charset="0"/>
                <a:buChar char="–"/>
                <a:defRPr sz="1600">
                  <a:solidFill>
                    <a:schemeClr val="tx1"/>
                  </a:solidFill>
                  <a:latin typeface="Trebuchet MS" pitchFamily="34" charset="0"/>
                </a:defRPr>
              </a:lvl2pPr>
              <a:lvl3pPr marL="1143000" indent="-228600" eaLnBrk="0" hangingPunct="0">
                <a:spcBef>
                  <a:spcPct val="20000"/>
                </a:spcBef>
                <a:buFont typeface="Arial" charset="0"/>
                <a:buChar char="•"/>
                <a:defRPr sz="1600">
                  <a:solidFill>
                    <a:schemeClr val="tx1"/>
                  </a:solidFill>
                  <a:latin typeface="Trebuchet MS" pitchFamily="34" charset="0"/>
                </a:defRPr>
              </a:lvl3pPr>
              <a:lvl4pPr marL="1600200" indent="-228600" eaLnBrk="0" hangingPunct="0">
                <a:spcBef>
                  <a:spcPct val="20000"/>
                </a:spcBef>
                <a:buFont typeface="Arial" charset="0"/>
                <a:buChar char="–"/>
                <a:defRPr sz="1600">
                  <a:solidFill>
                    <a:schemeClr val="tx1"/>
                  </a:solidFill>
                  <a:latin typeface="Trebuchet MS" pitchFamily="34" charset="0"/>
                </a:defRPr>
              </a:lvl4pPr>
              <a:lvl5pPr marL="2057400" indent="-228600" eaLnBrk="0" hangingPunct="0">
                <a:spcBef>
                  <a:spcPct val="20000"/>
                </a:spcBef>
                <a:buFont typeface="Arial" charset="0"/>
                <a:buChar char="»"/>
                <a:defRPr sz="1600">
                  <a:solidFill>
                    <a:schemeClr val="tx1"/>
                  </a:solidFill>
                  <a:latin typeface="Trebuchet MS" pitchFamily="34" charset="0"/>
                </a:defRPr>
              </a:lvl5pPr>
              <a:lvl6pPr marL="2514600" indent="-228600" eaLnBrk="0" fontAlgn="base" hangingPunct="0">
                <a:spcBef>
                  <a:spcPct val="20000"/>
                </a:spcBef>
                <a:spcAft>
                  <a:spcPct val="0"/>
                </a:spcAft>
                <a:buFont typeface="Arial" charset="0"/>
                <a:buChar char="»"/>
                <a:defRPr sz="1600">
                  <a:solidFill>
                    <a:schemeClr val="tx1"/>
                  </a:solidFill>
                  <a:latin typeface="Trebuchet MS" pitchFamily="34" charset="0"/>
                </a:defRPr>
              </a:lvl6pPr>
              <a:lvl7pPr marL="2971800" indent="-228600" eaLnBrk="0" fontAlgn="base" hangingPunct="0">
                <a:spcBef>
                  <a:spcPct val="20000"/>
                </a:spcBef>
                <a:spcAft>
                  <a:spcPct val="0"/>
                </a:spcAft>
                <a:buFont typeface="Arial" charset="0"/>
                <a:buChar char="»"/>
                <a:defRPr sz="1600">
                  <a:solidFill>
                    <a:schemeClr val="tx1"/>
                  </a:solidFill>
                  <a:latin typeface="Trebuchet MS" pitchFamily="34" charset="0"/>
                </a:defRPr>
              </a:lvl7pPr>
              <a:lvl8pPr marL="3429000" indent="-228600" eaLnBrk="0" fontAlgn="base" hangingPunct="0">
                <a:spcBef>
                  <a:spcPct val="20000"/>
                </a:spcBef>
                <a:spcAft>
                  <a:spcPct val="0"/>
                </a:spcAft>
                <a:buFont typeface="Arial" charset="0"/>
                <a:buChar char="»"/>
                <a:defRPr sz="1600">
                  <a:solidFill>
                    <a:schemeClr val="tx1"/>
                  </a:solidFill>
                  <a:latin typeface="Trebuchet MS" pitchFamily="34" charset="0"/>
                </a:defRPr>
              </a:lvl8pPr>
              <a:lvl9pPr marL="3886200" indent="-228600" eaLnBrk="0" fontAlgn="base" hangingPunct="0">
                <a:spcBef>
                  <a:spcPct val="20000"/>
                </a:spcBef>
                <a:spcAft>
                  <a:spcPct val="0"/>
                </a:spcAft>
                <a:buFont typeface="Arial" charset="0"/>
                <a:buChar char="»"/>
                <a:defRPr sz="1600">
                  <a:solidFill>
                    <a:schemeClr val="tx1"/>
                  </a:solidFill>
                  <a:latin typeface="Trebuchet MS" pitchFamily="34" charset="0"/>
                </a:defRPr>
              </a:lvl9pPr>
            </a:lstStyle>
            <a:p>
              <a:pPr eaLnBrk="1" hangingPunct="1">
                <a:spcBef>
                  <a:spcPct val="0"/>
                </a:spcBef>
                <a:buFontTx/>
                <a:buNone/>
              </a:pPr>
              <a:endParaRPr lang="pl-PL" altLang="pl-PL" sz="1800">
                <a:latin typeface="Calibri" pitchFamily="34" charset="0"/>
                <a:cs typeface="Calibri" pitchFamily="34" charset="0"/>
              </a:endParaRPr>
            </a:p>
          </p:txBody>
        </p:sp>
      </p:grpSp>
      <p:pic>
        <p:nvPicPr>
          <p:cNvPr id="24"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460550" y="5360574"/>
            <a:ext cx="2030637" cy="58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45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p:cNvSpPr txBox="1">
            <a:spLocks noChangeArrowheads="1"/>
          </p:cNvSpPr>
          <p:nvPr/>
        </p:nvSpPr>
        <p:spPr bwMode="auto">
          <a:xfrm>
            <a:off x="935038" y="404019"/>
            <a:ext cx="6301258"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sz="4000" b="1" dirty="0" smtClean="0">
                <a:solidFill>
                  <a:schemeClr val="tx1"/>
                </a:solidFill>
                <a:latin typeface="Calibri" pitchFamily="34" charset="0"/>
                <a:cs typeface="Calibri" pitchFamily="34" charset="0"/>
              </a:rPr>
              <a:t>Kształcenie</a:t>
            </a:r>
            <a:endParaRPr lang="en-US" altLang="pl-PL" sz="4000" b="1" dirty="0">
              <a:solidFill>
                <a:schemeClr val="tx1"/>
              </a:solidFill>
              <a:latin typeface="Calibri" pitchFamily="34" charset="0"/>
              <a:cs typeface="Calibri" pitchFamily="34" charset="0"/>
            </a:endParaRPr>
          </a:p>
        </p:txBody>
      </p:sp>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28108" y="1484784"/>
            <a:ext cx="7613731" cy="4921916"/>
          </a:xfrm>
          <a:prstGeom prst="roundRect">
            <a:avLst>
              <a:gd name="adj" fmla="val 0"/>
            </a:avLst>
          </a:prstGeom>
          <a:solidFill>
            <a:srgbClr val="FFFFFF">
              <a:shade val="85000"/>
            </a:srgbClr>
          </a:solidFill>
          <a:ln w="9525">
            <a:noFill/>
            <a:round/>
            <a:headEnd/>
            <a:tailEnd/>
          </a:ln>
          <a:effectLst/>
          <a:extLst/>
        </p:spPr>
      </p:pic>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ext Box 2"/>
          <p:cNvSpPr txBox="1">
            <a:spLocks noChangeArrowheads="1"/>
          </p:cNvSpPr>
          <p:nvPr/>
        </p:nvSpPr>
        <p:spPr bwMode="auto">
          <a:xfrm>
            <a:off x="1007939" y="1412776"/>
            <a:ext cx="4356149" cy="511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Architektura</a:t>
            </a:r>
            <a:endParaRPr lang="pl-PL" altLang="pl-PL" sz="1400" dirty="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Gospodarka Przestrzenna </a:t>
            </a:r>
          </a:p>
          <a:p>
            <a:pPr marL="457200" lvl="1" indent="0" eaLnBrk="1" hangingPunct="1">
              <a:spcBef>
                <a:spcPts val="350"/>
              </a:spcBef>
              <a:buClr>
                <a:srgbClr val="9F250D"/>
              </a:buClr>
              <a:defRPr/>
            </a:pPr>
            <a:endParaRPr lang="pl-PL" altLang="pl-PL" sz="1200" b="0" dirty="0" smtClean="0">
              <a:solidFill>
                <a:schemeClr val="tx1"/>
              </a:solidFill>
              <a:latin typeface="Calibri" pitchFamily="34" charset="0"/>
              <a:cs typeface="Calibri" pitchFamily="34" charset="0"/>
            </a:endParaRPr>
          </a:p>
          <a:p>
            <a:pPr eaLnBrk="1" hangingPunct="1">
              <a:spcBef>
                <a:spcPts val="350"/>
              </a:spcBef>
              <a:buClrTx/>
              <a:defRPr/>
            </a:pPr>
            <a:endParaRPr lang="pl-PL" altLang="pl-PL" sz="1200" b="0"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en-GB" altLang="pl-PL" dirty="0">
                <a:latin typeface="Calibri" pitchFamily="34" charset="0"/>
                <a:cs typeface="Calibri" pitchFamily="34" charset="0"/>
              </a:rPr>
              <a:t> </a:t>
            </a:r>
            <a:r>
              <a:rPr lang="pl-PL" altLang="pl-PL" i="1" dirty="0">
                <a:latin typeface="Calibri" pitchFamily="34" charset="0"/>
                <a:cs typeface="Calibri" pitchFamily="34" charset="0"/>
              </a:rPr>
              <a:t> </a:t>
            </a:r>
            <a:endParaRPr lang="pl-PL" altLang="pl-PL" i="1" dirty="0" smtClean="0">
              <a:latin typeface="Calibri" pitchFamily="34" charset="0"/>
              <a:cs typeface="Calibri" pitchFamily="34" charset="0"/>
            </a:endParaRPr>
          </a:p>
          <a:p>
            <a:pPr marL="58737" indent="0" algn="just" eaLnBrk="1" hangingPunct="1">
              <a:spcBef>
                <a:spcPts val="350"/>
              </a:spcBef>
              <a:buClr>
                <a:schemeClr val="tx1"/>
              </a:buClr>
              <a:defRPr/>
            </a:pPr>
            <a:endParaRPr lang="pl-PL" i="1" dirty="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dirty="0" smtClean="0">
                <a:solidFill>
                  <a:schemeClr val="tx1"/>
                </a:solidFill>
                <a:latin typeface="Calibri" pitchFamily="34" charset="0"/>
                <a:cs typeface="Calibri" pitchFamily="34" charset="0"/>
              </a:rPr>
              <a:t>Wrocław </a:t>
            </a:r>
            <a:r>
              <a:rPr lang="pl-PL" i="1" dirty="0">
                <a:solidFill>
                  <a:schemeClr val="tx1"/>
                </a:solidFill>
                <a:latin typeface="Calibri" pitchFamily="34" charset="0"/>
                <a:cs typeface="Calibri" pitchFamily="34" charset="0"/>
              </a:rPr>
              <a:t>to miasto ciekawych pomysłów i </a:t>
            </a:r>
            <a:r>
              <a:rPr lang="pl-PL" i="1" dirty="0" err="1" smtClean="0">
                <a:solidFill>
                  <a:schemeClr val="tx1"/>
                </a:solidFill>
                <a:latin typeface="Calibri" pitchFamily="34" charset="0"/>
                <a:cs typeface="Calibri" pitchFamily="34" charset="0"/>
              </a:rPr>
              <a:t>cią-głych</a:t>
            </a:r>
            <a:r>
              <a:rPr lang="pl-PL" i="1" dirty="0" smtClean="0">
                <a:solidFill>
                  <a:schemeClr val="tx1"/>
                </a:solidFill>
                <a:latin typeface="Calibri" pitchFamily="34" charset="0"/>
                <a:cs typeface="Calibri" pitchFamily="34" charset="0"/>
              </a:rPr>
              <a:t> </a:t>
            </a:r>
            <a:r>
              <a:rPr lang="pl-PL" i="1" dirty="0">
                <a:solidFill>
                  <a:schemeClr val="tx1"/>
                </a:solidFill>
                <a:latin typeface="Calibri" pitchFamily="34" charset="0"/>
                <a:cs typeface="Calibri" pitchFamily="34" charset="0"/>
              </a:rPr>
              <a:t>zmian, dlatego bardzo mile wspominam studia na tutejszym Wydziale Architektury. Zainspirowały mnie i wyznaczyły kierunek życia zawodowego.</a:t>
            </a:r>
          </a:p>
          <a:p>
            <a:pPr algn="r" eaLnBrk="1" hangingPunct="1">
              <a:lnSpc>
                <a:spcPct val="80000"/>
              </a:lnSpc>
              <a:spcBef>
                <a:spcPts val="500"/>
              </a:spcBef>
              <a:buClr>
                <a:srgbClr val="9F250D"/>
              </a:buClr>
              <a:buFont typeface="Wingdings" pitchFamily="2" charset="2"/>
              <a:buNone/>
              <a:defRPr/>
            </a:pPr>
            <a:r>
              <a:rPr lang="pl-PL" b="1" dirty="0">
                <a:solidFill>
                  <a:schemeClr val="tx1"/>
                </a:solidFill>
                <a:latin typeface="Calibri" pitchFamily="34" charset="0"/>
                <a:cs typeface="Calibri" pitchFamily="34" charset="0"/>
              </a:rPr>
              <a:t>Krzysztof Basiński</a:t>
            </a:r>
          </a:p>
          <a:p>
            <a:pPr algn="r" eaLnBrk="1" hangingPunct="1">
              <a:lnSpc>
                <a:spcPct val="80000"/>
              </a:lnSpc>
              <a:spcBef>
                <a:spcPts val="500"/>
              </a:spcBef>
              <a:buClr>
                <a:srgbClr val="9F250D"/>
              </a:buClr>
              <a:buFont typeface="Wingdings" pitchFamily="2" charset="2"/>
              <a:buNone/>
              <a:defRPr/>
            </a:pPr>
            <a:r>
              <a:rPr lang="pl-PL" dirty="0">
                <a:solidFill>
                  <a:schemeClr val="tx1"/>
                </a:solidFill>
                <a:latin typeface="Calibri" pitchFamily="34" charset="0"/>
                <a:cs typeface="Calibri" pitchFamily="34" charset="0"/>
              </a:rPr>
              <a:t>własna Pracownia Projektowa SPAZIO</a:t>
            </a: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007938" y="360040"/>
            <a:ext cx="68051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4000" b="1" dirty="0" smtClean="0">
                <a:solidFill>
                  <a:schemeClr val="tx1"/>
                </a:solidFill>
                <a:latin typeface="Calibri" pitchFamily="34" charset="0"/>
                <a:cs typeface="Calibri" pitchFamily="34" charset="0"/>
              </a:rPr>
              <a:t>Wydział Architektury</a:t>
            </a: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13" name="Picture 18"/>
          <p:cNvPicPr>
            <a:picLocks noChangeAspect="1" noChangeArrowheads="1"/>
          </p:cNvPicPr>
          <p:nvPr/>
        </p:nvPicPr>
        <p:blipFill rotWithShape="1">
          <a:blip r:embed="rId2">
            <a:extLst>
              <a:ext uri="{28A0092B-C50C-407E-A947-70E740481C1C}">
                <a14:useLocalDpi xmlns:a14="http://schemas.microsoft.com/office/drawing/2010/main" val="0"/>
              </a:ext>
            </a:extLst>
          </a:blip>
          <a:srcRect l="11969" r="8807" b="2275"/>
          <a:stretch/>
        </p:blipFill>
        <p:spPr bwMode="auto">
          <a:xfrm>
            <a:off x="6013446" y="5086109"/>
            <a:ext cx="2412937" cy="1589553"/>
          </a:xfrm>
          <a:prstGeom prst="rect">
            <a:avLst/>
          </a:prstGeom>
          <a:solidFill>
            <a:srgbClr val="FFFFFF">
              <a:shade val="85000"/>
            </a:srgbClr>
          </a:solidFill>
          <a:ln w="9525">
            <a:noFill/>
            <a:miter lim="800000"/>
            <a:headEnd/>
            <a:tailEnd/>
          </a:ln>
          <a:effectLst/>
          <a:extLst/>
        </p:spPr>
      </p:pic>
      <p:cxnSp>
        <p:nvCxnSpPr>
          <p:cNvPr id="15" name="Łącznik prostoliniowy 14"/>
          <p:cNvCxnSpPr/>
          <p:nvPr/>
        </p:nvCxnSpPr>
        <p:spPr>
          <a:xfrm>
            <a:off x="1115616" y="2708920"/>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22" name="Picture 3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2129" b="80497"/>
          <a:stretch/>
        </p:blipFill>
        <p:spPr bwMode="auto">
          <a:xfrm>
            <a:off x="7766862" y="404664"/>
            <a:ext cx="1125618" cy="994593"/>
          </a:xfrm>
          <a:prstGeom prst="rect">
            <a:avLst/>
          </a:prstGeom>
          <a:noFill/>
          <a:ln>
            <a:noFill/>
          </a:ln>
          <a:extLst/>
        </p:spPr>
      </p:pic>
      <p:pic>
        <p:nvPicPr>
          <p:cNvPr id="2" name="Obraz 1"/>
          <p:cNvPicPr>
            <a:picLocks noChangeAspect="1"/>
          </p:cNvPicPr>
          <p:nvPr/>
        </p:nvPicPr>
        <p:blipFill rotWithShape="1">
          <a:blip r:embed="rId4" cstate="print">
            <a:extLst>
              <a:ext uri="{28A0092B-C50C-407E-A947-70E740481C1C}">
                <a14:useLocalDpi xmlns:a14="http://schemas.microsoft.com/office/drawing/2010/main" val="0"/>
              </a:ext>
            </a:extLst>
          </a:blip>
          <a:srcRect l="23637" t="1379" r="28225"/>
          <a:stretch/>
        </p:blipFill>
        <p:spPr>
          <a:xfrm>
            <a:off x="6015401" y="1791717"/>
            <a:ext cx="2410982" cy="3292935"/>
          </a:xfrm>
          <a:prstGeom prst="rect">
            <a:avLst/>
          </a:prstGeom>
        </p:spPr>
      </p:pic>
    </p:spTree>
    <p:extLst>
      <p:ext uri="{BB962C8B-B14F-4D97-AF65-F5344CB8AC3E}">
        <p14:creationId xmlns:p14="http://schemas.microsoft.com/office/powerpoint/2010/main" val="217137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zaokrąglony 11"/>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ext Box 2"/>
          <p:cNvSpPr txBox="1">
            <a:spLocks noChangeArrowheads="1"/>
          </p:cNvSpPr>
          <p:nvPr/>
        </p:nvSpPr>
        <p:spPr bwMode="auto">
          <a:xfrm>
            <a:off x="1007939" y="1628800"/>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Budownictwo</a:t>
            </a:r>
            <a:endParaRPr lang="pl-PL" altLang="pl-PL" sz="1200" b="0"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50" dirty="0">
                <a:solidFill>
                  <a:schemeClr val="tx1"/>
                </a:solidFill>
                <a:latin typeface="Calibri" pitchFamily="34" charset="0"/>
                <a:cs typeface="Calibri" pitchFamily="34" charset="0"/>
              </a:rPr>
              <a:t>Dobry inżynier jest na wagę złota! Absolwenci Budownictwa są kreatywni, znają języki, są przygotowani do rozwiązywania złożonych </a:t>
            </a:r>
            <a:r>
              <a:rPr lang="pl-PL" i="1" spc="-50" dirty="0" smtClean="0">
                <a:solidFill>
                  <a:schemeClr val="tx1"/>
                </a:solidFill>
                <a:latin typeface="Calibri" pitchFamily="34" charset="0"/>
                <a:cs typeface="Calibri" pitchFamily="34" charset="0"/>
              </a:rPr>
              <a:t>pro-</a:t>
            </a:r>
            <a:r>
              <a:rPr lang="pl-PL" i="1" spc="-50" dirty="0" err="1" smtClean="0">
                <a:solidFill>
                  <a:schemeClr val="tx1"/>
                </a:solidFill>
                <a:latin typeface="Calibri" pitchFamily="34" charset="0"/>
                <a:cs typeface="Calibri" pitchFamily="34" charset="0"/>
              </a:rPr>
              <a:t>blemów</a:t>
            </a:r>
            <a:r>
              <a:rPr lang="pl-PL" i="1" spc="-50" dirty="0" smtClean="0">
                <a:solidFill>
                  <a:schemeClr val="tx1"/>
                </a:solidFill>
                <a:latin typeface="Calibri" pitchFamily="34" charset="0"/>
                <a:cs typeface="Calibri" pitchFamily="34" charset="0"/>
              </a:rPr>
              <a:t> </a:t>
            </a:r>
            <a:r>
              <a:rPr lang="pl-PL" i="1" spc="-50" dirty="0">
                <a:solidFill>
                  <a:schemeClr val="tx1"/>
                </a:solidFill>
                <a:latin typeface="Calibri" pitchFamily="34" charset="0"/>
                <a:cs typeface="Calibri" pitchFamily="34" charset="0"/>
              </a:rPr>
              <a:t>projektowych, organizacyjnych </a:t>
            </a:r>
            <a:r>
              <a:rPr lang="pl-PL" i="1" spc="-50" dirty="0" smtClean="0">
                <a:solidFill>
                  <a:schemeClr val="tx1"/>
                </a:solidFill>
                <a:latin typeface="Calibri" pitchFamily="34" charset="0"/>
                <a:cs typeface="Calibri" pitchFamily="34" charset="0"/>
              </a:rPr>
              <a:t>i techno-logicznych</a:t>
            </a:r>
            <a:r>
              <a:rPr lang="pl-PL" i="1" spc="-50" dirty="0">
                <a:solidFill>
                  <a:schemeClr val="tx1"/>
                </a:solidFill>
                <a:latin typeface="Calibri" pitchFamily="34" charset="0"/>
                <a:cs typeface="Calibri" pitchFamily="34" charset="0"/>
              </a:rPr>
              <a:t>, </a:t>
            </a:r>
            <a:r>
              <a:rPr lang="pl-PL" i="1" spc="-50" dirty="0" smtClean="0">
                <a:solidFill>
                  <a:schemeClr val="tx1"/>
                </a:solidFill>
                <a:latin typeface="Calibri" pitchFamily="34" charset="0"/>
                <a:cs typeface="Calibri" pitchFamily="34" charset="0"/>
              </a:rPr>
              <a:t>a </a:t>
            </a:r>
            <a:r>
              <a:rPr lang="pl-PL" i="1" spc="-50" dirty="0">
                <a:solidFill>
                  <a:schemeClr val="tx1"/>
                </a:solidFill>
                <a:latin typeface="Calibri" pitchFamily="34" charset="0"/>
                <a:cs typeface="Calibri" pitchFamily="34" charset="0"/>
              </a:rPr>
              <a:t>także do </a:t>
            </a:r>
            <a:r>
              <a:rPr lang="pl-PL" i="1" spc="-50" dirty="0" smtClean="0">
                <a:solidFill>
                  <a:schemeClr val="tx1"/>
                </a:solidFill>
                <a:latin typeface="Calibri" pitchFamily="34" charset="0"/>
                <a:cs typeface="Calibri" pitchFamily="34" charset="0"/>
              </a:rPr>
              <a:t>kierowania wykonawstwem </a:t>
            </a:r>
            <a:r>
              <a:rPr lang="pl-PL" i="1" spc="-50" dirty="0">
                <a:solidFill>
                  <a:schemeClr val="tx1"/>
                </a:solidFill>
                <a:latin typeface="Calibri" pitchFamily="34" charset="0"/>
                <a:cs typeface="Calibri" pitchFamily="34" charset="0"/>
              </a:rPr>
              <a:t>wszelkich typów obiektów budowlanych. Szeroki dostęp do nowoczesnych technologii pozwala na bieżąco poznawać świat budownictwa. Sukcesem kadry wykładowców jest to, </a:t>
            </a:r>
            <a:r>
              <a:rPr lang="pl-PL" i="1" spc="-50" dirty="0" smtClean="0">
                <a:solidFill>
                  <a:schemeClr val="tx1"/>
                </a:solidFill>
                <a:latin typeface="Calibri" pitchFamily="34" charset="0"/>
                <a:cs typeface="Calibri" pitchFamily="34" charset="0"/>
              </a:rPr>
              <a:t>że </a:t>
            </a:r>
            <a:r>
              <a:rPr lang="pl-PL" i="1" spc="-50" dirty="0">
                <a:solidFill>
                  <a:schemeClr val="tx1"/>
                </a:solidFill>
                <a:latin typeface="Calibri" pitchFamily="34" charset="0"/>
                <a:cs typeface="Calibri" pitchFamily="34" charset="0"/>
              </a:rPr>
              <a:t>absolwenci potrafią odnajdywać się w nowych sytuacjach, radzą sobie </a:t>
            </a:r>
            <a:r>
              <a:rPr lang="pl-PL" i="1" spc="-50" dirty="0" smtClean="0">
                <a:solidFill>
                  <a:schemeClr val="tx1"/>
                </a:solidFill>
                <a:latin typeface="Calibri" pitchFamily="34" charset="0"/>
                <a:cs typeface="Calibri" pitchFamily="34" charset="0"/>
              </a:rPr>
              <a:t/>
            </a:r>
            <a:br>
              <a:rPr lang="pl-PL" i="1" spc="-50" dirty="0" smtClean="0">
                <a:solidFill>
                  <a:schemeClr val="tx1"/>
                </a:solidFill>
                <a:latin typeface="Calibri" pitchFamily="34" charset="0"/>
                <a:cs typeface="Calibri" pitchFamily="34" charset="0"/>
              </a:rPr>
            </a:br>
            <a:r>
              <a:rPr lang="pl-PL" i="1" spc="-50" dirty="0" smtClean="0">
                <a:solidFill>
                  <a:schemeClr val="tx1"/>
                </a:solidFill>
                <a:latin typeface="Calibri" pitchFamily="34" charset="0"/>
                <a:cs typeface="Calibri" pitchFamily="34" charset="0"/>
              </a:rPr>
              <a:t>z </a:t>
            </a:r>
            <a:r>
              <a:rPr lang="pl-PL" i="1" spc="-50" dirty="0">
                <a:solidFill>
                  <a:schemeClr val="tx1"/>
                </a:solidFill>
                <a:latin typeface="Calibri" pitchFamily="34" charset="0"/>
                <a:cs typeface="Calibri" pitchFamily="34" charset="0"/>
              </a:rPr>
              <a:t>nowymi problemami i stają się doskonałymi specjalistami w swojej dziedzinie</a:t>
            </a:r>
            <a:r>
              <a:rPr lang="pl-PL" i="1" spc="-50" dirty="0" smtClean="0">
                <a:solidFill>
                  <a:schemeClr val="tx1"/>
                </a:solidFill>
                <a:latin typeface="Calibri" pitchFamily="34" charset="0"/>
                <a:cs typeface="Calibri" pitchFamily="34" charset="0"/>
              </a:rPr>
              <a:t>.</a:t>
            </a:r>
            <a:endParaRPr lang="pl-PL" i="1" spc="-50"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r>
              <a:rPr lang="pl-PL" b="1" dirty="0" smtClean="0">
                <a:solidFill>
                  <a:schemeClr val="tx1"/>
                </a:solidFill>
                <a:latin typeface="Calibri" pitchFamily="34" charset="0"/>
                <a:cs typeface="Calibri" pitchFamily="34" charset="0"/>
              </a:rPr>
              <a:t>Jarosław </a:t>
            </a:r>
            <a:r>
              <a:rPr lang="pl-PL" b="1" dirty="0">
                <a:solidFill>
                  <a:schemeClr val="tx1"/>
                </a:solidFill>
                <a:latin typeface="Calibri" pitchFamily="34" charset="0"/>
                <a:cs typeface="Calibri" pitchFamily="34" charset="0"/>
              </a:rPr>
              <a:t>Pietruszko</a:t>
            </a:r>
          </a:p>
          <a:p>
            <a:pPr algn="r" eaLnBrk="1" hangingPunct="1">
              <a:lnSpc>
                <a:spcPct val="80000"/>
              </a:lnSpc>
              <a:spcBef>
                <a:spcPts val="500"/>
              </a:spcBef>
              <a:buClr>
                <a:srgbClr val="9F250D"/>
              </a:buClr>
              <a:buFont typeface="Wingdings" pitchFamily="2" charset="2"/>
              <a:buNone/>
              <a:defRPr/>
            </a:pPr>
            <a:r>
              <a:rPr lang="pl-PL" dirty="0">
                <a:solidFill>
                  <a:schemeClr val="tx1"/>
                </a:solidFill>
                <a:latin typeface="Calibri" pitchFamily="34" charset="0"/>
                <a:cs typeface="Calibri" pitchFamily="34" charset="0"/>
              </a:rPr>
              <a:t>„</a:t>
            </a:r>
            <a:r>
              <a:rPr lang="pl-PL" dirty="0" err="1">
                <a:solidFill>
                  <a:schemeClr val="tx1"/>
                </a:solidFill>
                <a:latin typeface="Calibri" pitchFamily="34" charset="0"/>
                <a:cs typeface="Calibri" pitchFamily="34" charset="0"/>
              </a:rPr>
              <a:t>Arkop</a:t>
            </a:r>
            <a:r>
              <a:rPr lang="pl-PL" dirty="0">
                <a:solidFill>
                  <a:schemeClr val="tx1"/>
                </a:solidFill>
                <a:latin typeface="Calibri" pitchFamily="34" charset="0"/>
                <a:cs typeface="Calibri" pitchFamily="34" charset="0"/>
              </a:rPr>
              <a:t>” Przedsiębiorstwo Budowlano-</a:t>
            </a:r>
          </a:p>
          <a:p>
            <a:pPr algn="r" eaLnBrk="1" hangingPunct="1">
              <a:lnSpc>
                <a:spcPct val="80000"/>
              </a:lnSpc>
              <a:spcBef>
                <a:spcPts val="500"/>
              </a:spcBef>
              <a:buClr>
                <a:srgbClr val="9F250D"/>
              </a:buClr>
              <a:buFont typeface="Wingdings" pitchFamily="2" charset="2"/>
              <a:buNone/>
              <a:defRPr/>
            </a:pPr>
            <a:r>
              <a:rPr lang="pl-PL" dirty="0">
                <a:solidFill>
                  <a:schemeClr val="tx1"/>
                </a:solidFill>
                <a:latin typeface="Calibri" pitchFamily="34" charset="0"/>
                <a:cs typeface="Calibri" pitchFamily="34" charset="0"/>
              </a:rPr>
              <a:t>-Handlowe Krzysztof </a:t>
            </a:r>
            <a:r>
              <a:rPr lang="pl-PL" dirty="0" err="1">
                <a:solidFill>
                  <a:schemeClr val="tx1"/>
                </a:solidFill>
                <a:latin typeface="Calibri" pitchFamily="34" charset="0"/>
                <a:cs typeface="Calibri" pitchFamily="34" charset="0"/>
              </a:rPr>
              <a:t>Pianowski</a:t>
            </a:r>
            <a:r>
              <a:rPr lang="pl-PL" dirty="0">
                <a:solidFill>
                  <a:schemeClr val="tx1"/>
                </a:solidFill>
                <a:latin typeface="Calibri" pitchFamily="34" charset="0"/>
                <a:cs typeface="Calibri" pitchFamily="34" charset="0"/>
              </a:rPr>
              <a:t> i S-ka </a:t>
            </a: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007938" y="260648"/>
            <a:ext cx="68051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solidFill>
                  <a:schemeClr val="tx1"/>
                </a:solidFill>
                <a:latin typeface="Calibri" pitchFamily="34" charset="0"/>
                <a:cs typeface="Calibri" pitchFamily="34" charset="0"/>
              </a:rPr>
              <a:t>Budownictwa Lądowego i Wodnego</a:t>
            </a: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cxnSp>
        <p:nvCxnSpPr>
          <p:cNvPr id="15" name="Łącznik prostoliniowy 14"/>
          <p:cNvCxnSpPr/>
          <p:nvPr/>
        </p:nvCxnSpPr>
        <p:spPr>
          <a:xfrm>
            <a:off x="1115616" y="2564904"/>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a:off x="3707904" y="2924944"/>
            <a:ext cx="914400" cy="91440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32" t="28115" r="83061" b="52382"/>
          <a:stretch/>
        </p:blipFill>
        <p:spPr bwMode="auto">
          <a:xfrm>
            <a:off x="7622846" y="346175"/>
            <a:ext cx="1125618" cy="994593"/>
          </a:xfrm>
          <a:prstGeom prst="rect">
            <a:avLst/>
          </a:prstGeom>
          <a:noFill/>
          <a:ln>
            <a:noFill/>
          </a:ln>
          <a:extLst/>
        </p:spPr>
      </p:pic>
      <p:pic>
        <p:nvPicPr>
          <p:cNvPr id="2" name="Obraz 1"/>
          <p:cNvPicPr>
            <a:picLocks noChangeAspect="1"/>
          </p:cNvPicPr>
          <p:nvPr/>
        </p:nvPicPr>
        <p:blipFill rotWithShape="1">
          <a:blip r:embed="rId3" cstate="print">
            <a:extLst>
              <a:ext uri="{28A0092B-C50C-407E-A947-70E740481C1C}">
                <a14:useLocalDpi xmlns:a14="http://schemas.microsoft.com/office/drawing/2010/main" val="0"/>
              </a:ext>
            </a:extLst>
          </a:blip>
          <a:srcRect l="27191" r="22280"/>
          <a:stretch/>
        </p:blipFill>
        <p:spPr>
          <a:xfrm>
            <a:off x="6013446" y="1793173"/>
            <a:ext cx="2410982" cy="3292935"/>
          </a:xfrm>
          <a:prstGeom prst="rect">
            <a:avLst/>
          </a:prstGeom>
        </p:spPr>
      </p:pic>
      <p:pic>
        <p:nvPicPr>
          <p:cNvPr id="14" name="Picture 1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355"/>
          <a:stretch/>
        </p:blipFill>
        <p:spPr bwMode="auto">
          <a:xfrm>
            <a:off x="6013446" y="5086108"/>
            <a:ext cx="2412938" cy="1480654"/>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301074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zaokrąglony 10"/>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124744"/>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Biotechnologia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Chemia i Analityka </a:t>
            </a:r>
            <a:r>
              <a:rPr lang="pl-PL" altLang="pl-PL" sz="1400" dirty="0" smtClean="0">
                <a:solidFill>
                  <a:schemeClr val="tx1"/>
                </a:solidFill>
                <a:latin typeface="Calibri" pitchFamily="34" charset="0"/>
                <a:cs typeface="Calibri" pitchFamily="34" charset="0"/>
              </a:rPr>
              <a:t>Przemysłowa</a:t>
            </a:r>
            <a:endParaRPr lang="pl-PL" altLang="pl-PL" sz="1400" dirty="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Chemiczna </a:t>
            </a:r>
            <a:r>
              <a:rPr lang="pl-PL" altLang="pl-PL" sz="1400" dirty="0" smtClean="0">
                <a:solidFill>
                  <a:schemeClr val="tx1"/>
                </a:solidFill>
                <a:latin typeface="Calibri" pitchFamily="34" charset="0"/>
                <a:cs typeface="Calibri" pitchFamily="34" charset="0"/>
              </a:rPr>
              <a:t>i </a:t>
            </a:r>
            <a:r>
              <a:rPr lang="pl-PL" altLang="pl-PL" sz="1400" dirty="0">
                <a:solidFill>
                  <a:schemeClr val="tx1"/>
                </a:solidFill>
                <a:latin typeface="Calibri" pitchFamily="34" charset="0"/>
                <a:cs typeface="Calibri" pitchFamily="34" charset="0"/>
              </a:rPr>
              <a:t>Procesowa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Materiałowa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Technologia </a:t>
            </a:r>
            <a:r>
              <a:rPr lang="pl-PL" altLang="pl-PL" sz="1400" dirty="0" smtClean="0">
                <a:solidFill>
                  <a:schemeClr val="tx1"/>
                </a:solidFill>
                <a:latin typeface="Calibri" pitchFamily="34" charset="0"/>
                <a:cs typeface="Calibri" pitchFamily="34" charset="0"/>
              </a:rPr>
              <a:t>Chemiczna</a:t>
            </a:r>
            <a:endParaRPr lang="pl-PL" altLang="pl-PL" sz="1200" b="0"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dirty="0">
                <a:solidFill>
                  <a:schemeClr val="tx1"/>
                </a:solidFill>
                <a:latin typeface="Calibri" pitchFamily="34" charset="0"/>
                <a:cs typeface="Calibri" pitchFamily="34" charset="0"/>
              </a:rPr>
              <a:t>Ukończyłam Biotechnologię ze specjalnością Chemia środowiska. Studia nauczyły mnie przede wszystkim logicznego myślenia i wyciągania konkretnych wniosków. Wydział oferuje szeroką, szczegółową i przydatną wiedze chemiczną oraz uczy samodzielnej pracy. Ponadto liczne zajęcia laboratoryjne zapewniają pozyskanie wiedzy praktycznej. Pracę w laboratorium analitycznym zaczęłam od razu po obronie.</a:t>
            </a:r>
          </a:p>
          <a:p>
            <a:pPr algn="r" eaLnBrk="1" hangingPunct="1">
              <a:lnSpc>
                <a:spcPct val="80000"/>
              </a:lnSpc>
              <a:spcBef>
                <a:spcPts val="500"/>
              </a:spcBef>
              <a:buClr>
                <a:srgbClr val="9F250D"/>
              </a:buClr>
              <a:buFont typeface="Wingdings" pitchFamily="2" charset="2"/>
              <a:buNone/>
              <a:defRPr/>
            </a:pPr>
            <a:r>
              <a:rPr lang="pl-PL" b="1" dirty="0">
                <a:solidFill>
                  <a:schemeClr val="tx1"/>
                </a:solidFill>
                <a:latin typeface="Calibri" pitchFamily="34" charset="0"/>
                <a:cs typeface="Calibri" pitchFamily="34" charset="0"/>
              </a:rPr>
              <a:t>Ewa Wieczorkiewicz</a:t>
            </a:r>
          </a:p>
          <a:p>
            <a:pPr algn="r" eaLnBrk="1" hangingPunct="1">
              <a:lnSpc>
                <a:spcPct val="80000"/>
              </a:lnSpc>
              <a:spcBef>
                <a:spcPts val="500"/>
              </a:spcBef>
              <a:buClr>
                <a:srgbClr val="9F250D"/>
              </a:buClr>
              <a:buFont typeface="Wingdings" pitchFamily="2" charset="2"/>
              <a:buNone/>
              <a:defRPr/>
            </a:pPr>
            <a:r>
              <a:rPr lang="pl-PL" dirty="0">
                <a:solidFill>
                  <a:schemeClr val="tx1"/>
                </a:solidFill>
                <a:latin typeface="Calibri" pitchFamily="34" charset="0"/>
                <a:cs typeface="Calibri" pitchFamily="34" charset="0"/>
              </a:rPr>
              <a:t>laboratorium analityczne </a:t>
            </a: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4" name="Text Box 1"/>
          <p:cNvSpPr txBox="1">
            <a:spLocks noChangeArrowheads="1"/>
          </p:cNvSpPr>
          <p:nvPr/>
        </p:nvSpPr>
        <p:spPr bwMode="auto">
          <a:xfrm>
            <a:off x="1007938" y="260648"/>
            <a:ext cx="68051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solidFill>
                  <a:schemeClr val="tx1"/>
                </a:solidFill>
                <a:latin typeface="Calibri" pitchFamily="34" charset="0"/>
                <a:cs typeface="Calibri" pitchFamily="34" charset="0"/>
              </a:rPr>
              <a:t>Chemiczny</a:t>
            </a: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6"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2" t="53033" r="82731" b="27464"/>
          <a:stretch/>
        </p:blipFill>
        <p:spPr bwMode="auto">
          <a:xfrm>
            <a:off x="7550838" y="404664"/>
            <a:ext cx="1125618" cy="994593"/>
          </a:xfrm>
          <a:prstGeom prst="rect">
            <a:avLst/>
          </a:prstGeom>
          <a:noFill/>
          <a:ln>
            <a:noFill/>
          </a:ln>
          <a:extLst/>
        </p:spPr>
      </p:pic>
      <p:cxnSp>
        <p:nvCxnSpPr>
          <p:cNvPr id="7" name="Łącznik prostoliniowy 6"/>
          <p:cNvCxnSpPr/>
          <p:nvPr/>
        </p:nvCxnSpPr>
        <p:spPr>
          <a:xfrm>
            <a:off x="1115616" y="2924944"/>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74918" y="5086108"/>
            <a:ext cx="2317933" cy="1545289"/>
          </a:xfrm>
          <a:prstGeom prst="rect">
            <a:avLst/>
          </a:prstGeom>
          <a:solidFill>
            <a:srgbClr val="FFFFFF">
              <a:shade val="85000"/>
            </a:srgbClr>
          </a:solidFill>
          <a:ln w="9525">
            <a:noFill/>
            <a:miter lim="800000"/>
            <a:headEnd/>
            <a:tailEnd/>
          </a:ln>
          <a:effectLst/>
          <a:extLst/>
        </p:spPr>
      </p:pic>
      <p:pic>
        <p:nvPicPr>
          <p:cNvPr id="12" name="Obraz 11"/>
          <p:cNvPicPr>
            <a:picLocks noChangeAspect="1"/>
          </p:cNvPicPr>
          <p:nvPr/>
        </p:nvPicPr>
        <p:blipFill rotWithShape="1">
          <a:blip r:embed="rId4" cstate="print">
            <a:extLst>
              <a:ext uri="{28A0092B-C50C-407E-A947-70E740481C1C}">
                <a14:useLocalDpi xmlns:a14="http://schemas.microsoft.com/office/drawing/2010/main" val="0"/>
              </a:ext>
            </a:extLst>
          </a:blip>
          <a:srcRect l="26681" r="26681"/>
          <a:stretch/>
        </p:blipFill>
        <p:spPr>
          <a:xfrm>
            <a:off x="6074918" y="1772816"/>
            <a:ext cx="2317933" cy="3313292"/>
          </a:xfrm>
          <a:prstGeom prst="rect">
            <a:avLst/>
          </a:prstGeom>
        </p:spPr>
      </p:pic>
    </p:spTree>
    <p:extLst>
      <p:ext uri="{BB962C8B-B14F-4D97-AF65-F5344CB8AC3E}">
        <p14:creationId xmlns:p14="http://schemas.microsoft.com/office/powerpoint/2010/main" val="290025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124744"/>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Automatyka </a:t>
            </a:r>
            <a:r>
              <a:rPr lang="pl-PL" altLang="pl-PL" sz="1400" dirty="0">
                <a:solidFill>
                  <a:schemeClr val="tx1"/>
                </a:solidFill>
                <a:latin typeface="Calibri" pitchFamily="34" charset="0"/>
                <a:cs typeface="Calibri" pitchFamily="34" charset="0"/>
              </a:rPr>
              <a:t>i Robotyka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Elektronika </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Telekomunikacja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Elektronika i Telekomunikacja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Informatyka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Teleinformatyka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Elektroniczna </a:t>
            </a:r>
            <a:r>
              <a:rPr lang="pl-PL" altLang="pl-PL" sz="1400" dirty="0" smtClean="0">
                <a:solidFill>
                  <a:schemeClr val="tx1"/>
                </a:solidFill>
                <a:latin typeface="Calibri" pitchFamily="34" charset="0"/>
                <a:cs typeface="Calibri" pitchFamily="34" charset="0"/>
              </a:rPr>
              <a:t>i Komputerowa</a:t>
            </a:r>
            <a:endParaRPr lang="pl-PL" altLang="pl-PL" sz="1400" dirty="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kern="800" spc="-60"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kern="800" spc="-60" dirty="0" smtClean="0">
                <a:solidFill>
                  <a:schemeClr val="tx1"/>
                </a:solidFill>
                <a:latin typeface="Calibri" pitchFamily="34" charset="0"/>
                <a:cs typeface="Calibri" pitchFamily="34" charset="0"/>
              </a:rPr>
              <a:t>Pracę </a:t>
            </a:r>
            <a:r>
              <a:rPr lang="pl-PL" i="1" kern="800" spc="-60" dirty="0">
                <a:solidFill>
                  <a:schemeClr val="tx1"/>
                </a:solidFill>
                <a:latin typeface="Calibri" pitchFamily="34" charset="0"/>
                <a:cs typeface="Calibri" pitchFamily="34" charset="0"/>
              </a:rPr>
              <a:t>na stanowisku Projektant/Programista </a:t>
            </a:r>
            <a:br>
              <a:rPr lang="pl-PL" i="1" kern="800" spc="-60" dirty="0">
                <a:solidFill>
                  <a:schemeClr val="tx1"/>
                </a:solidFill>
                <a:latin typeface="Calibri" pitchFamily="34" charset="0"/>
                <a:cs typeface="Calibri" pitchFamily="34" charset="0"/>
              </a:rPr>
            </a:br>
            <a:r>
              <a:rPr lang="pl-PL" i="1" kern="800" spc="-60" dirty="0">
                <a:solidFill>
                  <a:schemeClr val="tx1"/>
                </a:solidFill>
                <a:latin typeface="Calibri" pitchFamily="34" charset="0"/>
                <a:cs typeface="Calibri" pitchFamily="34" charset="0"/>
              </a:rPr>
              <a:t>w Volvo IT Polska podjąłem jeszcze jako student Elektroniki i Telekomunikacji, ale dopiero ukończenie studiów i uzyskanie dyplomu magistra inżyniera otworzyło mi nowe ścieżki kariery. Obecnie jestem programistą, a także liderem pięcioosobowego zespołu programistów i zauważam, że dużą część moich sukcesów zawdzięczam świetnemu, </a:t>
            </a:r>
            <a:r>
              <a:rPr lang="pl-PL" i="1" kern="800" spc="-60" dirty="0" smtClean="0">
                <a:solidFill>
                  <a:schemeClr val="tx1"/>
                </a:solidFill>
                <a:latin typeface="Calibri" pitchFamily="34" charset="0"/>
                <a:cs typeface="Calibri" pitchFamily="34" charset="0"/>
              </a:rPr>
              <a:t>interdyscyplinarnemu </a:t>
            </a:r>
            <a:r>
              <a:rPr lang="pl-PL" i="1" kern="800" spc="-60" dirty="0">
                <a:solidFill>
                  <a:schemeClr val="tx1"/>
                </a:solidFill>
                <a:latin typeface="Calibri" pitchFamily="34" charset="0"/>
                <a:cs typeface="Calibri" pitchFamily="34" charset="0"/>
              </a:rPr>
              <a:t>przygotowaniu, jakie zdobyłem podczas studiów: wiedzy technicznej, inżynierskiemu podejściu do rozwiązywania problemów oraz umiejętnościom miękkim</a:t>
            </a:r>
            <a:r>
              <a:rPr lang="pl-PL" i="1" kern="800" spc="-60" dirty="0" smtClean="0">
                <a:solidFill>
                  <a:schemeClr val="tx1"/>
                </a:solidFill>
                <a:latin typeface="Calibri" pitchFamily="34" charset="0"/>
                <a:cs typeface="Calibri" pitchFamily="34" charset="0"/>
              </a:rPr>
              <a:t>.</a:t>
            </a:r>
            <a:endParaRPr lang="pl-PL" i="1" kern="800" spc="-60"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r>
              <a:rPr lang="pl-PL" b="1" dirty="0" smtClean="0">
                <a:solidFill>
                  <a:schemeClr val="tx1"/>
                </a:solidFill>
                <a:latin typeface="Calibri" pitchFamily="34" charset="0"/>
                <a:cs typeface="Calibri" pitchFamily="34" charset="0"/>
              </a:rPr>
              <a:t>Radosław </a:t>
            </a:r>
            <a:r>
              <a:rPr lang="pl-PL" b="1" dirty="0">
                <a:solidFill>
                  <a:schemeClr val="tx1"/>
                </a:solidFill>
                <a:latin typeface="Calibri" pitchFamily="34" charset="0"/>
                <a:cs typeface="Calibri" pitchFamily="34" charset="0"/>
              </a:rPr>
              <a:t>Kaczyński</a:t>
            </a:r>
          </a:p>
          <a:p>
            <a:pPr algn="r" eaLnBrk="1" hangingPunct="1">
              <a:lnSpc>
                <a:spcPct val="80000"/>
              </a:lnSpc>
              <a:spcBef>
                <a:spcPts val="500"/>
              </a:spcBef>
              <a:buClr>
                <a:srgbClr val="9F250D"/>
              </a:buClr>
              <a:buFont typeface="Wingdings" pitchFamily="2" charset="2"/>
              <a:buNone/>
              <a:defRPr/>
            </a:pPr>
            <a:r>
              <a:rPr lang="pl-PL" b="1" dirty="0">
                <a:solidFill>
                  <a:schemeClr val="tx1"/>
                </a:solidFill>
                <a:latin typeface="Calibri" pitchFamily="34" charset="0"/>
                <a:cs typeface="Calibri" pitchFamily="34" charset="0"/>
              </a:rPr>
              <a:t>VOLVO IT Polska</a:t>
            </a: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solidFill>
                  <a:schemeClr val="tx1"/>
                </a:solidFill>
                <a:latin typeface="Calibri" pitchFamily="34" charset="0"/>
                <a:cs typeface="Calibri" pitchFamily="34" charset="0"/>
              </a:rPr>
              <a:t>Elektroniki</a:t>
            </a: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45" t="80768" r="82974" b="-271"/>
          <a:stretch/>
        </p:blipFill>
        <p:spPr bwMode="auto">
          <a:xfrm>
            <a:off x="7766862" y="404664"/>
            <a:ext cx="1125618" cy="994593"/>
          </a:xfrm>
          <a:prstGeom prst="rect">
            <a:avLst/>
          </a:prstGeom>
          <a:noFill/>
          <a:ln>
            <a:noFill/>
          </a:ln>
          <a:extLst/>
        </p:spPr>
      </p:pic>
      <p:cxnSp>
        <p:nvCxnSpPr>
          <p:cNvPr id="5" name="Łącznik prostoliniowy 4"/>
          <p:cNvCxnSpPr/>
          <p:nvPr/>
        </p:nvCxnSpPr>
        <p:spPr>
          <a:xfrm>
            <a:off x="1115616" y="3140968"/>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7" name="Obraz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4919" y="1772816"/>
            <a:ext cx="2317932" cy="3476897"/>
          </a:xfrm>
          <a:prstGeom prst="rect">
            <a:avLst/>
          </a:prstGeom>
        </p:spPr>
      </p:pic>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74917" y="5086108"/>
            <a:ext cx="2317933" cy="1526388"/>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170685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124744"/>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Automatyka </a:t>
            </a:r>
            <a:r>
              <a:rPr lang="pl-PL" altLang="pl-PL" sz="1400" dirty="0">
                <a:solidFill>
                  <a:schemeClr val="tx1"/>
                </a:solidFill>
                <a:latin typeface="Calibri" pitchFamily="34" charset="0"/>
                <a:cs typeface="Calibri" pitchFamily="34" charset="0"/>
              </a:rPr>
              <a:t>i Robotyka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Elektrotechnika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Mechatronika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dirty="0">
                <a:solidFill>
                  <a:schemeClr val="tx1"/>
                </a:solidFill>
                <a:latin typeface="Calibri" pitchFamily="34" charset="0"/>
                <a:cs typeface="Calibri" pitchFamily="34" charset="0"/>
              </a:rPr>
              <a:t>Skończyłem Elektrotechnikę ze specjalizacją Control </a:t>
            </a:r>
            <a:r>
              <a:rPr lang="pl-PL" i="1" dirty="0" smtClean="0">
                <a:solidFill>
                  <a:schemeClr val="tx1"/>
                </a:solidFill>
                <a:latin typeface="Calibri" pitchFamily="34" charset="0"/>
                <a:cs typeface="Calibri" pitchFamily="34" charset="0"/>
              </a:rPr>
              <a:t>in </a:t>
            </a:r>
            <a:r>
              <a:rPr lang="pl-PL" i="1" dirty="0" err="1">
                <a:solidFill>
                  <a:schemeClr val="tx1"/>
                </a:solidFill>
                <a:latin typeface="Calibri" pitchFamily="34" charset="0"/>
                <a:cs typeface="Calibri" pitchFamily="34" charset="0"/>
              </a:rPr>
              <a:t>Electrical</a:t>
            </a:r>
            <a:r>
              <a:rPr lang="pl-PL" i="1" dirty="0">
                <a:solidFill>
                  <a:schemeClr val="tx1"/>
                </a:solidFill>
                <a:latin typeface="Calibri" pitchFamily="34" charset="0"/>
                <a:cs typeface="Calibri" pitchFamily="34" charset="0"/>
              </a:rPr>
              <a:t> Power Engineering. Wybór anglojęzycznych studiów dał mi możliwość kształcenia się za granicą na programie podwójnego dyplomowania z </a:t>
            </a:r>
            <a:r>
              <a:rPr lang="pl-PL" i="1" dirty="0" err="1">
                <a:solidFill>
                  <a:schemeClr val="tx1"/>
                </a:solidFill>
                <a:latin typeface="Calibri" pitchFamily="34" charset="0"/>
                <a:cs typeface="Calibri" pitchFamily="34" charset="0"/>
              </a:rPr>
              <a:t>Ryerson</a:t>
            </a:r>
            <a:r>
              <a:rPr lang="pl-PL" i="1" dirty="0">
                <a:solidFill>
                  <a:schemeClr val="tx1"/>
                </a:solidFill>
                <a:latin typeface="Calibri" pitchFamily="34" charset="0"/>
                <a:cs typeface="Calibri" pitchFamily="34" charset="0"/>
              </a:rPr>
              <a:t> </a:t>
            </a:r>
            <a:r>
              <a:rPr lang="pl-PL" i="1" dirty="0" err="1">
                <a:solidFill>
                  <a:schemeClr val="tx1"/>
                </a:solidFill>
                <a:latin typeface="Calibri" pitchFamily="34" charset="0"/>
                <a:cs typeface="Calibri" pitchFamily="34" charset="0"/>
              </a:rPr>
              <a:t>University</a:t>
            </a:r>
            <a:r>
              <a:rPr lang="pl-PL" i="1" dirty="0">
                <a:solidFill>
                  <a:schemeClr val="tx1"/>
                </a:solidFill>
                <a:latin typeface="Calibri" pitchFamily="34" charset="0"/>
                <a:cs typeface="Calibri" pitchFamily="34" charset="0"/>
              </a:rPr>
              <a:t> (Kanada). Obecnie podjąłem pracę w firmie </a:t>
            </a:r>
            <a:r>
              <a:rPr lang="pl-PL" i="1" dirty="0" smtClean="0">
                <a:solidFill>
                  <a:schemeClr val="tx1"/>
                </a:solidFill>
                <a:latin typeface="Calibri" pitchFamily="34" charset="0"/>
                <a:cs typeface="Calibri" pitchFamily="34" charset="0"/>
              </a:rPr>
              <a:t/>
            </a:r>
            <a:br>
              <a:rPr lang="pl-PL" i="1" dirty="0" smtClean="0">
                <a:solidFill>
                  <a:schemeClr val="tx1"/>
                </a:solidFill>
                <a:latin typeface="Calibri" pitchFamily="34" charset="0"/>
                <a:cs typeface="Calibri" pitchFamily="34" charset="0"/>
              </a:rPr>
            </a:br>
            <a:r>
              <a:rPr lang="pl-PL" i="1" dirty="0" smtClean="0">
                <a:solidFill>
                  <a:schemeClr val="tx1"/>
                </a:solidFill>
                <a:latin typeface="Calibri" pitchFamily="34" charset="0"/>
                <a:cs typeface="Calibri" pitchFamily="34" charset="0"/>
              </a:rPr>
              <a:t>z branży </a:t>
            </a:r>
            <a:r>
              <a:rPr lang="pl-PL" i="1" dirty="0">
                <a:solidFill>
                  <a:schemeClr val="tx1"/>
                </a:solidFill>
                <a:latin typeface="Calibri" pitchFamily="34" charset="0"/>
                <a:cs typeface="Calibri" pitchFamily="34" charset="0"/>
              </a:rPr>
              <a:t>energetycznej, gdzie znajomość technicznego języka angielskiego jest podstawą. Studia w języku bezdyskusyjnie pomogły mi </a:t>
            </a:r>
            <a:r>
              <a:rPr lang="pl-PL" i="1" dirty="0" smtClean="0">
                <a:solidFill>
                  <a:schemeClr val="tx1"/>
                </a:solidFill>
                <a:latin typeface="Calibri" pitchFamily="34" charset="0"/>
                <a:cs typeface="Calibri" pitchFamily="34" charset="0"/>
              </a:rPr>
              <a:t/>
            </a:r>
            <a:br>
              <a:rPr lang="pl-PL" i="1" dirty="0" smtClean="0">
                <a:solidFill>
                  <a:schemeClr val="tx1"/>
                </a:solidFill>
                <a:latin typeface="Calibri" pitchFamily="34" charset="0"/>
                <a:cs typeface="Calibri" pitchFamily="34" charset="0"/>
              </a:rPr>
            </a:br>
            <a:r>
              <a:rPr lang="pl-PL" i="1" dirty="0" smtClean="0">
                <a:solidFill>
                  <a:schemeClr val="tx1"/>
                </a:solidFill>
                <a:latin typeface="Calibri" pitchFamily="34" charset="0"/>
                <a:cs typeface="Calibri" pitchFamily="34" charset="0"/>
              </a:rPr>
              <a:t>w </a:t>
            </a:r>
            <a:r>
              <a:rPr lang="pl-PL" i="1" dirty="0">
                <a:solidFill>
                  <a:schemeClr val="tx1"/>
                </a:solidFill>
                <a:latin typeface="Calibri" pitchFamily="34" charset="0"/>
                <a:cs typeface="Calibri" pitchFamily="34" charset="0"/>
              </a:rPr>
              <a:t>szybkim zdobyciu pracy </a:t>
            </a:r>
            <a:r>
              <a:rPr lang="pl-PL" i="1" dirty="0" smtClean="0">
                <a:solidFill>
                  <a:schemeClr val="tx1"/>
                </a:solidFill>
                <a:latin typeface="Calibri" pitchFamily="34" charset="0"/>
                <a:cs typeface="Calibri" pitchFamily="34" charset="0"/>
              </a:rPr>
              <a:t>w dziedzinie </a:t>
            </a:r>
            <a:r>
              <a:rPr lang="pl-PL" i="1" dirty="0" err="1" smtClean="0">
                <a:solidFill>
                  <a:schemeClr val="tx1"/>
                </a:solidFill>
                <a:latin typeface="Calibri" pitchFamily="34" charset="0"/>
                <a:cs typeface="Calibri" pitchFamily="34" charset="0"/>
              </a:rPr>
              <a:t>kształ-cenia</a:t>
            </a:r>
            <a:r>
              <a:rPr lang="pl-PL" i="1" dirty="0">
                <a:solidFill>
                  <a:schemeClr val="tx1"/>
                </a:solidFill>
                <a:latin typeface="Calibri" pitchFamily="34" charset="0"/>
                <a:cs typeface="Calibri" pitchFamily="34" charset="0"/>
              </a:rPr>
              <a:t>, z której niewątpliwie </a:t>
            </a:r>
            <a:r>
              <a:rPr lang="pl-PL" i="1" dirty="0" smtClean="0">
                <a:solidFill>
                  <a:schemeClr val="tx1"/>
                </a:solidFill>
                <a:latin typeface="Calibri" pitchFamily="34" charset="0"/>
                <a:cs typeface="Calibri" pitchFamily="34" charset="0"/>
              </a:rPr>
              <a:t>jestem zadowolony</a:t>
            </a:r>
            <a:r>
              <a:rPr lang="pl-PL" i="1" dirty="0">
                <a:solidFill>
                  <a:schemeClr val="tx1"/>
                </a:solidFill>
                <a:latin typeface="Calibri" pitchFamily="34" charset="0"/>
                <a:cs typeface="Calibri" pitchFamily="34" charset="0"/>
              </a:rPr>
              <a:t>. </a:t>
            </a:r>
          </a:p>
          <a:p>
            <a:pPr algn="r" eaLnBrk="1" hangingPunct="1">
              <a:lnSpc>
                <a:spcPct val="80000"/>
              </a:lnSpc>
              <a:spcBef>
                <a:spcPts val="500"/>
              </a:spcBef>
              <a:buClr>
                <a:srgbClr val="9F250D"/>
              </a:buClr>
              <a:buFont typeface="Wingdings" pitchFamily="2" charset="2"/>
              <a:buNone/>
              <a:defRPr/>
            </a:pPr>
            <a:r>
              <a:rPr lang="fr-FR" b="1" dirty="0">
                <a:solidFill>
                  <a:schemeClr val="tx1"/>
                </a:solidFill>
                <a:latin typeface="Calibri" pitchFamily="34" charset="0"/>
                <a:cs typeface="Calibri" pitchFamily="34" charset="0"/>
              </a:rPr>
              <a:t>Robert Pliszczak</a:t>
            </a:r>
          </a:p>
          <a:p>
            <a:pPr algn="r" eaLnBrk="1" hangingPunct="1">
              <a:lnSpc>
                <a:spcPct val="80000"/>
              </a:lnSpc>
              <a:spcBef>
                <a:spcPts val="500"/>
              </a:spcBef>
              <a:buClr>
                <a:srgbClr val="9F250D"/>
              </a:buClr>
              <a:buFont typeface="Wingdings" pitchFamily="2" charset="2"/>
              <a:buNone/>
              <a:defRPr/>
            </a:pPr>
            <a:r>
              <a:rPr lang="fr-FR" dirty="0">
                <a:solidFill>
                  <a:schemeClr val="tx1"/>
                </a:solidFill>
                <a:latin typeface="Calibri" pitchFamily="34" charset="0"/>
                <a:cs typeface="Calibri" pitchFamily="34" charset="0"/>
              </a:rPr>
              <a:t>Transition Technologies S.A.</a:t>
            </a: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solidFill>
                  <a:schemeClr val="tx1"/>
                </a:solidFill>
                <a:latin typeface="Calibri" pitchFamily="34" charset="0"/>
                <a:cs typeface="Calibri" pitchFamily="34" charset="0"/>
              </a:rPr>
              <a:t>Elektryczny</a:t>
            </a: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369" t="-347" r="54760" b="80844"/>
          <a:stretch/>
        </p:blipFill>
        <p:spPr bwMode="auto">
          <a:xfrm>
            <a:off x="7668344" y="390799"/>
            <a:ext cx="1125618" cy="994593"/>
          </a:xfrm>
          <a:prstGeom prst="rect">
            <a:avLst/>
          </a:prstGeom>
          <a:noFill/>
          <a:ln>
            <a:noFill/>
          </a:ln>
          <a:extLst/>
        </p:spPr>
      </p:pic>
      <p:cxnSp>
        <p:nvCxnSpPr>
          <p:cNvPr id="5" name="Łącznik prostoliniowy 4"/>
          <p:cNvCxnSpPr/>
          <p:nvPr/>
        </p:nvCxnSpPr>
        <p:spPr>
          <a:xfrm>
            <a:off x="1115616" y="2564904"/>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4920" y="1772815"/>
            <a:ext cx="2317932" cy="3499623"/>
          </a:xfrm>
          <a:prstGeom prst="rect">
            <a:avLst/>
          </a:prstGeom>
        </p:spPr>
      </p:pic>
      <p:pic>
        <p:nvPicPr>
          <p:cNvPr id="9" name="Picture 15"/>
          <p:cNvPicPr>
            <a:picLocks noChangeAspect="1" noChangeArrowheads="1"/>
          </p:cNvPicPr>
          <p:nvPr/>
        </p:nvPicPr>
        <p:blipFill rotWithShape="1">
          <a:blip r:embed="rId4">
            <a:extLst>
              <a:ext uri="{28A0092B-C50C-407E-A947-70E740481C1C}">
                <a14:useLocalDpi xmlns:a14="http://schemas.microsoft.com/office/drawing/2010/main" val="0"/>
              </a:ext>
            </a:extLst>
          </a:blip>
          <a:srcRect t="505" b="-1"/>
          <a:stretch/>
        </p:blipFill>
        <p:spPr bwMode="auto">
          <a:xfrm>
            <a:off x="6074920" y="5085184"/>
            <a:ext cx="2317932" cy="1476008"/>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48722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628800"/>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Geodezja </a:t>
            </a:r>
            <a:r>
              <a:rPr lang="pl-PL" altLang="pl-PL" sz="1400" dirty="0">
                <a:solidFill>
                  <a:schemeClr val="tx1"/>
                </a:solidFill>
                <a:latin typeface="Calibri" pitchFamily="34" charset="0"/>
                <a:cs typeface="Calibri" pitchFamily="34" charset="0"/>
              </a:rPr>
              <a:t>i Kartografia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Górnictwo i Geologia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dirty="0">
                <a:solidFill>
                  <a:schemeClr val="tx1"/>
                </a:solidFill>
                <a:latin typeface="Calibri" pitchFamily="34" charset="0"/>
                <a:cs typeface="Calibri" pitchFamily="34" charset="0"/>
              </a:rPr>
              <a:t>Największym atutem  wydziału jest to, że absolwent  staje się nie tylko specjalistą-inżynierem w zakresie geodezji, geologii, ekologii, zarządzania czy ekonomii, lecz również najlepszej klasy specjalistą od kierowania zespołami ludzi.  Innowacyjne nauczanie kadry wykładowców powoduje, że studenci zdobywają wiadomości niezbędne do  skutecznego zarządzania </a:t>
            </a:r>
            <a:r>
              <a:rPr lang="pl-PL" i="1" dirty="0" smtClean="0">
                <a:solidFill>
                  <a:schemeClr val="tx1"/>
                </a:solidFill>
                <a:latin typeface="Calibri" pitchFamily="34" charset="0"/>
                <a:cs typeface="Calibri" pitchFamily="34" charset="0"/>
              </a:rPr>
              <a:t>pro-</a:t>
            </a:r>
            <a:r>
              <a:rPr lang="pl-PL" i="1" dirty="0" err="1" smtClean="0">
                <a:solidFill>
                  <a:schemeClr val="tx1"/>
                </a:solidFill>
                <a:latin typeface="Calibri" pitchFamily="34" charset="0"/>
                <a:cs typeface="Calibri" pitchFamily="34" charset="0"/>
              </a:rPr>
              <a:t>jektami</a:t>
            </a:r>
            <a:r>
              <a:rPr lang="pl-PL" i="1" dirty="0" smtClean="0">
                <a:solidFill>
                  <a:schemeClr val="tx1"/>
                </a:solidFill>
                <a:latin typeface="Calibri" pitchFamily="34" charset="0"/>
                <a:cs typeface="Calibri" pitchFamily="34" charset="0"/>
              </a:rPr>
              <a:t> </a:t>
            </a:r>
            <a:r>
              <a:rPr lang="pl-PL" i="1" dirty="0">
                <a:solidFill>
                  <a:schemeClr val="tx1"/>
                </a:solidFill>
                <a:latin typeface="Calibri" pitchFamily="34" charset="0"/>
                <a:cs typeface="Calibri" pitchFamily="34" charset="0"/>
              </a:rPr>
              <a:t>w różnych branżach. </a:t>
            </a:r>
            <a:r>
              <a:rPr lang="pl-PL" i="1" dirty="0" smtClean="0">
                <a:solidFill>
                  <a:schemeClr val="tx1"/>
                </a:solidFill>
                <a:latin typeface="Calibri" pitchFamily="34" charset="0"/>
                <a:cs typeface="Calibri" pitchFamily="34" charset="0"/>
              </a:rPr>
              <a:t>Osiągamy sukcesy  </a:t>
            </a:r>
            <a:r>
              <a:rPr lang="pl-PL" i="1" dirty="0">
                <a:solidFill>
                  <a:schemeClr val="tx1"/>
                </a:solidFill>
                <a:latin typeface="Calibri" pitchFamily="34" charset="0"/>
                <a:cs typeface="Calibri" pitchFamily="34" charset="0"/>
              </a:rPr>
              <a:t>poprzez umiejętne pojmowanie struktury i </a:t>
            </a:r>
            <a:r>
              <a:rPr lang="pl-PL" i="1" dirty="0" err="1" smtClean="0">
                <a:solidFill>
                  <a:schemeClr val="tx1"/>
                </a:solidFill>
                <a:latin typeface="Calibri" pitchFamily="34" charset="0"/>
                <a:cs typeface="Calibri" pitchFamily="34" charset="0"/>
              </a:rPr>
              <a:t>wła-ściwości</a:t>
            </a:r>
            <a:r>
              <a:rPr lang="pl-PL" i="1" dirty="0" smtClean="0">
                <a:solidFill>
                  <a:schemeClr val="tx1"/>
                </a:solidFill>
                <a:latin typeface="Calibri" pitchFamily="34" charset="0"/>
                <a:cs typeface="Calibri" pitchFamily="34" charset="0"/>
              </a:rPr>
              <a:t> </a:t>
            </a:r>
            <a:r>
              <a:rPr lang="pl-PL" i="1" dirty="0">
                <a:solidFill>
                  <a:schemeClr val="tx1"/>
                </a:solidFill>
                <a:latin typeface="Calibri" pitchFamily="34" charset="0"/>
                <a:cs typeface="Calibri" pitchFamily="34" charset="0"/>
              </a:rPr>
              <a:t>środowiska, w którym pracujemy. Panie </a:t>
            </a:r>
            <a:r>
              <a:rPr lang="pl-PL" i="1" dirty="0" smtClean="0">
                <a:solidFill>
                  <a:schemeClr val="tx1"/>
                </a:solidFill>
                <a:latin typeface="Calibri" pitchFamily="34" charset="0"/>
                <a:cs typeface="Calibri" pitchFamily="34" charset="0"/>
              </a:rPr>
              <a:t/>
            </a:r>
            <a:br>
              <a:rPr lang="pl-PL" i="1" dirty="0" smtClean="0">
                <a:solidFill>
                  <a:schemeClr val="tx1"/>
                </a:solidFill>
                <a:latin typeface="Calibri" pitchFamily="34" charset="0"/>
                <a:cs typeface="Calibri" pitchFamily="34" charset="0"/>
              </a:rPr>
            </a:br>
            <a:r>
              <a:rPr lang="pl-PL" i="1" dirty="0" smtClean="0">
                <a:solidFill>
                  <a:schemeClr val="tx1"/>
                </a:solidFill>
                <a:latin typeface="Calibri" pitchFamily="34" charset="0"/>
                <a:cs typeface="Calibri" pitchFamily="34" charset="0"/>
              </a:rPr>
              <a:t>o </a:t>
            </a:r>
            <a:r>
              <a:rPr lang="pl-PL" i="1" dirty="0">
                <a:solidFill>
                  <a:schemeClr val="tx1"/>
                </a:solidFill>
                <a:latin typeface="Calibri" pitchFamily="34" charset="0"/>
                <a:cs typeface="Calibri" pitchFamily="34" charset="0"/>
              </a:rPr>
              <a:t>umysłach ścisłych znajdą tu coś dla siebie. </a:t>
            </a:r>
            <a:br>
              <a:rPr lang="pl-PL" i="1" dirty="0">
                <a:solidFill>
                  <a:schemeClr val="tx1"/>
                </a:solidFill>
                <a:latin typeface="Calibri" pitchFamily="34" charset="0"/>
                <a:cs typeface="Calibri" pitchFamily="34" charset="0"/>
              </a:rPr>
            </a:br>
            <a:r>
              <a:rPr lang="pl-PL" i="1" dirty="0">
                <a:solidFill>
                  <a:schemeClr val="tx1"/>
                </a:solidFill>
                <a:latin typeface="Calibri" pitchFamily="34" charset="0"/>
                <a:cs typeface="Calibri" pitchFamily="34" charset="0"/>
              </a:rPr>
              <a:t>Przez wiedzę do sukcesu. </a:t>
            </a:r>
            <a:r>
              <a:rPr lang="pl-PL" i="1" dirty="0" smtClean="0">
                <a:solidFill>
                  <a:schemeClr val="tx1"/>
                </a:solidFill>
                <a:latin typeface="Calibri" pitchFamily="34" charset="0"/>
                <a:cs typeface="Calibri" pitchFamily="34" charset="0"/>
              </a:rPr>
              <a:t>Polecam!</a:t>
            </a:r>
          </a:p>
          <a:p>
            <a:pPr marL="58737" indent="0" algn="r" eaLnBrk="1" hangingPunct="1">
              <a:spcBef>
                <a:spcPts val="350"/>
              </a:spcBef>
              <a:buClr>
                <a:schemeClr val="tx1"/>
              </a:buClr>
              <a:defRPr/>
            </a:pPr>
            <a:r>
              <a:rPr lang="pl-PL" b="1" dirty="0" smtClean="0">
                <a:solidFill>
                  <a:schemeClr val="tx1"/>
                </a:solidFill>
                <a:latin typeface="Calibri" pitchFamily="34" charset="0"/>
                <a:cs typeface="Calibri" pitchFamily="34" charset="0"/>
              </a:rPr>
              <a:t>Joanna Kubińska</a:t>
            </a:r>
            <a:br>
              <a:rPr lang="pl-PL" b="1" dirty="0" smtClean="0">
                <a:solidFill>
                  <a:schemeClr val="tx1"/>
                </a:solidFill>
                <a:latin typeface="Calibri" pitchFamily="34" charset="0"/>
                <a:cs typeface="Calibri" pitchFamily="34" charset="0"/>
              </a:rPr>
            </a:br>
            <a:r>
              <a:rPr lang="pl-PL" b="1" dirty="0" smtClean="0">
                <a:solidFill>
                  <a:schemeClr val="tx1"/>
                </a:solidFill>
                <a:latin typeface="Calibri" pitchFamily="34" charset="0"/>
                <a:cs typeface="Calibri" pitchFamily="34" charset="0"/>
              </a:rPr>
              <a:t>	</a:t>
            </a:r>
            <a:r>
              <a:rPr lang="pl-PL" dirty="0" smtClean="0">
                <a:solidFill>
                  <a:schemeClr val="tx1"/>
                </a:solidFill>
                <a:latin typeface="Calibri" pitchFamily="34" charset="0"/>
                <a:cs typeface="Calibri" pitchFamily="34" charset="0"/>
              </a:rPr>
              <a:t>Wrocławskie Inwestycje Sp. z o.o.</a:t>
            </a:r>
          </a:p>
          <a:p>
            <a:pPr marL="58737" indent="0" algn="just" eaLnBrk="1" hangingPunct="1">
              <a:spcBef>
                <a:spcPts val="350"/>
              </a:spcBef>
              <a:buClr>
                <a:schemeClr val="tx1"/>
              </a:buClr>
              <a:defRPr/>
            </a:pPr>
            <a:endParaRPr lang="pl-PL" i="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368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err="1">
                <a:solidFill>
                  <a:schemeClr val="tx1"/>
                </a:solidFill>
                <a:latin typeface="Calibri" pitchFamily="34" charset="0"/>
                <a:cs typeface="Calibri" pitchFamily="34" charset="0"/>
              </a:rPr>
              <a:t>Geoinżynierii</a:t>
            </a:r>
            <a:r>
              <a:rPr lang="pl-PL" altLang="pl-PL" sz="4000" b="1" dirty="0">
                <a:solidFill>
                  <a:schemeClr val="tx1"/>
                </a:solidFill>
                <a:latin typeface="Calibri" pitchFamily="34" charset="0"/>
                <a:cs typeface="Calibri" pitchFamily="34" charset="0"/>
              </a:rPr>
              <a:t>, Górnictwa i Geologii</a:t>
            </a: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438" t="27945" r="54691" b="52552"/>
          <a:stretch/>
        </p:blipFill>
        <p:spPr bwMode="auto">
          <a:xfrm>
            <a:off x="7655089" y="375419"/>
            <a:ext cx="1125618" cy="994593"/>
          </a:xfrm>
          <a:prstGeom prst="rect">
            <a:avLst/>
          </a:prstGeom>
          <a:noFill/>
          <a:ln>
            <a:noFill/>
          </a:ln>
          <a:extLst/>
        </p:spPr>
      </p:pic>
      <p:cxnSp>
        <p:nvCxnSpPr>
          <p:cNvPr id="5" name="Łącznik prostoliniowy 4"/>
          <p:cNvCxnSpPr/>
          <p:nvPr/>
        </p:nvCxnSpPr>
        <p:spPr>
          <a:xfrm>
            <a:off x="1115616" y="2708920"/>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9" name="Picture 13"/>
          <p:cNvPicPr>
            <a:picLocks noChangeAspect="1" noChangeArrowheads="1"/>
          </p:cNvPicPr>
          <p:nvPr/>
        </p:nvPicPr>
        <p:blipFill rotWithShape="1">
          <a:blip r:embed="rId3">
            <a:extLst>
              <a:ext uri="{28A0092B-C50C-407E-A947-70E740481C1C}">
                <a14:useLocalDpi xmlns:a14="http://schemas.microsoft.com/office/drawing/2010/main" val="0"/>
              </a:ext>
            </a:extLst>
          </a:blip>
          <a:srcRect t="29" b="527"/>
          <a:stretch/>
        </p:blipFill>
        <p:spPr bwMode="auto">
          <a:xfrm>
            <a:off x="6013447" y="5086109"/>
            <a:ext cx="2410982" cy="1636574"/>
          </a:xfrm>
          <a:prstGeom prst="rect">
            <a:avLst/>
          </a:prstGeom>
          <a:solidFill>
            <a:srgbClr val="FFFFFF">
              <a:shade val="85000"/>
            </a:srgbClr>
          </a:solidFill>
          <a:ln w="9525">
            <a:noFill/>
            <a:miter lim="800000"/>
            <a:headEnd/>
            <a:tailEnd/>
          </a:ln>
          <a:effectLst/>
          <a:extLst/>
        </p:spPr>
      </p:pic>
      <p:pic>
        <p:nvPicPr>
          <p:cNvPr id="11" name="Obraz 10"/>
          <p:cNvPicPr>
            <a:picLocks noChangeAspect="1"/>
          </p:cNvPicPr>
          <p:nvPr/>
        </p:nvPicPr>
        <p:blipFill rotWithShape="1">
          <a:blip r:embed="rId4" cstate="print">
            <a:extLst>
              <a:ext uri="{28A0092B-C50C-407E-A947-70E740481C1C}">
                <a14:useLocalDpi xmlns:a14="http://schemas.microsoft.com/office/drawing/2010/main" val="0"/>
              </a:ext>
            </a:extLst>
          </a:blip>
          <a:srcRect t="8359"/>
          <a:stretch/>
        </p:blipFill>
        <p:spPr>
          <a:xfrm>
            <a:off x="6013448" y="1793174"/>
            <a:ext cx="2410980" cy="3292936"/>
          </a:xfrm>
          <a:prstGeom prst="rect">
            <a:avLst/>
          </a:prstGeom>
        </p:spPr>
      </p:pic>
    </p:spTree>
    <p:extLst>
      <p:ext uri="{BB962C8B-B14F-4D97-AF65-F5344CB8AC3E}">
        <p14:creationId xmlns:p14="http://schemas.microsoft.com/office/powerpoint/2010/main" val="245675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628800"/>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Inżynieria </a:t>
            </a:r>
            <a:r>
              <a:rPr lang="pl-PL" altLang="pl-PL" sz="1400" dirty="0">
                <a:solidFill>
                  <a:schemeClr val="tx1"/>
                </a:solidFill>
                <a:latin typeface="Calibri" pitchFamily="34" charset="0"/>
                <a:cs typeface="Calibri" pitchFamily="34" charset="0"/>
              </a:rPr>
              <a:t>Środowiska </a:t>
            </a:r>
            <a:endParaRPr lang="pl-PL" altLang="pl-PL" sz="140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Ochrona </a:t>
            </a:r>
            <a:r>
              <a:rPr lang="pl-PL" altLang="pl-PL" sz="1400" dirty="0">
                <a:solidFill>
                  <a:schemeClr val="tx1"/>
                </a:solidFill>
                <a:latin typeface="Calibri" pitchFamily="34" charset="0"/>
                <a:cs typeface="Calibri" pitchFamily="34" charset="0"/>
              </a:rPr>
              <a:t>Środowiska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dirty="0" smtClean="0">
                <a:solidFill>
                  <a:schemeClr val="tx1"/>
                </a:solidFill>
                <a:latin typeface="Calibri" pitchFamily="34" charset="0"/>
                <a:cs typeface="Calibri" pitchFamily="34" charset="0"/>
              </a:rPr>
              <a:t>Jeszcze </a:t>
            </a:r>
            <a:r>
              <a:rPr lang="pl-PL" i="1" dirty="0">
                <a:solidFill>
                  <a:schemeClr val="tx1"/>
                </a:solidFill>
                <a:latin typeface="Calibri" pitchFamily="34" charset="0"/>
                <a:cs typeface="Calibri" pitchFamily="34" charset="0"/>
              </a:rPr>
              <a:t>na V roku studiów znalazłem pracę </a:t>
            </a:r>
            <a:br>
              <a:rPr lang="pl-PL" i="1" dirty="0">
                <a:solidFill>
                  <a:schemeClr val="tx1"/>
                </a:solidFill>
                <a:latin typeface="Calibri" pitchFamily="34" charset="0"/>
                <a:cs typeface="Calibri" pitchFamily="34" charset="0"/>
              </a:rPr>
            </a:br>
            <a:r>
              <a:rPr lang="pl-PL" i="1" dirty="0">
                <a:solidFill>
                  <a:schemeClr val="tx1"/>
                </a:solidFill>
                <a:latin typeface="Calibri" pitchFamily="34" charset="0"/>
                <a:cs typeface="Calibri" pitchFamily="34" charset="0"/>
              </a:rPr>
              <a:t>w firmie projektującej i wykonującej fontanny </a:t>
            </a:r>
            <a:r>
              <a:rPr lang="pl-PL" i="1" dirty="0" smtClean="0">
                <a:solidFill>
                  <a:schemeClr val="tx1"/>
                </a:solidFill>
                <a:latin typeface="Calibri" pitchFamily="34" charset="0"/>
                <a:cs typeface="Calibri" pitchFamily="34" charset="0"/>
              </a:rPr>
              <a:t/>
            </a:r>
            <a:br>
              <a:rPr lang="pl-PL" i="1" dirty="0" smtClean="0">
                <a:solidFill>
                  <a:schemeClr val="tx1"/>
                </a:solidFill>
                <a:latin typeface="Calibri" pitchFamily="34" charset="0"/>
                <a:cs typeface="Calibri" pitchFamily="34" charset="0"/>
              </a:rPr>
            </a:br>
            <a:r>
              <a:rPr lang="pl-PL" i="1" dirty="0" smtClean="0">
                <a:solidFill>
                  <a:schemeClr val="tx1"/>
                </a:solidFill>
                <a:latin typeface="Calibri" pitchFamily="34" charset="0"/>
                <a:cs typeface="Calibri" pitchFamily="34" charset="0"/>
              </a:rPr>
              <a:t>i </a:t>
            </a:r>
            <a:r>
              <a:rPr lang="pl-PL" i="1" dirty="0">
                <a:solidFill>
                  <a:schemeClr val="tx1"/>
                </a:solidFill>
                <a:latin typeface="Calibri" pitchFamily="34" charset="0"/>
                <a:cs typeface="Calibri" pitchFamily="34" charset="0"/>
              </a:rPr>
              <a:t>baseny. Trochę się obawiałem, czy nadążę za kolegami, który pracowali tam kilka lat. Na szczęście okazało się, </a:t>
            </a:r>
            <a:r>
              <a:rPr lang="pl-PL" i="1" dirty="0" smtClean="0">
                <a:solidFill>
                  <a:schemeClr val="tx1"/>
                </a:solidFill>
                <a:latin typeface="Calibri" pitchFamily="34" charset="0"/>
                <a:cs typeface="Calibri" pitchFamily="34" charset="0"/>
              </a:rPr>
              <a:t>że </a:t>
            </a:r>
            <a:r>
              <a:rPr lang="pl-PL" i="1" dirty="0">
                <a:solidFill>
                  <a:schemeClr val="tx1"/>
                </a:solidFill>
                <a:latin typeface="Calibri" pitchFamily="34" charset="0"/>
                <a:cs typeface="Calibri" pitchFamily="34" charset="0"/>
              </a:rPr>
              <a:t>mimo iż na wydziale nie uczą o fontannach </a:t>
            </a:r>
            <a:r>
              <a:rPr lang="pl-PL" i="1" dirty="0" smtClean="0">
                <a:solidFill>
                  <a:schemeClr val="tx1"/>
                </a:solidFill>
                <a:latin typeface="Calibri" pitchFamily="34" charset="0"/>
                <a:cs typeface="Calibri" pitchFamily="34" charset="0"/>
              </a:rPr>
              <a:t>i </a:t>
            </a:r>
            <a:r>
              <a:rPr lang="pl-PL" i="1" dirty="0">
                <a:solidFill>
                  <a:schemeClr val="tx1"/>
                </a:solidFill>
                <a:latin typeface="Calibri" pitchFamily="34" charset="0"/>
                <a:cs typeface="Calibri" pitchFamily="34" charset="0"/>
              </a:rPr>
              <a:t>basenach, obiekty te składają się z takich samych części jak Stacja Uzdatniania Wody. Często zaglądam do starych wykładów, gdy mam policzyć straty w układzie lub dobrać pompę. Plusów mojej pracy jest więcej: </a:t>
            </a:r>
            <a:br>
              <a:rPr lang="pl-PL" i="1" dirty="0">
                <a:solidFill>
                  <a:schemeClr val="tx1"/>
                </a:solidFill>
                <a:latin typeface="Calibri" pitchFamily="34" charset="0"/>
                <a:cs typeface="Calibri" pitchFamily="34" charset="0"/>
              </a:rPr>
            </a:br>
            <a:r>
              <a:rPr lang="pl-PL" i="1" dirty="0">
                <a:solidFill>
                  <a:schemeClr val="tx1"/>
                </a:solidFill>
                <a:latin typeface="Calibri" pitchFamily="34" charset="0"/>
                <a:cs typeface="Calibri" pitchFamily="34" charset="0"/>
              </a:rPr>
              <a:t>po odbiorze basenu jest obowiązkowa kąpiel, </a:t>
            </a:r>
            <a:br>
              <a:rPr lang="pl-PL" i="1" dirty="0">
                <a:solidFill>
                  <a:schemeClr val="tx1"/>
                </a:solidFill>
                <a:latin typeface="Calibri" pitchFamily="34" charset="0"/>
                <a:cs typeface="Calibri" pitchFamily="34" charset="0"/>
              </a:rPr>
            </a:br>
            <a:r>
              <a:rPr lang="pl-PL" i="1" dirty="0">
                <a:solidFill>
                  <a:schemeClr val="tx1"/>
                </a:solidFill>
                <a:latin typeface="Calibri" pitchFamily="34" charset="0"/>
                <a:cs typeface="Calibri" pitchFamily="34" charset="0"/>
              </a:rPr>
              <a:t>po odbiorze stacji tego nie ma . </a:t>
            </a:r>
          </a:p>
          <a:p>
            <a:pPr marL="58737" indent="0" algn="r" eaLnBrk="1" hangingPunct="1">
              <a:spcBef>
                <a:spcPts val="350"/>
              </a:spcBef>
              <a:buClr>
                <a:schemeClr val="tx1"/>
              </a:buClr>
              <a:defRPr/>
            </a:pPr>
            <a:r>
              <a:rPr lang="pl-PL" b="1" dirty="0">
                <a:solidFill>
                  <a:schemeClr val="tx1"/>
                </a:solidFill>
                <a:latin typeface="Calibri" pitchFamily="34" charset="0"/>
                <a:cs typeface="Calibri" pitchFamily="34" charset="0"/>
              </a:rPr>
              <a:t>Izydor Jaszczak </a:t>
            </a:r>
            <a:r>
              <a:rPr lang="pl-PL" dirty="0" smtClean="0">
                <a:solidFill>
                  <a:schemeClr val="tx1"/>
                </a:solidFill>
                <a:latin typeface="Calibri" pitchFamily="34" charset="0"/>
                <a:cs typeface="Calibri" pitchFamily="34" charset="0"/>
              </a:rPr>
              <a:t/>
            </a:r>
            <a:br>
              <a:rPr lang="pl-PL" dirty="0" smtClean="0">
                <a:solidFill>
                  <a:schemeClr val="tx1"/>
                </a:solidFill>
                <a:latin typeface="Calibri" pitchFamily="34" charset="0"/>
                <a:cs typeface="Calibri" pitchFamily="34" charset="0"/>
              </a:rPr>
            </a:br>
            <a:r>
              <a:rPr lang="pl-PL" dirty="0" smtClean="0">
                <a:solidFill>
                  <a:schemeClr val="tx1"/>
                </a:solidFill>
                <a:latin typeface="Calibri" pitchFamily="34" charset="0"/>
                <a:cs typeface="Calibri" pitchFamily="34" charset="0"/>
              </a:rPr>
              <a:t>Firma </a:t>
            </a:r>
            <a:r>
              <a:rPr lang="pl-PL" dirty="0">
                <a:solidFill>
                  <a:schemeClr val="tx1"/>
                </a:solidFill>
                <a:latin typeface="Calibri" pitchFamily="34" charset="0"/>
                <a:cs typeface="Calibri" pitchFamily="34" charset="0"/>
              </a:rPr>
              <a:t>Gutkowski</a:t>
            </a:r>
          </a:p>
          <a:p>
            <a:pPr marL="58737" indent="0" algn="just" eaLnBrk="1" hangingPunct="1">
              <a:spcBef>
                <a:spcPts val="350"/>
              </a:spcBef>
              <a:buClr>
                <a:schemeClr val="tx1"/>
              </a:buClr>
              <a:defRPr/>
            </a:pPr>
            <a:endParaRPr lang="pl-PL" i="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368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Wydział Inżynierii </a:t>
            </a:r>
            <a:r>
              <a:rPr lang="pl-PL" altLang="pl-PL" sz="4000" b="1" dirty="0" smtClean="0">
                <a:solidFill>
                  <a:schemeClr val="tx1"/>
                </a:solidFill>
                <a:latin typeface="Calibri" pitchFamily="34" charset="0"/>
                <a:cs typeface="Calibri" pitchFamily="34" charset="0"/>
              </a:rPr>
              <a:t/>
            </a:r>
            <a:br>
              <a:rPr lang="pl-PL" altLang="pl-PL" sz="4000" b="1" dirty="0" smtClean="0">
                <a:solidFill>
                  <a:schemeClr val="tx1"/>
                </a:solidFill>
                <a:latin typeface="Calibri" pitchFamily="34" charset="0"/>
                <a:cs typeface="Calibri" pitchFamily="34" charset="0"/>
              </a:rPr>
            </a:br>
            <a:r>
              <a:rPr lang="pl-PL" altLang="pl-PL" sz="4000" b="1" dirty="0" smtClean="0">
                <a:solidFill>
                  <a:schemeClr val="tx1"/>
                </a:solidFill>
                <a:latin typeface="Calibri" pitchFamily="34" charset="0"/>
                <a:cs typeface="Calibri" pitchFamily="34" charset="0"/>
              </a:rPr>
              <a:t>Środowiska</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438" t="53408" r="54691" b="27090"/>
          <a:stretch/>
        </p:blipFill>
        <p:spPr bwMode="auto">
          <a:xfrm>
            <a:off x="7668344" y="404664"/>
            <a:ext cx="1125618" cy="994593"/>
          </a:xfrm>
          <a:prstGeom prst="rect">
            <a:avLst/>
          </a:prstGeom>
          <a:noFill/>
          <a:ln>
            <a:noFill/>
          </a:ln>
          <a:extLst/>
        </p:spPr>
      </p:pic>
      <p:cxnSp>
        <p:nvCxnSpPr>
          <p:cNvPr id="5" name="Łącznik prostoliniowy 4"/>
          <p:cNvCxnSpPr/>
          <p:nvPr/>
        </p:nvCxnSpPr>
        <p:spPr>
          <a:xfrm>
            <a:off x="1115616" y="2708920"/>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9" name="Picture 13"/>
          <p:cNvPicPr>
            <a:picLocks noChangeAspect="1" noChangeArrowheads="1"/>
          </p:cNvPicPr>
          <p:nvPr/>
        </p:nvPicPr>
        <p:blipFill>
          <a:blip r:embed="rId3">
            <a:extLst>
              <a:ext uri="{28A0092B-C50C-407E-A947-70E740481C1C}">
                <a14:useLocalDpi xmlns:a14="http://schemas.microsoft.com/office/drawing/2010/main" val="0"/>
              </a:ext>
            </a:extLst>
          </a:blip>
          <a:srcRect t="7799" b="9248"/>
          <a:stretch>
            <a:fillRect/>
          </a:stretch>
        </p:blipFill>
        <p:spPr bwMode="auto">
          <a:xfrm>
            <a:off x="6013447" y="5090922"/>
            <a:ext cx="2410982" cy="1434422"/>
          </a:xfrm>
          <a:prstGeom prst="rect">
            <a:avLst/>
          </a:prstGeom>
          <a:solidFill>
            <a:srgbClr val="FFFFFF">
              <a:shade val="85000"/>
            </a:srgbClr>
          </a:solidFill>
          <a:ln w="9525">
            <a:noFill/>
            <a:miter lim="800000"/>
            <a:headEnd/>
            <a:tailEnd/>
          </a:ln>
          <a:effectLst/>
          <a:extLst/>
        </p:spPr>
      </p:pic>
      <p:pic>
        <p:nvPicPr>
          <p:cNvPr id="11" name="Obraz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3447" y="1707570"/>
            <a:ext cx="2410981" cy="3370499"/>
          </a:xfrm>
          <a:prstGeom prst="rect">
            <a:avLst/>
          </a:prstGeom>
        </p:spPr>
      </p:pic>
    </p:spTree>
    <p:extLst>
      <p:ext uri="{BB962C8B-B14F-4D97-AF65-F5344CB8AC3E}">
        <p14:creationId xmlns:p14="http://schemas.microsoft.com/office/powerpoint/2010/main" val="21245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628800"/>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Informatyka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Systemów</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Zarządzanie</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a:t>
            </a:r>
            <a:r>
              <a:rPr lang="pl-PL" altLang="pl-PL" sz="1400" dirty="0" smtClean="0">
                <a:solidFill>
                  <a:schemeClr val="tx1"/>
                </a:solidFill>
                <a:latin typeface="Calibri" pitchFamily="34" charset="0"/>
                <a:cs typeface="Calibri" pitchFamily="34" charset="0"/>
              </a:rPr>
              <a:t>Zarządzania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70" dirty="0">
                <a:solidFill>
                  <a:schemeClr val="tx1"/>
                </a:solidFill>
                <a:latin typeface="Calibri" pitchFamily="34" charset="0"/>
                <a:cs typeface="Calibri" pitchFamily="34" charset="0"/>
              </a:rPr>
              <a:t>Wybrałam Informatykę na Wydziale Informatyki </a:t>
            </a:r>
            <a:br>
              <a:rPr lang="pl-PL" i="1" spc="-70" dirty="0">
                <a:solidFill>
                  <a:schemeClr val="tx1"/>
                </a:solidFill>
                <a:latin typeface="Calibri" pitchFamily="34" charset="0"/>
                <a:cs typeface="Calibri" pitchFamily="34" charset="0"/>
              </a:rPr>
            </a:br>
            <a:r>
              <a:rPr lang="pl-PL" i="1" spc="-70" dirty="0">
                <a:solidFill>
                  <a:schemeClr val="tx1"/>
                </a:solidFill>
                <a:latin typeface="Calibri" pitchFamily="34" charset="0"/>
                <a:cs typeface="Calibri" pitchFamily="34" charset="0"/>
              </a:rPr>
              <a:t>i Zarządzania, gdyż studia na tym wydziale są moim zdaniem bardzo dobrze dopasowane do potrzeb rynku pracy. Pracuje tu przyjazna kadra, która nie utrudnia studiowania, jest pomocny dziekanat, do którego nie strach chodzić. Dużo zajęć praktycznych, przedmioty przybliżające nowe technologie, a także często nieobecne na innych wydziałach zajęcia z zarządzania </a:t>
            </a:r>
            <a:br>
              <a:rPr lang="pl-PL" i="1" spc="-70" dirty="0">
                <a:solidFill>
                  <a:schemeClr val="tx1"/>
                </a:solidFill>
                <a:latin typeface="Calibri" pitchFamily="34" charset="0"/>
                <a:cs typeface="Calibri" pitchFamily="34" charset="0"/>
              </a:rPr>
            </a:br>
            <a:r>
              <a:rPr lang="pl-PL" i="1" spc="-70" dirty="0">
                <a:solidFill>
                  <a:schemeClr val="tx1"/>
                </a:solidFill>
                <a:latin typeface="Calibri" pitchFamily="34" charset="0"/>
                <a:cs typeface="Calibri" pitchFamily="34" charset="0"/>
              </a:rPr>
              <a:t>i prowadzenia projektu. Myślę, że studia te świetnie przygotowały mnie do pracy, którą wykonuję. </a:t>
            </a:r>
            <a:r>
              <a:rPr lang="pl-PL" i="1" spc="-70" dirty="0" smtClean="0">
                <a:solidFill>
                  <a:schemeClr val="tx1"/>
                </a:solidFill>
                <a:latin typeface="Calibri" pitchFamily="34" charset="0"/>
                <a:cs typeface="Calibri" pitchFamily="34" charset="0"/>
              </a:rPr>
              <a:t>Obecnie </a:t>
            </a:r>
            <a:r>
              <a:rPr lang="pl-PL" i="1" spc="-70" dirty="0">
                <a:solidFill>
                  <a:schemeClr val="tx1"/>
                </a:solidFill>
                <a:latin typeface="Calibri" pitchFamily="34" charset="0"/>
                <a:cs typeface="Calibri" pitchFamily="34" charset="0"/>
              </a:rPr>
              <a:t>pracuje na stanowisku Samodzielny Programista </a:t>
            </a:r>
            <a:r>
              <a:rPr lang="pl-PL" i="1" spc="-70" dirty="0" smtClean="0">
                <a:solidFill>
                  <a:schemeClr val="tx1"/>
                </a:solidFill>
                <a:latin typeface="Calibri" pitchFamily="34" charset="0"/>
                <a:cs typeface="Calibri" pitchFamily="34" charset="0"/>
              </a:rPr>
              <a:t/>
            </a:r>
            <a:br>
              <a:rPr lang="pl-PL" i="1" spc="-70" dirty="0" smtClean="0">
                <a:solidFill>
                  <a:schemeClr val="tx1"/>
                </a:solidFill>
                <a:latin typeface="Calibri" pitchFamily="34" charset="0"/>
                <a:cs typeface="Calibri" pitchFamily="34" charset="0"/>
              </a:rPr>
            </a:br>
            <a:r>
              <a:rPr lang="pl-PL" i="1" spc="-70" dirty="0" smtClean="0">
                <a:solidFill>
                  <a:schemeClr val="tx1"/>
                </a:solidFill>
                <a:latin typeface="Calibri" pitchFamily="34" charset="0"/>
                <a:cs typeface="Calibri" pitchFamily="34" charset="0"/>
              </a:rPr>
              <a:t>i </a:t>
            </a:r>
            <a:r>
              <a:rPr lang="pl-PL" i="1" spc="-70" dirty="0">
                <a:solidFill>
                  <a:schemeClr val="tx1"/>
                </a:solidFill>
                <a:latin typeface="Calibri" pitchFamily="34" charset="0"/>
                <a:cs typeface="Calibri" pitchFamily="34" charset="0"/>
              </a:rPr>
              <a:t>Projektant (Professional) w VOLVO IT Polska</a:t>
            </a:r>
            <a:r>
              <a:rPr lang="pl-PL" i="1" spc="-70" dirty="0" smtClean="0">
                <a:solidFill>
                  <a:schemeClr val="tx1"/>
                </a:solidFill>
                <a:latin typeface="Calibri" pitchFamily="34" charset="0"/>
                <a:cs typeface="Calibri" pitchFamily="34" charset="0"/>
              </a:rPr>
              <a:t>.</a:t>
            </a:r>
            <a:endParaRPr lang="pl-PL" i="1" dirty="0">
              <a:solidFill>
                <a:schemeClr val="tx1"/>
              </a:solidFill>
              <a:latin typeface="Calibri" pitchFamily="34" charset="0"/>
              <a:cs typeface="Calibri" pitchFamily="34" charset="0"/>
            </a:endParaRPr>
          </a:p>
          <a:p>
            <a:pPr marL="58737" indent="0" algn="r" eaLnBrk="1" hangingPunct="1">
              <a:spcBef>
                <a:spcPts val="350"/>
              </a:spcBef>
              <a:buClr>
                <a:schemeClr val="tx1"/>
              </a:buClr>
              <a:defRPr/>
            </a:pPr>
            <a:r>
              <a:rPr lang="pl-PL" b="1" dirty="0">
                <a:solidFill>
                  <a:schemeClr val="tx1"/>
                </a:solidFill>
                <a:latin typeface="Calibri" pitchFamily="34" charset="0"/>
                <a:cs typeface="Calibri" pitchFamily="34" charset="0"/>
              </a:rPr>
              <a:t>Ewa Miernik </a:t>
            </a:r>
            <a:r>
              <a:rPr lang="pl-PL" dirty="0">
                <a:solidFill>
                  <a:schemeClr val="tx1"/>
                </a:solidFill>
                <a:latin typeface="Calibri" pitchFamily="34" charset="0"/>
                <a:cs typeface="Calibri" pitchFamily="34" charset="0"/>
              </a:rPr>
              <a:t>- VOLVO IT Polska</a:t>
            </a:r>
          </a:p>
          <a:p>
            <a:pPr marL="58737" indent="0" algn="just" eaLnBrk="1" hangingPunct="1">
              <a:spcBef>
                <a:spcPts val="350"/>
              </a:spcBef>
              <a:buClr>
                <a:schemeClr val="tx1"/>
              </a:buClr>
              <a:defRPr/>
            </a:pPr>
            <a:endParaRPr lang="pl-PL" i="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368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Wydział Informatyki </a:t>
            </a:r>
            <a:r>
              <a:rPr lang="pl-PL" altLang="pl-PL" sz="4000" b="1" dirty="0" smtClean="0">
                <a:solidFill>
                  <a:schemeClr val="tx1"/>
                </a:solidFill>
                <a:latin typeface="Calibri" pitchFamily="34" charset="0"/>
                <a:cs typeface="Calibri" pitchFamily="34" charset="0"/>
              </a:rPr>
              <a:t/>
            </a:r>
            <a:br>
              <a:rPr lang="pl-PL" altLang="pl-PL" sz="4000" b="1" dirty="0" smtClean="0">
                <a:solidFill>
                  <a:schemeClr val="tx1"/>
                </a:solidFill>
                <a:latin typeface="Calibri" pitchFamily="34" charset="0"/>
                <a:cs typeface="Calibri" pitchFamily="34" charset="0"/>
              </a:rPr>
            </a:br>
            <a:r>
              <a:rPr lang="pl-PL" altLang="pl-PL" sz="4000" b="1" dirty="0" smtClean="0">
                <a:solidFill>
                  <a:schemeClr val="tx1"/>
                </a:solidFill>
                <a:latin typeface="Calibri" pitchFamily="34" charset="0"/>
                <a:cs typeface="Calibri" pitchFamily="34" charset="0"/>
              </a:rPr>
              <a:t>i </a:t>
            </a:r>
            <a:r>
              <a:rPr lang="pl-PL" altLang="pl-PL" sz="4000" b="1" dirty="0">
                <a:solidFill>
                  <a:schemeClr val="tx1"/>
                </a:solidFill>
                <a:latin typeface="Calibri" pitchFamily="34" charset="0"/>
                <a:cs typeface="Calibri" pitchFamily="34" charset="0"/>
              </a:rPr>
              <a:t>Zarządzania</a:t>
            </a:r>
          </a:p>
          <a:p>
            <a:pPr eaLnBrk="1" hangingPunct="1">
              <a:spcBef>
                <a:spcPct val="0"/>
              </a:spcBef>
              <a:buFontTx/>
              <a:buNone/>
            </a:pP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438" t="82359" r="54691" b="-1861"/>
          <a:stretch/>
        </p:blipFill>
        <p:spPr bwMode="auto">
          <a:xfrm>
            <a:off x="7694854" y="375419"/>
            <a:ext cx="1125618" cy="994593"/>
          </a:xfrm>
          <a:prstGeom prst="rect">
            <a:avLst/>
          </a:prstGeom>
          <a:noFill/>
          <a:ln>
            <a:noFill/>
          </a:ln>
          <a:extLst/>
        </p:spPr>
      </p:pic>
      <p:cxnSp>
        <p:nvCxnSpPr>
          <p:cNvPr id="5" name="Łącznik prostoliniowy 4"/>
          <p:cNvCxnSpPr/>
          <p:nvPr/>
        </p:nvCxnSpPr>
        <p:spPr>
          <a:xfrm>
            <a:off x="1115616" y="3140968"/>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447" y="1772816"/>
            <a:ext cx="2410981" cy="3616472"/>
          </a:xfrm>
          <a:prstGeom prst="rect">
            <a:avLst/>
          </a:prstGeom>
        </p:spPr>
      </p:pic>
      <p:pic>
        <p:nvPicPr>
          <p:cNvPr id="9"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13447" y="5086108"/>
            <a:ext cx="2410982" cy="1511243"/>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81083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628800"/>
            <a:ext cx="4356149"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Energetyka</a:t>
            </a:r>
            <a:endParaRPr lang="pl-PL" altLang="pl-PL" sz="1400" dirty="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Mechanika i Budowa Maszyn</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90" dirty="0" smtClean="0">
                <a:solidFill>
                  <a:schemeClr val="tx1"/>
                </a:solidFill>
                <a:latin typeface="Calibri" pitchFamily="34" charset="0"/>
                <a:cs typeface="Calibri" pitchFamily="34" charset="0"/>
              </a:rPr>
              <a:t>Ukończyłem </a:t>
            </a:r>
            <a:r>
              <a:rPr lang="pl-PL" i="1" spc="-90" dirty="0">
                <a:solidFill>
                  <a:schemeClr val="tx1"/>
                </a:solidFill>
                <a:latin typeface="Calibri" pitchFamily="34" charset="0"/>
                <a:cs typeface="Calibri" pitchFamily="34" charset="0"/>
              </a:rPr>
              <a:t>Energetykę o specjalności budowa </a:t>
            </a:r>
            <a:br>
              <a:rPr lang="pl-PL" i="1" spc="-90" dirty="0">
                <a:solidFill>
                  <a:schemeClr val="tx1"/>
                </a:solidFill>
                <a:latin typeface="Calibri" pitchFamily="34" charset="0"/>
                <a:cs typeface="Calibri" pitchFamily="34" charset="0"/>
              </a:rPr>
            </a:br>
            <a:r>
              <a:rPr lang="pl-PL" i="1" spc="-90" dirty="0">
                <a:solidFill>
                  <a:schemeClr val="tx1"/>
                </a:solidFill>
                <a:latin typeface="Calibri" pitchFamily="34" charset="0"/>
                <a:cs typeface="Calibri" pitchFamily="34" charset="0"/>
              </a:rPr>
              <a:t>i eksploatacja systemów energetycznych. Pod tą skomplikowaną nazwą kryje się bardzo ciekawa dziedzina nauki, traktująca o możliwościach i technikach wykorzystywania paliw kopalnych (m.in. węgla) do celów energetycznych. Konwersja energii z węgla niesłusznie stała się zjawiskiem społecznie niewygodnym. Po pięciu latach studiów przekonałem się, że wbrew powszechnym opiniom węgiel może być wykorzystywany do celów energetycznych i nie obciążać nadmiernie środowiska naturalnego. Teraz wraz </a:t>
            </a:r>
            <a:r>
              <a:rPr lang="pl-PL" i="1" spc="-90" dirty="0" smtClean="0">
                <a:solidFill>
                  <a:schemeClr val="tx1"/>
                </a:solidFill>
                <a:latin typeface="Calibri" pitchFamily="34" charset="0"/>
                <a:cs typeface="Calibri" pitchFamily="34" charset="0"/>
              </a:rPr>
              <a:t>z </a:t>
            </a:r>
            <a:r>
              <a:rPr lang="pl-PL" i="1" spc="-90" dirty="0">
                <a:solidFill>
                  <a:schemeClr val="tx1"/>
                </a:solidFill>
                <a:latin typeface="Calibri" pitchFamily="34" charset="0"/>
                <a:cs typeface="Calibri" pitchFamily="34" charset="0"/>
              </a:rPr>
              <a:t>kolegami z zakładu pracuję m.in. nad czystymi technologiami węglowymi (CCT).</a:t>
            </a:r>
          </a:p>
          <a:p>
            <a:pPr marL="58737" indent="0" algn="r" eaLnBrk="1" hangingPunct="1">
              <a:spcBef>
                <a:spcPts val="350"/>
              </a:spcBef>
              <a:buClr>
                <a:schemeClr val="tx1"/>
              </a:buClr>
              <a:defRPr/>
            </a:pPr>
            <a:r>
              <a:rPr lang="pl-PL" b="1" spc="-90" dirty="0">
                <a:solidFill>
                  <a:schemeClr val="tx1"/>
                </a:solidFill>
                <a:latin typeface="Calibri" pitchFamily="34" charset="0"/>
                <a:cs typeface="Calibri" pitchFamily="34" charset="0"/>
              </a:rPr>
              <a:t>Krzysztof </a:t>
            </a:r>
            <a:r>
              <a:rPr lang="pl-PL" b="1" spc="-90" dirty="0" smtClean="0">
                <a:solidFill>
                  <a:schemeClr val="tx1"/>
                </a:solidFill>
                <a:latin typeface="Calibri" pitchFamily="34" charset="0"/>
                <a:cs typeface="Calibri" pitchFamily="34" charset="0"/>
              </a:rPr>
              <a:t>Czajka </a:t>
            </a:r>
            <a:r>
              <a:rPr lang="pl-PL" spc="-90" dirty="0" smtClean="0">
                <a:solidFill>
                  <a:schemeClr val="tx1"/>
                </a:solidFill>
                <a:latin typeface="Calibri" pitchFamily="34" charset="0"/>
                <a:cs typeface="Calibri" pitchFamily="34" charset="0"/>
              </a:rPr>
              <a:t>doktorant </a:t>
            </a:r>
            <a:br>
              <a:rPr lang="pl-PL" spc="-90" dirty="0" smtClean="0">
                <a:solidFill>
                  <a:schemeClr val="tx1"/>
                </a:solidFill>
                <a:latin typeface="Calibri" pitchFamily="34" charset="0"/>
                <a:cs typeface="Calibri" pitchFamily="34" charset="0"/>
              </a:rPr>
            </a:br>
            <a:r>
              <a:rPr lang="pl-PL" spc="-90" dirty="0" smtClean="0">
                <a:solidFill>
                  <a:schemeClr val="tx1"/>
                </a:solidFill>
                <a:latin typeface="Calibri" pitchFamily="34" charset="0"/>
                <a:cs typeface="Calibri" pitchFamily="34" charset="0"/>
              </a:rPr>
              <a:t>w </a:t>
            </a:r>
            <a:r>
              <a:rPr lang="pl-PL" spc="-90" dirty="0">
                <a:solidFill>
                  <a:schemeClr val="tx1"/>
                </a:solidFill>
                <a:latin typeface="Calibri" pitchFamily="34" charset="0"/>
                <a:cs typeface="Calibri" pitchFamily="34" charset="0"/>
              </a:rPr>
              <a:t>Zakładzie Inżynierii </a:t>
            </a:r>
            <a:r>
              <a:rPr lang="pl-PL" spc="-90" dirty="0" smtClean="0">
                <a:solidFill>
                  <a:schemeClr val="tx1"/>
                </a:solidFill>
                <a:latin typeface="Calibri" pitchFamily="34" charset="0"/>
                <a:cs typeface="Calibri" pitchFamily="34" charset="0"/>
              </a:rPr>
              <a:t>i Technologii Energetycznych</a:t>
            </a:r>
            <a:endParaRPr lang="pl-PL" spc="-90" dirty="0">
              <a:solidFill>
                <a:schemeClr val="tx1"/>
              </a:solidFill>
              <a:latin typeface="Calibri" pitchFamily="34" charset="0"/>
              <a:cs typeface="Calibri" pitchFamily="34" charset="0"/>
            </a:endParaRPr>
          </a:p>
          <a:p>
            <a:pPr marL="58737" indent="0" algn="r" eaLnBrk="1" hangingPunct="1">
              <a:spcBef>
                <a:spcPts val="350"/>
              </a:spcBef>
              <a:buClr>
                <a:schemeClr val="tx1"/>
              </a:buClr>
              <a:defRPr/>
            </a:pPr>
            <a:endParaRPr lang="pl-PL" dirty="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buFont typeface="Wingdings" pitchFamily="2" charset="2"/>
              <a:buNone/>
              <a:defRPr/>
            </a:pPr>
            <a:endParaRPr lang="pl-PL" dirty="0">
              <a:solidFill>
                <a:schemeClr val="tx1"/>
              </a:solidFill>
              <a:latin typeface="Calibri" pitchFamily="34" charset="0"/>
              <a:cs typeface="Calibri" pitchFamily="34" charset="0"/>
            </a:endParaRPr>
          </a:p>
          <a:p>
            <a:pPr marL="58737" indent="0" eaLnBrk="1" hangingPunct="1">
              <a:spcBef>
                <a:spcPts val="350"/>
              </a:spcBef>
              <a:buClr>
                <a:schemeClr val="tx1"/>
              </a:buClr>
              <a:defRPr/>
            </a:pPr>
            <a:endParaRPr lang="pl-PL" altLang="pl-PL" dirty="0">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Char char=""/>
              <a:defRPr/>
            </a:pPr>
            <a:endParaRPr lang="en-GB" altLang="pl-PL" sz="1200" b="0" dirty="0" smtClean="0">
              <a:solidFill>
                <a:schemeClr val="tx1"/>
              </a:solidFill>
              <a:latin typeface="Calibri" pitchFamily="34" charset="0"/>
              <a:cs typeface="Calibri" pitchFamily="34" charset="0"/>
            </a:endParaRPr>
          </a:p>
          <a:p>
            <a:pPr lvl="1" eaLnBrk="1" hangingPunct="1">
              <a:lnSpc>
                <a:spcPct val="90000"/>
              </a:lnSpc>
              <a:spcBef>
                <a:spcPts val="350"/>
              </a:spcBef>
              <a:buClr>
                <a:srgbClr val="9F250D"/>
              </a:buClr>
              <a:buFont typeface="Wingdings" pitchFamily="2" charset="2"/>
              <a:buNone/>
              <a:defRPr/>
            </a:pPr>
            <a:endParaRPr lang="en-GB" altLang="pl-PL" sz="1200" b="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1368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Wydział </a:t>
            </a:r>
            <a:r>
              <a:rPr lang="pl-PL" altLang="pl-PL" sz="4000" b="1" dirty="0" smtClean="0">
                <a:solidFill>
                  <a:schemeClr val="tx1"/>
                </a:solidFill>
                <a:latin typeface="Calibri" pitchFamily="34" charset="0"/>
                <a:cs typeface="Calibri" pitchFamily="34" charset="0"/>
              </a:rPr>
              <a:t/>
            </a:r>
            <a:br>
              <a:rPr lang="pl-PL" altLang="pl-PL" sz="4000" b="1" dirty="0" smtClean="0">
                <a:solidFill>
                  <a:schemeClr val="tx1"/>
                </a:solidFill>
                <a:latin typeface="Calibri" pitchFamily="34" charset="0"/>
                <a:cs typeface="Calibri" pitchFamily="34" charset="0"/>
              </a:rPr>
            </a:br>
            <a:r>
              <a:rPr lang="pl-PL" altLang="pl-PL" sz="4000" b="1" dirty="0" smtClean="0">
                <a:solidFill>
                  <a:schemeClr val="tx1"/>
                </a:solidFill>
                <a:latin typeface="Calibri" pitchFamily="34" charset="0"/>
                <a:cs typeface="Calibri" pitchFamily="34" charset="0"/>
              </a:rPr>
              <a:t>Mechaniczno-Energetyczny</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6740" t="194" r="25389" b="80304"/>
          <a:stretch/>
        </p:blipFill>
        <p:spPr bwMode="auto">
          <a:xfrm>
            <a:off x="7694854" y="404664"/>
            <a:ext cx="1125618" cy="994593"/>
          </a:xfrm>
          <a:prstGeom prst="rect">
            <a:avLst/>
          </a:prstGeom>
          <a:noFill/>
          <a:ln>
            <a:noFill/>
          </a:ln>
          <a:extLst/>
        </p:spPr>
      </p:pic>
      <p:cxnSp>
        <p:nvCxnSpPr>
          <p:cNvPr id="5" name="Łącznik prostoliniowy 4"/>
          <p:cNvCxnSpPr/>
          <p:nvPr/>
        </p:nvCxnSpPr>
        <p:spPr>
          <a:xfrm>
            <a:off x="1115616" y="2780928"/>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446" y="1793173"/>
            <a:ext cx="2410982" cy="3616473"/>
          </a:xfrm>
          <a:prstGeom prst="rect">
            <a:avLst/>
          </a:prstGeom>
        </p:spPr>
      </p:pic>
      <p:pic>
        <p:nvPicPr>
          <p:cNvPr id="9" name="Picture 2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13446" y="5086109"/>
            <a:ext cx="2410982" cy="1439235"/>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301265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052736"/>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Automatyka i Robotyka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Biomedyczna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Mechanika i Budowa Maszyn</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Mechatronika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Transport</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Zarządzanie i Inżynieria Produkcji</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40" dirty="0" smtClean="0">
                <a:solidFill>
                  <a:schemeClr val="tx1"/>
                </a:solidFill>
                <a:latin typeface="Calibri" pitchFamily="34" charset="0"/>
                <a:cs typeface="Calibri" pitchFamily="34" charset="0"/>
              </a:rPr>
              <a:t>Wydział </a:t>
            </a:r>
            <a:r>
              <a:rPr lang="pl-PL" i="1" spc="-40" dirty="0">
                <a:solidFill>
                  <a:schemeClr val="tx1"/>
                </a:solidFill>
                <a:latin typeface="Calibri" pitchFamily="34" charset="0"/>
                <a:cs typeface="Calibri" pitchFamily="34" charset="0"/>
              </a:rPr>
              <a:t>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a:t>
            </a:r>
            <a:r>
              <a:rPr lang="pl-PL" i="1" spc="-40" dirty="0" smtClean="0">
                <a:solidFill>
                  <a:schemeClr val="tx1"/>
                </a:solidFill>
                <a:latin typeface="Calibri" pitchFamily="34" charset="0"/>
                <a:cs typeface="Calibri" pitchFamily="34" charset="0"/>
              </a:rPr>
              <a:t>które </a:t>
            </a:r>
            <a:r>
              <a:rPr lang="pl-PL" i="1" spc="-40" dirty="0">
                <a:solidFill>
                  <a:schemeClr val="tx1"/>
                </a:solidFill>
                <a:latin typeface="Calibri" pitchFamily="34" charset="0"/>
                <a:cs typeface="Calibri" pitchFamily="34" charset="0"/>
              </a:rPr>
              <a:t>mają ambicje i pomysły, to jedne </a:t>
            </a:r>
            <a:br>
              <a:rPr lang="pl-PL" i="1" spc="-40" dirty="0">
                <a:solidFill>
                  <a:schemeClr val="tx1"/>
                </a:solidFill>
                <a:latin typeface="Calibri" pitchFamily="34" charset="0"/>
                <a:cs typeface="Calibri" pitchFamily="34" charset="0"/>
              </a:rPr>
            </a:br>
            <a:r>
              <a:rPr lang="pl-PL" i="1" spc="-40" dirty="0">
                <a:solidFill>
                  <a:schemeClr val="tx1"/>
                </a:solidFill>
                <a:latin typeface="Calibri" pitchFamily="34" charset="0"/>
                <a:cs typeface="Calibri" pitchFamily="34" charset="0"/>
              </a:rPr>
              <a:t>z czynników, które przyczyniły się do naszego sukcesu. Do tej pory nikt nie wierzył, że można zbudować </a:t>
            </a:r>
            <a:r>
              <a:rPr lang="pl-PL" i="1" spc="-40" dirty="0" smtClean="0">
                <a:solidFill>
                  <a:schemeClr val="tx1"/>
                </a:solidFill>
                <a:latin typeface="Calibri" pitchFamily="34" charset="0"/>
                <a:cs typeface="Calibri" pitchFamily="34" charset="0"/>
              </a:rPr>
              <a:t>w </a:t>
            </a:r>
            <a:r>
              <a:rPr lang="pl-PL" i="1" spc="-40" dirty="0">
                <a:solidFill>
                  <a:schemeClr val="tx1"/>
                </a:solidFill>
                <a:latin typeface="Calibri" pitchFamily="34" charset="0"/>
                <a:cs typeface="Calibri" pitchFamily="34" charset="0"/>
              </a:rPr>
              <a:t>Polsce wyścigowy bolid! Przez pasję do sukcesu, drzwi na Wydział Mechaniczny są otwarte</a:t>
            </a:r>
            <a:r>
              <a:rPr lang="pl-PL" i="1" spc="-40" dirty="0" smtClean="0">
                <a:solidFill>
                  <a:schemeClr val="tx1"/>
                </a:solidFill>
                <a:latin typeface="Calibri" pitchFamily="34" charset="0"/>
                <a:cs typeface="Calibri" pitchFamily="34" charset="0"/>
              </a:rPr>
              <a:t>.</a:t>
            </a:r>
            <a:endParaRPr lang="pl-PL" i="1" spc="-40" dirty="0">
              <a:solidFill>
                <a:schemeClr val="tx1"/>
              </a:solidFill>
              <a:latin typeface="Calibri" pitchFamily="34" charset="0"/>
              <a:cs typeface="Calibri" pitchFamily="34" charset="0"/>
            </a:endParaRPr>
          </a:p>
          <a:p>
            <a:pPr marL="58737" indent="0" algn="r" eaLnBrk="1" hangingPunct="1">
              <a:spcBef>
                <a:spcPts val="350"/>
              </a:spcBef>
              <a:buClr>
                <a:schemeClr val="tx1"/>
              </a:buClr>
              <a:defRPr/>
            </a:pPr>
            <a:r>
              <a:rPr lang="pl-PL" b="1" dirty="0">
                <a:solidFill>
                  <a:schemeClr val="tx1"/>
                </a:solidFill>
                <a:latin typeface="Calibri" pitchFamily="34" charset="0"/>
                <a:cs typeface="Calibri" pitchFamily="34" charset="0"/>
              </a:rPr>
              <a:t>Michał Modzelewski </a:t>
            </a:r>
            <a:r>
              <a:rPr lang="pl-PL" dirty="0">
                <a:solidFill>
                  <a:schemeClr val="tx1"/>
                </a:solidFill>
                <a:latin typeface="Calibri" pitchFamily="34" charset="0"/>
                <a:cs typeface="Calibri" pitchFamily="34" charset="0"/>
              </a:rPr>
              <a:t>- </a:t>
            </a:r>
            <a:r>
              <a:rPr lang="pl-PL" dirty="0" err="1">
                <a:solidFill>
                  <a:schemeClr val="tx1"/>
                </a:solidFill>
                <a:latin typeface="Calibri" pitchFamily="34" charset="0"/>
                <a:cs typeface="Calibri" pitchFamily="34" charset="0"/>
              </a:rPr>
              <a:t>PWr</a:t>
            </a:r>
            <a:r>
              <a:rPr lang="pl-PL" dirty="0">
                <a:solidFill>
                  <a:schemeClr val="tx1"/>
                </a:solidFill>
                <a:latin typeface="Calibri" pitchFamily="34" charset="0"/>
                <a:cs typeface="Calibri" pitchFamily="34" charset="0"/>
              </a:rPr>
              <a:t> Racing Team</a:t>
            </a: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latin typeface="Calibri" panose="020F0502020204030204" pitchFamily="34" charset="0"/>
              </a:rPr>
              <a:t>Mechaniczny</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6606" t="28241" r="25523" b="52257"/>
          <a:stretch/>
        </p:blipFill>
        <p:spPr bwMode="auto">
          <a:xfrm>
            <a:off x="7694854" y="418183"/>
            <a:ext cx="1125618" cy="994593"/>
          </a:xfrm>
          <a:prstGeom prst="rect">
            <a:avLst/>
          </a:prstGeom>
          <a:noFill/>
          <a:ln>
            <a:noFill/>
          </a:ln>
          <a:extLst/>
        </p:spPr>
      </p:pic>
      <p:cxnSp>
        <p:nvCxnSpPr>
          <p:cNvPr id="5" name="Łącznik prostoliniowy 4"/>
          <p:cNvCxnSpPr/>
          <p:nvPr/>
        </p:nvCxnSpPr>
        <p:spPr>
          <a:xfrm>
            <a:off x="1115616" y="2996952"/>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446" y="1793173"/>
            <a:ext cx="2410981" cy="3616473"/>
          </a:xfrm>
          <a:prstGeom prst="rect">
            <a:avLst/>
          </a:prstGeom>
        </p:spPr>
      </p:pic>
      <p:pic>
        <p:nvPicPr>
          <p:cNvPr id="9" name="Picture 2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013447" y="5086109"/>
            <a:ext cx="2410982" cy="1511243"/>
          </a:xfrm>
          <a:prstGeom prst="rect">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216639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556792"/>
            <a:ext cx="4356149" cy="4680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Informatyka</a:t>
            </a:r>
            <a:endParaRPr lang="pl-PL" altLang="pl-PL" sz="1400" dirty="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Fizyka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Fizyka Techniczna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Optyka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Biomedyczna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 </a:t>
            </a:r>
            <a:r>
              <a:rPr lang="pl-PL" altLang="pl-PL" sz="1400" dirty="0" smtClean="0">
                <a:solidFill>
                  <a:schemeClr val="tx1"/>
                </a:solidFill>
                <a:latin typeface="Calibri" pitchFamily="34" charset="0"/>
                <a:cs typeface="Calibri" pitchFamily="34" charset="0"/>
              </a:rPr>
              <a:t>Kwantowa</a:t>
            </a:r>
          </a:p>
          <a:p>
            <a:pPr lvl="1" eaLnBrk="1" hangingPunct="1">
              <a:lnSpc>
                <a:spcPct val="80000"/>
              </a:lnSpc>
              <a:spcBef>
                <a:spcPts val="350"/>
              </a:spcBef>
              <a:buClr>
                <a:schemeClr val="tx1"/>
              </a:buClr>
              <a:buFont typeface="Wingdings" pitchFamily="2" charset="2"/>
              <a:buChar cha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70"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Jednak studia na Politechnice Wrocławskiej nie tylko pozwoliły mi zdobyć specjalistyczną wiedzę oraz poznać wielu ciekawych ludzi, ale przede wszystkim nauczyły mnie innego sposobu myślenia i rozwiązywania problemów, z czego najczęściej korzystam w życiu codziennym</a:t>
            </a:r>
            <a:r>
              <a:rPr lang="pl-PL" i="1" spc="-70" dirty="0" smtClean="0">
                <a:solidFill>
                  <a:schemeClr val="tx1"/>
                </a:solidFill>
                <a:latin typeface="Calibri" pitchFamily="34" charset="0"/>
                <a:cs typeface="Calibri" pitchFamily="34" charset="0"/>
              </a:rPr>
              <a:t>.</a:t>
            </a:r>
            <a:endParaRPr lang="pl-PL" i="1" spc="-40" dirty="0">
              <a:solidFill>
                <a:schemeClr val="tx1"/>
              </a:solidFill>
              <a:latin typeface="Calibri" pitchFamily="34" charset="0"/>
              <a:cs typeface="Calibri" pitchFamily="34" charset="0"/>
            </a:endParaRPr>
          </a:p>
          <a:p>
            <a:pPr marL="58737" indent="0" algn="r" eaLnBrk="1" hangingPunct="1">
              <a:spcBef>
                <a:spcPts val="350"/>
              </a:spcBef>
              <a:buClr>
                <a:schemeClr val="tx1"/>
              </a:buClr>
              <a:defRPr/>
            </a:pPr>
            <a:r>
              <a:rPr lang="pl-PL" b="1" spc="-40" dirty="0">
                <a:solidFill>
                  <a:schemeClr val="tx1"/>
                </a:solidFill>
                <a:latin typeface="Calibri" pitchFamily="34" charset="0"/>
                <a:cs typeface="Calibri" pitchFamily="34" charset="0"/>
              </a:rPr>
              <a:t>dr inż. Paweł </a:t>
            </a:r>
            <a:r>
              <a:rPr lang="pl-PL" b="1" spc="-40" dirty="0" smtClean="0">
                <a:solidFill>
                  <a:schemeClr val="tx1"/>
                </a:solidFill>
                <a:latin typeface="Calibri" pitchFamily="34" charset="0"/>
                <a:cs typeface="Calibri" pitchFamily="34" charset="0"/>
              </a:rPr>
              <a:t>Podemski, </a:t>
            </a:r>
            <a:r>
              <a:rPr lang="pl-PL" spc="-80" dirty="0" smtClean="0">
                <a:solidFill>
                  <a:schemeClr val="tx1"/>
                </a:solidFill>
                <a:latin typeface="Calibri" pitchFamily="34" charset="0"/>
                <a:cs typeface="Calibri" pitchFamily="34" charset="0"/>
              </a:rPr>
              <a:t>pracownik </a:t>
            </a:r>
            <a:r>
              <a:rPr lang="pl-PL" spc="-80" dirty="0">
                <a:solidFill>
                  <a:schemeClr val="tx1"/>
                </a:solidFill>
                <a:latin typeface="Calibri" pitchFamily="34" charset="0"/>
                <a:cs typeface="Calibri" pitchFamily="34" charset="0"/>
              </a:rPr>
              <a:t>naukowy </a:t>
            </a:r>
            <a:endParaRPr lang="pl-PL" spc="-80" dirty="0" smtClean="0">
              <a:solidFill>
                <a:schemeClr val="tx1"/>
              </a:solidFill>
              <a:latin typeface="Calibri" pitchFamily="34" charset="0"/>
              <a:cs typeface="Calibri" pitchFamily="34" charset="0"/>
            </a:endParaRPr>
          </a:p>
          <a:p>
            <a:pPr marL="58737" indent="0" algn="r" eaLnBrk="1" hangingPunct="1">
              <a:spcBef>
                <a:spcPts val="350"/>
              </a:spcBef>
              <a:buClr>
                <a:schemeClr val="tx1"/>
              </a:buClr>
              <a:defRPr/>
            </a:pPr>
            <a:r>
              <a:rPr lang="pl-PL" spc="-80" dirty="0" smtClean="0">
                <a:solidFill>
                  <a:schemeClr val="tx1"/>
                </a:solidFill>
                <a:latin typeface="Calibri" pitchFamily="34" charset="0"/>
                <a:cs typeface="Calibri" pitchFamily="34" charset="0"/>
              </a:rPr>
              <a:t>Politechniki </a:t>
            </a:r>
            <a:r>
              <a:rPr lang="pl-PL" spc="-80" dirty="0">
                <a:solidFill>
                  <a:schemeClr val="tx1"/>
                </a:solidFill>
                <a:latin typeface="Calibri" pitchFamily="34" charset="0"/>
                <a:cs typeface="Calibri" pitchFamily="34" charset="0"/>
              </a:rPr>
              <a:t>Wrocławskiej</a:t>
            </a: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anose="020F0502020204030204" pitchFamily="34" charset="0"/>
                <a:cs typeface="Calibri" pitchFamily="34" charset="0"/>
              </a:rPr>
              <a:t>Wydział </a:t>
            </a:r>
            <a:r>
              <a:rPr lang="pl-PL" altLang="pl-PL" sz="4000" b="1" dirty="0">
                <a:latin typeface="Calibri" panose="020F0502020204030204" pitchFamily="34" charset="0"/>
              </a:rPr>
              <a:t>Podstawowych Problemów Techniki</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6473" t="53010" r="25656" b="27488"/>
          <a:stretch/>
        </p:blipFill>
        <p:spPr bwMode="auto">
          <a:xfrm>
            <a:off x="7694854" y="346175"/>
            <a:ext cx="1125618" cy="994593"/>
          </a:xfrm>
          <a:prstGeom prst="rect">
            <a:avLst/>
          </a:prstGeom>
          <a:noFill/>
          <a:ln>
            <a:noFill/>
          </a:ln>
          <a:extLst/>
        </p:spPr>
      </p:pic>
      <p:cxnSp>
        <p:nvCxnSpPr>
          <p:cNvPr id="5" name="Łącznik prostoliniowy 4"/>
          <p:cNvCxnSpPr/>
          <p:nvPr/>
        </p:nvCxnSpPr>
        <p:spPr>
          <a:xfrm>
            <a:off x="1115616" y="3573016"/>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9" name="Picture 1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51865" y="5086108"/>
            <a:ext cx="2360485" cy="1511243"/>
          </a:xfrm>
          <a:prstGeom prst="rect">
            <a:avLst/>
          </a:prstGeom>
          <a:solidFill>
            <a:srgbClr val="FFFFFF">
              <a:shade val="85000"/>
            </a:srgbClr>
          </a:solidFill>
          <a:ln w="9525">
            <a:noFill/>
            <a:miter lim="800000"/>
            <a:headEnd/>
            <a:tailEnd/>
          </a:ln>
          <a:effectLst/>
          <a:extLst/>
        </p:spPr>
      </p:pic>
      <p:pic>
        <p:nvPicPr>
          <p:cNvPr id="11" name="Obraz 10"/>
          <p:cNvPicPr>
            <a:picLocks noChangeAspect="1"/>
          </p:cNvPicPr>
          <p:nvPr/>
        </p:nvPicPr>
        <p:blipFill rotWithShape="1">
          <a:blip r:embed="rId4" cstate="print">
            <a:extLst>
              <a:ext uri="{28A0092B-C50C-407E-A947-70E740481C1C}">
                <a14:useLocalDpi xmlns:a14="http://schemas.microsoft.com/office/drawing/2010/main" val="0"/>
              </a:ext>
            </a:extLst>
          </a:blip>
          <a:srcRect t="3541" b="5989"/>
          <a:stretch/>
        </p:blipFill>
        <p:spPr>
          <a:xfrm>
            <a:off x="6013446" y="1793174"/>
            <a:ext cx="2410982" cy="3292935"/>
          </a:xfrm>
          <a:prstGeom prst="rect">
            <a:avLst/>
          </a:prstGeom>
        </p:spPr>
      </p:pic>
    </p:spTree>
    <p:extLst>
      <p:ext uri="{BB962C8B-B14F-4D97-AF65-F5344CB8AC3E}">
        <p14:creationId xmlns:p14="http://schemas.microsoft.com/office/powerpoint/2010/main" val="246108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260648"/>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556792"/>
            <a:ext cx="4356149" cy="4680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Elektronika </a:t>
            </a:r>
            <a:r>
              <a:rPr lang="pl-PL" altLang="pl-PL" sz="1400" dirty="0">
                <a:solidFill>
                  <a:schemeClr val="tx1"/>
                </a:solidFill>
                <a:latin typeface="Calibri" pitchFamily="34" charset="0"/>
                <a:cs typeface="Calibri" pitchFamily="34" charset="0"/>
              </a:rPr>
              <a:t>i Telekomunikacja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Mechatronika </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40" dirty="0">
                <a:solidFill>
                  <a:schemeClr val="tx1"/>
                </a:solidFill>
                <a:latin typeface="Calibri" pitchFamily="34" charset="0"/>
                <a:cs typeface="Calibri" pitchFamily="34" charset="0"/>
              </a:rPr>
              <a:t>Wydział Elektroniki Mikrosystemów i Fotoniki to nieskończenie wiele możliwości własnego rozwoju. Gwarantuje wszechstronne wykształcenie w szeroko pojętym kierunku nowoczesnej elektroniki: od czystej technologii przez konstrukcję i eksploatację aparatury elektronicznej do elementów informatyki. Dzięki wykładowcom tak mocno zaangażowanym </a:t>
            </a:r>
            <a:r>
              <a:rPr lang="pl-PL" i="1" spc="-40" dirty="0" smtClean="0">
                <a:solidFill>
                  <a:schemeClr val="tx1"/>
                </a:solidFill>
                <a:latin typeface="Calibri" pitchFamily="34" charset="0"/>
                <a:cs typeface="Calibri" pitchFamily="34" charset="0"/>
              </a:rPr>
              <a:t/>
            </a:r>
            <a:br>
              <a:rPr lang="pl-PL" i="1" spc="-40" dirty="0" smtClean="0">
                <a:solidFill>
                  <a:schemeClr val="tx1"/>
                </a:solidFill>
                <a:latin typeface="Calibri" pitchFamily="34" charset="0"/>
                <a:cs typeface="Calibri" pitchFamily="34" charset="0"/>
              </a:rPr>
            </a:br>
            <a:r>
              <a:rPr lang="pl-PL" i="1" spc="-40" dirty="0" smtClean="0">
                <a:solidFill>
                  <a:schemeClr val="tx1"/>
                </a:solidFill>
                <a:latin typeface="Calibri" pitchFamily="34" charset="0"/>
                <a:cs typeface="Calibri" pitchFamily="34" charset="0"/>
              </a:rPr>
              <a:t>w </a:t>
            </a:r>
            <a:r>
              <a:rPr lang="pl-PL" i="1" spc="-40" dirty="0">
                <a:solidFill>
                  <a:schemeClr val="tx1"/>
                </a:solidFill>
                <a:latin typeface="Calibri" pitchFamily="34" charset="0"/>
                <a:cs typeface="Calibri" pitchFamily="34" charset="0"/>
              </a:rPr>
              <a:t>swoją twórczą pracę, umiejącym rozbudzić apetyt na wiedzę, można odkryć swoje życiowe pasje. </a:t>
            </a:r>
            <a:r>
              <a:rPr lang="pl-PL" i="1" spc="-40" dirty="0" smtClean="0">
                <a:solidFill>
                  <a:schemeClr val="tx1"/>
                </a:solidFill>
                <a:latin typeface="Calibri" pitchFamily="34" charset="0"/>
                <a:cs typeface="Calibri" pitchFamily="34" charset="0"/>
              </a:rPr>
              <a:t/>
            </a:r>
            <a:br>
              <a:rPr lang="pl-PL" i="1" spc="-40" dirty="0" smtClean="0">
                <a:solidFill>
                  <a:schemeClr val="tx1"/>
                </a:solidFill>
                <a:latin typeface="Calibri" pitchFamily="34" charset="0"/>
                <a:cs typeface="Calibri" pitchFamily="34" charset="0"/>
              </a:rPr>
            </a:br>
            <a:r>
              <a:rPr lang="pl-PL" i="1" spc="-40" dirty="0" smtClean="0">
                <a:solidFill>
                  <a:schemeClr val="tx1"/>
                </a:solidFill>
                <a:latin typeface="Calibri" pitchFamily="34" charset="0"/>
                <a:cs typeface="Calibri" pitchFamily="34" charset="0"/>
              </a:rPr>
              <a:t>A </a:t>
            </a:r>
            <a:r>
              <a:rPr lang="pl-PL" i="1" spc="-40" dirty="0">
                <a:solidFill>
                  <a:schemeClr val="tx1"/>
                </a:solidFill>
                <a:latin typeface="Calibri" pitchFamily="34" charset="0"/>
                <a:cs typeface="Calibri" pitchFamily="34" charset="0"/>
              </a:rPr>
              <a:t>wszystko to </a:t>
            </a:r>
            <a:r>
              <a:rPr lang="pl-PL" i="1" spc="-40" dirty="0" smtClean="0">
                <a:solidFill>
                  <a:schemeClr val="tx1"/>
                </a:solidFill>
                <a:latin typeface="Calibri" pitchFamily="34" charset="0"/>
                <a:cs typeface="Calibri" pitchFamily="34" charset="0"/>
              </a:rPr>
              <a:t>w </a:t>
            </a:r>
            <a:r>
              <a:rPr lang="pl-PL" i="1" spc="-40" dirty="0">
                <a:solidFill>
                  <a:schemeClr val="tx1"/>
                </a:solidFill>
                <a:latin typeface="Calibri" pitchFamily="34" charset="0"/>
                <a:cs typeface="Calibri" pitchFamily="34" charset="0"/>
              </a:rPr>
              <a:t>laboratoriach pełnych </a:t>
            </a:r>
            <a:r>
              <a:rPr lang="pl-PL" i="1" spc="-40" dirty="0" err="1" smtClean="0">
                <a:solidFill>
                  <a:schemeClr val="tx1"/>
                </a:solidFill>
                <a:latin typeface="Calibri" pitchFamily="34" charset="0"/>
                <a:cs typeface="Calibri" pitchFamily="34" charset="0"/>
              </a:rPr>
              <a:t>najno-wocześniejszego</a:t>
            </a:r>
            <a:r>
              <a:rPr lang="pl-PL" i="1" spc="-40" dirty="0" smtClean="0">
                <a:solidFill>
                  <a:schemeClr val="tx1"/>
                </a:solidFill>
                <a:latin typeface="Calibri" pitchFamily="34" charset="0"/>
                <a:cs typeface="Calibri" pitchFamily="34" charset="0"/>
              </a:rPr>
              <a:t> </a:t>
            </a:r>
            <a:r>
              <a:rPr lang="pl-PL" i="1" spc="-40" dirty="0">
                <a:solidFill>
                  <a:schemeClr val="tx1"/>
                </a:solidFill>
                <a:latin typeface="Calibri" pitchFamily="34" charset="0"/>
                <a:cs typeface="Calibri" pitchFamily="34" charset="0"/>
              </a:rPr>
              <a:t>sprzętu. </a:t>
            </a:r>
            <a:r>
              <a:rPr lang="pl-PL" i="1" spc="-40" dirty="0" err="1">
                <a:solidFill>
                  <a:schemeClr val="tx1"/>
                </a:solidFill>
                <a:latin typeface="Calibri" pitchFamily="34" charset="0"/>
                <a:cs typeface="Calibri" pitchFamily="34" charset="0"/>
              </a:rPr>
              <a:t>WEMiF</a:t>
            </a:r>
            <a:r>
              <a:rPr lang="pl-PL" i="1" spc="-40" dirty="0">
                <a:solidFill>
                  <a:schemeClr val="tx1"/>
                </a:solidFill>
                <a:latin typeface="Calibri" pitchFamily="34" charset="0"/>
                <a:cs typeface="Calibri" pitchFamily="34" charset="0"/>
              </a:rPr>
              <a:t> to przepustka do świata nowych technologii</a:t>
            </a:r>
            <a:r>
              <a:rPr lang="pl-PL" i="1" spc="-40" dirty="0" smtClean="0">
                <a:solidFill>
                  <a:schemeClr val="tx1"/>
                </a:solidFill>
                <a:latin typeface="Calibri" pitchFamily="34" charset="0"/>
                <a:cs typeface="Calibri" pitchFamily="34" charset="0"/>
              </a:rPr>
              <a:t>.</a:t>
            </a:r>
            <a:endParaRPr lang="pl-PL" spc="-40" dirty="0">
              <a:solidFill>
                <a:schemeClr val="tx1"/>
              </a:solidFill>
              <a:latin typeface="Calibri" pitchFamily="34" charset="0"/>
              <a:cs typeface="Calibri" pitchFamily="34" charset="0"/>
            </a:endParaRPr>
          </a:p>
          <a:p>
            <a:pPr marL="58737" indent="0" algn="r" eaLnBrk="1" hangingPunct="1">
              <a:spcBef>
                <a:spcPts val="350"/>
              </a:spcBef>
              <a:buClr>
                <a:schemeClr val="tx1"/>
              </a:buClr>
              <a:defRPr/>
            </a:pPr>
            <a:r>
              <a:rPr lang="pl-PL" b="1" spc="-40" dirty="0">
                <a:solidFill>
                  <a:schemeClr val="tx1"/>
                </a:solidFill>
                <a:latin typeface="Calibri" pitchFamily="34" charset="0"/>
                <a:cs typeface="Calibri" pitchFamily="34" charset="0"/>
              </a:rPr>
              <a:t>Piotr Dziubiński</a:t>
            </a:r>
          </a:p>
          <a:p>
            <a:pPr marL="58737" indent="0" algn="r" eaLnBrk="1" hangingPunct="1">
              <a:spcBef>
                <a:spcPts val="350"/>
              </a:spcBef>
              <a:buClr>
                <a:schemeClr val="tx1"/>
              </a:buClr>
              <a:defRPr/>
            </a:pPr>
            <a:r>
              <a:rPr lang="pl-PL" spc="-40" dirty="0">
                <a:solidFill>
                  <a:schemeClr val="tx1"/>
                </a:solidFill>
                <a:latin typeface="Calibri" pitchFamily="34" charset="0"/>
                <a:cs typeface="Calibri" pitchFamily="34" charset="0"/>
              </a:rPr>
              <a:t>Oxford </a:t>
            </a:r>
            <a:r>
              <a:rPr lang="pl-PL" spc="-40" dirty="0" err="1">
                <a:solidFill>
                  <a:schemeClr val="tx1"/>
                </a:solidFill>
                <a:latin typeface="Calibri" pitchFamily="34" charset="0"/>
                <a:cs typeface="Calibri" pitchFamily="34" charset="0"/>
              </a:rPr>
              <a:t>Diffraction</a:t>
            </a:r>
            <a:r>
              <a:rPr lang="pl-PL" spc="-40" dirty="0">
                <a:solidFill>
                  <a:schemeClr val="tx1"/>
                </a:solidFill>
                <a:latin typeface="Calibri" pitchFamily="34" charset="0"/>
                <a:cs typeface="Calibri" pitchFamily="34" charset="0"/>
              </a:rPr>
              <a:t> Poland</a:t>
            </a:r>
          </a:p>
          <a:p>
            <a:pPr marL="58737" indent="0" algn="just" eaLnBrk="1" hangingPunct="1">
              <a:spcBef>
                <a:spcPts val="350"/>
              </a:spcBef>
              <a:buClr>
                <a:schemeClr val="tx1"/>
              </a:buClr>
              <a:defRPr/>
            </a:pPr>
            <a:endParaRPr lang="pl-PL"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latin typeface="Calibri" panose="020F0502020204030204" pitchFamily="34" charset="0"/>
              </a:rPr>
              <a:t>Elektroniki Mikrosystemów i Fotoniki</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6739" t="82329" r="25390" b="-1831"/>
          <a:stretch/>
        </p:blipFill>
        <p:spPr bwMode="auto">
          <a:xfrm>
            <a:off x="7694854" y="476672"/>
            <a:ext cx="1125618" cy="994593"/>
          </a:xfrm>
          <a:prstGeom prst="rect">
            <a:avLst/>
          </a:prstGeom>
          <a:noFill/>
          <a:ln>
            <a:noFill/>
          </a:ln>
          <a:extLst/>
        </p:spPr>
      </p:pic>
      <p:cxnSp>
        <p:nvCxnSpPr>
          <p:cNvPr id="5" name="Łącznik prostoliniowy 4"/>
          <p:cNvCxnSpPr/>
          <p:nvPr/>
        </p:nvCxnSpPr>
        <p:spPr>
          <a:xfrm>
            <a:off x="1115616" y="2708920"/>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8" name="Picture 13"/>
          <p:cNvPicPr>
            <a:picLocks noChangeAspect="1" noChangeArrowheads="1"/>
          </p:cNvPicPr>
          <p:nvPr/>
        </p:nvPicPr>
        <p:blipFill>
          <a:blip r:embed="rId3">
            <a:extLst>
              <a:ext uri="{28A0092B-C50C-407E-A947-70E740481C1C}">
                <a14:useLocalDpi xmlns:a14="http://schemas.microsoft.com/office/drawing/2010/main" val="0"/>
              </a:ext>
            </a:extLst>
          </a:blip>
          <a:srcRect t="10965" b="6139"/>
          <a:stretch>
            <a:fillRect/>
          </a:stretch>
        </p:blipFill>
        <p:spPr bwMode="auto">
          <a:xfrm>
            <a:off x="6013447" y="5081600"/>
            <a:ext cx="2410982" cy="1371735"/>
          </a:xfrm>
          <a:prstGeom prst="rect">
            <a:avLst/>
          </a:prstGeom>
          <a:solidFill>
            <a:srgbClr val="FFFFFF">
              <a:shade val="85000"/>
            </a:srgbClr>
          </a:solidFill>
          <a:ln w="9525">
            <a:noFill/>
            <a:miter lim="800000"/>
            <a:headEnd/>
            <a:tailEnd/>
          </a:ln>
          <a:effectLst/>
          <a:extLst/>
        </p:spPr>
      </p:pic>
      <p:pic>
        <p:nvPicPr>
          <p:cNvPr id="9" name="Picture 14"/>
          <p:cNvPicPr>
            <a:picLocks noChangeAspect="1" noChangeArrowheads="1"/>
          </p:cNvPicPr>
          <p:nvPr/>
        </p:nvPicPr>
        <p:blipFill rotWithShape="1">
          <a:blip r:embed="rId4">
            <a:extLst>
              <a:ext uri="{28A0092B-C50C-407E-A947-70E740481C1C}">
                <a14:useLocalDpi xmlns:a14="http://schemas.microsoft.com/office/drawing/2010/main" val="0"/>
              </a:ext>
            </a:extLst>
          </a:blip>
          <a:srcRect l="7130" t="137" r="52579" b="-137"/>
          <a:stretch/>
        </p:blipFill>
        <p:spPr bwMode="auto">
          <a:xfrm>
            <a:off x="6013446" y="1793174"/>
            <a:ext cx="2410982" cy="3292935"/>
          </a:xfrm>
          <a:prstGeom prst="round1Rect">
            <a:avLst>
              <a:gd name="adj" fmla="val 0"/>
            </a:avLst>
          </a:prstGeom>
          <a:solidFill>
            <a:srgbClr val="FFFFFF">
              <a:shade val="85000"/>
            </a:srgbClr>
          </a:solidFill>
          <a:ln w="9525">
            <a:noFill/>
            <a:miter lim="800000"/>
            <a:headEnd/>
            <a:tailEnd/>
          </a:ln>
          <a:effectLst/>
          <a:extLst/>
        </p:spPr>
      </p:pic>
    </p:spTree>
    <p:extLst>
      <p:ext uri="{BB962C8B-B14F-4D97-AF65-F5344CB8AC3E}">
        <p14:creationId xmlns:p14="http://schemas.microsoft.com/office/powerpoint/2010/main" val="393704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188640"/>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052736"/>
            <a:ext cx="4356149"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Matematyka </a:t>
            </a:r>
            <a:endParaRPr lang="pl-PL" altLang="pl-PL" sz="140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smtClean="0">
                <a:solidFill>
                  <a:schemeClr val="tx1"/>
                </a:solidFill>
                <a:latin typeface="Calibri" pitchFamily="34" charset="0"/>
                <a:cs typeface="Calibri" pitchFamily="34" charset="0"/>
              </a:rPr>
              <a:t>Matematyka </a:t>
            </a:r>
            <a:r>
              <a:rPr lang="pl-PL" altLang="pl-PL" sz="1400" dirty="0">
                <a:solidFill>
                  <a:schemeClr val="tx1"/>
                </a:solidFill>
                <a:latin typeface="Calibri" pitchFamily="34" charset="0"/>
                <a:cs typeface="Calibri" pitchFamily="34" charset="0"/>
              </a:rPr>
              <a:t>Stosowana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40" dirty="0">
                <a:solidFill>
                  <a:schemeClr val="tx1"/>
                </a:solidFill>
                <a:latin typeface="Calibri" pitchFamily="34" charset="0"/>
                <a:cs typeface="Calibri" pitchFamily="34" charset="0"/>
              </a:rPr>
              <a:t>Jeśli ktoś jest zainteresowany innowacyjnymi rozwiązaniami matematycznymi dla przemysłu, sektora finansowego, medycyny czy biologii molekularnej, to tu znajdzie swoje miejsce. Uniwersalne metody matematyczne pomagają bowiem w rozwiązywaniu wielu spraw. Za ich pomocą łatwiej będzie dostrzec zarówno strukturę problemu, jak i jego złożoność.</a:t>
            </a:r>
          </a:p>
          <a:p>
            <a:pPr marL="58737" indent="0" algn="r" eaLnBrk="1" hangingPunct="1">
              <a:spcBef>
                <a:spcPts val="350"/>
              </a:spcBef>
              <a:buClr>
                <a:schemeClr val="tx1"/>
              </a:buClr>
              <a:defRPr/>
            </a:pPr>
            <a:r>
              <a:rPr lang="pl-PL" b="1" spc="-40" dirty="0">
                <a:solidFill>
                  <a:schemeClr val="tx1"/>
                </a:solidFill>
                <a:latin typeface="Calibri" pitchFamily="34" charset="0"/>
                <a:cs typeface="Calibri" pitchFamily="34" charset="0"/>
              </a:rPr>
              <a:t>prof. dr hab. Aleksander Weron</a:t>
            </a:r>
            <a:r>
              <a:rPr lang="pl-PL" spc="-40" dirty="0">
                <a:solidFill>
                  <a:schemeClr val="tx1"/>
                </a:solidFill>
                <a:latin typeface="Calibri" pitchFamily="34" charset="0"/>
                <a:cs typeface="Calibri" pitchFamily="34" charset="0"/>
              </a:rPr>
              <a:t/>
            </a:r>
            <a:br>
              <a:rPr lang="pl-PL" spc="-40" dirty="0">
                <a:solidFill>
                  <a:schemeClr val="tx1"/>
                </a:solidFill>
                <a:latin typeface="Calibri" pitchFamily="34" charset="0"/>
                <a:cs typeface="Calibri" pitchFamily="34" charset="0"/>
              </a:rPr>
            </a:br>
            <a:r>
              <a:rPr lang="pl-PL" spc="-40" dirty="0">
                <a:solidFill>
                  <a:schemeClr val="tx1"/>
                </a:solidFill>
                <a:latin typeface="Calibri" pitchFamily="34" charset="0"/>
                <a:cs typeface="Calibri" pitchFamily="34" charset="0"/>
              </a:rPr>
              <a:t>Wydział Matematyki Politechniki Wrocławskiej</a:t>
            </a:r>
          </a:p>
          <a:p>
            <a:pPr marL="58737" indent="0" algn="just" eaLnBrk="1" hangingPunct="1">
              <a:spcBef>
                <a:spcPts val="350"/>
              </a:spcBef>
              <a:buClr>
                <a:schemeClr val="tx1"/>
              </a:buClr>
              <a:defRPr/>
            </a:pPr>
            <a:endParaRPr lang="pl-PL" i="1" spc="-40" dirty="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endParaRPr lang="pl-PL"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r>
              <a:rPr lang="pl-PL" altLang="pl-PL" sz="4000" b="1" dirty="0">
                <a:latin typeface="Calibri" panose="020F0502020204030204" pitchFamily="34" charset="0"/>
              </a:rPr>
              <a:t>Matematyki</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708" r="-1579" b="80498"/>
          <a:stretch/>
        </p:blipFill>
        <p:spPr bwMode="auto">
          <a:xfrm>
            <a:off x="7766862" y="418183"/>
            <a:ext cx="1125618" cy="994593"/>
          </a:xfrm>
          <a:prstGeom prst="rect">
            <a:avLst/>
          </a:prstGeom>
          <a:noFill/>
          <a:ln>
            <a:noFill/>
          </a:ln>
          <a:extLst/>
        </p:spPr>
      </p:pic>
      <p:cxnSp>
        <p:nvCxnSpPr>
          <p:cNvPr id="5" name="Łącznik prostoliniowy 4"/>
          <p:cNvCxnSpPr/>
          <p:nvPr/>
        </p:nvCxnSpPr>
        <p:spPr>
          <a:xfrm>
            <a:off x="1115616" y="2204864"/>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8" name="Picture 1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242"/>
          <a:stretch/>
        </p:blipFill>
        <p:spPr bwMode="auto">
          <a:xfrm>
            <a:off x="6013446" y="5086108"/>
            <a:ext cx="2410982" cy="1439235"/>
          </a:xfrm>
          <a:prstGeom prst="rect">
            <a:avLst/>
          </a:prstGeom>
          <a:solidFill>
            <a:srgbClr val="FFFFFF">
              <a:shade val="85000"/>
            </a:srgbClr>
          </a:solidFill>
          <a:ln w="9525">
            <a:noFill/>
            <a:miter lim="800000"/>
            <a:headEnd/>
            <a:tailEnd/>
          </a:ln>
          <a:effectLst/>
          <a:extLst/>
        </p:spPr>
      </p:pic>
      <p:pic>
        <p:nvPicPr>
          <p:cNvPr id="11" name="Obraz 10"/>
          <p:cNvPicPr>
            <a:picLocks noChangeAspect="1"/>
          </p:cNvPicPr>
          <p:nvPr/>
        </p:nvPicPr>
        <p:blipFill rotWithShape="1">
          <a:blip r:embed="rId4" cstate="print">
            <a:extLst>
              <a:ext uri="{28A0092B-C50C-407E-A947-70E740481C1C}">
                <a14:useLocalDpi xmlns:a14="http://schemas.microsoft.com/office/drawing/2010/main" val="0"/>
              </a:ext>
            </a:extLst>
          </a:blip>
          <a:srcRect t="3541" b="5989"/>
          <a:stretch/>
        </p:blipFill>
        <p:spPr>
          <a:xfrm>
            <a:off x="6013446" y="1793174"/>
            <a:ext cx="2410982" cy="3292935"/>
          </a:xfrm>
          <a:prstGeom prst="rect">
            <a:avLst/>
          </a:prstGeom>
        </p:spPr>
      </p:pic>
    </p:spTree>
    <p:extLst>
      <p:ext uri="{BB962C8B-B14F-4D97-AF65-F5344CB8AC3E}">
        <p14:creationId xmlns:p14="http://schemas.microsoft.com/office/powerpoint/2010/main" val="26288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zaokrąglony 9"/>
          <p:cNvSpPr/>
          <p:nvPr/>
        </p:nvSpPr>
        <p:spPr>
          <a:xfrm>
            <a:off x="7452320" y="260648"/>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556792"/>
            <a:ext cx="4356149" cy="4680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Inżynieria</a:t>
            </a: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Odnawialnych Źródeł Energii</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80" dirty="0">
                <a:solidFill>
                  <a:schemeClr val="tx1"/>
                </a:solidFill>
                <a:latin typeface="Calibri" pitchFamily="34" charset="0"/>
                <a:cs typeface="Calibri" pitchFamily="34" charset="0"/>
              </a:rPr>
              <a:t>Wydział Techniczno-Przyrodniczy oferuje kształcenie odpowiadające zapotrzebowaniu rynku pracy na specjalistów potrafiących projektować, </a:t>
            </a:r>
            <a:r>
              <a:rPr lang="pl-PL" i="1" spc="-80" dirty="0" smtClean="0">
                <a:solidFill>
                  <a:schemeClr val="tx1"/>
                </a:solidFill>
                <a:latin typeface="Calibri" pitchFamily="34" charset="0"/>
                <a:cs typeface="Calibri" pitchFamily="34" charset="0"/>
              </a:rPr>
              <a:t>użytkować </a:t>
            </a:r>
            <a:br>
              <a:rPr lang="pl-PL" i="1" spc="-80" dirty="0" smtClean="0">
                <a:solidFill>
                  <a:schemeClr val="tx1"/>
                </a:solidFill>
                <a:latin typeface="Calibri" pitchFamily="34" charset="0"/>
                <a:cs typeface="Calibri" pitchFamily="34" charset="0"/>
              </a:rPr>
            </a:br>
            <a:r>
              <a:rPr lang="pl-PL" i="1" spc="-80" dirty="0" smtClean="0">
                <a:solidFill>
                  <a:schemeClr val="tx1"/>
                </a:solidFill>
                <a:latin typeface="Calibri" pitchFamily="34" charset="0"/>
                <a:cs typeface="Calibri" pitchFamily="34" charset="0"/>
              </a:rPr>
              <a:t>i </a:t>
            </a:r>
            <a:r>
              <a:rPr lang="pl-PL" i="1" spc="-80" dirty="0">
                <a:solidFill>
                  <a:schemeClr val="tx1"/>
                </a:solidFill>
                <a:latin typeface="Calibri" pitchFamily="34" charset="0"/>
                <a:cs typeface="Calibri" pitchFamily="34" charset="0"/>
              </a:rPr>
              <a:t>obsługiwać instalacje odnawialnych źródeł energii. Student zdobywa wszechstronną wiedzę w zakresie projektowania i budowy instalacji solarnych, w tym kolektorów słonecznych i paneli fotowoltaicznych. Zdobywa również wykształcenie  w zakresie pomp ciepła, potrafiąc w efekcie projektować instalacje, </a:t>
            </a:r>
            <a:br>
              <a:rPr lang="pl-PL" i="1" spc="-80" dirty="0">
                <a:solidFill>
                  <a:schemeClr val="tx1"/>
                </a:solidFill>
                <a:latin typeface="Calibri" pitchFamily="34" charset="0"/>
                <a:cs typeface="Calibri" pitchFamily="34" charset="0"/>
              </a:rPr>
            </a:br>
            <a:r>
              <a:rPr lang="pl-PL" i="1" spc="-80" dirty="0">
                <a:solidFill>
                  <a:schemeClr val="tx1"/>
                </a:solidFill>
                <a:latin typeface="Calibri" pitchFamily="34" charset="0"/>
                <a:cs typeface="Calibri" pitchFamily="34" charset="0"/>
              </a:rPr>
              <a:t>w których stanowią one urządzenia grzewcze. Poznaje podstawy budowy hydroelektrowni, zwłaszcza </a:t>
            </a:r>
            <a:r>
              <a:rPr lang="pl-PL" i="1" spc="-80" dirty="0" smtClean="0">
                <a:solidFill>
                  <a:schemeClr val="tx1"/>
                </a:solidFill>
                <a:latin typeface="Calibri" pitchFamily="34" charset="0"/>
                <a:cs typeface="Calibri" pitchFamily="34" charset="0"/>
              </a:rPr>
              <a:t/>
            </a:r>
            <a:br>
              <a:rPr lang="pl-PL" i="1" spc="-80" dirty="0" smtClean="0">
                <a:solidFill>
                  <a:schemeClr val="tx1"/>
                </a:solidFill>
                <a:latin typeface="Calibri" pitchFamily="34" charset="0"/>
                <a:cs typeface="Calibri" pitchFamily="34" charset="0"/>
              </a:rPr>
            </a:br>
            <a:r>
              <a:rPr lang="pl-PL" i="1" spc="-80" dirty="0" smtClean="0">
                <a:solidFill>
                  <a:schemeClr val="tx1"/>
                </a:solidFill>
                <a:latin typeface="Calibri" pitchFamily="34" charset="0"/>
                <a:cs typeface="Calibri" pitchFamily="34" charset="0"/>
              </a:rPr>
              <a:t>w </a:t>
            </a:r>
            <a:r>
              <a:rPr lang="pl-PL" i="1" spc="-80" dirty="0">
                <a:solidFill>
                  <a:schemeClr val="tx1"/>
                </a:solidFill>
                <a:latin typeface="Calibri" pitchFamily="34" charset="0"/>
                <a:cs typeface="Calibri" pitchFamily="34" charset="0"/>
              </a:rPr>
              <a:t>aspekcie ich użytkowania oraz technologii wykonania. Wiedza specjalistyczna jest poprzedzona zdobyciem umiejętności praktycznych związanych z mechaniką, wytrzymałością materiałów, podstawami konstrukcji maszyn </a:t>
            </a:r>
            <a:r>
              <a:rPr lang="pl-PL" i="1" spc="-80" dirty="0" smtClean="0">
                <a:solidFill>
                  <a:schemeClr val="tx1"/>
                </a:solidFill>
                <a:latin typeface="Calibri" pitchFamily="34" charset="0"/>
                <a:cs typeface="Calibri" pitchFamily="34" charset="0"/>
              </a:rPr>
              <a:t>i </a:t>
            </a:r>
            <a:r>
              <a:rPr lang="pl-PL" i="1" spc="-80" dirty="0">
                <a:solidFill>
                  <a:schemeClr val="tx1"/>
                </a:solidFill>
                <a:latin typeface="Calibri" pitchFamily="34" charset="0"/>
                <a:cs typeface="Calibri" pitchFamily="34" charset="0"/>
              </a:rPr>
              <a:t>termodynamiką.</a:t>
            </a: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br>
              <a:rPr lang="pl-PL" altLang="pl-PL" sz="4000" b="1" dirty="0" smtClean="0">
                <a:solidFill>
                  <a:schemeClr val="tx1"/>
                </a:solidFill>
                <a:latin typeface="Calibri" pitchFamily="34" charset="0"/>
                <a:cs typeface="Calibri" pitchFamily="34" charset="0"/>
              </a:rPr>
            </a:br>
            <a:r>
              <a:rPr lang="pl-PL" altLang="pl-PL" sz="4000" b="1" dirty="0" smtClean="0">
                <a:latin typeface="Calibri" panose="020F0502020204030204" pitchFamily="34" charset="0"/>
              </a:rPr>
              <a:t>Techniczno-Przyrodniczy</a:t>
            </a: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609" t="82355" r="-1480" b="-1857"/>
          <a:stretch/>
        </p:blipFill>
        <p:spPr bwMode="auto">
          <a:xfrm>
            <a:off x="7622846" y="490191"/>
            <a:ext cx="1125618" cy="994593"/>
          </a:xfrm>
          <a:prstGeom prst="rect">
            <a:avLst/>
          </a:prstGeom>
          <a:noFill/>
          <a:ln>
            <a:noFill/>
          </a:ln>
          <a:extLst/>
        </p:spPr>
      </p:pic>
      <p:cxnSp>
        <p:nvCxnSpPr>
          <p:cNvPr id="5" name="Łącznik prostoliniowy 4"/>
          <p:cNvCxnSpPr/>
          <p:nvPr/>
        </p:nvCxnSpPr>
        <p:spPr>
          <a:xfrm>
            <a:off x="1115616" y="2636912"/>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13446" y="5085183"/>
            <a:ext cx="2360486" cy="1287502"/>
          </a:xfrm>
          <a:prstGeom prst="rect">
            <a:avLst/>
          </a:prstGeom>
          <a:solidFill>
            <a:srgbClr val="FFFFFF">
              <a:shade val="85000"/>
            </a:srgbClr>
          </a:solidFill>
          <a:ln w="9525">
            <a:noFill/>
            <a:miter lim="800000"/>
            <a:headEnd/>
            <a:tailEnd/>
          </a:ln>
          <a:effectLst/>
          <a:extLst/>
        </p:spPr>
      </p:pic>
      <p:pic>
        <p:nvPicPr>
          <p:cNvPr id="13" name="Obraz 12"/>
          <p:cNvPicPr>
            <a:picLocks noChangeAspect="1"/>
          </p:cNvPicPr>
          <p:nvPr/>
        </p:nvPicPr>
        <p:blipFill rotWithShape="1">
          <a:blip r:embed="rId4" cstate="print">
            <a:extLst>
              <a:ext uri="{28A0092B-C50C-407E-A947-70E740481C1C}">
                <a14:useLocalDpi xmlns:a14="http://schemas.microsoft.com/office/drawing/2010/main" val="0"/>
              </a:ext>
            </a:extLst>
          </a:blip>
          <a:srcRect t="1" b="12200"/>
          <a:stretch/>
        </p:blipFill>
        <p:spPr>
          <a:xfrm>
            <a:off x="6013446" y="1976172"/>
            <a:ext cx="2360486" cy="3109011"/>
          </a:xfrm>
          <a:prstGeom prst="rect">
            <a:avLst/>
          </a:prstGeom>
        </p:spPr>
      </p:pic>
    </p:spTree>
    <p:extLst>
      <p:ext uri="{BB962C8B-B14F-4D97-AF65-F5344CB8AC3E}">
        <p14:creationId xmlns:p14="http://schemas.microsoft.com/office/powerpoint/2010/main" val="73264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zaokrąglony 10"/>
          <p:cNvSpPr/>
          <p:nvPr/>
        </p:nvSpPr>
        <p:spPr>
          <a:xfrm>
            <a:off x="7452320" y="260648"/>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007939" y="1556792"/>
            <a:ext cx="4356149" cy="4680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Informatyka Przemysłowa</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80" dirty="0">
                <a:solidFill>
                  <a:schemeClr val="tx1"/>
                </a:solidFill>
                <a:latin typeface="Calibri" pitchFamily="34" charset="0"/>
                <a:cs typeface="Calibri" pitchFamily="34" charset="0"/>
              </a:rPr>
              <a:t>Kierunek Informatyka Przemysłowa przygotowuje absolwentów do samodzielnego rozwiązywania problemów inżynierskich w zakresie projektowania, realizacji </a:t>
            </a:r>
            <a:r>
              <a:rPr lang="pl-PL" i="1" spc="-80" dirty="0" smtClean="0">
                <a:solidFill>
                  <a:schemeClr val="tx1"/>
                </a:solidFill>
                <a:latin typeface="Calibri" pitchFamily="34" charset="0"/>
                <a:cs typeface="Calibri" pitchFamily="34" charset="0"/>
              </a:rPr>
              <a:t>i </a:t>
            </a:r>
            <a:r>
              <a:rPr lang="pl-PL" i="1" spc="-80" dirty="0">
                <a:solidFill>
                  <a:schemeClr val="tx1"/>
                </a:solidFill>
                <a:latin typeface="Calibri" pitchFamily="34" charset="0"/>
                <a:cs typeface="Calibri" pitchFamily="34" charset="0"/>
              </a:rPr>
              <a:t>eksploatacji analogowych i cyfrowych układów, urządzeń oraz systemów informatyki  </a:t>
            </a:r>
            <a:r>
              <a:rPr lang="pl-PL" i="1" spc="-80" dirty="0" smtClean="0">
                <a:solidFill>
                  <a:schemeClr val="tx1"/>
                </a:solidFill>
                <a:latin typeface="Calibri" pitchFamily="34" charset="0"/>
                <a:cs typeface="Calibri" pitchFamily="34" charset="0"/>
              </a:rPr>
              <a:t/>
            </a:r>
            <a:br>
              <a:rPr lang="pl-PL" i="1" spc="-80" dirty="0" smtClean="0">
                <a:solidFill>
                  <a:schemeClr val="tx1"/>
                </a:solidFill>
                <a:latin typeface="Calibri" pitchFamily="34" charset="0"/>
                <a:cs typeface="Calibri" pitchFamily="34" charset="0"/>
              </a:rPr>
            </a:br>
            <a:r>
              <a:rPr lang="pl-PL" i="1" spc="-80" dirty="0" smtClean="0">
                <a:solidFill>
                  <a:schemeClr val="tx1"/>
                </a:solidFill>
                <a:latin typeface="Calibri" pitchFamily="34" charset="0"/>
                <a:cs typeface="Calibri" pitchFamily="34" charset="0"/>
              </a:rPr>
              <a:t>i </a:t>
            </a:r>
            <a:r>
              <a:rPr lang="pl-PL" i="1" spc="-80" dirty="0">
                <a:solidFill>
                  <a:schemeClr val="tx1"/>
                </a:solidFill>
                <a:latin typeface="Calibri" pitchFamily="34" charset="0"/>
                <a:cs typeface="Calibri" pitchFamily="34" charset="0"/>
              </a:rPr>
              <a:t>automatyki przemysłowej, </a:t>
            </a:r>
            <a:r>
              <a:rPr lang="pl-PL" i="1" spc="-80" dirty="0" smtClean="0">
                <a:solidFill>
                  <a:schemeClr val="tx1"/>
                </a:solidFill>
                <a:latin typeface="Calibri" pitchFamily="34" charset="0"/>
                <a:cs typeface="Calibri" pitchFamily="34" charset="0"/>
              </a:rPr>
              <a:t>w </a:t>
            </a:r>
            <a:r>
              <a:rPr lang="pl-PL" i="1" spc="-80" dirty="0">
                <a:solidFill>
                  <a:schemeClr val="tx1"/>
                </a:solidFill>
                <a:latin typeface="Calibri" pitchFamily="34" charset="0"/>
                <a:cs typeface="Calibri" pitchFamily="34" charset="0"/>
              </a:rPr>
              <a:t>szczególności </a:t>
            </a:r>
            <a:r>
              <a:rPr lang="pl-PL" i="1" spc="-80" dirty="0" smtClean="0">
                <a:solidFill>
                  <a:schemeClr val="tx1"/>
                </a:solidFill>
                <a:latin typeface="Calibri" pitchFamily="34" charset="0"/>
                <a:cs typeface="Calibri" pitchFamily="34" charset="0"/>
              </a:rPr>
              <a:t/>
            </a:r>
            <a:br>
              <a:rPr lang="pl-PL" i="1" spc="-80" dirty="0" smtClean="0">
                <a:solidFill>
                  <a:schemeClr val="tx1"/>
                </a:solidFill>
                <a:latin typeface="Calibri" pitchFamily="34" charset="0"/>
                <a:cs typeface="Calibri" pitchFamily="34" charset="0"/>
              </a:rPr>
            </a:br>
            <a:r>
              <a:rPr lang="pl-PL" i="1" spc="-80" dirty="0" smtClean="0">
                <a:solidFill>
                  <a:schemeClr val="tx1"/>
                </a:solidFill>
                <a:latin typeface="Calibri" pitchFamily="34" charset="0"/>
                <a:cs typeface="Calibri" pitchFamily="34" charset="0"/>
              </a:rPr>
              <a:t>z </a:t>
            </a:r>
            <a:r>
              <a:rPr lang="pl-PL" i="1" spc="-80" dirty="0">
                <a:solidFill>
                  <a:schemeClr val="tx1"/>
                </a:solidFill>
                <a:latin typeface="Calibri" pitchFamily="34" charset="0"/>
                <a:cs typeface="Calibri" pitchFamily="34" charset="0"/>
              </a:rPr>
              <a:t>wykorzystaniem nowoczesnych technologii. Absolwent posiada zarówno umiejętności podejmowania samodzielnych przedsięwzięć inżynierskich, uczestniczenia w pracy zespołowej, jak i kierowania zespołami ludzkimi. Jest przygotowany do pracy </a:t>
            </a:r>
            <a:br>
              <a:rPr lang="pl-PL" i="1" spc="-80" dirty="0">
                <a:solidFill>
                  <a:schemeClr val="tx1"/>
                </a:solidFill>
                <a:latin typeface="Calibri" pitchFamily="34" charset="0"/>
                <a:cs typeface="Calibri" pitchFamily="34" charset="0"/>
              </a:rPr>
            </a:br>
            <a:r>
              <a:rPr lang="pl-PL" i="1" spc="-80" dirty="0">
                <a:solidFill>
                  <a:schemeClr val="tx1"/>
                </a:solidFill>
                <a:latin typeface="Calibri" pitchFamily="34" charset="0"/>
                <a:cs typeface="Calibri" pitchFamily="34" charset="0"/>
              </a:rPr>
              <a:t>w instytucjach związanych z informatyką i automatyką</a:t>
            </a:r>
          </a:p>
          <a:p>
            <a:pPr marL="58737" indent="0" algn="just" eaLnBrk="1" hangingPunct="1">
              <a:spcBef>
                <a:spcPts val="350"/>
              </a:spcBef>
              <a:buClr>
                <a:schemeClr val="tx1"/>
              </a:buClr>
              <a:defRPr/>
            </a:pPr>
            <a:r>
              <a:rPr lang="pl-PL" i="1" spc="-80" dirty="0">
                <a:solidFill>
                  <a:schemeClr val="tx1"/>
                </a:solidFill>
                <a:latin typeface="Calibri" pitchFamily="34" charset="0"/>
                <a:cs typeface="Calibri" pitchFamily="34" charset="0"/>
              </a:rPr>
              <a:t>przemysłową, w tym w biurach projektowych </a:t>
            </a:r>
            <a:br>
              <a:rPr lang="pl-PL" i="1" spc="-80" dirty="0">
                <a:solidFill>
                  <a:schemeClr val="tx1"/>
                </a:solidFill>
                <a:latin typeface="Calibri" pitchFamily="34" charset="0"/>
                <a:cs typeface="Calibri" pitchFamily="34" charset="0"/>
              </a:rPr>
            </a:br>
            <a:r>
              <a:rPr lang="pl-PL" i="1" spc="-80" dirty="0">
                <a:solidFill>
                  <a:schemeClr val="tx1"/>
                </a:solidFill>
                <a:latin typeface="Calibri" pitchFamily="34" charset="0"/>
                <a:cs typeface="Calibri" pitchFamily="34" charset="0"/>
              </a:rPr>
              <a:t>i rozwojowych przedsiębiorstw oraz w instytutach badawczych.</a:t>
            </a:r>
          </a:p>
        </p:txBody>
      </p:sp>
      <p:sp>
        <p:nvSpPr>
          <p:cNvPr id="3" name="Text Box 1"/>
          <p:cNvSpPr txBox="1">
            <a:spLocks noChangeArrowheads="1"/>
          </p:cNvSpPr>
          <p:nvPr/>
        </p:nvSpPr>
        <p:spPr bwMode="auto">
          <a:xfrm>
            <a:off x="1007938" y="260648"/>
            <a:ext cx="6805117" cy="9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itchFamily="34" charset="0"/>
                <a:cs typeface="Calibri" pitchFamily="34" charset="0"/>
              </a:rPr>
              <a:t>Wydział </a:t>
            </a:r>
            <a:br>
              <a:rPr lang="pl-PL" altLang="pl-PL" sz="4000" b="1" dirty="0" smtClean="0">
                <a:solidFill>
                  <a:schemeClr val="tx1"/>
                </a:solidFill>
                <a:latin typeface="Calibri" pitchFamily="34" charset="0"/>
                <a:cs typeface="Calibri" pitchFamily="34" charset="0"/>
              </a:rPr>
            </a:br>
            <a:r>
              <a:rPr lang="pl-PL" altLang="pl-PL" sz="4000" b="1" dirty="0">
                <a:latin typeface="Calibri" panose="020F0502020204030204" pitchFamily="34" charset="0"/>
              </a:rPr>
              <a:t>Techniczno-Informatyczny</a:t>
            </a:r>
          </a:p>
          <a:p>
            <a:pPr eaLnBrk="1" hangingPunct="1">
              <a:spcBef>
                <a:spcPct val="0"/>
              </a:spcBef>
              <a:buFontTx/>
              <a:buNone/>
            </a:pPr>
            <a:endParaRPr lang="pl-PL" altLang="pl-PL" sz="4000" b="1" dirty="0">
              <a:solidFill>
                <a:schemeClr val="tx1"/>
              </a:solidFill>
              <a:latin typeface="Calibri" pitchFamily="34" charset="0"/>
              <a:cs typeface="Calibri" pitchFamily="34" charset="0"/>
            </a:endParaRPr>
          </a:p>
          <a:p>
            <a:pPr eaLnBrk="1" hangingPunct="1">
              <a:spcBef>
                <a:spcPct val="0"/>
              </a:spcBef>
              <a:buFontTx/>
              <a:buNone/>
            </a:pPr>
            <a:endParaRPr lang="en-US" altLang="pl-PL" sz="4000" b="1" dirty="0">
              <a:solidFill>
                <a:schemeClr val="tx1"/>
              </a:solidFill>
              <a:latin typeface="Calibri" pitchFamily="34" charset="0"/>
              <a:cs typeface="Calibri" pitchFamily="34" charset="0"/>
            </a:endParaRPr>
          </a:p>
          <a:p>
            <a:pPr algn="r" eaLnBrk="1" hangingPunct="1">
              <a:spcBef>
                <a:spcPct val="0"/>
              </a:spcBef>
              <a:buClrTx/>
              <a:buFontTx/>
              <a:buNone/>
            </a:pPr>
            <a:endParaRPr lang="en-GB" altLang="pl-PL" sz="4000" b="1" dirty="0">
              <a:solidFill>
                <a:schemeClr val="tx1"/>
              </a:solidFill>
              <a:latin typeface="Calibri" pitchFamily="34" charset="0"/>
              <a:cs typeface="Calibri" pitchFamily="34" charset="0"/>
            </a:endParaRPr>
          </a:p>
        </p:txBody>
      </p:sp>
      <p:pic>
        <p:nvPicPr>
          <p:cNvPr id="4" name="Picture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575" t="27674" r="-1446" b="52824"/>
          <a:stretch/>
        </p:blipFill>
        <p:spPr bwMode="auto">
          <a:xfrm>
            <a:off x="7622846" y="418183"/>
            <a:ext cx="1125618" cy="994593"/>
          </a:xfrm>
          <a:prstGeom prst="rect">
            <a:avLst/>
          </a:prstGeom>
          <a:noFill/>
          <a:ln>
            <a:noFill/>
          </a:ln>
          <a:extLst/>
        </p:spPr>
      </p:pic>
      <p:cxnSp>
        <p:nvCxnSpPr>
          <p:cNvPr id="5" name="Łącznik prostoliniowy 4"/>
          <p:cNvCxnSpPr/>
          <p:nvPr/>
        </p:nvCxnSpPr>
        <p:spPr>
          <a:xfrm>
            <a:off x="1115616" y="2636912"/>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8" name="Picture 1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53" t="18022" r="7143" b="22965"/>
          <a:stretch/>
        </p:blipFill>
        <p:spPr bwMode="auto">
          <a:xfrm>
            <a:off x="6012160" y="5085183"/>
            <a:ext cx="2409940" cy="1244550"/>
          </a:xfrm>
          <a:prstGeom prst="rect">
            <a:avLst/>
          </a:prstGeom>
          <a:solidFill>
            <a:srgbClr val="FFFFFF">
              <a:shade val="85000"/>
            </a:srgbClr>
          </a:solidFill>
          <a:ln w="9525">
            <a:noFill/>
            <a:miter lim="800000"/>
            <a:headEnd/>
            <a:tailEnd/>
          </a:ln>
          <a:effectLst/>
          <a:extLst/>
        </p:spPr>
      </p:pic>
      <p:pic>
        <p:nvPicPr>
          <p:cNvPr id="10" name="Obraz 9"/>
          <p:cNvPicPr>
            <a:picLocks noChangeAspect="1"/>
          </p:cNvPicPr>
          <p:nvPr/>
        </p:nvPicPr>
        <p:blipFill rotWithShape="1">
          <a:blip r:embed="rId4" cstate="print">
            <a:extLst>
              <a:ext uri="{28A0092B-C50C-407E-A947-70E740481C1C}">
                <a14:useLocalDpi xmlns:a14="http://schemas.microsoft.com/office/drawing/2010/main" val="0"/>
              </a:ext>
            </a:extLst>
          </a:blip>
          <a:srcRect r="11474"/>
          <a:stretch/>
        </p:blipFill>
        <p:spPr>
          <a:xfrm rot="16200000">
            <a:off x="5618559" y="2281642"/>
            <a:ext cx="3198428" cy="2408654"/>
          </a:xfrm>
          <a:prstGeom prst="rect">
            <a:avLst/>
          </a:prstGeom>
        </p:spPr>
      </p:pic>
    </p:spTree>
    <p:extLst>
      <p:ext uri="{BB962C8B-B14F-4D97-AF65-F5344CB8AC3E}">
        <p14:creationId xmlns:p14="http://schemas.microsoft.com/office/powerpoint/2010/main" val="194099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07939" y="1700808"/>
            <a:ext cx="4356149" cy="4968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lnSpc>
                <a:spcPct val="90000"/>
              </a:lnSpc>
              <a:spcBef>
                <a:spcPts val="350"/>
              </a:spcBef>
              <a:defRPr/>
            </a:pPr>
            <a:r>
              <a:rPr lang="pl-PL" sz="1800" b="1" dirty="0" smtClean="0">
                <a:solidFill>
                  <a:srgbClr val="A7190E"/>
                </a:solidFill>
                <a:latin typeface="Calibri" pitchFamily="34" charset="0"/>
                <a:cs typeface="Calibri" pitchFamily="34" charset="0"/>
              </a:rPr>
              <a:t>Kierunki </a:t>
            </a:r>
            <a:r>
              <a:rPr lang="pl-PL" sz="1800" b="1" dirty="0">
                <a:solidFill>
                  <a:srgbClr val="A7190E"/>
                </a:solidFill>
                <a:latin typeface="Calibri" pitchFamily="34" charset="0"/>
                <a:cs typeface="Calibri" pitchFamily="34" charset="0"/>
              </a:rPr>
              <a:t>studiów</a:t>
            </a:r>
            <a:r>
              <a:rPr lang="en-GB" altLang="pl-PL" sz="1800" b="1" dirty="0" smtClean="0">
                <a:solidFill>
                  <a:srgbClr val="A7190E"/>
                </a:solidFill>
                <a:latin typeface="Calibri" pitchFamily="34" charset="0"/>
                <a:cs typeface="Calibri" pitchFamily="34" charset="0"/>
              </a:rPr>
              <a:t>:</a:t>
            </a:r>
            <a:endParaRPr lang="pl-PL" altLang="pl-PL" sz="1800" b="1" dirty="0" smtClean="0">
              <a:solidFill>
                <a:srgbClr val="A7190E"/>
              </a:solidFill>
              <a:latin typeface="Calibri" pitchFamily="34" charset="0"/>
              <a:cs typeface="Calibri" pitchFamily="34" charset="0"/>
            </a:endParaRPr>
          </a:p>
          <a:p>
            <a:pPr eaLnBrk="1" hangingPunct="1">
              <a:lnSpc>
                <a:spcPct val="90000"/>
              </a:lnSpc>
              <a:spcBef>
                <a:spcPts val="350"/>
              </a:spcBef>
              <a:buClrTx/>
              <a:defRPr/>
            </a:pPr>
            <a:endParaRPr lang="pl-PL" altLang="pl-PL" sz="1200" b="0" dirty="0" smtClean="0">
              <a:solidFill>
                <a:schemeClr val="tx1"/>
              </a:solidFill>
              <a:latin typeface="Calibri" pitchFamily="34" charset="0"/>
              <a:cs typeface="Calibri" pitchFamily="34" charset="0"/>
            </a:endParaRPr>
          </a:p>
          <a:p>
            <a:pPr lvl="1" eaLnBrk="1" hangingPunct="1">
              <a:lnSpc>
                <a:spcPct val="80000"/>
              </a:lnSpc>
              <a:spcBef>
                <a:spcPts val="350"/>
              </a:spcBef>
              <a:buClr>
                <a:schemeClr val="tx1"/>
              </a:buClr>
              <a:buFont typeface="Wingdings" pitchFamily="2" charset="2"/>
              <a:buChar char=""/>
              <a:defRPr/>
            </a:pPr>
            <a:r>
              <a:rPr lang="pl-PL" altLang="pl-PL" sz="1400" dirty="0">
                <a:solidFill>
                  <a:schemeClr val="tx1"/>
                </a:solidFill>
                <a:latin typeface="Calibri" pitchFamily="34" charset="0"/>
                <a:cs typeface="Calibri" pitchFamily="34" charset="0"/>
              </a:rPr>
              <a:t>Mechatronika Pojazdów</a:t>
            </a:r>
          </a:p>
          <a:p>
            <a:pPr marL="58737" indent="0" algn="just" eaLnBrk="1" hangingPunct="1">
              <a:spcBef>
                <a:spcPts val="350"/>
              </a:spcBef>
              <a:buClr>
                <a:schemeClr val="tx1"/>
              </a:buClr>
              <a:defRPr/>
            </a:pPr>
            <a:endParaRPr lang="pl-PL" i="1" dirty="0" smtClean="0">
              <a:solidFill>
                <a:schemeClr val="tx1"/>
              </a:solidFill>
              <a:latin typeface="Calibri" pitchFamily="34" charset="0"/>
              <a:cs typeface="Calibri" pitchFamily="34" charset="0"/>
            </a:endParaRPr>
          </a:p>
          <a:p>
            <a:pPr marL="58737" indent="0" algn="just" eaLnBrk="1" hangingPunct="1">
              <a:spcBef>
                <a:spcPts val="350"/>
              </a:spcBef>
              <a:buClr>
                <a:schemeClr val="tx1"/>
              </a:buClr>
              <a:defRPr/>
            </a:pPr>
            <a:r>
              <a:rPr lang="pl-PL" i="1" spc="-40" dirty="0">
                <a:solidFill>
                  <a:schemeClr val="tx1"/>
                </a:solidFill>
                <a:latin typeface="Calibri" pitchFamily="34" charset="0"/>
                <a:cs typeface="Calibri" pitchFamily="34" charset="0"/>
              </a:rPr>
              <a:t>Absolwenci Mechatroniki Pojazdów to specjaliści </a:t>
            </a:r>
            <a:r>
              <a:rPr lang="pl-PL" i="1" spc="-40" dirty="0" smtClean="0">
                <a:solidFill>
                  <a:schemeClr val="tx1"/>
                </a:solidFill>
                <a:latin typeface="Calibri" pitchFamily="34" charset="0"/>
                <a:cs typeface="Calibri" pitchFamily="34" charset="0"/>
              </a:rPr>
              <a:t/>
            </a:r>
            <a:br>
              <a:rPr lang="pl-PL" i="1" spc="-40" dirty="0" smtClean="0">
                <a:solidFill>
                  <a:schemeClr val="tx1"/>
                </a:solidFill>
                <a:latin typeface="Calibri" pitchFamily="34" charset="0"/>
                <a:cs typeface="Calibri" pitchFamily="34" charset="0"/>
              </a:rPr>
            </a:br>
            <a:r>
              <a:rPr lang="pl-PL" i="1" spc="-40" dirty="0" smtClean="0">
                <a:solidFill>
                  <a:schemeClr val="tx1"/>
                </a:solidFill>
                <a:latin typeface="Calibri" pitchFamily="34" charset="0"/>
                <a:cs typeface="Calibri" pitchFamily="34" charset="0"/>
              </a:rPr>
              <a:t>w </a:t>
            </a:r>
            <a:r>
              <a:rPr lang="pl-PL" i="1" spc="-40" dirty="0">
                <a:solidFill>
                  <a:schemeClr val="tx1"/>
                </a:solidFill>
                <a:latin typeface="Calibri" pitchFamily="34" charset="0"/>
                <a:cs typeface="Calibri" pitchFamily="34" charset="0"/>
              </a:rPr>
              <a:t>zakresie projektowania, konstrukcji, wytwarzania, wdrażania i eksploatacji urządzeń mechanicznych, głównie w nowoczesnych środkach transportu. Są przygotowani do uczestnictwa </a:t>
            </a:r>
            <a:r>
              <a:rPr lang="pl-PL" i="1" spc="-40" dirty="0" smtClean="0">
                <a:solidFill>
                  <a:schemeClr val="tx1"/>
                </a:solidFill>
                <a:latin typeface="Calibri" pitchFamily="34" charset="0"/>
                <a:cs typeface="Calibri" pitchFamily="34" charset="0"/>
              </a:rPr>
              <a:t>w </a:t>
            </a:r>
            <a:r>
              <a:rPr lang="pl-PL" i="1" spc="-40" dirty="0" err="1" smtClean="0">
                <a:solidFill>
                  <a:schemeClr val="tx1"/>
                </a:solidFill>
                <a:latin typeface="Calibri" pitchFamily="34" charset="0"/>
                <a:cs typeface="Calibri" pitchFamily="34" charset="0"/>
              </a:rPr>
              <a:t>interdyscy-plinarnych</a:t>
            </a:r>
            <a:r>
              <a:rPr lang="pl-PL" i="1" spc="-40" dirty="0" smtClean="0">
                <a:solidFill>
                  <a:schemeClr val="tx1"/>
                </a:solidFill>
                <a:latin typeface="Calibri" pitchFamily="34" charset="0"/>
                <a:cs typeface="Calibri" pitchFamily="34" charset="0"/>
              </a:rPr>
              <a:t> zespołach</a:t>
            </a:r>
            <a:r>
              <a:rPr lang="pl-PL" i="1" spc="-40" dirty="0">
                <a:solidFill>
                  <a:schemeClr val="tx1"/>
                </a:solidFill>
                <a:latin typeface="Calibri" pitchFamily="34" charset="0"/>
                <a:cs typeface="Calibri" pitchFamily="34" charset="0"/>
              </a:rPr>
              <a:t>, rozwiązujących problemy związane </a:t>
            </a:r>
            <a:r>
              <a:rPr lang="pl-PL" i="1" spc="-40" dirty="0" smtClean="0">
                <a:solidFill>
                  <a:schemeClr val="tx1"/>
                </a:solidFill>
                <a:latin typeface="Calibri" pitchFamily="34" charset="0"/>
                <a:cs typeface="Calibri" pitchFamily="34" charset="0"/>
              </a:rPr>
              <a:t>np</a:t>
            </a:r>
            <a:r>
              <a:rPr lang="pl-PL" i="1" spc="-40" dirty="0">
                <a:solidFill>
                  <a:schemeClr val="tx1"/>
                </a:solidFill>
                <a:latin typeface="Calibri" pitchFamily="34" charset="0"/>
                <a:cs typeface="Calibri" pitchFamily="34" charset="0"/>
              </a:rPr>
              <a:t>. z serwisowaniem i diagnostyką maszyn oraz urządzeń zawierających układy </a:t>
            </a:r>
            <a:r>
              <a:rPr lang="pl-PL" i="1" spc="-40" dirty="0" smtClean="0">
                <a:solidFill>
                  <a:schemeClr val="tx1"/>
                </a:solidFill>
                <a:latin typeface="Calibri" pitchFamily="34" charset="0"/>
                <a:cs typeface="Calibri" pitchFamily="34" charset="0"/>
              </a:rPr>
              <a:t>mechaniczne. </a:t>
            </a:r>
            <a:br>
              <a:rPr lang="pl-PL" i="1" spc="-40" dirty="0" smtClean="0">
                <a:solidFill>
                  <a:schemeClr val="tx1"/>
                </a:solidFill>
                <a:latin typeface="Calibri" pitchFamily="34" charset="0"/>
                <a:cs typeface="Calibri" pitchFamily="34" charset="0"/>
              </a:rPr>
            </a:br>
            <a:r>
              <a:rPr lang="pl-PL" i="1" spc="-40" dirty="0" smtClean="0">
                <a:solidFill>
                  <a:schemeClr val="tx1"/>
                </a:solidFill>
                <a:latin typeface="Calibri" pitchFamily="34" charset="0"/>
                <a:cs typeface="Calibri" pitchFamily="34" charset="0"/>
              </a:rPr>
              <a:t>Z </a:t>
            </a:r>
            <a:r>
              <a:rPr lang="pl-PL" i="1" spc="-40" dirty="0">
                <a:solidFill>
                  <a:schemeClr val="tx1"/>
                </a:solidFill>
                <a:latin typeface="Calibri" pitchFamily="34" charset="0"/>
                <a:cs typeface="Calibri" pitchFamily="34" charset="0"/>
              </a:rPr>
              <a:t>wykształceniem zdobytym na wydziale znajdziesz bez trudu pracę zarówno w przemyśle </a:t>
            </a:r>
            <a:r>
              <a:rPr lang="pl-PL" i="1" spc="-40" dirty="0" smtClean="0">
                <a:solidFill>
                  <a:schemeClr val="tx1"/>
                </a:solidFill>
                <a:latin typeface="Calibri" pitchFamily="34" charset="0"/>
                <a:cs typeface="Calibri" pitchFamily="34" charset="0"/>
              </a:rPr>
              <a:t>elektro-maszynowym</a:t>
            </a:r>
            <a:r>
              <a:rPr lang="pl-PL" i="1" spc="-40" dirty="0">
                <a:solidFill>
                  <a:schemeClr val="tx1"/>
                </a:solidFill>
                <a:latin typeface="Calibri" pitchFamily="34" charset="0"/>
                <a:cs typeface="Calibri" pitchFamily="34" charset="0"/>
              </a:rPr>
              <a:t>, jak i motoryzacyjnym.</a:t>
            </a:r>
          </a:p>
        </p:txBody>
      </p:sp>
      <p:sp>
        <p:nvSpPr>
          <p:cNvPr id="3" name="Text Box 1"/>
          <p:cNvSpPr txBox="1">
            <a:spLocks noChangeArrowheads="1"/>
          </p:cNvSpPr>
          <p:nvPr/>
        </p:nvSpPr>
        <p:spPr bwMode="auto">
          <a:xfrm>
            <a:off x="1007938" y="260648"/>
            <a:ext cx="680511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smtClean="0">
                <a:solidFill>
                  <a:schemeClr val="tx1"/>
                </a:solidFill>
                <a:latin typeface="Calibri" panose="020F0502020204030204" pitchFamily="34" charset="0"/>
                <a:cs typeface="Calibri" pitchFamily="34" charset="0"/>
              </a:rPr>
              <a:t>Wydział </a:t>
            </a:r>
            <a:br>
              <a:rPr lang="pl-PL" altLang="pl-PL" sz="4000" b="1" dirty="0" smtClean="0">
                <a:solidFill>
                  <a:schemeClr val="tx1"/>
                </a:solidFill>
                <a:latin typeface="Calibri" panose="020F0502020204030204" pitchFamily="34" charset="0"/>
                <a:cs typeface="Calibri" pitchFamily="34" charset="0"/>
              </a:rPr>
            </a:br>
            <a:r>
              <a:rPr lang="pl-PL" altLang="pl-PL" sz="4000" b="1" dirty="0" smtClean="0">
                <a:latin typeface="Calibri" panose="020F0502020204030204" pitchFamily="34" charset="0"/>
              </a:rPr>
              <a:t>Techniczno-Inżynieryjny</a:t>
            </a:r>
            <a:endParaRPr lang="pl-PL" altLang="pl-PL" sz="4000" b="1" dirty="0">
              <a:latin typeface="Calibri" panose="020F0502020204030204" pitchFamily="34" charset="0"/>
            </a:endParaRPr>
          </a:p>
        </p:txBody>
      </p:sp>
      <p:cxnSp>
        <p:nvCxnSpPr>
          <p:cNvPr id="5" name="Łącznik prostoliniowy 4"/>
          <p:cNvCxnSpPr/>
          <p:nvPr/>
        </p:nvCxnSpPr>
        <p:spPr>
          <a:xfrm>
            <a:off x="1115616" y="2636912"/>
            <a:ext cx="4104456" cy="0"/>
          </a:xfrm>
          <a:prstGeom prst="line">
            <a:avLst/>
          </a:prstGeom>
          <a:ln>
            <a:solidFill>
              <a:srgbClr val="A7190E"/>
            </a:solidFill>
          </a:ln>
        </p:spPr>
        <p:style>
          <a:lnRef idx="1">
            <a:schemeClr val="accent1"/>
          </a:lnRef>
          <a:fillRef idx="0">
            <a:schemeClr val="accent1"/>
          </a:fillRef>
          <a:effectRef idx="0">
            <a:schemeClr val="accent1"/>
          </a:effectRef>
          <a:fontRef idx="minor">
            <a:schemeClr val="tx1"/>
          </a:fontRef>
        </p:style>
      </p:cxnSp>
      <p:pic>
        <p:nvPicPr>
          <p:cNvPr id="8" name="Picture 1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07" b="9481"/>
          <a:stretch/>
        </p:blipFill>
        <p:spPr bwMode="auto">
          <a:xfrm>
            <a:off x="6012160" y="5085183"/>
            <a:ext cx="2360485" cy="1367681"/>
          </a:xfrm>
          <a:prstGeom prst="rect">
            <a:avLst/>
          </a:prstGeom>
          <a:solidFill>
            <a:srgbClr val="FFFFFF">
              <a:shade val="85000"/>
            </a:srgbClr>
          </a:solidFill>
          <a:ln w="9525">
            <a:noFill/>
            <a:miter lim="800000"/>
            <a:headEnd/>
            <a:tailEnd/>
          </a:ln>
          <a:effectLst/>
          <a:extLst/>
        </p:spPr>
      </p:pic>
      <p:sp>
        <p:nvSpPr>
          <p:cNvPr id="6" name="Prostokąt zaokrąglony 5"/>
          <p:cNvSpPr/>
          <p:nvPr/>
        </p:nvSpPr>
        <p:spPr>
          <a:xfrm>
            <a:off x="7452320" y="260648"/>
            <a:ext cx="1944216" cy="1368152"/>
          </a:xfrm>
          <a:prstGeom prst="roundRect">
            <a:avLst/>
          </a:prstGeom>
          <a:solidFill>
            <a:srgbClr val="DDDDD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4" name="Picture 3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609" t="53010" r="-1480" b="27488"/>
          <a:stretch/>
        </p:blipFill>
        <p:spPr bwMode="auto">
          <a:xfrm>
            <a:off x="7668344" y="411423"/>
            <a:ext cx="1125618" cy="994593"/>
          </a:xfrm>
          <a:prstGeom prst="rect">
            <a:avLst/>
          </a:prstGeom>
          <a:noFill/>
          <a:ln>
            <a:noFill/>
          </a:ln>
          <a:extLst/>
        </p:spPr>
      </p:pic>
      <p:pic>
        <p:nvPicPr>
          <p:cNvPr id="7" name="Obraz 6"/>
          <p:cNvPicPr>
            <a:picLocks noChangeAspect="1"/>
          </p:cNvPicPr>
          <p:nvPr/>
        </p:nvPicPr>
        <p:blipFill rotWithShape="1">
          <a:blip r:embed="rId4" cstate="print">
            <a:extLst>
              <a:ext uri="{28A0092B-C50C-407E-A947-70E740481C1C}">
                <a14:useLocalDpi xmlns:a14="http://schemas.microsoft.com/office/drawing/2010/main" val="0"/>
              </a:ext>
            </a:extLst>
          </a:blip>
          <a:srcRect l="31143" t="7780" r="25883" b="3645"/>
          <a:stretch/>
        </p:blipFill>
        <p:spPr>
          <a:xfrm>
            <a:off x="6012160" y="1841679"/>
            <a:ext cx="2360485" cy="3243504"/>
          </a:xfrm>
          <a:prstGeom prst="rect">
            <a:avLst/>
          </a:prstGeom>
        </p:spPr>
      </p:pic>
    </p:spTree>
    <p:extLst>
      <p:ext uri="{BB962C8B-B14F-4D97-AF65-F5344CB8AC3E}">
        <p14:creationId xmlns:p14="http://schemas.microsoft.com/office/powerpoint/2010/main" val="259439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020125" y="332656"/>
            <a:ext cx="6805117" cy="648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Infrastruktura</a:t>
            </a:r>
            <a:endParaRPr lang="pl-PL" altLang="pl-PL" sz="4000" b="1" dirty="0"/>
          </a:p>
        </p:txBody>
      </p:sp>
      <p:pic>
        <p:nvPicPr>
          <p:cNvPr id="4" name="Obraz 3"/>
          <p:cNvPicPr>
            <a:picLocks noChangeAspect="1"/>
          </p:cNvPicPr>
          <p:nvPr/>
        </p:nvPicPr>
        <p:blipFill rotWithShape="1">
          <a:blip r:embed="rId2" cstate="print">
            <a:extLst>
              <a:ext uri="{28A0092B-C50C-407E-A947-70E740481C1C}">
                <a14:useLocalDpi xmlns:a14="http://schemas.microsoft.com/office/drawing/2010/main" val="0"/>
              </a:ext>
            </a:extLst>
          </a:blip>
          <a:srcRect l="5948" r="6506"/>
          <a:stretch/>
        </p:blipFill>
        <p:spPr>
          <a:xfrm>
            <a:off x="6295029" y="1772816"/>
            <a:ext cx="2724650" cy="4657074"/>
          </a:xfrm>
          <a:prstGeom prst="rect">
            <a:avLst/>
          </a:prstGeom>
        </p:spPr>
      </p:pic>
      <p:pic>
        <p:nvPicPr>
          <p:cNvPr id="5" name="Obraz 4"/>
          <p:cNvPicPr>
            <a:picLocks noChangeAspect="1"/>
          </p:cNvPicPr>
          <p:nvPr/>
        </p:nvPicPr>
        <p:blipFill rotWithShape="1">
          <a:blip r:embed="rId3" cstate="print">
            <a:extLst>
              <a:ext uri="{28A0092B-C50C-407E-A947-70E740481C1C}">
                <a14:useLocalDpi xmlns:a14="http://schemas.microsoft.com/office/drawing/2010/main" val="0"/>
              </a:ext>
            </a:extLst>
          </a:blip>
          <a:srcRect l="1797" r="14575"/>
          <a:stretch/>
        </p:blipFill>
        <p:spPr>
          <a:xfrm>
            <a:off x="665018" y="1772816"/>
            <a:ext cx="5838245" cy="4657074"/>
          </a:xfrm>
          <a:prstGeom prst="rect">
            <a:avLst/>
          </a:prstGeom>
        </p:spPr>
      </p:pic>
    </p:spTree>
    <p:extLst>
      <p:ext uri="{BB962C8B-B14F-4D97-AF65-F5344CB8AC3E}">
        <p14:creationId xmlns:p14="http://schemas.microsoft.com/office/powerpoint/2010/main" val="121420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67545" y="2363291"/>
            <a:ext cx="4536504" cy="4565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lvl="1" eaLnBrk="1" hangingPunct="1">
              <a:spcBef>
                <a:spcPts val="350"/>
              </a:spcBef>
              <a:buClr>
                <a:srgbClr val="A7190E"/>
              </a:buClr>
              <a:buFont typeface="Wingdings" pitchFamily="2" charset="2"/>
              <a:buChar char=""/>
              <a:defRPr/>
            </a:pPr>
            <a:r>
              <a:rPr lang="pl-PL" altLang="pl-PL" sz="2000" b="1" dirty="0" smtClean="0">
                <a:solidFill>
                  <a:schemeClr val="tx1"/>
                </a:solidFill>
                <a:latin typeface="Calibri" pitchFamily="34" charset="0"/>
                <a:cs typeface="Calibri" pitchFamily="34" charset="0"/>
              </a:rPr>
              <a:t>184</a:t>
            </a:r>
            <a:r>
              <a:rPr lang="pl-PL" altLang="pl-PL" sz="2000" dirty="0" smtClean="0">
                <a:solidFill>
                  <a:schemeClr val="tx1"/>
                </a:solidFill>
                <a:latin typeface="Calibri" pitchFamily="34" charset="0"/>
                <a:cs typeface="Calibri" pitchFamily="34" charset="0"/>
              </a:rPr>
              <a:t> budynki </a:t>
            </a:r>
            <a:r>
              <a:rPr lang="pl-PL" altLang="pl-PL" sz="2000" dirty="0">
                <a:solidFill>
                  <a:schemeClr val="tx1"/>
                </a:solidFill>
                <a:latin typeface="Calibri" pitchFamily="34" charset="0"/>
                <a:cs typeface="Calibri" pitchFamily="34" charset="0"/>
              </a:rPr>
              <a:t>z nowoczesnymi laboratoriami, bibliotekami, salami dydaktycznymi wyposażonymi multimedialnie</a:t>
            </a:r>
          </a:p>
          <a:p>
            <a:pPr lvl="1" eaLnBrk="1" hangingPunct="1">
              <a:spcBef>
                <a:spcPts val="350"/>
              </a:spcBef>
              <a:buClr>
                <a:srgbClr val="A7190E"/>
              </a:buClr>
              <a:buFont typeface="Wingdings" pitchFamily="2" charset="2"/>
              <a:buChar char=""/>
              <a:defRPr/>
            </a:pPr>
            <a:r>
              <a:rPr lang="pl-PL" altLang="pl-PL" sz="2000" b="1" dirty="0">
                <a:solidFill>
                  <a:schemeClr val="tx1"/>
                </a:solidFill>
                <a:latin typeface="Calibri" pitchFamily="34" charset="0"/>
                <a:cs typeface="Calibri" pitchFamily="34" charset="0"/>
              </a:rPr>
              <a:t>859</a:t>
            </a:r>
            <a:r>
              <a:rPr lang="pl-PL" altLang="pl-PL" sz="2000" dirty="0">
                <a:solidFill>
                  <a:schemeClr val="tx1"/>
                </a:solidFill>
                <a:latin typeface="Calibri" pitchFamily="34" charset="0"/>
                <a:cs typeface="Calibri" pitchFamily="34" charset="0"/>
              </a:rPr>
              <a:t> laboratoriów dydaktycznych</a:t>
            </a:r>
          </a:p>
          <a:p>
            <a:pPr lvl="1" eaLnBrk="1" hangingPunct="1">
              <a:spcBef>
                <a:spcPts val="350"/>
              </a:spcBef>
              <a:buClr>
                <a:srgbClr val="A7190E"/>
              </a:buClr>
              <a:buFont typeface="Wingdings" pitchFamily="2" charset="2"/>
              <a:buChar char=""/>
              <a:defRPr/>
            </a:pPr>
            <a:r>
              <a:rPr lang="pl-PL" altLang="pl-PL" sz="2000" b="1" dirty="0" smtClean="0">
                <a:solidFill>
                  <a:schemeClr val="tx1"/>
                </a:solidFill>
                <a:latin typeface="Calibri" pitchFamily="34" charset="0"/>
                <a:cs typeface="Calibri" pitchFamily="34" charset="0"/>
              </a:rPr>
              <a:t>520</a:t>
            </a:r>
            <a:r>
              <a:rPr lang="pl-PL" altLang="pl-PL" sz="2000" dirty="0" smtClean="0">
                <a:solidFill>
                  <a:schemeClr val="tx1"/>
                </a:solidFill>
                <a:latin typeface="Calibri" pitchFamily="34" charset="0"/>
                <a:cs typeface="Calibri" pitchFamily="34" charset="0"/>
              </a:rPr>
              <a:t> </a:t>
            </a:r>
            <a:r>
              <a:rPr lang="pl-PL" altLang="pl-PL" sz="2000" dirty="0">
                <a:solidFill>
                  <a:schemeClr val="tx1"/>
                </a:solidFill>
                <a:latin typeface="Calibri" pitchFamily="34" charset="0"/>
                <a:cs typeface="Calibri" pitchFamily="34" charset="0"/>
              </a:rPr>
              <a:t>sal i pracowni wykładowo-ćwiczeniowych</a:t>
            </a:r>
          </a:p>
          <a:p>
            <a:pPr lvl="1" eaLnBrk="1" hangingPunct="1">
              <a:spcBef>
                <a:spcPts val="350"/>
              </a:spcBef>
              <a:buClr>
                <a:srgbClr val="A7190E"/>
              </a:buClr>
              <a:buFont typeface="Wingdings" pitchFamily="2" charset="2"/>
              <a:buChar char=""/>
              <a:defRPr/>
            </a:pPr>
            <a:r>
              <a:rPr lang="pl-PL" altLang="pl-PL" sz="2000" dirty="0">
                <a:solidFill>
                  <a:schemeClr val="tx1"/>
                </a:solidFill>
                <a:latin typeface="Calibri" pitchFamily="34" charset="0"/>
                <a:cs typeface="Calibri" pitchFamily="34" charset="0"/>
              </a:rPr>
              <a:t>bezprzewodowy dostęp </a:t>
            </a:r>
            <a:r>
              <a:rPr lang="pl-PL" altLang="pl-PL" sz="2000" dirty="0" smtClean="0">
                <a:solidFill>
                  <a:schemeClr val="tx1"/>
                </a:solidFill>
                <a:latin typeface="Calibri" pitchFamily="34" charset="0"/>
                <a:cs typeface="Calibri" pitchFamily="34" charset="0"/>
              </a:rPr>
              <a:t/>
            </a:r>
            <a:br>
              <a:rPr lang="pl-PL" altLang="pl-PL" sz="2000" dirty="0" smtClean="0">
                <a:solidFill>
                  <a:schemeClr val="tx1"/>
                </a:solidFill>
                <a:latin typeface="Calibri" pitchFamily="34" charset="0"/>
                <a:cs typeface="Calibri" pitchFamily="34" charset="0"/>
              </a:rPr>
            </a:br>
            <a:r>
              <a:rPr lang="pl-PL" altLang="pl-PL" sz="2000" dirty="0" smtClean="0">
                <a:solidFill>
                  <a:schemeClr val="tx1"/>
                </a:solidFill>
                <a:latin typeface="Calibri" pitchFamily="34" charset="0"/>
                <a:cs typeface="Calibri" pitchFamily="34" charset="0"/>
              </a:rPr>
              <a:t>do </a:t>
            </a:r>
            <a:r>
              <a:rPr lang="pl-PL" altLang="pl-PL" sz="2000" dirty="0" err="1">
                <a:solidFill>
                  <a:schemeClr val="tx1"/>
                </a:solidFill>
                <a:latin typeface="Calibri" pitchFamily="34" charset="0"/>
                <a:cs typeface="Calibri" pitchFamily="34" charset="0"/>
              </a:rPr>
              <a:t>internetu</a:t>
            </a:r>
            <a:r>
              <a:rPr lang="pl-PL" altLang="pl-PL" sz="2000" dirty="0">
                <a:solidFill>
                  <a:schemeClr val="tx1"/>
                </a:solidFill>
                <a:latin typeface="Calibri" pitchFamily="34" charset="0"/>
                <a:cs typeface="Calibri" pitchFamily="34" charset="0"/>
              </a:rPr>
              <a:t>  </a:t>
            </a:r>
            <a:r>
              <a:rPr lang="pl-PL" altLang="pl-PL" sz="2000" dirty="0" smtClean="0">
                <a:solidFill>
                  <a:schemeClr val="tx1"/>
                </a:solidFill>
                <a:latin typeface="Calibri" pitchFamily="34" charset="0"/>
                <a:cs typeface="Calibri" pitchFamily="34" charset="0"/>
              </a:rPr>
              <a:t>na </a:t>
            </a:r>
            <a:r>
              <a:rPr lang="pl-PL" altLang="pl-PL" sz="2000" dirty="0">
                <a:solidFill>
                  <a:schemeClr val="tx1"/>
                </a:solidFill>
                <a:latin typeface="Calibri" pitchFamily="34" charset="0"/>
                <a:cs typeface="Calibri" pitchFamily="34" charset="0"/>
              </a:rPr>
              <a:t>terenie </a:t>
            </a:r>
            <a:r>
              <a:rPr lang="pl-PL" altLang="pl-PL" sz="2000" dirty="0" smtClean="0">
                <a:solidFill>
                  <a:schemeClr val="tx1"/>
                </a:solidFill>
                <a:latin typeface="Calibri" pitchFamily="34" charset="0"/>
                <a:cs typeface="Calibri" pitchFamily="34" charset="0"/>
              </a:rPr>
              <a:t>kampusu</a:t>
            </a:r>
            <a:endParaRPr lang="pl-PL" altLang="pl-PL" sz="20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827584" y="404664"/>
            <a:ext cx="4968552"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Baza </a:t>
            </a:r>
            <a:r>
              <a:rPr lang="pl-PL" altLang="pl-PL" sz="4000" b="1" dirty="0" smtClean="0">
                <a:solidFill>
                  <a:schemeClr val="tx1"/>
                </a:solidFill>
                <a:latin typeface="Calibri" pitchFamily="34" charset="0"/>
                <a:cs typeface="Calibri" pitchFamily="34" charset="0"/>
              </a:rPr>
              <a:t/>
            </a:r>
            <a:br>
              <a:rPr lang="pl-PL" altLang="pl-PL" sz="4000" b="1" dirty="0" smtClean="0">
                <a:solidFill>
                  <a:schemeClr val="tx1"/>
                </a:solidFill>
                <a:latin typeface="Calibri" pitchFamily="34" charset="0"/>
                <a:cs typeface="Calibri" pitchFamily="34" charset="0"/>
              </a:rPr>
            </a:br>
            <a:r>
              <a:rPr lang="pl-PL" altLang="pl-PL" sz="4000" b="1" dirty="0" smtClean="0">
                <a:solidFill>
                  <a:schemeClr val="tx1"/>
                </a:solidFill>
                <a:latin typeface="Calibri" pitchFamily="34" charset="0"/>
                <a:cs typeface="Calibri" pitchFamily="34" charset="0"/>
              </a:rPr>
              <a:t>naukowo-dydaktyczna</a:t>
            </a:r>
            <a:endParaRPr lang="pl-PL" altLang="pl-PL" sz="4000" b="1" dirty="0"/>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7" y="290151"/>
            <a:ext cx="3121396" cy="2080931"/>
          </a:xfrm>
          <a:prstGeom prst="rect">
            <a:avLst/>
          </a:prstGeom>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7" y="2363291"/>
            <a:ext cx="3121396" cy="2080930"/>
          </a:xfrm>
          <a:prstGeom prst="rect">
            <a:avLst/>
          </a:prstGeom>
        </p:spPr>
      </p:pic>
      <p:pic>
        <p:nvPicPr>
          <p:cNvPr id="12" name="Obraz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6136" y="4444221"/>
            <a:ext cx="3106887" cy="2079808"/>
          </a:xfrm>
          <a:prstGeom prst="rect">
            <a:avLst/>
          </a:prstGeom>
        </p:spPr>
      </p:pic>
    </p:spTree>
    <p:extLst>
      <p:ext uri="{BB962C8B-B14F-4D97-AF65-F5344CB8AC3E}">
        <p14:creationId xmlns:p14="http://schemas.microsoft.com/office/powerpoint/2010/main" val="421770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07939" y="1700808"/>
            <a:ext cx="7812533" cy="4968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r>
              <a:rPr lang="pl-PL" altLang="pl-PL" sz="1200" b="1" dirty="0">
                <a:solidFill>
                  <a:schemeClr val="tx1"/>
                </a:solidFill>
                <a:latin typeface="Calibri" pitchFamily="34" charset="0"/>
                <a:cs typeface="Calibri" pitchFamily="34" charset="0"/>
              </a:rPr>
              <a:t>Uczelniany System Zapewnienia Jakości Kształcenia</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monitorowanie standardów akademickich</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ocena procesu nauczania</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ocena jakości i warunków prowadzenia zajęć </a:t>
            </a:r>
            <a:r>
              <a:rPr lang="pl-PL" altLang="pl-PL" sz="1200" dirty="0" smtClean="0">
                <a:solidFill>
                  <a:schemeClr val="tx1"/>
                </a:solidFill>
                <a:latin typeface="Calibri" pitchFamily="34" charset="0"/>
                <a:cs typeface="Calibri" pitchFamily="34" charset="0"/>
              </a:rPr>
              <a:t>  dydaktycznych</a:t>
            </a: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ocena </a:t>
            </a:r>
            <a:r>
              <a:rPr lang="pl-PL" altLang="pl-PL" sz="1200" dirty="0">
                <a:solidFill>
                  <a:schemeClr val="tx1"/>
                </a:solidFill>
                <a:latin typeface="Calibri" pitchFamily="34" charset="0"/>
                <a:cs typeface="Calibri" pitchFamily="34" charset="0"/>
              </a:rPr>
              <a:t>dostępności informacji na temat </a:t>
            </a:r>
            <a:r>
              <a:rPr lang="pl-PL" altLang="pl-PL" sz="1200" dirty="0" smtClean="0">
                <a:solidFill>
                  <a:schemeClr val="tx1"/>
                </a:solidFill>
                <a:latin typeface="Calibri" pitchFamily="34" charset="0"/>
                <a:cs typeface="Calibri" pitchFamily="34" charset="0"/>
              </a:rPr>
              <a:t>kształcenia</a:t>
            </a: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pl-PL" altLang="pl-PL" sz="1200" b="1" dirty="0">
                <a:solidFill>
                  <a:schemeClr val="tx1"/>
                </a:solidFill>
                <a:latin typeface="Calibri" pitchFamily="34" charset="0"/>
                <a:cs typeface="Calibri" pitchFamily="34" charset="0"/>
              </a:rPr>
              <a:t>Państwowa Komisja Akredytacyjna</a:t>
            </a:r>
          </a:p>
          <a:p>
            <a:pPr marL="0" eaLnBrk="1" hangingPunct="1">
              <a:spcBef>
                <a:spcPts val="350"/>
              </a:spcBef>
              <a:buClr>
                <a:srgbClr val="A7190E"/>
              </a:buClr>
              <a:defRPr/>
            </a:pPr>
            <a:r>
              <a:rPr lang="pl-PL" altLang="pl-PL" sz="1200" b="1" dirty="0">
                <a:solidFill>
                  <a:schemeClr val="tx1"/>
                </a:solidFill>
                <a:latin typeface="Calibri" pitchFamily="34" charset="0"/>
                <a:cs typeface="Calibri" pitchFamily="34" charset="0"/>
              </a:rPr>
              <a:t>ocena wyróżniająca dla </a:t>
            </a:r>
            <a:r>
              <a:rPr lang="pl-PL" altLang="pl-PL" sz="1200" b="1" dirty="0" smtClean="0">
                <a:solidFill>
                  <a:schemeClr val="tx1"/>
                </a:solidFill>
                <a:latin typeface="Calibri" pitchFamily="34" charset="0"/>
                <a:cs typeface="Calibri" pitchFamily="34" charset="0"/>
              </a:rPr>
              <a:t>5 kierunków </a:t>
            </a:r>
            <a:endParaRPr lang="pl-PL" altLang="pl-PL" sz="1200" b="1"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Budownictwo</a:t>
            </a: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Technologia c</a:t>
            </a:r>
            <a:r>
              <a:rPr lang="pl-PL" altLang="pl-PL" sz="1200" dirty="0" smtClean="0">
                <a:solidFill>
                  <a:schemeClr val="tx1"/>
                </a:solidFill>
                <a:latin typeface="Calibri" pitchFamily="34" charset="0"/>
                <a:cs typeface="Calibri" pitchFamily="34" charset="0"/>
              </a:rPr>
              <a:t>hemiczna</a:t>
            </a: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Automatyka i Robotyka</a:t>
            </a: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Informatyka </a:t>
            </a: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Elektrotechnika</a:t>
            </a: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Wydział </a:t>
            </a:r>
            <a:r>
              <a:rPr lang="pl-PL" altLang="pl-PL" sz="1200" dirty="0">
                <a:solidFill>
                  <a:schemeClr val="tx1"/>
                </a:solidFill>
                <a:latin typeface="Calibri" pitchFamily="34" charset="0"/>
                <a:cs typeface="Calibri" pitchFamily="34" charset="0"/>
              </a:rPr>
              <a:t>Mechaniczny- ocena </a:t>
            </a:r>
            <a:r>
              <a:rPr lang="pl-PL" altLang="pl-PL" sz="1200" dirty="0" smtClean="0">
                <a:solidFill>
                  <a:schemeClr val="tx1"/>
                </a:solidFill>
                <a:latin typeface="Calibri" pitchFamily="34" charset="0"/>
                <a:cs typeface="Calibri" pitchFamily="34" charset="0"/>
              </a:rPr>
              <a:t>instytucjonalna</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Wydział Architektury - ocena instytucjonalna </a:t>
            </a:r>
            <a:endParaRPr lang="pl-PL" altLang="pl-PL" sz="1200" dirty="0" smtClean="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smtClean="0">
                <a:solidFill>
                  <a:schemeClr val="tx1"/>
                </a:solidFill>
                <a:latin typeface="Calibri" pitchFamily="34" charset="0"/>
                <a:cs typeface="Calibri" pitchFamily="34" charset="0"/>
              </a:rPr>
              <a:t>Wydział </a:t>
            </a:r>
            <a:r>
              <a:rPr lang="pl-PL" altLang="pl-PL" sz="1200" dirty="0">
                <a:solidFill>
                  <a:schemeClr val="tx1"/>
                </a:solidFill>
                <a:latin typeface="Calibri" pitchFamily="34" charset="0"/>
                <a:cs typeface="Calibri" pitchFamily="34" charset="0"/>
              </a:rPr>
              <a:t>Informatyki i Zarządzania - ocena  </a:t>
            </a:r>
            <a:r>
              <a:rPr lang="pl-PL" altLang="pl-PL" sz="1200" dirty="0" smtClean="0">
                <a:solidFill>
                  <a:schemeClr val="tx1"/>
                </a:solidFill>
                <a:latin typeface="Calibri" pitchFamily="34" charset="0"/>
                <a:cs typeface="Calibri" pitchFamily="34" charset="0"/>
              </a:rPr>
              <a:t>   	instytucjonalna</a:t>
            </a: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pl-PL" altLang="pl-PL" sz="1200" b="1" dirty="0" smtClean="0">
                <a:solidFill>
                  <a:schemeClr val="tx1"/>
                </a:solidFill>
                <a:latin typeface="Calibri" pitchFamily="34" charset="0"/>
                <a:cs typeface="Calibri" pitchFamily="34" charset="0"/>
              </a:rPr>
              <a:t>Uniwersytecka </a:t>
            </a:r>
            <a:r>
              <a:rPr lang="pl-PL" altLang="pl-PL" sz="1200" b="1" dirty="0">
                <a:solidFill>
                  <a:schemeClr val="tx1"/>
                </a:solidFill>
                <a:latin typeface="Calibri" pitchFamily="34" charset="0"/>
                <a:cs typeface="Calibri" pitchFamily="34" charset="0"/>
              </a:rPr>
              <a:t>Komisja Akredytacyjna </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akredytacje dla 4 kierunków studiów</a:t>
            </a:r>
          </a:p>
          <a:p>
            <a:pPr marL="0" eaLnBrk="1" hangingPunct="1">
              <a:spcBef>
                <a:spcPts val="350"/>
              </a:spcBef>
              <a:buClr>
                <a:srgbClr val="A7190E"/>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Federation</a:t>
            </a:r>
            <a:r>
              <a:rPr lang="pl-PL" altLang="pl-PL" sz="1200" b="1" dirty="0">
                <a:solidFill>
                  <a:schemeClr val="tx1"/>
                </a:solidFill>
                <a:latin typeface="Calibri" pitchFamily="34" charset="0"/>
                <a:cs typeface="Calibri" pitchFamily="34" charset="0"/>
              </a:rPr>
              <a:t> of </a:t>
            </a:r>
            <a:r>
              <a:rPr lang="pl-PL" altLang="pl-PL" sz="1200" b="1" dirty="0" err="1">
                <a:solidFill>
                  <a:schemeClr val="tx1"/>
                </a:solidFill>
                <a:latin typeface="Calibri" pitchFamily="34" charset="0"/>
                <a:cs typeface="Calibri" pitchFamily="34" charset="0"/>
              </a:rPr>
              <a:t>National</a:t>
            </a:r>
            <a:r>
              <a:rPr lang="pl-PL" altLang="pl-PL" sz="1200" b="1" dirty="0">
                <a:solidFill>
                  <a:schemeClr val="tx1"/>
                </a:solidFill>
                <a:latin typeface="Calibri" pitchFamily="34" charset="0"/>
                <a:cs typeface="Calibri" pitchFamily="34" charset="0"/>
              </a:rPr>
              <a:t> Engineering </a:t>
            </a:r>
            <a:r>
              <a:rPr lang="pl-PL" altLang="pl-PL" sz="1200" b="1" dirty="0" err="1">
                <a:solidFill>
                  <a:schemeClr val="tx1"/>
                </a:solidFill>
                <a:latin typeface="Calibri" pitchFamily="34" charset="0"/>
                <a:cs typeface="Calibri" pitchFamily="34" charset="0"/>
              </a:rPr>
              <a:t>Associations</a:t>
            </a:r>
            <a:r>
              <a:rPr lang="pl-PL" altLang="pl-PL" sz="1200" b="1" dirty="0">
                <a:solidFill>
                  <a:schemeClr val="tx1"/>
                </a:solidFill>
                <a:latin typeface="Calibri" pitchFamily="34" charset="0"/>
                <a:cs typeface="Calibri" pitchFamily="34" charset="0"/>
              </a:rPr>
              <a:t> </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akredytacje dla 13 kierunków studiów</a:t>
            </a: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Chemistry</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Thematic</a:t>
            </a:r>
            <a:r>
              <a:rPr lang="pl-PL" altLang="pl-PL" sz="1200" b="1" dirty="0">
                <a:solidFill>
                  <a:schemeClr val="tx1"/>
                </a:solidFill>
                <a:latin typeface="Calibri" pitchFamily="34" charset="0"/>
                <a:cs typeface="Calibri" pitchFamily="34" charset="0"/>
              </a:rPr>
              <a:t> Network </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akredytacje dla 2 kierunków studiów</a:t>
            </a:r>
            <a:br>
              <a:rPr lang="pl-PL" altLang="pl-PL" sz="1200" dirty="0">
                <a:solidFill>
                  <a:schemeClr val="tx1"/>
                </a:solidFill>
                <a:latin typeface="Calibri" pitchFamily="34" charset="0"/>
                <a:cs typeface="Calibri" pitchFamily="34" charset="0"/>
              </a:rPr>
            </a:b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pl-PL" altLang="pl-PL" sz="1200" b="1" dirty="0">
                <a:solidFill>
                  <a:schemeClr val="tx1"/>
                </a:solidFill>
                <a:latin typeface="Calibri" pitchFamily="34" charset="0"/>
                <a:cs typeface="Calibri" pitchFamily="34" charset="0"/>
              </a:rPr>
              <a:t>Der </a:t>
            </a:r>
            <a:r>
              <a:rPr lang="pl-PL" altLang="pl-PL" sz="1200" b="1" dirty="0" err="1">
                <a:solidFill>
                  <a:schemeClr val="tx1"/>
                </a:solidFill>
                <a:latin typeface="Calibri" pitchFamily="34" charset="0"/>
                <a:cs typeface="Calibri" pitchFamily="34" charset="0"/>
              </a:rPr>
              <a:t>Vorsitzende</a:t>
            </a:r>
            <a:r>
              <a:rPr lang="pl-PL" altLang="pl-PL" sz="1200" b="1" dirty="0">
                <a:solidFill>
                  <a:schemeClr val="tx1"/>
                </a:solidFill>
                <a:latin typeface="Calibri" pitchFamily="34" charset="0"/>
                <a:cs typeface="Calibri" pitchFamily="34" charset="0"/>
              </a:rPr>
              <a:t> der </a:t>
            </a:r>
            <a:r>
              <a:rPr lang="pl-PL" altLang="pl-PL" sz="1200" b="1" dirty="0" err="1">
                <a:solidFill>
                  <a:schemeClr val="tx1"/>
                </a:solidFill>
                <a:latin typeface="Calibri" pitchFamily="34" charset="0"/>
                <a:cs typeface="Calibri" pitchFamily="34" charset="0"/>
              </a:rPr>
              <a:t>Staatlichen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Akkreditierungskommission</a:t>
            </a:r>
            <a:endParaRPr lang="pl-PL" altLang="pl-PL" sz="1200" b="1" dirty="0">
              <a:solidFill>
                <a:schemeClr val="tx1"/>
              </a:solidFill>
              <a:latin typeface="Calibri" pitchFamily="34" charset="0"/>
              <a:cs typeface="Calibri" pitchFamily="34" charset="0"/>
            </a:endParaRP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akredytacja dla programu Information Technologies</a:t>
            </a:r>
          </a:p>
          <a:p>
            <a:pPr marL="0" eaLnBrk="1" hangingPunct="1">
              <a:spcBef>
                <a:spcPts val="350"/>
              </a:spcBef>
              <a:buClr>
                <a:srgbClr val="A7190E"/>
              </a:buClr>
              <a:defRPr/>
            </a:pPr>
            <a:endParaRPr lang="pl-PL" altLang="pl-PL" sz="12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pl-PL" altLang="pl-PL" sz="1200" b="1" dirty="0">
                <a:solidFill>
                  <a:schemeClr val="tx1"/>
                </a:solidFill>
                <a:latin typeface="Calibri" pitchFamily="34" charset="0"/>
                <a:cs typeface="Calibri" pitchFamily="34" charset="0"/>
              </a:rPr>
              <a:t>Europejskie Konsorcjum Matematyki Przemysłowej (ECMI – </a:t>
            </a: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a:t>
            </a:r>
            <a:r>
              <a:rPr lang="pl-PL" altLang="pl-PL" sz="1200" b="1" dirty="0" smtClean="0">
                <a:solidFill>
                  <a:schemeClr val="tx1"/>
                </a:solidFill>
                <a:latin typeface="Calibri" pitchFamily="34" charset="0"/>
                <a:cs typeface="Calibri" pitchFamily="34" charset="0"/>
              </a:rPr>
              <a:t>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r>
              <a:rPr lang="pl-PL" altLang="pl-PL" sz="1200" b="1" dirty="0">
                <a:solidFill>
                  <a:schemeClr val="tx1"/>
                </a:solidFill>
                <a:latin typeface="Calibri" pitchFamily="34" charset="0"/>
                <a:cs typeface="Calibri" pitchFamily="34" charset="0"/>
              </a:rPr>
              <a:t>)</a:t>
            </a:r>
          </a:p>
          <a:p>
            <a:pPr marL="0"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akredytacja dla specjalności </a:t>
            </a:r>
            <a:r>
              <a:rPr lang="pl-PL" altLang="pl-PL" sz="1200" dirty="0" err="1" smtClean="0">
                <a:solidFill>
                  <a:schemeClr val="tx1"/>
                </a:solidFill>
                <a:latin typeface="Calibri" pitchFamily="34" charset="0"/>
                <a:cs typeface="Calibri" pitchFamily="34" charset="0"/>
              </a:rPr>
              <a:t>Mathematics</a:t>
            </a:r>
            <a:r>
              <a:rPr lang="pl-PL" altLang="pl-PL" sz="1200" dirty="0" smtClean="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for </a:t>
            </a:r>
            <a:r>
              <a:rPr lang="pl-PL" altLang="pl-PL" sz="1200" dirty="0" err="1" smtClean="0">
                <a:solidFill>
                  <a:schemeClr val="tx1"/>
                </a:solidFill>
                <a:latin typeface="Calibri" pitchFamily="34" charset="0"/>
                <a:cs typeface="Calibri" pitchFamily="34" charset="0"/>
              </a:rPr>
              <a:t>Industry</a:t>
            </a:r>
            <a:r>
              <a:rPr lang="pl-PL" altLang="pl-PL" sz="1200" dirty="0" smtClean="0">
                <a:solidFill>
                  <a:schemeClr val="tx1"/>
                </a:solidFill>
                <a:latin typeface="Calibri" pitchFamily="34" charset="0"/>
                <a:cs typeface="Calibri" pitchFamily="34" charset="0"/>
              </a:rPr>
              <a:t> and Commerce</a:t>
            </a:r>
          </a:p>
          <a:p>
            <a:pPr marL="0" eaLnBrk="1" hangingPunct="1">
              <a:spcBef>
                <a:spcPts val="350"/>
              </a:spcBef>
              <a:buClr>
                <a:srgbClr val="A7190E"/>
              </a:buClr>
              <a:buFont typeface="Wingdings" pitchFamily="2" charset="2"/>
              <a:buChar char="§"/>
              <a:defRPr/>
            </a:pPr>
            <a:endParaRPr lang="pl-PL" altLang="pl-PL" sz="1200" dirty="0">
              <a:solidFill>
                <a:schemeClr val="tx1"/>
              </a:solidFill>
              <a:latin typeface="Calibri" pitchFamily="34" charset="0"/>
              <a:cs typeface="Calibri" pitchFamily="34" charset="0"/>
            </a:endParaRPr>
          </a:p>
          <a:p>
            <a:pPr marL="0" indent="0" eaLnBrk="1" hangingPunct="1">
              <a:spcBef>
                <a:spcPts val="350"/>
              </a:spcBef>
              <a:buClr>
                <a:srgbClr val="A7190E"/>
              </a:buClr>
              <a:defRPr/>
            </a:pPr>
            <a:r>
              <a:rPr lang="en-US" altLang="pl-PL" sz="1200" b="1" dirty="0">
                <a:solidFill>
                  <a:schemeClr val="tx1"/>
                </a:solidFill>
                <a:latin typeface="Calibri" pitchFamily="34" charset="0"/>
                <a:cs typeface="Calibri" pitchFamily="34" charset="0"/>
              </a:rPr>
              <a:t>European </a:t>
            </a:r>
            <a:r>
              <a:rPr lang="en-US" altLang="pl-PL" sz="1200" b="1" dirty="0" smtClean="0">
                <a:solidFill>
                  <a:schemeClr val="tx1"/>
                </a:solidFill>
                <a:latin typeface="Calibri" pitchFamily="34" charset="0"/>
                <a:cs typeface="Calibri" pitchFamily="34" charset="0"/>
              </a:rPr>
              <a:t>Accreditation </a:t>
            </a:r>
            <a:r>
              <a:rPr lang="en-US" altLang="pl-PL" sz="1200" b="1" dirty="0">
                <a:solidFill>
                  <a:schemeClr val="tx1"/>
                </a:solidFill>
                <a:latin typeface="Calibri" pitchFamily="34" charset="0"/>
                <a:cs typeface="Calibri" pitchFamily="34" charset="0"/>
              </a:rPr>
              <a:t>of Engineering </a:t>
            </a:r>
            <a:r>
              <a:rPr lang="pl-PL" altLang="pl-PL" sz="1200" b="1" dirty="0" err="1" smtClean="0">
                <a:solidFill>
                  <a:schemeClr val="tx1"/>
                </a:solidFill>
                <a:latin typeface="Calibri" pitchFamily="34" charset="0"/>
                <a:cs typeface="Calibri" pitchFamily="34" charset="0"/>
              </a:rPr>
              <a:t>Programmes</a:t>
            </a:r>
            <a:endParaRPr lang="pl-PL" altLang="pl-PL" sz="1200" b="1" dirty="0" smtClean="0">
              <a:solidFill>
                <a:schemeClr val="tx1"/>
              </a:solidFill>
              <a:latin typeface="Calibri" pitchFamily="34" charset="0"/>
              <a:cs typeface="Calibri" pitchFamily="34" charset="0"/>
            </a:endParaRPr>
          </a:p>
          <a:p>
            <a:pPr marL="171450" indent="-171450" eaLnBrk="1" hangingPunct="1">
              <a:spcBef>
                <a:spcPts val="350"/>
              </a:spcBef>
              <a:buClr>
                <a:srgbClr val="A7190E"/>
              </a:buClr>
              <a:buFont typeface="Wingdings" panose="05000000000000000000" pitchFamily="2" charset="2"/>
              <a:buChar char="§"/>
              <a:defRPr/>
            </a:pPr>
            <a:r>
              <a:rPr lang="pl-PL" altLang="pl-PL" sz="1200" dirty="0" smtClean="0">
                <a:solidFill>
                  <a:schemeClr val="tx1"/>
                </a:solidFill>
                <a:latin typeface="Calibri" pitchFamily="34" charset="0"/>
                <a:cs typeface="Calibri" pitchFamily="34" charset="0"/>
              </a:rPr>
              <a:t>certyfikat EUR-ACE </a:t>
            </a:r>
            <a:r>
              <a:rPr lang="pl-PL" altLang="pl-PL" sz="1200" dirty="0">
                <a:solidFill>
                  <a:schemeClr val="tx1"/>
                </a:solidFill>
                <a:latin typeface="Calibri" pitchFamily="34" charset="0"/>
                <a:cs typeface="Calibri" pitchFamily="34" charset="0"/>
              </a:rPr>
              <a:t>dla studiów I </a:t>
            </a:r>
            <a:r>
              <a:rPr lang="pl-PL" altLang="pl-PL" sz="1200" dirty="0" err="1">
                <a:solidFill>
                  <a:schemeClr val="tx1"/>
                </a:solidFill>
                <a:latin typeface="Calibri" pitchFamily="34" charset="0"/>
                <a:cs typeface="Calibri" pitchFamily="34" charset="0"/>
              </a:rPr>
              <a:t>i</a:t>
            </a:r>
            <a:r>
              <a:rPr lang="pl-PL" altLang="pl-PL" sz="1200" dirty="0">
                <a:solidFill>
                  <a:schemeClr val="tx1"/>
                </a:solidFill>
                <a:latin typeface="Calibri" pitchFamily="34" charset="0"/>
                <a:cs typeface="Calibri" pitchFamily="34" charset="0"/>
              </a:rPr>
              <a:t> II stopnia na kierunku </a:t>
            </a:r>
            <a:r>
              <a:rPr lang="pl-PL" altLang="pl-PL" sz="1200" dirty="0" smtClean="0">
                <a:solidFill>
                  <a:schemeClr val="tx1"/>
                </a:solidFill>
                <a:latin typeface="Calibri" pitchFamily="34" charset="0"/>
                <a:cs typeface="Calibri" pitchFamily="34" charset="0"/>
              </a:rPr>
              <a:t>teleinformatyka</a:t>
            </a:r>
          </a:p>
          <a:p>
            <a:pPr marL="0" indent="0" eaLnBrk="1" hangingPunct="1">
              <a:spcBef>
                <a:spcPts val="350"/>
              </a:spcBef>
              <a:buClr>
                <a:srgbClr val="A7190E"/>
              </a:buClr>
              <a:defRPr/>
            </a:pPr>
            <a:endParaRPr lang="pl-PL" altLang="pl-PL" sz="1200" dirty="0" smtClean="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007938" y="476672"/>
            <a:ext cx="680511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Jakość kształcenia i akredytacje</a:t>
            </a:r>
          </a:p>
        </p:txBody>
      </p:sp>
    </p:spTree>
    <p:extLst>
      <p:ext uri="{BB962C8B-B14F-4D97-AF65-F5344CB8AC3E}">
        <p14:creationId xmlns:p14="http://schemas.microsoft.com/office/powerpoint/2010/main" val="81416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29561" y="2132856"/>
            <a:ext cx="6604903" cy="38884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dirty="0">
                <a:solidFill>
                  <a:schemeClr val="tx1"/>
                </a:solidFill>
                <a:latin typeface="Calibri" pitchFamily="34" charset="0"/>
                <a:cs typeface="Calibri" pitchFamily="34" charset="0"/>
              </a:rPr>
              <a:t>W czerwcu 2016 r. Komisja Europejska przyznała Politechnice Wrocławskiej prestiżowe logo „HR Excellence in Research”. Nadawane jest ono instytucjom, które stosują zasady Europejskiej Karty Naukowca i Kodeksu postępowania przy rekrutacji pracowników naukowych. </a:t>
            </a:r>
            <a:endParaRPr lang="pl-PL" altLang="pl-PL" dirty="0" smtClean="0">
              <a:solidFill>
                <a:schemeClr val="tx1"/>
              </a:solidFill>
              <a:latin typeface="Calibri" pitchFamily="34" charset="0"/>
              <a:cs typeface="Calibri" pitchFamily="34" charset="0"/>
            </a:endParaRPr>
          </a:p>
          <a:p>
            <a:pPr marL="0" algn="just" eaLnBrk="1" hangingPunct="1">
              <a:spcBef>
                <a:spcPts val="350"/>
              </a:spcBef>
              <a:buClr>
                <a:srgbClr val="A7190E"/>
              </a:buClr>
              <a:defRPr/>
            </a:pPr>
            <a:endParaRPr lang="pl-PL" altLang="pl-PL" dirty="0" smtClean="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pl-PL" altLang="pl-PL" dirty="0" smtClean="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dirty="0" err="1" smtClean="0">
                <a:solidFill>
                  <a:schemeClr val="tx1"/>
                </a:solidFill>
                <a:latin typeface="Calibri" pitchFamily="34" charset="0"/>
                <a:cs typeface="Calibri" pitchFamily="34" charset="0"/>
              </a:rPr>
              <a:t>MNiSW</a:t>
            </a:r>
            <a:r>
              <a:rPr lang="pl-PL" altLang="pl-PL" dirty="0" smtClean="0">
                <a:solidFill>
                  <a:schemeClr val="tx1"/>
                </a:solidFill>
                <a:latin typeface="Calibri" pitchFamily="34" charset="0"/>
                <a:cs typeface="Calibri" pitchFamily="34" charset="0"/>
              </a:rPr>
              <a:t>. </a:t>
            </a:r>
          </a:p>
          <a:p>
            <a:pPr marL="0" algn="just" eaLnBrk="1" hangingPunct="1">
              <a:spcBef>
                <a:spcPts val="350"/>
              </a:spcBef>
              <a:buClr>
                <a:srgbClr val="A7190E"/>
              </a:buClr>
              <a:defRPr/>
            </a:pPr>
            <a:endParaRPr lang="pl-PL" altLang="pl-PL"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pl-PL" altLang="pl-PL" dirty="0" smtClean="0">
                <a:solidFill>
                  <a:schemeClr val="tx1"/>
                </a:solidFill>
                <a:latin typeface="Calibri" pitchFamily="34" charset="0"/>
                <a:cs typeface="Calibri" pitchFamily="34" charset="0"/>
              </a:rPr>
              <a:t>Logo </a:t>
            </a:r>
            <a:r>
              <a:rPr lang="pl-PL" altLang="pl-PL" dirty="0">
                <a:solidFill>
                  <a:schemeClr val="tx1"/>
                </a:solidFill>
                <a:latin typeface="Calibri" pitchFamily="34" charset="0"/>
                <a:cs typeface="Calibri" pitchFamily="34" charset="0"/>
              </a:rPr>
              <a:t>to dla uczelni także prestiż i wyróżnienie jako instytucji stwarzającej naukowcom najlepsze warunki pracy przy realizacji działalności naukowej oraz badawczo-rozwojowej zgodnie z europejskimi </a:t>
            </a:r>
            <a:r>
              <a:rPr lang="pl-PL" altLang="pl-PL" dirty="0" smtClean="0">
                <a:solidFill>
                  <a:schemeClr val="tx1"/>
                </a:solidFill>
                <a:latin typeface="Calibri" pitchFamily="34" charset="0"/>
                <a:cs typeface="Calibri" pitchFamily="34" charset="0"/>
              </a:rPr>
              <a:t>standardami.</a:t>
            </a:r>
          </a:p>
        </p:txBody>
      </p:sp>
      <p:sp>
        <p:nvSpPr>
          <p:cNvPr id="3" name="Text Box 1"/>
          <p:cNvSpPr txBox="1">
            <a:spLocks noChangeArrowheads="1"/>
          </p:cNvSpPr>
          <p:nvPr/>
        </p:nvSpPr>
        <p:spPr bwMode="auto">
          <a:xfrm>
            <a:off x="1007938" y="476672"/>
            <a:ext cx="680511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Europejska Karta Naukowca</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6296" y="603136"/>
            <a:ext cx="1763687" cy="1194796"/>
          </a:xfrm>
          <a:prstGeom prst="rect">
            <a:avLst/>
          </a:prstGeom>
        </p:spPr>
      </p:pic>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p:cNvPicPr>
            <a:picLocks noGrp="1"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63712" y="1700808"/>
            <a:ext cx="7416576" cy="4680520"/>
          </a:xfrm>
          <a:prstGeom prst="rect">
            <a:avLst/>
          </a:prstGeom>
          <a:solidFill>
            <a:srgbClr val="FFFFFF">
              <a:shade val="85000"/>
            </a:srgbClr>
          </a:solidFill>
          <a:ln w="9525">
            <a:noFill/>
            <a:miter lim="800000"/>
            <a:headEnd/>
            <a:tailEnd/>
          </a:ln>
          <a:effectLst/>
          <a:extLst/>
        </p:spPr>
      </p:pic>
      <p:sp>
        <p:nvSpPr>
          <p:cNvPr id="3" name="Text Box 1"/>
          <p:cNvSpPr txBox="1">
            <a:spLocks noChangeArrowheads="1"/>
          </p:cNvSpPr>
          <p:nvPr/>
        </p:nvSpPr>
        <p:spPr bwMode="auto">
          <a:xfrm>
            <a:off x="992275" y="404664"/>
            <a:ext cx="680511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Współpraca międzynarodowa</a:t>
            </a:r>
            <a:endParaRPr lang="pl-PL" altLang="pl-PL" sz="4000" b="1" dirty="0"/>
          </a:p>
        </p:txBody>
      </p:sp>
    </p:spTree>
    <p:extLst>
      <p:ext uri="{BB962C8B-B14F-4D97-AF65-F5344CB8AC3E}">
        <p14:creationId xmlns:p14="http://schemas.microsoft.com/office/powerpoint/2010/main" val="22466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07939" y="2249488"/>
            <a:ext cx="6516389" cy="460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spcBef>
                <a:spcPts val="350"/>
              </a:spcBef>
              <a:buClrTx/>
              <a:defRPr/>
            </a:pPr>
            <a:r>
              <a:rPr lang="pl-PL" altLang="pl-PL" b="1" dirty="0" smtClean="0">
                <a:solidFill>
                  <a:schemeClr val="tx1"/>
                </a:solidFill>
                <a:latin typeface="Calibri" pitchFamily="34" charset="0"/>
                <a:cs typeface="Calibri" pitchFamily="34" charset="0"/>
              </a:rPr>
              <a:t>Erasmus+ KA103</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wyjazdy na studia</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zagraniczne praktyki studenckie</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staże zagraniczne dla absolwentów</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wyjazdy dydaktyczne i szkoleniowe dla pracowników</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dodatkowo dla uczestników Programu Erasmus+ uruchomiono projekt w ramach Programu Operacyjnego Wiedza Edukacja Rozwój  (PO WER), z którego środki są przeznaczane  na zagraniczną mobilność studentów niepełnosprawnych oraz znajdujących się w trudnej sytuacji materialnej</a:t>
            </a:r>
          </a:p>
          <a:p>
            <a:pPr eaLnBrk="1" hangingPunct="1">
              <a:spcBef>
                <a:spcPts val="350"/>
              </a:spcBef>
              <a:buClrTx/>
              <a:defRPr/>
            </a:pPr>
            <a:endParaRPr lang="pl-PL" altLang="pl-PL" sz="1200" dirty="0" smtClean="0">
              <a:solidFill>
                <a:schemeClr val="tx1"/>
              </a:solidFill>
              <a:latin typeface="Calibri" pitchFamily="34" charset="0"/>
              <a:cs typeface="Calibri" pitchFamily="34" charset="0"/>
            </a:endParaRPr>
          </a:p>
          <a:p>
            <a:pPr eaLnBrk="1" hangingPunct="1">
              <a:spcBef>
                <a:spcPts val="350"/>
              </a:spcBef>
              <a:buClrTx/>
              <a:defRPr/>
            </a:pPr>
            <a:r>
              <a:rPr lang="pl-PL" altLang="pl-PL" b="1" dirty="0" smtClean="0">
                <a:solidFill>
                  <a:schemeClr val="tx1"/>
                </a:solidFill>
                <a:latin typeface="Calibri" pitchFamily="34" charset="0"/>
                <a:cs typeface="Calibri" pitchFamily="34" charset="0"/>
              </a:rPr>
              <a:t>Erasmus+ KA107</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nowe działanie: mobilność edukacyjna z krajami partnerskimi, spoza UE</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Program uruchomiony w 2015 r., docelowo ma zastąpić program Erasmus </a:t>
            </a:r>
            <a:r>
              <a:rPr lang="pl-PL" altLang="pl-PL" sz="1200" dirty="0" err="1">
                <a:solidFill>
                  <a:schemeClr val="tx1"/>
                </a:solidFill>
                <a:latin typeface="Calibri" pitchFamily="34" charset="0"/>
                <a:cs typeface="Calibri" pitchFamily="34" charset="0"/>
              </a:rPr>
              <a:t>Mundus</a:t>
            </a:r>
            <a:r>
              <a:rPr lang="pl-PL" altLang="pl-PL" sz="1200" dirty="0">
                <a:solidFill>
                  <a:schemeClr val="tx1"/>
                </a:solidFill>
                <a:latin typeface="Calibri" pitchFamily="34" charset="0"/>
                <a:cs typeface="Calibri" pitchFamily="34" charset="0"/>
              </a:rPr>
              <a:t> Akcja 2.</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kraje uczelni partnerskich PWr w 2016 r.: Rosja, Indie, Ukraina, Serbia, Wietnam, RPA. </a:t>
            </a:r>
          </a:p>
          <a:p>
            <a:pPr eaLnBrk="1" hangingPunct="1">
              <a:spcBef>
                <a:spcPts val="350"/>
              </a:spcBef>
              <a:buClr>
                <a:srgbClr val="A7190E"/>
              </a:buClr>
              <a:buFont typeface="Wingdings" pitchFamily="2" charset="2"/>
              <a:buChar char="§"/>
              <a:defRPr/>
            </a:pPr>
            <a:r>
              <a:rPr lang="pl-PL" altLang="pl-PL" sz="1200" dirty="0">
                <a:solidFill>
                  <a:schemeClr val="tx1"/>
                </a:solidFill>
                <a:latin typeface="Calibri" pitchFamily="34" charset="0"/>
                <a:cs typeface="Calibri" pitchFamily="34" charset="0"/>
              </a:rPr>
              <a:t>od 2017 r. również Albania, Australia, Bangladesz, Bhutan, Bośnia i Hercegowina, Kazachstan,  </a:t>
            </a:r>
            <a:r>
              <a:rPr lang="pl-PL" altLang="pl-PL" sz="1200" dirty="0" err="1">
                <a:solidFill>
                  <a:schemeClr val="tx1"/>
                </a:solidFill>
                <a:latin typeface="Calibri" pitchFamily="34" charset="0"/>
                <a:cs typeface="Calibri" pitchFamily="34" charset="0"/>
              </a:rPr>
              <a:t>Kosovo</a:t>
            </a:r>
            <a:r>
              <a:rPr lang="pl-PL" altLang="pl-PL" sz="1200" dirty="0">
                <a:solidFill>
                  <a:schemeClr val="tx1"/>
                </a:solidFill>
                <a:latin typeface="Calibri" pitchFamily="34" charset="0"/>
                <a:cs typeface="Calibri" pitchFamily="34" charset="0"/>
              </a:rPr>
              <a:t>, Liban, </a:t>
            </a:r>
            <a:r>
              <a:rPr lang="pl-PL" altLang="pl-PL" sz="1200" dirty="0" smtClean="0">
                <a:solidFill>
                  <a:schemeClr val="tx1"/>
                </a:solidFill>
                <a:latin typeface="Calibri" pitchFamily="34" charset="0"/>
                <a:cs typeface="Calibri" pitchFamily="34" charset="0"/>
              </a:rPr>
              <a:t>Nepal</a:t>
            </a:r>
            <a:endParaRPr lang="pl-PL" altLang="pl-PL" sz="1200" dirty="0">
              <a:solidFill>
                <a:schemeClr val="tx1"/>
              </a:solidFill>
              <a:latin typeface="Calibri" pitchFamily="34" charset="0"/>
              <a:cs typeface="Calibri" pitchFamily="34" charset="0"/>
            </a:endParaRPr>
          </a:p>
          <a:p>
            <a:pPr marL="1587" indent="0" eaLnBrk="1" hangingPunct="1">
              <a:spcBef>
                <a:spcPts val="350"/>
              </a:spcBef>
              <a:buClrTx/>
              <a:defRPr/>
            </a:pPr>
            <a:endParaRPr lang="pl-PL" altLang="pl-PL" sz="1200" dirty="0" smtClean="0">
              <a:solidFill>
                <a:schemeClr val="tx1"/>
              </a:solidFill>
              <a:latin typeface="Calibri" pitchFamily="34" charset="0"/>
              <a:cs typeface="Calibri" pitchFamily="34" charset="0"/>
            </a:endParaRPr>
          </a:p>
          <a:p>
            <a:pPr eaLnBrk="1" hangingPunct="1">
              <a:spcBef>
                <a:spcPts val="350"/>
              </a:spcBef>
              <a:buClrTx/>
              <a:defRPr/>
            </a:pPr>
            <a:r>
              <a:rPr lang="pl-PL" altLang="pl-PL" sz="1200" dirty="0">
                <a:solidFill>
                  <a:schemeClr val="tx1"/>
                </a:solidFill>
                <a:latin typeface="Calibri" pitchFamily="34" charset="0"/>
                <a:cs typeface="Calibri" pitchFamily="34" charset="0"/>
              </a:rPr>
              <a:t> </a:t>
            </a:r>
          </a:p>
          <a:p>
            <a:pPr eaLnBrk="1" hangingPunct="1">
              <a:spcBef>
                <a:spcPts val="350"/>
              </a:spcBef>
              <a:buClrTx/>
              <a:defRPr/>
            </a:pPr>
            <a:endParaRPr lang="pl-PL" altLang="pl-PL" sz="1200" dirty="0">
              <a:solidFill>
                <a:schemeClr val="tx1"/>
              </a:solidFill>
              <a:latin typeface="Calibri" pitchFamily="34" charset="0"/>
              <a:cs typeface="Calibri" pitchFamily="34" charset="0"/>
            </a:endParaRPr>
          </a:p>
          <a:p>
            <a:pPr eaLnBrk="1" hangingPunct="1">
              <a:spcBef>
                <a:spcPts val="350"/>
              </a:spcBef>
              <a:buClrTx/>
              <a:defRPr/>
            </a:pPr>
            <a:r>
              <a:rPr lang="pl-PL" altLang="pl-PL" sz="1200" dirty="0">
                <a:solidFill>
                  <a:schemeClr val="tx1"/>
                </a:solidFill>
                <a:latin typeface="Calibri" pitchFamily="34" charset="0"/>
                <a:cs typeface="Calibri" pitchFamily="34" charset="0"/>
              </a:rPr>
              <a:t> </a:t>
            </a:r>
          </a:p>
          <a:p>
            <a:pPr eaLnBrk="1" hangingPunct="1">
              <a:spcBef>
                <a:spcPts val="350"/>
              </a:spcBef>
              <a:buClrTx/>
              <a:defRPr/>
            </a:pPr>
            <a:endParaRPr lang="pl-PL" altLang="pl-PL" sz="1200" dirty="0" err="1" smtClean="0">
              <a:solidFill>
                <a:schemeClr val="tx1"/>
              </a:solidFill>
              <a:latin typeface="Calibri" pitchFamily="34" charset="0"/>
              <a:cs typeface="Calibri" pitchFamily="34" charset="0"/>
            </a:endParaRPr>
          </a:p>
        </p:txBody>
      </p:sp>
      <p:sp>
        <p:nvSpPr>
          <p:cNvPr id="6" name="Text Box 1"/>
          <p:cNvSpPr txBox="1">
            <a:spLocks noChangeArrowheads="1"/>
          </p:cNvSpPr>
          <p:nvPr/>
        </p:nvSpPr>
        <p:spPr bwMode="auto">
          <a:xfrm>
            <a:off x="1007938" y="396352"/>
            <a:ext cx="8136062"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4000" b="1" dirty="0">
                <a:solidFill>
                  <a:schemeClr val="tx1"/>
                </a:solidFill>
                <a:latin typeface="Calibri" pitchFamily="34" charset="0"/>
                <a:cs typeface="Calibri" pitchFamily="34" charset="0"/>
              </a:rPr>
              <a:t>Programy </a:t>
            </a:r>
            <a:r>
              <a:rPr lang="pl-PL" altLang="pl-PL" sz="4000" b="1" dirty="0" smtClean="0">
                <a:solidFill>
                  <a:schemeClr val="tx1"/>
                </a:solidFill>
                <a:latin typeface="Calibri" pitchFamily="34" charset="0"/>
                <a:cs typeface="Calibri" pitchFamily="34" charset="0"/>
              </a:rPr>
              <a:t>międzynarodowej wymiany</a:t>
            </a:r>
            <a:endParaRPr lang="pl-PL" altLang="pl-PL" sz="4000" b="1" dirty="0">
              <a:solidFill>
                <a:schemeClr val="tx1"/>
              </a:solidFill>
              <a:latin typeface="Calibri" pitchFamily="34" charset="0"/>
              <a:cs typeface="Calibri" pitchFamily="34" charset="0"/>
            </a:endParaRP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8640" y="1484784"/>
            <a:ext cx="3096512" cy="883847"/>
          </a:xfrm>
          <a:prstGeom prst="rect">
            <a:avLst/>
          </a:prstGeom>
        </p:spPr>
      </p:pic>
    </p:spTree>
    <p:extLst>
      <p:ext uri="{BB962C8B-B14F-4D97-AF65-F5344CB8AC3E}">
        <p14:creationId xmlns:p14="http://schemas.microsoft.com/office/powerpoint/2010/main" val="880991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916256" y="476026"/>
            <a:ext cx="8502774"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4000" b="1" dirty="0" err="1">
                <a:solidFill>
                  <a:schemeClr val="tx1"/>
                </a:solidFill>
                <a:latin typeface="Calibri" pitchFamily="34" charset="0"/>
                <a:cs typeface="Calibri" pitchFamily="34" charset="0"/>
              </a:rPr>
              <a:t>Programy</a:t>
            </a:r>
            <a:r>
              <a:rPr lang="en-GB" altLang="pl-PL" sz="4000" b="1" dirty="0">
                <a:solidFill>
                  <a:schemeClr val="tx1"/>
                </a:solidFill>
                <a:latin typeface="Calibri" pitchFamily="34" charset="0"/>
                <a:cs typeface="Calibri" pitchFamily="34" charset="0"/>
              </a:rPr>
              <a:t> </a:t>
            </a:r>
            <a:r>
              <a:rPr lang="en-GB" altLang="pl-PL" sz="4000" b="1" dirty="0" err="1">
                <a:solidFill>
                  <a:schemeClr val="tx1"/>
                </a:solidFill>
                <a:latin typeface="Calibri" pitchFamily="34" charset="0"/>
                <a:cs typeface="Calibri" pitchFamily="34" charset="0"/>
              </a:rPr>
              <a:t>międzynarodowej</a:t>
            </a:r>
            <a:r>
              <a:rPr lang="en-GB" altLang="pl-PL" sz="4000" b="1" dirty="0">
                <a:solidFill>
                  <a:schemeClr val="tx1"/>
                </a:solidFill>
                <a:latin typeface="Calibri" pitchFamily="34" charset="0"/>
                <a:cs typeface="Calibri" pitchFamily="34" charset="0"/>
              </a:rPr>
              <a:t> </a:t>
            </a:r>
            <a:endParaRPr lang="pl-PL" altLang="pl-PL" sz="4000" b="1" dirty="0" smtClean="0">
              <a:solidFill>
                <a:schemeClr val="tx1"/>
              </a:solidFill>
              <a:latin typeface="Calibri" pitchFamily="34" charset="0"/>
              <a:cs typeface="Calibri" pitchFamily="34" charset="0"/>
            </a:endParaRPr>
          </a:p>
          <a:p>
            <a:pPr eaLnBrk="1" hangingPunct="1">
              <a:spcBef>
                <a:spcPct val="0"/>
              </a:spcBef>
              <a:buClrTx/>
              <a:buFontTx/>
              <a:buNone/>
            </a:pPr>
            <a:r>
              <a:rPr lang="en-GB" altLang="pl-PL" sz="4000" b="1" dirty="0" err="1" smtClean="0">
                <a:solidFill>
                  <a:schemeClr val="tx1"/>
                </a:solidFill>
                <a:latin typeface="Calibri" pitchFamily="34" charset="0"/>
                <a:cs typeface="Calibri" pitchFamily="34" charset="0"/>
              </a:rPr>
              <a:t>wymiany</a:t>
            </a:r>
            <a:endParaRPr lang="en-GB" altLang="pl-PL" sz="4000" b="1" dirty="0">
              <a:solidFill>
                <a:schemeClr val="tx1"/>
              </a:solidFill>
              <a:latin typeface="Calibri" pitchFamily="34" charset="0"/>
              <a:cs typeface="Calibri" pitchFamily="34" charset="0"/>
            </a:endParaRPr>
          </a:p>
        </p:txBody>
      </p:sp>
      <p:sp>
        <p:nvSpPr>
          <p:cNvPr id="3" name="Rectangle 3"/>
          <p:cNvSpPr txBox="1">
            <a:spLocks/>
          </p:cNvSpPr>
          <p:nvPr/>
        </p:nvSpPr>
        <p:spPr>
          <a:xfrm>
            <a:off x="970248" y="2180265"/>
            <a:ext cx="7490183" cy="4031654"/>
          </a:xfrm>
          <a:prstGeom prst="rect">
            <a:avLst/>
          </a:prstGeom>
        </p:spPr>
        <p:txBody>
          <a:bodyPr/>
          <a:lstStyle>
            <a:lvl1pPr marL="342900" indent="-342900" algn="l" defTabSz="449263" rtl="0" eaLnBrk="0" fontAlgn="base" hangingPunct="0">
              <a:spcBef>
                <a:spcPts val="400"/>
              </a:spcBef>
              <a:spcAft>
                <a:spcPct val="0"/>
              </a:spcAft>
              <a:buClr>
                <a:srgbClr val="000000"/>
              </a:buClr>
              <a:buSzPct val="100000"/>
              <a:buFont typeface="Times New Roman" pitchFamily="18" charset="0"/>
              <a:defRPr sz="1600">
                <a:solidFill>
                  <a:srgbClr val="000000"/>
                </a:solidFill>
                <a:latin typeface="+mn-lt"/>
                <a:ea typeface="+mn-ea"/>
                <a:cs typeface="+mn-cs"/>
              </a:defRPr>
            </a:lvl1pPr>
            <a:lvl2pPr marL="742950" indent="-285750" algn="l" defTabSz="449263" rtl="0" eaLnBrk="0" fontAlgn="base" hangingPunct="0">
              <a:spcBef>
                <a:spcPts val="400"/>
              </a:spcBef>
              <a:spcAft>
                <a:spcPct val="0"/>
              </a:spcAft>
              <a:buClr>
                <a:srgbClr val="000000"/>
              </a:buClr>
              <a:buSzPct val="100000"/>
              <a:buFont typeface="Times New Roman" pitchFamily="18" charset="0"/>
              <a:defRPr sz="1600">
                <a:solidFill>
                  <a:srgbClr val="000000"/>
                </a:solidFill>
                <a:latin typeface="+mn-lt"/>
                <a:ea typeface="+mn-ea"/>
                <a:cs typeface="+mn-cs"/>
              </a:defRPr>
            </a:lvl2pPr>
            <a:lvl3pPr marL="1143000" indent="-228600" algn="l" defTabSz="449263" rtl="0" eaLnBrk="0" fontAlgn="base" hangingPunct="0">
              <a:spcBef>
                <a:spcPts val="400"/>
              </a:spcBef>
              <a:spcAft>
                <a:spcPct val="0"/>
              </a:spcAft>
              <a:buClr>
                <a:srgbClr val="000000"/>
              </a:buClr>
              <a:buSzPct val="100000"/>
              <a:buFont typeface="Times New Roman" pitchFamily="18" charset="0"/>
              <a:defRPr sz="1600">
                <a:solidFill>
                  <a:srgbClr val="000000"/>
                </a:solidFill>
                <a:latin typeface="+mn-lt"/>
                <a:ea typeface="+mn-ea"/>
                <a:cs typeface="+mn-cs"/>
              </a:defRPr>
            </a:lvl3pPr>
            <a:lvl4pPr marL="1600200" indent="-228600" algn="l" defTabSz="449263" rtl="0" eaLnBrk="0" fontAlgn="base" hangingPunct="0">
              <a:spcBef>
                <a:spcPts val="400"/>
              </a:spcBef>
              <a:spcAft>
                <a:spcPct val="0"/>
              </a:spcAft>
              <a:buClr>
                <a:srgbClr val="000000"/>
              </a:buClr>
              <a:buSzPct val="100000"/>
              <a:buFont typeface="Times New Roman" pitchFamily="18" charset="0"/>
              <a:defRPr sz="1600">
                <a:solidFill>
                  <a:srgbClr val="000000"/>
                </a:solidFill>
                <a:latin typeface="+mn-lt"/>
                <a:ea typeface="+mn-ea"/>
                <a:cs typeface="+mn-cs"/>
              </a:defRPr>
            </a:lvl4pPr>
            <a:lvl5pPr marL="2057400" indent="-228600" algn="l" defTabSz="449263" rtl="0" eaLnBrk="0" fontAlgn="base" hangingPunct="0">
              <a:spcBef>
                <a:spcPts val="400"/>
              </a:spcBef>
              <a:spcAft>
                <a:spcPct val="0"/>
              </a:spcAft>
              <a:buClr>
                <a:srgbClr val="000000"/>
              </a:buClr>
              <a:buSzPct val="100000"/>
              <a:buFont typeface="Times New Roman" pitchFamily="18" charset="0"/>
              <a:defRPr sz="1600">
                <a:solidFill>
                  <a:srgbClr val="000000"/>
                </a:solidFill>
                <a:latin typeface="+mn-lt"/>
                <a:ea typeface="+mn-ea"/>
                <a:cs typeface="+mn-cs"/>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9pPr>
          </a:lstStyle>
          <a:p>
            <a:r>
              <a:rPr lang="en-US" sz="1400" b="1" dirty="0">
                <a:latin typeface="Calibri" panose="020F0502020204030204" pitchFamily="34" charset="0"/>
              </a:rPr>
              <a:t>Erasmus Mundus </a:t>
            </a:r>
            <a:r>
              <a:rPr lang="pl-PL" sz="1400" b="1" dirty="0">
                <a:latin typeface="Calibri" panose="020F0502020204030204" pitchFamily="34" charset="0"/>
              </a:rPr>
              <a:t> </a:t>
            </a:r>
            <a:r>
              <a:rPr lang="en-US" sz="1400" b="1" dirty="0" err="1">
                <a:latin typeface="Calibri" panose="020F0502020204030204" pitchFamily="34" charset="0"/>
              </a:rPr>
              <a:t>Akcja</a:t>
            </a:r>
            <a:r>
              <a:rPr lang="en-US" sz="1400" b="1" dirty="0">
                <a:latin typeface="Calibri" panose="020F0502020204030204" pitchFamily="34" charset="0"/>
              </a:rPr>
              <a:t> 1</a:t>
            </a:r>
            <a:r>
              <a:rPr lang="pl-PL" sz="1400" b="1" dirty="0">
                <a:latin typeface="Calibri" panose="020F0502020204030204" pitchFamily="34" charset="0"/>
              </a:rPr>
              <a:t> - Europejskie Studia Magisterskie Erasmus </a:t>
            </a:r>
            <a:r>
              <a:rPr lang="pl-PL" sz="1400" b="1" dirty="0" err="1">
                <a:latin typeface="Calibri" panose="020F0502020204030204" pitchFamily="34" charset="0"/>
              </a:rPr>
              <a:t>Mundus</a:t>
            </a:r>
            <a:endParaRPr lang="pl-PL" sz="1400" b="1" dirty="0">
              <a:latin typeface="Calibri" panose="020F0502020204030204" pitchFamily="34" charset="0"/>
            </a:endParaRPr>
          </a:p>
          <a:p>
            <a:pPr marL="285750" lvl="0" indent="-285750">
              <a:buClr>
                <a:srgbClr val="C00000"/>
              </a:buClr>
              <a:buFont typeface="Wingdings" panose="05000000000000000000" pitchFamily="2" charset="2"/>
              <a:buChar char="§"/>
            </a:pPr>
            <a:r>
              <a:rPr lang="pl-PL" sz="1400" dirty="0">
                <a:latin typeface="Calibri" panose="020F0502020204030204" pitchFamily="34" charset="0"/>
              </a:rPr>
              <a:t>EMMEP (</a:t>
            </a:r>
            <a:r>
              <a:rPr lang="en-US" sz="1400" dirty="0">
                <a:latin typeface="Calibri" panose="020F0502020204030204" pitchFamily="34" charset="0"/>
              </a:rPr>
              <a:t>European Mining, Minerals and Environmental </a:t>
            </a:r>
            <a:r>
              <a:rPr lang="en-US" sz="1400" dirty="0" err="1">
                <a:latin typeface="Calibri" panose="020F0502020204030204" pitchFamily="34" charset="0"/>
              </a:rPr>
              <a:t>Programme</a:t>
            </a:r>
            <a:r>
              <a:rPr lang="en-US" sz="1400" dirty="0">
                <a:latin typeface="Calibri" panose="020F0502020204030204" pitchFamily="34" charset="0"/>
              </a:rPr>
              <a:t>)</a:t>
            </a:r>
            <a:r>
              <a:rPr lang="pl-PL" sz="1400" dirty="0">
                <a:latin typeface="Calibri" panose="020F0502020204030204" pitchFamily="34" charset="0"/>
              </a:rPr>
              <a:t> – realizowany przez Wydział  Geoinżynierii, Górnictwa i Geologii, </a:t>
            </a:r>
            <a:r>
              <a:rPr lang="pl-PL" sz="1400" dirty="0" smtClean="0">
                <a:latin typeface="Calibri" panose="020F0502020204030204" pitchFamily="34" charset="0"/>
              </a:rPr>
              <a:t>ze </a:t>
            </a:r>
            <a:r>
              <a:rPr lang="pl-PL" sz="1400" dirty="0">
                <a:latin typeface="Calibri" panose="020F0502020204030204" pitchFamily="34" charset="0"/>
              </a:rPr>
              <a:t>ścieżkami specjalizacyjnymi EGEC (European </a:t>
            </a:r>
            <a:r>
              <a:rPr lang="pl-PL" sz="1400" dirty="0" err="1">
                <a:latin typeface="Calibri" panose="020F0502020204030204" pitchFamily="34" charset="0"/>
              </a:rPr>
              <a:t>Geotechnical</a:t>
            </a:r>
            <a:r>
              <a:rPr lang="pl-PL" sz="1400" dirty="0">
                <a:latin typeface="Calibri" panose="020F0502020204030204" pitchFamily="34" charset="0"/>
              </a:rPr>
              <a:t> </a:t>
            </a:r>
            <a:r>
              <a:rPr lang="pl-PL" sz="1400" dirty="0" smtClean="0">
                <a:latin typeface="Calibri" panose="020F0502020204030204" pitchFamily="34" charset="0"/>
              </a:rPr>
              <a:t>                                 and </a:t>
            </a:r>
            <a:r>
              <a:rPr lang="pl-PL" sz="1400" dirty="0" err="1">
                <a:latin typeface="Calibri" panose="020F0502020204030204" pitchFamily="34" charset="0"/>
              </a:rPr>
              <a:t>Environmental</a:t>
            </a:r>
            <a:r>
              <a:rPr lang="pl-PL" sz="1400" dirty="0">
                <a:latin typeface="Calibri" panose="020F0502020204030204" pitchFamily="34" charset="0"/>
              </a:rPr>
              <a:t> Course) oraz EMEC (European </a:t>
            </a:r>
            <a:r>
              <a:rPr lang="pl-PL" sz="1400" dirty="0" err="1">
                <a:latin typeface="Calibri" panose="020F0502020204030204" pitchFamily="34" charset="0"/>
              </a:rPr>
              <a:t>Minerals</a:t>
            </a:r>
            <a:r>
              <a:rPr lang="pl-PL" sz="1400" dirty="0">
                <a:latin typeface="Calibri" panose="020F0502020204030204" pitchFamily="34" charset="0"/>
              </a:rPr>
              <a:t> Engineering Course)</a:t>
            </a:r>
          </a:p>
          <a:p>
            <a:pPr marL="285750" lvl="0" indent="-285750">
              <a:buClr>
                <a:srgbClr val="C00000"/>
              </a:buClr>
              <a:buFont typeface="Wingdings" panose="05000000000000000000" pitchFamily="2" charset="2"/>
              <a:buChar char="§"/>
            </a:pPr>
            <a:r>
              <a:rPr lang="en-US" sz="1400" dirty="0">
                <a:latin typeface="Calibri" panose="020F0502020204030204" pitchFamily="34" charset="0"/>
              </a:rPr>
              <a:t>MONABIPHOT</a:t>
            </a:r>
            <a:r>
              <a:rPr lang="pl-PL" sz="1400" dirty="0">
                <a:latin typeface="Calibri" panose="020F0502020204030204" pitchFamily="34" charset="0"/>
              </a:rPr>
              <a:t> – </a:t>
            </a:r>
            <a:r>
              <a:rPr lang="pl-PL" sz="1400" dirty="0" err="1">
                <a:latin typeface="Calibri" panose="020F0502020204030204" pitchFamily="34" charset="0"/>
              </a:rPr>
              <a:t>Molecular</a:t>
            </a:r>
            <a:r>
              <a:rPr lang="pl-PL" sz="1400" dirty="0">
                <a:latin typeface="Calibri" panose="020F0502020204030204" pitchFamily="34" charset="0"/>
              </a:rPr>
              <a:t> Nano- and </a:t>
            </a:r>
            <a:r>
              <a:rPr lang="pl-PL" sz="1400" dirty="0" err="1">
                <a:latin typeface="Calibri" panose="020F0502020204030204" pitchFamily="34" charset="0"/>
              </a:rPr>
              <a:t>Biophotonics</a:t>
            </a:r>
            <a:r>
              <a:rPr lang="pl-PL" sz="1400" dirty="0">
                <a:latin typeface="Calibri" panose="020F0502020204030204" pitchFamily="34" charset="0"/>
              </a:rPr>
              <a:t>, realizowany przez Wydział </a:t>
            </a:r>
            <a:r>
              <a:rPr lang="pl-PL" sz="1400" dirty="0" smtClean="0">
                <a:latin typeface="Calibri" panose="020F0502020204030204" pitchFamily="34" charset="0"/>
              </a:rPr>
              <a:t>Chemiczny</a:t>
            </a:r>
          </a:p>
          <a:p>
            <a:pPr marL="285750" lvl="0" indent="-285750">
              <a:buClr>
                <a:srgbClr val="C00000"/>
              </a:buClr>
              <a:buFont typeface="Wingdings" panose="05000000000000000000" pitchFamily="2" charset="2"/>
              <a:buChar char="§"/>
            </a:pPr>
            <a:endParaRPr lang="pl-PL" sz="1400" dirty="0">
              <a:latin typeface="Calibri" panose="020F0502020204030204" pitchFamily="34" charset="0"/>
            </a:endParaRPr>
          </a:p>
          <a:p>
            <a:pPr marL="0" indent="0" algn="just">
              <a:spcBef>
                <a:spcPts val="0"/>
              </a:spcBef>
              <a:buClr>
                <a:srgbClr val="C00000"/>
              </a:buClr>
              <a:buNone/>
            </a:pPr>
            <a:r>
              <a:rPr lang="pl-PL" sz="1400" b="1" dirty="0">
                <a:latin typeface="Calibri" panose="020F0502020204030204" pitchFamily="34" charset="0"/>
              </a:rPr>
              <a:t>Erasmus </a:t>
            </a:r>
            <a:r>
              <a:rPr lang="pl-PL" sz="1400" b="1" dirty="0" err="1">
                <a:latin typeface="Calibri" panose="020F0502020204030204" pitchFamily="34" charset="0"/>
              </a:rPr>
              <a:t>Mundus</a:t>
            </a:r>
            <a:r>
              <a:rPr lang="pl-PL" sz="1400" b="1" dirty="0">
                <a:latin typeface="Calibri" panose="020F0502020204030204" pitchFamily="34" charset="0"/>
              </a:rPr>
              <a:t>  Akcja 2 – projekty partnerskie wspierające mobilność</a:t>
            </a: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INTACT Asia (2013-17)</a:t>
            </a:r>
            <a:endParaRPr lang="pl-PL" sz="1400" dirty="0">
              <a:latin typeface="Calibri" panose="020F0502020204030204" pitchFamily="34" charset="0"/>
            </a:endParaRP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FELLOW-MUNDUS South America (2013-17)</a:t>
            </a:r>
            <a:endParaRPr lang="pl-PL" sz="1400" dirty="0">
              <a:latin typeface="Calibri" panose="020F0502020204030204" pitchFamily="34" charset="0"/>
            </a:endParaRP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THELXINOE Australia, New Zealand (2013-17)</a:t>
            </a:r>
            <a:endParaRPr lang="pl-PL" sz="1400" dirty="0">
              <a:latin typeface="Calibri" panose="020F0502020204030204" pitchFamily="34" charset="0"/>
            </a:endParaRP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PHOENIX (2013-17</a:t>
            </a:r>
            <a:r>
              <a:rPr lang="pl-PL" sz="1400" dirty="0">
                <a:latin typeface="Calibri" panose="020F0502020204030204" pitchFamily="34" charset="0"/>
              </a:rPr>
              <a:t>)</a:t>
            </a: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SATURN South Africa (2013-16)</a:t>
            </a:r>
            <a:endParaRPr lang="pl-PL" sz="1400" dirty="0">
              <a:latin typeface="Calibri" panose="020F0502020204030204" pitchFamily="34" charset="0"/>
            </a:endParaRPr>
          </a:p>
          <a:p>
            <a:pPr lvl="0" algn="just">
              <a:spcBef>
                <a:spcPts val="0"/>
              </a:spcBef>
              <a:buClr>
                <a:srgbClr val="C00000"/>
              </a:buClr>
              <a:buFont typeface="Wingdings" panose="05000000000000000000" pitchFamily="2" charset="2"/>
              <a:buChar char="§"/>
            </a:pPr>
            <a:r>
              <a:rPr lang="en-US" sz="1400" dirty="0">
                <a:latin typeface="Calibri" panose="020F0502020204030204" pitchFamily="34" charset="0"/>
              </a:rPr>
              <a:t>Erasmus Mundus Action 2 SIGMA Western Balkans (2013-16)</a:t>
            </a:r>
            <a:endParaRPr lang="pl-PL" sz="1400" dirty="0">
              <a:latin typeface="Calibri" panose="020F0502020204030204" pitchFamily="34" charset="0"/>
            </a:endParaRPr>
          </a:p>
          <a:p>
            <a:pPr marL="0" lvl="0" indent="0">
              <a:buClr>
                <a:srgbClr val="C00000"/>
              </a:buClr>
            </a:pPr>
            <a:endParaRPr lang="pl-PL" sz="1400" dirty="0">
              <a:latin typeface="Calibri" panose="020F0502020204030204" pitchFamily="34" charset="0"/>
            </a:endParaRPr>
          </a:p>
        </p:txBody>
      </p:sp>
      <p:pic>
        <p:nvPicPr>
          <p:cNvPr id="4" name="Obraz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196750"/>
            <a:ext cx="2232248" cy="65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az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5225596"/>
            <a:ext cx="1181258" cy="988168"/>
          </a:xfrm>
          <a:prstGeom prst="rect">
            <a:avLst/>
          </a:prstGeom>
        </p:spPr>
      </p:pic>
      <p:sp>
        <p:nvSpPr>
          <p:cNvPr id="5" name="Prostokąt 4"/>
          <p:cNvSpPr/>
          <p:nvPr/>
        </p:nvSpPr>
        <p:spPr>
          <a:xfrm>
            <a:off x="1018862" y="5475100"/>
            <a:ext cx="5587527" cy="738664"/>
          </a:xfrm>
          <a:prstGeom prst="rect">
            <a:avLst/>
          </a:prstGeom>
        </p:spPr>
        <p:txBody>
          <a:bodyPr wrap="square">
            <a:spAutoFit/>
          </a:bodyPr>
          <a:lstStyle/>
          <a:p>
            <a:r>
              <a:rPr lang="pl-PL" sz="1400" b="1" dirty="0">
                <a:latin typeface="Calibri" panose="020F0502020204030204" pitchFamily="34" charset="0"/>
              </a:rPr>
              <a:t> T.I.M.E.</a:t>
            </a:r>
            <a:r>
              <a:rPr lang="pl-PL" sz="1400" dirty="0">
                <a:latin typeface="Calibri" panose="020F0502020204030204" pitchFamily="34" charset="0"/>
              </a:rPr>
              <a:t> </a:t>
            </a:r>
            <a:r>
              <a:rPr lang="en-US" sz="1400" b="1" dirty="0">
                <a:latin typeface="Calibri" panose="020F0502020204030204" pitchFamily="34" charset="0"/>
              </a:rPr>
              <a:t>– Top Industrial Managers for Europe</a:t>
            </a:r>
            <a:endParaRPr lang="pl-PL" sz="1400" b="1" dirty="0">
              <a:latin typeface="Calibri" panose="020F0502020204030204" pitchFamily="34" charset="0"/>
            </a:endParaRPr>
          </a:p>
          <a:p>
            <a:pPr lvl="0" algn="just">
              <a:spcBef>
                <a:spcPts val="0"/>
              </a:spcBef>
              <a:buClr>
                <a:srgbClr val="C00000"/>
              </a:buClr>
              <a:buFont typeface="Wingdings" panose="05000000000000000000" pitchFamily="2" charset="2"/>
              <a:buChar char="§"/>
            </a:pPr>
            <a:r>
              <a:rPr lang="pl-PL" sz="1400" dirty="0">
                <a:latin typeface="Calibri" panose="020F0502020204030204" pitchFamily="34" charset="0"/>
              </a:rPr>
              <a:t>    dwu-kulturowe kształcenie w ramach bilateralnej współpracy </a:t>
            </a:r>
            <a:endParaRPr lang="pl-PL" sz="1400" dirty="0" smtClean="0">
              <a:latin typeface="Calibri" panose="020F0502020204030204" pitchFamily="34" charset="0"/>
            </a:endParaRPr>
          </a:p>
          <a:p>
            <a:pPr lvl="0" algn="just">
              <a:spcBef>
                <a:spcPts val="0"/>
              </a:spcBef>
              <a:buClr>
                <a:srgbClr val="C00000"/>
              </a:buClr>
            </a:pPr>
            <a:r>
              <a:rPr lang="pl-PL" sz="1400" dirty="0">
                <a:latin typeface="Calibri" panose="020F0502020204030204" pitchFamily="34" charset="0"/>
              </a:rPr>
              <a:t> </a:t>
            </a:r>
            <a:r>
              <a:rPr lang="pl-PL" sz="1400" dirty="0" smtClean="0">
                <a:latin typeface="Calibri" panose="020F0502020204030204" pitchFamily="34" charset="0"/>
              </a:rPr>
              <a:t>     uczelni </a:t>
            </a:r>
            <a:r>
              <a:rPr lang="pl-PL" sz="1400" dirty="0">
                <a:latin typeface="Calibri" panose="020F0502020204030204" pitchFamily="34" charset="0"/>
              </a:rPr>
              <a:t>stowarzyszonych, prowadzące do podwójnego dyplomu.</a:t>
            </a:r>
          </a:p>
        </p:txBody>
      </p:sp>
    </p:spTree>
    <p:extLst>
      <p:ext uri="{BB962C8B-B14F-4D97-AF65-F5344CB8AC3E}">
        <p14:creationId xmlns:p14="http://schemas.microsoft.com/office/powerpoint/2010/main" val="276727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lh6.googleusercontent.com/-GO8Zflnok-k/UqWHMWB3lSI/AAAAAAAAxKM/zdCLEfE4rlo/s912/ELA_86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290152"/>
            <a:ext cx="3130300" cy="2073138"/>
          </a:xfrm>
          <a:prstGeom prst="round1Rect">
            <a:avLst>
              <a:gd name="adj" fmla="val 0"/>
            </a:avLst>
          </a:prstGeom>
          <a:noFill/>
          <a:extLst>
            <a:ext uri="{909E8E84-426E-40DD-AFC4-6F175D3DCCD1}">
              <a14:hiddenFill xmlns:a14="http://schemas.microsoft.com/office/drawing/2010/main">
                <a:solidFill>
                  <a:srgbClr val="FFFFFF"/>
                </a:solidFill>
              </a14:hiddenFill>
            </a:ext>
          </a:extLst>
        </p:spPr>
      </p:pic>
      <p:pic>
        <p:nvPicPr>
          <p:cNvPr id="3" name="Picture 4" descr="G:\kraje\DSCF010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52" b="6857"/>
          <a:stretch/>
        </p:blipFill>
        <p:spPr bwMode="auto">
          <a:xfrm>
            <a:off x="5796136" y="2363290"/>
            <a:ext cx="3130300" cy="21056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520"/>
          <a:stretch/>
        </p:blipFill>
        <p:spPr bwMode="auto">
          <a:xfrm>
            <a:off x="5796136" y="4460576"/>
            <a:ext cx="3130300" cy="21172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821754" y="476027"/>
            <a:ext cx="4758358" cy="1728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4000" b="1" dirty="0">
                <a:solidFill>
                  <a:schemeClr val="tx1"/>
                </a:solidFill>
                <a:latin typeface="Calibri" pitchFamily="34" charset="0"/>
                <a:cs typeface="Calibri" pitchFamily="34" charset="0"/>
              </a:rPr>
              <a:t>Wyjazdy studentów, </a:t>
            </a:r>
            <a:br>
              <a:rPr lang="pl-PL" altLang="pl-PL" sz="4000" b="1" dirty="0">
                <a:solidFill>
                  <a:schemeClr val="tx1"/>
                </a:solidFill>
                <a:latin typeface="Calibri" pitchFamily="34" charset="0"/>
                <a:cs typeface="Calibri" pitchFamily="34" charset="0"/>
              </a:rPr>
            </a:br>
            <a:r>
              <a:rPr lang="pl-PL" altLang="pl-PL" sz="4000" b="1" dirty="0">
                <a:solidFill>
                  <a:schemeClr val="tx1"/>
                </a:solidFill>
                <a:latin typeface="Calibri" pitchFamily="34" charset="0"/>
                <a:cs typeface="Calibri" pitchFamily="34" charset="0"/>
              </a:rPr>
              <a:t>doktorantów </a:t>
            </a:r>
            <a:r>
              <a:rPr lang="pl-PL" altLang="pl-PL" sz="4000" b="1" dirty="0" smtClean="0">
                <a:solidFill>
                  <a:schemeClr val="tx1"/>
                </a:solidFill>
                <a:latin typeface="Calibri" pitchFamily="34" charset="0"/>
                <a:cs typeface="Calibri" pitchFamily="34" charset="0"/>
              </a:rPr>
              <a:t/>
            </a:r>
            <a:br>
              <a:rPr lang="pl-PL" altLang="pl-PL" sz="4000" b="1" dirty="0" smtClean="0">
                <a:solidFill>
                  <a:schemeClr val="tx1"/>
                </a:solidFill>
                <a:latin typeface="Calibri" pitchFamily="34" charset="0"/>
                <a:cs typeface="Calibri" pitchFamily="34" charset="0"/>
              </a:rPr>
            </a:br>
            <a:r>
              <a:rPr lang="pl-PL" altLang="pl-PL" sz="4000" b="1" dirty="0" smtClean="0">
                <a:solidFill>
                  <a:schemeClr val="tx1"/>
                </a:solidFill>
                <a:latin typeface="Calibri" pitchFamily="34" charset="0"/>
                <a:cs typeface="Calibri" pitchFamily="34" charset="0"/>
              </a:rPr>
              <a:t>i </a:t>
            </a:r>
            <a:r>
              <a:rPr lang="pl-PL" altLang="pl-PL" sz="4000" b="1" dirty="0">
                <a:solidFill>
                  <a:schemeClr val="tx1"/>
                </a:solidFill>
                <a:latin typeface="Calibri" pitchFamily="34" charset="0"/>
                <a:cs typeface="Calibri" pitchFamily="34" charset="0"/>
              </a:rPr>
              <a:t>absolwentów</a:t>
            </a:r>
          </a:p>
        </p:txBody>
      </p:sp>
      <p:graphicFrame>
        <p:nvGraphicFramePr>
          <p:cNvPr id="8" name="Tabela 7"/>
          <p:cNvGraphicFramePr>
            <a:graphicFrameLocks noGrp="1"/>
          </p:cNvGraphicFramePr>
          <p:nvPr>
            <p:extLst>
              <p:ext uri="{D42A27DB-BD31-4B8C-83A1-F6EECF244321}">
                <p14:modId xmlns:p14="http://schemas.microsoft.com/office/powerpoint/2010/main" val="443745227"/>
              </p:ext>
            </p:extLst>
          </p:nvPr>
        </p:nvGraphicFramePr>
        <p:xfrm>
          <a:off x="794330" y="2420725"/>
          <a:ext cx="4801958" cy="2901449"/>
        </p:xfrm>
        <a:graphic>
          <a:graphicData uri="http://schemas.openxmlformats.org/drawingml/2006/table">
            <a:tbl>
              <a:tblPr firstRow="1" bandRow="1">
                <a:solidFill>
                  <a:srgbClr val="C00000"/>
                </a:solidFill>
              </a:tblPr>
              <a:tblGrid>
                <a:gridCol w="1451555"/>
                <a:gridCol w="974139"/>
                <a:gridCol w="1152128"/>
                <a:gridCol w="1224136"/>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algn="ctr" defTabSz="914400" rtl="0" eaLnBrk="1" latinLnBrk="0" hangingPunct="1"/>
                      <a:r>
                        <a:rPr lang="pl-PL" sz="1400" b="1" i="0" kern="1200" dirty="0" smtClean="0">
                          <a:solidFill>
                            <a:schemeClr val="lt1"/>
                          </a:solidFill>
                          <a:latin typeface="Calibri" panose="020F0502020204030204" pitchFamily="34" charset="0"/>
                          <a:ea typeface="+mn-ea"/>
                          <a:cs typeface="+mn-cs"/>
                        </a:rPr>
                        <a:t>Program</a:t>
                      </a:r>
                      <a:endParaRPr lang="pl-PL" sz="1400" b="1" i="0" kern="1200" dirty="0">
                        <a:solidFill>
                          <a:schemeClr val="lt1"/>
                        </a:solidFill>
                        <a:latin typeface="Calibri" panose="020F0502020204030204" pitchFamily="34" charset="0"/>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7190E"/>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algn="ctr" defTabSz="914400" rtl="0" eaLnBrk="1" latinLnBrk="0" hangingPunct="1"/>
                      <a:r>
                        <a:rPr lang="pl-PL" sz="1400" b="1" i="0" kern="1200" dirty="0" smtClean="0">
                          <a:solidFill>
                            <a:schemeClr val="lt1"/>
                          </a:solidFill>
                          <a:latin typeface="Calibri" panose="020F0502020204030204" pitchFamily="34" charset="0"/>
                          <a:ea typeface="+mn-ea"/>
                          <a:cs typeface="+mn-cs"/>
                        </a:rPr>
                        <a:t>2014/15</a:t>
                      </a:r>
                      <a:endParaRPr lang="pl-PL" sz="1400" b="1" i="0" kern="1200" dirty="0">
                        <a:solidFill>
                          <a:schemeClr val="lt1"/>
                        </a:solidFill>
                        <a:latin typeface="Calibri" panose="020F0502020204030204" pitchFamily="34" charset="0"/>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7190E"/>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algn="ctr" defTabSz="914400" rtl="0" eaLnBrk="1" latinLnBrk="0" hangingPunct="1"/>
                      <a:r>
                        <a:rPr lang="pl-PL" sz="1400" b="1" i="0" kern="1200" dirty="0" smtClean="0">
                          <a:solidFill>
                            <a:schemeClr val="lt1"/>
                          </a:solidFill>
                          <a:latin typeface="Calibri" panose="020F0502020204030204" pitchFamily="34" charset="0"/>
                          <a:ea typeface="+mn-ea"/>
                          <a:cs typeface="+mn-cs"/>
                        </a:rPr>
                        <a:t>2015/16</a:t>
                      </a:r>
                      <a:endParaRPr lang="pl-PL" sz="1400" b="1" i="0" kern="1200" dirty="0">
                        <a:solidFill>
                          <a:schemeClr val="lt1"/>
                        </a:solidFill>
                        <a:latin typeface="Calibri" panose="020F0502020204030204" pitchFamily="34" charset="0"/>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7190E"/>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algn="ctr" defTabSz="914400" rtl="0" eaLnBrk="1" latinLnBrk="0" hangingPunct="1"/>
                      <a:r>
                        <a:rPr lang="pl-PL" sz="1400" b="1" i="0" kern="1200" dirty="0" smtClean="0">
                          <a:solidFill>
                            <a:schemeClr val="lt1"/>
                          </a:solidFill>
                          <a:latin typeface="Calibri" panose="020F0502020204030204" pitchFamily="34" charset="0"/>
                          <a:ea typeface="+mn-ea"/>
                          <a:cs typeface="+mn-cs"/>
                        </a:rPr>
                        <a:t>2016/17**</a:t>
                      </a:r>
                      <a:endParaRPr lang="pl-PL" sz="1400" b="1" i="0" kern="1200" dirty="0">
                        <a:solidFill>
                          <a:schemeClr val="lt1"/>
                        </a:solidFill>
                        <a:latin typeface="Calibri" panose="020F0502020204030204" pitchFamily="34" charset="0"/>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7190E"/>
                    </a:solidFill>
                  </a:tcPr>
                </a:tc>
              </a:tr>
              <a:tr h="53924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Erasmus+ KA103</a:t>
                      </a:r>
                      <a:br>
                        <a:rPr kumimoji="0" lang="pl-PL"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br>
                      <a:r>
                        <a:rPr kumimoji="0" lang="en-US"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studia</a:t>
                      </a:r>
                      <a:r>
                        <a:rPr kumimoji="0" lang="pl-PL"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a:t>
                      </a:r>
                      <a:r>
                        <a:rPr kumimoji="0" lang="en-US"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i </a:t>
                      </a:r>
                      <a:r>
                        <a:rPr kumimoji="0" lang="en-US" sz="14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praktyki</a:t>
                      </a:r>
                      <a:r>
                        <a:rPr kumimoji="0" lang="en-US"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a:t>
                      </a:r>
                      <a:endParaRPr kumimoji="0" lang="pl-PL"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313</a:t>
                      </a:r>
                      <a:endParaRPr lang="pl-PL" sz="1400" dirty="0">
                        <a:latin typeface="Calibri" panose="020F0502020204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374*</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344</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400" kern="1200" dirty="0" smtClean="0">
                          <a:solidFill>
                            <a:schemeClr val="dk1"/>
                          </a:solidFill>
                          <a:latin typeface="Calibri" panose="020F0502020204030204" pitchFamily="34" charset="0"/>
                          <a:ea typeface="+mn-ea"/>
                          <a:cs typeface="+mn-cs"/>
                        </a:rPr>
                        <a:t>Erasmus+</a:t>
                      </a:r>
                      <a:r>
                        <a:rPr lang="pl-PL" sz="1400" kern="1200" baseline="0" dirty="0" smtClean="0">
                          <a:solidFill>
                            <a:schemeClr val="dk1"/>
                          </a:solidFill>
                          <a:latin typeface="Calibri" panose="020F0502020204030204" pitchFamily="34" charset="0"/>
                          <a:ea typeface="+mn-ea"/>
                          <a:cs typeface="+mn-cs"/>
                        </a:rPr>
                        <a:t> KA107 (studia)</a:t>
                      </a:r>
                      <a:endParaRPr lang="pl-PL" sz="1400" kern="1200" dirty="0" smtClean="0">
                        <a:solidFill>
                          <a:schemeClr val="dk1"/>
                        </a:solidFill>
                        <a:latin typeface="Calibri" panose="020F0502020204030204" pitchFamily="34" charset="0"/>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a:t>
                      </a:r>
                      <a:endParaRPr lang="pl-PL" sz="1400" dirty="0">
                        <a:latin typeface="Calibri" panose="020F0502020204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1</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12</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Calibri" panose="020F0502020204030204" pitchFamily="34" charset="0"/>
                          <a:ea typeface="+mn-ea"/>
                          <a:cs typeface="+mn-cs"/>
                        </a:rPr>
                        <a:t>Erasmus</a:t>
                      </a:r>
                      <a:r>
                        <a:rPr lang="pl-PL" sz="1400" kern="1200" baseline="0" dirty="0" smtClean="0">
                          <a:solidFill>
                            <a:schemeClr val="dk1"/>
                          </a:solidFill>
                          <a:latin typeface="Calibri" panose="020F0502020204030204" pitchFamily="34" charset="0"/>
                          <a:ea typeface="+mn-ea"/>
                          <a:cs typeface="+mn-cs"/>
                        </a:rPr>
                        <a:t> </a:t>
                      </a:r>
                      <a:r>
                        <a:rPr lang="pl-PL" sz="1400" kern="1200" dirty="0" err="1" smtClean="0">
                          <a:solidFill>
                            <a:schemeClr val="dk1"/>
                          </a:solidFill>
                          <a:latin typeface="Calibri" panose="020F0502020204030204" pitchFamily="34" charset="0"/>
                          <a:ea typeface="+mn-ea"/>
                          <a:cs typeface="+mn-cs"/>
                        </a:rPr>
                        <a:t>Mundus</a:t>
                      </a:r>
                      <a:endParaRPr lang="pl-PL" sz="1400" kern="1200" dirty="0" smtClean="0">
                        <a:solidFill>
                          <a:schemeClr val="dk1"/>
                        </a:solidFill>
                        <a:latin typeface="Calibri" panose="020F050202020403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400" kern="1200" dirty="0" smtClean="0">
                          <a:solidFill>
                            <a:schemeClr val="dk1"/>
                          </a:solidFill>
                          <a:latin typeface="Calibri" panose="020F0502020204030204" pitchFamily="34" charset="0"/>
                          <a:ea typeface="+mn-ea"/>
                          <a:cs typeface="+mn-cs"/>
                        </a:rPr>
                        <a:t>(projekty Akcji</a:t>
                      </a:r>
                      <a:r>
                        <a:rPr lang="pl-PL" sz="1400" kern="1200" baseline="0" dirty="0" smtClean="0">
                          <a:solidFill>
                            <a:schemeClr val="dk1"/>
                          </a:solidFill>
                          <a:latin typeface="Calibri" panose="020F0502020204030204" pitchFamily="34" charset="0"/>
                          <a:ea typeface="+mn-ea"/>
                          <a:cs typeface="+mn-cs"/>
                        </a:rPr>
                        <a:t> 2)</a:t>
                      </a:r>
                      <a:r>
                        <a:rPr lang="pl-PL" sz="1400" kern="1200" dirty="0" smtClean="0">
                          <a:solidFill>
                            <a:schemeClr val="dk1"/>
                          </a:solidFill>
                          <a:latin typeface="Calibri" panose="020F0502020204030204" pitchFamily="34" charset="0"/>
                          <a:ea typeface="+mn-ea"/>
                          <a:cs typeface="+mn-cs"/>
                        </a:rPr>
                        <a:t> </a:t>
                      </a:r>
                    </a:p>
                    <a:p>
                      <a:pPr algn="l"/>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6</a:t>
                      </a:r>
                      <a:endParaRPr lang="pl-PL" sz="1400" dirty="0">
                        <a:latin typeface="Calibri" panose="020F0502020204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8</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3</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pl-PL" sz="1400" dirty="0" smtClean="0">
                          <a:latin typeface="Calibri" panose="020F0502020204030204" pitchFamily="34" charset="0"/>
                        </a:rPr>
                        <a:t>Exchange</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9</a:t>
                      </a:r>
                      <a:endParaRPr lang="pl-PL" sz="1400" dirty="0">
                        <a:latin typeface="Calibri" panose="020F0502020204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8</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dirty="0" smtClean="0">
                          <a:latin typeface="Calibri" panose="020F0502020204030204" pitchFamily="34" charset="0"/>
                        </a:rPr>
                        <a:t>4</a:t>
                      </a:r>
                      <a:endParaRPr lang="pl-PL" sz="1400"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85000"/>
                      </a:sys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pl-PL" sz="1400" b="1" dirty="0" smtClean="0">
                          <a:latin typeface="Calibri" panose="020F0502020204030204" pitchFamily="34" charset="0"/>
                        </a:rPr>
                        <a:t>Razem</a:t>
                      </a:r>
                      <a:endParaRPr lang="pl-PL" sz="1400" b="1"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b="1" dirty="0" smtClean="0">
                          <a:latin typeface="Calibri" panose="020F0502020204030204" pitchFamily="34" charset="0"/>
                        </a:rPr>
                        <a:t>328</a:t>
                      </a:r>
                      <a:endParaRPr lang="pl-PL" sz="1400" b="1" dirty="0">
                        <a:latin typeface="Calibri" panose="020F0502020204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b="1" dirty="0" smtClean="0">
                          <a:latin typeface="Calibri" panose="020F0502020204030204" pitchFamily="34" charset="0"/>
                        </a:rPr>
                        <a:t>391</a:t>
                      </a:r>
                      <a:endParaRPr lang="pl-PL" sz="1400" b="1"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pl-PL" sz="1400" b="1" dirty="0" smtClean="0">
                          <a:latin typeface="Calibri" panose="020F0502020204030204" pitchFamily="34" charset="0"/>
                        </a:rPr>
                        <a:t>363</a:t>
                      </a:r>
                      <a:endParaRPr lang="pl-PL" sz="1400" b="1" dirty="0">
                        <a:latin typeface="Calibri" panose="020F050202020403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r>
            </a:tbl>
          </a:graphicData>
        </a:graphic>
      </p:graphicFrame>
      <p:sp>
        <p:nvSpPr>
          <p:cNvPr id="11" name="Prostokąt 10"/>
          <p:cNvSpPr/>
          <p:nvPr/>
        </p:nvSpPr>
        <p:spPr>
          <a:xfrm>
            <a:off x="821754" y="5519204"/>
            <a:ext cx="4572000" cy="523220"/>
          </a:xfrm>
          <a:prstGeom prst="rect">
            <a:avLst/>
          </a:prstGeom>
        </p:spPr>
        <p:txBody>
          <a:bodyPr>
            <a:spAutoFit/>
          </a:bodyPr>
          <a:lstStyle/>
          <a:p>
            <a:r>
              <a:rPr lang="pl-PL" sz="1400" dirty="0">
                <a:latin typeface="Calibri" panose="020F0502020204030204" pitchFamily="34" charset="0"/>
              </a:rPr>
              <a:t>*Projekt realizowany do 31.05.2017r.</a:t>
            </a:r>
          </a:p>
          <a:p>
            <a:r>
              <a:rPr lang="pl-PL" sz="1400" dirty="0">
                <a:latin typeface="Calibri" panose="020F0502020204030204" pitchFamily="34" charset="0"/>
              </a:rPr>
              <a:t>** </a:t>
            </a:r>
            <a:r>
              <a:rPr lang="pl-PL" sz="1400" dirty="0" smtClean="0">
                <a:latin typeface="Calibri" panose="020F0502020204030204" pitchFamily="34" charset="0"/>
              </a:rPr>
              <a:t>wg stanu na </a:t>
            </a:r>
            <a:r>
              <a:rPr lang="pl-PL" sz="1400" dirty="0">
                <a:latin typeface="Calibri" panose="020F0502020204030204" pitchFamily="34" charset="0"/>
              </a:rPr>
              <a:t>31.12.2016r. </a:t>
            </a:r>
          </a:p>
        </p:txBody>
      </p:sp>
    </p:spTree>
    <p:extLst>
      <p:ext uri="{BB962C8B-B14F-4D97-AF65-F5344CB8AC3E}">
        <p14:creationId xmlns:p14="http://schemas.microsoft.com/office/powerpoint/2010/main" val="361559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821754" y="476027"/>
            <a:ext cx="4758358" cy="1296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4000" b="1" dirty="0">
                <a:solidFill>
                  <a:schemeClr val="tx1"/>
                </a:solidFill>
                <a:latin typeface="Calibri" pitchFamily="34" charset="0"/>
                <a:cs typeface="Calibri" pitchFamily="34" charset="0"/>
              </a:rPr>
              <a:t>Przyjazdy studentów i doktorantów</a:t>
            </a:r>
          </a:p>
        </p:txBody>
      </p:sp>
      <p:sp>
        <p:nvSpPr>
          <p:cNvPr id="11" name="Prostokąt 10"/>
          <p:cNvSpPr/>
          <p:nvPr/>
        </p:nvSpPr>
        <p:spPr>
          <a:xfrm>
            <a:off x="821754" y="5519204"/>
            <a:ext cx="4572000" cy="523220"/>
          </a:xfrm>
          <a:prstGeom prst="rect">
            <a:avLst/>
          </a:prstGeom>
        </p:spPr>
        <p:txBody>
          <a:bodyPr>
            <a:spAutoFit/>
          </a:bodyPr>
          <a:lstStyle/>
          <a:p>
            <a:r>
              <a:rPr lang="pl-PL" sz="1400" dirty="0">
                <a:latin typeface="Calibri" panose="020F0502020204030204" pitchFamily="34" charset="0"/>
              </a:rPr>
              <a:t>*Projekt realizowany do 31.05.2017r.</a:t>
            </a:r>
          </a:p>
          <a:p>
            <a:r>
              <a:rPr lang="pl-PL" sz="1400" dirty="0">
                <a:latin typeface="Calibri" panose="020F0502020204030204" pitchFamily="34" charset="0"/>
              </a:rPr>
              <a:t>** </a:t>
            </a:r>
            <a:r>
              <a:rPr lang="pl-PL" sz="1400" dirty="0" smtClean="0">
                <a:latin typeface="Calibri" panose="020F0502020204030204" pitchFamily="34" charset="0"/>
              </a:rPr>
              <a:t>wg </a:t>
            </a:r>
            <a:r>
              <a:rPr lang="pl-PL" sz="1400" dirty="0">
                <a:latin typeface="Calibri" panose="020F0502020204030204" pitchFamily="34" charset="0"/>
              </a:rPr>
              <a:t>stanu na 31.12.2016r.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1675" y="273239"/>
            <a:ext cx="3144761" cy="2090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descr="Z:\SHARE\Zdjęcia\Wrocław\wroclaw-fotolia\Fotolia_46401011_Subscription_X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974"/>
          <a:stretch/>
        </p:blipFill>
        <p:spPr bwMode="auto">
          <a:xfrm>
            <a:off x="5781675" y="2363290"/>
            <a:ext cx="3144761" cy="21292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Z:\SHARE\Zdjęcia\PWr kampus\budynki_PWR_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781675" y="4492585"/>
            <a:ext cx="3121890" cy="21015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ela 5"/>
          <p:cNvGraphicFramePr>
            <a:graphicFrameLocks noGrp="1"/>
          </p:cNvGraphicFramePr>
          <p:nvPr>
            <p:extLst>
              <p:ext uri="{D42A27DB-BD31-4B8C-83A1-F6EECF244321}">
                <p14:modId xmlns:p14="http://schemas.microsoft.com/office/powerpoint/2010/main" val="2380071353"/>
              </p:ext>
            </p:extLst>
          </p:nvPr>
        </p:nvGraphicFramePr>
        <p:xfrm>
          <a:off x="856181" y="1850258"/>
          <a:ext cx="4782029" cy="3249744"/>
        </p:xfrm>
        <a:graphic>
          <a:graphicData uri="http://schemas.openxmlformats.org/drawingml/2006/table">
            <a:tbl>
              <a:tblPr firstRow="1" bandRow="1">
                <a:tableStyleId>{5C22544A-7EE6-4342-B048-85BDC9FD1C3A}</a:tableStyleId>
              </a:tblPr>
              <a:tblGrid>
                <a:gridCol w="1702180"/>
                <a:gridCol w="978611"/>
                <a:gridCol w="978611"/>
                <a:gridCol w="1122627"/>
              </a:tblGrid>
              <a:tr h="343241">
                <a:tc>
                  <a:txBody>
                    <a:bodyPr/>
                    <a:lstStyle/>
                    <a:p>
                      <a:pPr algn="ctr"/>
                      <a:r>
                        <a:rPr lang="pl-PL" sz="1400" dirty="0" smtClean="0">
                          <a:latin typeface="Calibri" panose="020F0502020204030204" pitchFamily="34" charset="0"/>
                        </a:rPr>
                        <a:t>Program</a:t>
                      </a:r>
                      <a:endParaRPr lang="pl-PL" sz="1400" dirty="0">
                        <a:latin typeface="Calibri" panose="020F0502020204030204" pitchFamily="34" charset="0"/>
                      </a:endParaRPr>
                    </a:p>
                  </a:txBody>
                  <a:tcPr marL="91433" marR="91433" marT="45734" marB="45734" anchor="ctr">
                    <a:solidFill>
                      <a:srgbClr val="A7190E"/>
                    </a:solidFill>
                  </a:tcPr>
                </a:tc>
                <a:tc>
                  <a:txBody>
                    <a:bodyPr/>
                    <a:lstStyle/>
                    <a:p>
                      <a:pPr algn="ctr"/>
                      <a:r>
                        <a:rPr lang="pl-PL" sz="1400" dirty="0" smtClean="0">
                          <a:latin typeface="Calibri" panose="020F0502020204030204" pitchFamily="34" charset="0"/>
                        </a:rPr>
                        <a:t>2014/15</a:t>
                      </a:r>
                      <a:endParaRPr lang="pl-PL" sz="1400" dirty="0">
                        <a:latin typeface="Calibri" panose="020F0502020204030204" pitchFamily="34" charset="0"/>
                      </a:endParaRPr>
                    </a:p>
                  </a:txBody>
                  <a:tcPr marL="91433" marR="91433" marT="45734" marB="45734" anchor="ctr">
                    <a:solidFill>
                      <a:srgbClr val="A7190E"/>
                    </a:solidFill>
                  </a:tcPr>
                </a:tc>
                <a:tc>
                  <a:txBody>
                    <a:bodyPr/>
                    <a:lstStyle/>
                    <a:p>
                      <a:pPr algn="ctr"/>
                      <a:r>
                        <a:rPr lang="pl-PL" sz="1400" dirty="0" smtClean="0">
                          <a:latin typeface="Calibri" panose="020F0502020204030204" pitchFamily="34" charset="0"/>
                        </a:rPr>
                        <a:t>2015/16</a:t>
                      </a:r>
                      <a:endParaRPr lang="pl-PL" sz="1400" dirty="0">
                        <a:latin typeface="Calibri" panose="020F0502020204030204" pitchFamily="34" charset="0"/>
                      </a:endParaRPr>
                    </a:p>
                  </a:txBody>
                  <a:tcPr marL="91433" marR="91433" marT="45734" marB="45734" anchor="ctr">
                    <a:solidFill>
                      <a:srgbClr val="A7190E"/>
                    </a:solidFill>
                  </a:tcPr>
                </a:tc>
                <a:tc>
                  <a:txBody>
                    <a:bodyPr/>
                    <a:lstStyle/>
                    <a:p>
                      <a:pPr algn="ctr"/>
                      <a:r>
                        <a:rPr lang="pl-PL" sz="1400" dirty="0" smtClean="0">
                          <a:latin typeface="Calibri" panose="020F0502020204030204" pitchFamily="34" charset="0"/>
                        </a:rPr>
                        <a:t>2016/17**</a:t>
                      </a:r>
                      <a:endParaRPr lang="pl-PL" sz="1400" dirty="0">
                        <a:latin typeface="Calibri" panose="020F0502020204030204" pitchFamily="34" charset="0"/>
                      </a:endParaRPr>
                    </a:p>
                  </a:txBody>
                  <a:tcPr marL="91433" marR="91433" marT="45734" marB="45734" anchor="ctr">
                    <a:solidFill>
                      <a:srgbClr val="A7190E"/>
                    </a:solidFill>
                  </a:tcPr>
                </a:tc>
              </a:tr>
              <a:tr h="568295">
                <a:tc>
                  <a:txBody>
                    <a:bodyPr/>
                    <a:lstStyle/>
                    <a:p>
                      <a:r>
                        <a:rPr lang="pl-PL" sz="1400" dirty="0" smtClean="0">
                          <a:latin typeface="Calibri" panose="020F0502020204030204" pitchFamily="34" charset="0"/>
                        </a:rPr>
                        <a:t>Erasmus+ KA103</a:t>
                      </a:r>
                      <a:br>
                        <a:rPr lang="pl-PL" sz="1400" dirty="0" smtClean="0">
                          <a:latin typeface="Calibri" panose="020F0502020204030204" pitchFamily="34" charset="0"/>
                        </a:rPr>
                      </a:br>
                      <a:r>
                        <a:rPr lang="en-US" sz="1400" dirty="0" smtClean="0">
                          <a:latin typeface="Calibri" panose="020F0502020204030204" pitchFamily="34" charset="0"/>
                        </a:rPr>
                        <a:t>(</a:t>
                      </a:r>
                      <a:r>
                        <a:rPr lang="en-US" sz="1400" dirty="0" err="1" smtClean="0">
                          <a:latin typeface="Calibri" panose="020F0502020204030204" pitchFamily="34" charset="0"/>
                        </a:rPr>
                        <a:t>studia</a:t>
                      </a:r>
                      <a:r>
                        <a:rPr lang="en-US" sz="1400" dirty="0" smtClean="0">
                          <a:latin typeface="Calibri" panose="020F0502020204030204" pitchFamily="34" charset="0"/>
                        </a:rPr>
                        <a:t>)</a:t>
                      </a:r>
                      <a:endParaRPr lang="pl-PL" sz="1400" dirty="0">
                        <a:latin typeface="Calibri" panose="020F0502020204030204" pitchFamily="34" charset="0"/>
                      </a:endParaRPr>
                    </a:p>
                  </a:txBody>
                  <a:tcPr marL="91433" marR="91433" marT="45734" marB="45734" anchor="ctr">
                    <a:solidFill>
                      <a:srgbClr val="C0C0C0"/>
                    </a:solidFill>
                  </a:tcPr>
                </a:tc>
                <a:tc>
                  <a:txBody>
                    <a:bodyPr/>
                    <a:lstStyle/>
                    <a:p>
                      <a:pPr algn="ctr"/>
                      <a:r>
                        <a:rPr lang="pl-PL" sz="1400" dirty="0" smtClean="0">
                          <a:latin typeface="Calibri" panose="020F0502020204030204" pitchFamily="34" charset="0"/>
                        </a:rPr>
                        <a:t>259</a:t>
                      </a:r>
                      <a:endParaRPr lang="pl-PL" sz="1400" dirty="0">
                        <a:latin typeface="Calibri" panose="020F0502020204030204" pitchFamily="34" charset="0"/>
                      </a:endParaRPr>
                    </a:p>
                  </a:txBody>
                  <a:tcPr marL="91433" marR="91433" marT="45734" marB="45734" anchor="ctr">
                    <a:solidFill>
                      <a:srgbClr val="C0C0C0"/>
                    </a:solidFill>
                  </a:tcPr>
                </a:tc>
                <a:tc>
                  <a:txBody>
                    <a:bodyPr/>
                    <a:lstStyle/>
                    <a:p>
                      <a:pPr algn="ctr"/>
                      <a:r>
                        <a:rPr lang="pl-PL" sz="1400" dirty="0" smtClean="0">
                          <a:latin typeface="Calibri" panose="020F0502020204030204" pitchFamily="34" charset="0"/>
                        </a:rPr>
                        <a:t>290*</a:t>
                      </a:r>
                      <a:endParaRPr lang="pl-PL" sz="1400" dirty="0">
                        <a:latin typeface="Calibri" panose="020F0502020204030204" pitchFamily="34" charset="0"/>
                      </a:endParaRPr>
                    </a:p>
                  </a:txBody>
                  <a:tcPr marL="91433" marR="91433" marT="45734" marB="45734" anchor="ctr">
                    <a:solidFill>
                      <a:srgbClr val="C0C0C0"/>
                    </a:solidFill>
                  </a:tcPr>
                </a:tc>
                <a:tc>
                  <a:txBody>
                    <a:bodyPr/>
                    <a:lstStyle/>
                    <a:p>
                      <a:pPr algn="ctr"/>
                      <a:r>
                        <a:rPr lang="pl-PL" sz="1400" dirty="0" smtClean="0">
                          <a:latin typeface="Calibri" panose="020F0502020204030204" pitchFamily="34" charset="0"/>
                        </a:rPr>
                        <a:t>242</a:t>
                      </a:r>
                      <a:endParaRPr lang="pl-PL" sz="1400" dirty="0">
                        <a:latin typeface="Calibri" panose="020F0502020204030204" pitchFamily="34" charset="0"/>
                      </a:endParaRPr>
                    </a:p>
                  </a:txBody>
                  <a:tcPr marL="91433" marR="91433" marT="45734" marB="45734" anchor="ctr">
                    <a:solidFill>
                      <a:srgbClr val="C0C0C0"/>
                    </a:solidFill>
                  </a:tcPr>
                </a:tc>
              </a:tr>
              <a:tr h="585448">
                <a:tc>
                  <a:txBody>
                    <a:bodyPr/>
                    <a:lstStyle/>
                    <a:p>
                      <a:r>
                        <a:rPr lang="pl-PL" sz="1400" dirty="0" smtClean="0">
                          <a:latin typeface="Calibri" panose="020F0502020204030204" pitchFamily="34" charset="0"/>
                        </a:rPr>
                        <a:t>Erasmus+</a:t>
                      </a:r>
                      <a:r>
                        <a:rPr lang="pl-PL" sz="1400" baseline="0" dirty="0" smtClean="0">
                          <a:latin typeface="Calibri" panose="020F0502020204030204" pitchFamily="34" charset="0"/>
                        </a:rPr>
                        <a:t> KA107 (studia)</a:t>
                      </a:r>
                      <a:endParaRPr lang="pl-PL" sz="1400" dirty="0">
                        <a:latin typeface="Calibri" panose="020F0502020204030204" pitchFamily="34" charset="0"/>
                      </a:endParaRPr>
                    </a:p>
                  </a:txBody>
                  <a:tcPr marL="91433" marR="91433" marT="45734" marB="45734" anchor="ctr">
                    <a:solidFill>
                      <a:srgbClr val="DDDDDD"/>
                    </a:solidFill>
                  </a:tcPr>
                </a:tc>
                <a:tc>
                  <a:txBody>
                    <a:bodyPr/>
                    <a:lstStyle/>
                    <a:p>
                      <a:pPr algn="ctr"/>
                      <a:r>
                        <a:rPr lang="pl-PL" sz="1400" dirty="0" smtClean="0">
                          <a:latin typeface="Calibri" panose="020F0502020204030204" pitchFamily="34" charset="0"/>
                        </a:rPr>
                        <a:t>-</a:t>
                      </a:r>
                      <a:endParaRPr lang="pl-PL" sz="1400" dirty="0">
                        <a:latin typeface="Calibri" panose="020F0502020204030204" pitchFamily="34" charset="0"/>
                      </a:endParaRPr>
                    </a:p>
                  </a:txBody>
                  <a:tcPr marL="91433" marR="91433" marT="45734" marB="45734" anchor="ctr">
                    <a:solidFill>
                      <a:srgbClr val="DDDDDD"/>
                    </a:solidFill>
                  </a:tcPr>
                </a:tc>
                <a:tc>
                  <a:txBody>
                    <a:bodyPr/>
                    <a:lstStyle/>
                    <a:p>
                      <a:pPr algn="ctr"/>
                      <a:r>
                        <a:rPr lang="pl-PL" sz="1400" dirty="0" smtClean="0">
                          <a:latin typeface="Calibri" panose="020F0502020204030204" pitchFamily="34" charset="0"/>
                        </a:rPr>
                        <a:t>12*</a:t>
                      </a:r>
                      <a:endParaRPr lang="pl-PL" sz="1400" dirty="0">
                        <a:latin typeface="Calibri" panose="020F0502020204030204" pitchFamily="34" charset="0"/>
                      </a:endParaRPr>
                    </a:p>
                  </a:txBody>
                  <a:tcPr marL="91433" marR="91433" marT="45734" marB="45734" anchor="ctr">
                    <a:solidFill>
                      <a:srgbClr val="DDDDDD"/>
                    </a:solidFill>
                  </a:tcPr>
                </a:tc>
                <a:tc>
                  <a:txBody>
                    <a:bodyPr/>
                    <a:lstStyle/>
                    <a:p>
                      <a:pPr algn="ctr"/>
                      <a:r>
                        <a:rPr lang="pl-PL" sz="1400" dirty="0" smtClean="0">
                          <a:latin typeface="Calibri" panose="020F0502020204030204" pitchFamily="34" charset="0"/>
                        </a:rPr>
                        <a:t>35</a:t>
                      </a:r>
                      <a:endParaRPr lang="pl-PL" sz="1400" dirty="0">
                        <a:latin typeface="Calibri" panose="020F0502020204030204" pitchFamily="34" charset="0"/>
                      </a:endParaRPr>
                    </a:p>
                  </a:txBody>
                  <a:tcPr marL="91433" marR="91433" marT="45734" marB="45734" anchor="ctr">
                    <a:solidFill>
                      <a:srgbClr val="DDDDDD"/>
                    </a:solidFill>
                  </a:tcPr>
                </a:tc>
              </a:tr>
              <a:tr h="585448">
                <a:tc>
                  <a:txBody>
                    <a:bodyPr/>
                    <a:lstStyle/>
                    <a:p>
                      <a:r>
                        <a:rPr lang="en-US" sz="1400" kern="1200" dirty="0" smtClean="0">
                          <a:solidFill>
                            <a:schemeClr val="dk1"/>
                          </a:solidFill>
                          <a:latin typeface="Calibri" panose="020F0502020204030204" pitchFamily="34" charset="0"/>
                          <a:ea typeface="+mn-ea"/>
                          <a:cs typeface="+mn-cs"/>
                        </a:rPr>
                        <a:t>Erasmus</a:t>
                      </a:r>
                      <a:r>
                        <a:rPr lang="pl-PL" sz="1400" kern="1200" baseline="0" dirty="0" smtClean="0">
                          <a:solidFill>
                            <a:schemeClr val="dk1"/>
                          </a:solidFill>
                          <a:latin typeface="Calibri" panose="020F0502020204030204" pitchFamily="34" charset="0"/>
                          <a:ea typeface="+mn-ea"/>
                          <a:cs typeface="+mn-cs"/>
                        </a:rPr>
                        <a:t> </a:t>
                      </a:r>
                      <a:r>
                        <a:rPr lang="pl-PL" sz="1400" kern="1200" dirty="0" err="1" smtClean="0">
                          <a:solidFill>
                            <a:schemeClr val="dk1"/>
                          </a:solidFill>
                          <a:latin typeface="Calibri" panose="020F0502020204030204" pitchFamily="34" charset="0"/>
                          <a:ea typeface="+mn-ea"/>
                          <a:cs typeface="+mn-cs"/>
                        </a:rPr>
                        <a:t>Mundus</a:t>
                      </a:r>
                      <a:r>
                        <a:rPr lang="pl-PL" sz="1400" kern="1200" dirty="0" smtClean="0">
                          <a:solidFill>
                            <a:schemeClr val="dk1"/>
                          </a:solidFill>
                          <a:latin typeface="Calibri" panose="020F0502020204030204" pitchFamily="34" charset="0"/>
                          <a:ea typeface="+mn-ea"/>
                          <a:cs typeface="+mn-cs"/>
                        </a:rPr>
                        <a:t>  (projekty Akcji 2)</a:t>
                      </a:r>
                      <a:endParaRPr lang="pl-PL" sz="1400"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dirty="0" smtClean="0">
                          <a:latin typeface="Calibri" panose="020F0502020204030204" pitchFamily="34" charset="0"/>
                        </a:rPr>
                        <a:t>13</a:t>
                      </a:r>
                      <a:endParaRPr lang="pl-PL" sz="1400"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dirty="0" smtClean="0">
                          <a:latin typeface="Calibri" panose="020F0502020204030204" pitchFamily="34" charset="0"/>
                        </a:rPr>
                        <a:t>12</a:t>
                      </a:r>
                      <a:endParaRPr lang="pl-PL" sz="1400"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dirty="0" smtClean="0">
                          <a:latin typeface="Calibri" panose="020F0502020204030204" pitchFamily="34" charset="0"/>
                        </a:rPr>
                        <a:t>1</a:t>
                      </a:r>
                      <a:endParaRPr lang="pl-PL" sz="1400" dirty="0">
                        <a:latin typeface="Calibri" panose="020F0502020204030204" pitchFamily="34" charset="0"/>
                      </a:endParaRPr>
                    </a:p>
                  </a:txBody>
                  <a:tcPr marL="91433" marR="91433" marT="45734" marB="45734" anchor="ctr">
                    <a:solidFill>
                      <a:schemeClr val="bg1">
                        <a:lumMod val="75000"/>
                      </a:schemeClr>
                    </a:solidFill>
                  </a:tcPr>
                </a:tc>
              </a:tr>
              <a:tr h="604070">
                <a:tc>
                  <a:txBody>
                    <a:bodyPr/>
                    <a:lstStyle/>
                    <a:p>
                      <a:r>
                        <a:rPr lang="pl-PL" sz="1400" dirty="0" smtClean="0">
                          <a:latin typeface="Calibri" panose="020F0502020204030204" pitchFamily="34" charset="0"/>
                        </a:rPr>
                        <a:t>Exchange</a:t>
                      </a:r>
                      <a:endParaRPr lang="pl-PL" sz="1400" dirty="0">
                        <a:latin typeface="Calibri" panose="020F0502020204030204" pitchFamily="34" charset="0"/>
                      </a:endParaRPr>
                    </a:p>
                  </a:txBody>
                  <a:tcPr marL="91433" marR="91433" marT="45734" marB="45734" anchor="ctr">
                    <a:solidFill>
                      <a:schemeClr val="bg1">
                        <a:lumMod val="85000"/>
                      </a:schemeClr>
                    </a:solidFill>
                  </a:tcPr>
                </a:tc>
                <a:tc>
                  <a:txBody>
                    <a:bodyPr/>
                    <a:lstStyle/>
                    <a:p>
                      <a:pPr algn="ctr"/>
                      <a:r>
                        <a:rPr lang="pl-PL" sz="1400" dirty="0" smtClean="0">
                          <a:latin typeface="Calibri" panose="020F0502020204030204" pitchFamily="34" charset="0"/>
                        </a:rPr>
                        <a:t>22</a:t>
                      </a:r>
                      <a:endParaRPr lang="pl-PL" sz="1400" dirty="0">
                        <a:latin typeface="Calibri" panose="020F0502020204030204" pitchFamily="34" charset="0"/>
                      </a:endParaRPr>
                    </a:p>
                  </a:txBody>
                  <a:tcPr marL="91433" marR="91433" marT="45734" marB="45734" anchor="ctr">
                    <a:solidFill>
                      <a:schemeClr val="bg1">
                        <a:lumMod val="85000"/>
                      </a:schemeClr>
                    </a:solidFill>
                  </a:tcPr>
                </a:tc>
                <a:tc>
                  <a:txBody>
                    <a:bodyPr/>
                    <a:lstStyle/>
                    <a:p>
                      <a:pPr algn="ctr"/>
                      <a:r>
                        <a:rPr lang="pl-PL" sz="1400" dirty="0" smtClean="0">
                          <a:latin typeface="Calibri" panose="020F0502020204030204" pitchFamily="34" charset="0"/>
                        </a:rPr>
                        <a:t>30</a:t>
                      </a:r>
                      <a:endParaRPr lang="pl-PL" sz="1400" dirty="0">
                        <a:latin typeface="Calibri" panose="020F0502020204030204" pitchFamily="34" charset="0"/>
                      </a:endParaRPr>
                    </a:p>
                  </a:txBody>
                  <a:tcPr marL="91433" marR="91433" marT="45734" marB="45734" anchor="ctr">
                    <a:solidFill>
                      <a:schemeClr val="bg1">
                        <a:lumMod val="85000"/>
                      </a:schemeClr>
                    </a:solidFill>
                  </a:tcPr>
                </a:tc>
                <a:tc>
                  <a:txBody>
                    <a:bodyPr/>
                    <a:lstStyle/>
                    <a:p>
                      <a:pPr algn="ctr"/>
                      <a:r>
                        <a:rPr lang="pl-PL" sz="1400" dirty="0" smtClean="0">
                          <a:latin typeface="Calibri" panose="020F0502020204030204" pitchFamily="34" charset="0"/>
                        </a:rPr>
                        <a:t>27</a:t>
                      </a:r>
                      <a:endParaRPr lang="pl-PL" sz="1400" dirty="0">
                        <a:latin typeface="Calibri" panose="020F0502020204030204" pitchFamily="34" charset="0"/>
                      </a:endParaRPr>
                    </a:p>
                  </a:txBody>
                  <a:tcPr marL="91433" marR="91433" marT="45734" marB="45734" anchor="ctr">
                    <a:solidFill>
                      <a:schemeClr val="bg1">
                        <a:lumMod val="85000"/>
                      </a:schemeClr>
                    </a:solidFill>
                  </a:tcPr>
                </a:tc>
              </a:tr>
              <a:tr h="563242">
                <a:tc>
                  <a:txBody>
                    <a:bodyPr/>
                    <a:lstStyle/>
                    <a:p>
                      <a:pPr algn="l"/>
                      <a:r>
                        <a:rPr lang="pl-PL" sz="1400" b="1" dirty="0" smtClean="0">
                          <a:latin typeface="Calibri" panose="020F0502020204030204" pitchFamily="34" charset="0"/>
                        </a:rPr>
                        <a:t>Razem</a:t>
                      </a:r>
                      <a:endParaRPr lang="pl-PL" sz="1400" b="1"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b="1" dirty="0" smtClean="0">
                          <a:latin typeface="Calibri" panose="020F0502020204030204" pitchFamily="34" charset="0"/>
                        </a:rPr>
                        <a:t>294</a:t>
                      </a:r>
                      <a:endParaRPr lang="pl-PL" sz="1400" b="1"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b="1" dirty="0" smtClean="0">
                          <a:latin typeface="Calibri" panose="020F0502020204030204" pitchFamily="34" charset="0"/>
                        </a:rPr>
                        <a:t>344</a:t>
                      </a:r>
                      <a:endParaRPr lang="pl-PL" sz="1400" b="1" dirty="0">
                        <a:latin typeface="Calibri" panose="020F0502020204030204" pitchFamily="34" charset="0"/>
                      </a:endParaRPr>
                    </a:p>
                  </a:txBody>
                  <a:tcPr marL="91433" marR="91433" marT="45734" marB="45734" anchor="ctr">
                    <a:solidFill>
                      <a:schemeClr val="bg1">
                        <a:lumMod val="75000"/>
                      </a:schemeClr>
                    </a:solidFill>
                  </a:tcPr>
                </a:tc>
                <a:tc>
                  <a:txBody>
                    <a:bodyPr/>
                    <a:lstStyle/>
                    <a:p>
                      <a:pPr algn="ctr"/>
                      <a:r>
                        <a:rPr lang="pl-PL" sz="1400" b="1" dirty="0" smtClean="0">
                          <a:latin typeface="Calibri" panose="020F0502020204030204" pitchFamily="34" charset="0"/>
                        </a:rPr>
                        <a:t>305</a:t>
                      </a:r>
                      <a:endParaRPr lang="pl-PL" sz="1400" b="1" dirty="0">
                        <a:latin typeface="Calibri" panose="020F0502020204030204" pitchFamily="34" charset="0"/>
                      </a:endParaRPr>
                    </a:p>
                  </a:txBody>
                  <a:tcPr marL="91433" marR="91433" marT="45734" marB="45734" anchor="ctr">
                    <a:solidFill>
                      <a:schemeClr val="bg1">
                        <a:lumMod val="75000"/>
                      </a:schemeClr>
                    </a:solidFill>
                  </a:tcPr>
                </a:tc>
              </a:tr>
            </a:tbl>
          </a:graphicData>
        </a:graphic>
      </p:graphicFrame>
    </p:spTree>
    <p:extLst>
      <p:ext uri="{BB962C8B-B14F-4D97-AF65-F5344CB8AC3E}">
        <p14:creationId xmlns:p14="http://schemas.microsoft.com/office/powerpoint/2010/main" val="5624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457200" y="274638"/>
            <a:ext cx="8229600" cy="1143000"/>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361950"/>
            <a:r>
              <a:rPr lang="pl-PL" altLang="pl-PL" sz="4000" b="1" dirty="0" smtClean="0"/>
              <a:t>Projekt „</a:t>
            </a:r>
            <a:r>
              <a:rPr lang="pl-PL" altLang="pl-PL" sz="4000" b="1" dirty="0" err="1" smtClean="0"/>
              <a:t>Visiting</a:t>
            </a:r>
            <a:r>
              <a:rPr lang="pl-PL" altLang="pl-PL" sz="4000" b="1" dirty="0" smtClean="0"/>
              <a:t> </a:t>
            </a:r>
            <a:r>
              <a:rPr lang="pl-PL" altLang="pl-PL" sz="4000" b="1" dirty="0" err="1" smtClean="0"/>
              <a:t>Professors</a:t>
            </a:r>
            <a:r>
              <a:rPr lang="pl-PL" altLang="pl-PL" sz="4000" b="1" dirty="0" smtClean="0"/>
              <a:t>”</a:t>
            </a:r>
          </a:p>
        </p:txBody>
      </p:sp>
      <p:sp>
        <p:nvSpPr>
          <p:cNvPr id="3" name="Rectangle 3"/>
          <p:cNvSpPr>
            <a:spLocks noGrp="1"/>
          </p:cNvSpPr>
          <p:nvPr>
            <p:ph idx="1"/>
          </p:nvPr>
        </p:nvSpPr>
        <p:spPr>
          <a:xfrm>
            <a:off x="855955" y="1417638"/>
            <a:ext cx="7859216" cy="4525963"/>
          </a:xfrm>
        </p:spPr>
        <p:txBody>
          <a:bodyPr>
            <a:noAutofit/>
          </a:bodyPr>
          <a:lstStyle/>
          <a:p>
            <a:pPr marL="0" indent="0">
              <a:buNone/>
            </a:pPr>
            <a:r>
              <a:rPr lang="pl-PL" sz="1800" dirty="0" smtClean="0"/>
              <a:t>Program finansowany z Funduszu </a:t>
            </a:r>
            <a:r>
              <a:rPr lang="pl-PL" sz="1800" i="1" dirty="0" err="1" smtClean="0"/>
              <a:t>Scientiae</a:t>
            </a:r>
            <a:r>
              <a:rPr lang="pl-PL" sz="1800" i="1" dirty="0" smtClean="0"/>
              <a:t> </a:t>
            </a:r>
            <a:r>
              <a:rPr lang="pl-PL" sz="1800" i="1" dirty="0" err="1" smtClean="0"/>
              <a:t>Wratislavienses</a:t>
            </a:r>
            <a:r>
              <a:rPr lang="pl-PL" sz="1800" i="1" dirty="0" smtClean="0"/>
              <a:t> </a:t>
            </a:r>
            <a:r>
              <a:rPr lang="pl-PL" sz="1800" dirty="0" smtClean="0"/>
              <a:t>Gminy Wrocław.</a:t>
            </a:r>
            <a:endParaRPr lang="pl-PL" sz="1800" b="1" dirty="0" smtClean="0"/>
          </a:p>
        </p:txBody>
      </p:sp>
      <p:sp>
        <p:nvSpPr>
          <p:cNvPr id="4" name="pole tekstowe 3"/>
          <p:cNvSpPr txBox="1"/>
          <p:nvPr/>
        </p:nvSpPr>
        <p:spPr>
          <a:xfrm>
            <a:off x="4904740" y="1988840"/>
            <a:ext cx="4067944" cy="2308324"/>
          </a:xfrm>
          <a:prstGeom prst="rect">
            <a:avLst/>
          </a:prstGeom>
          <a:noFill/>
        </p:spPr>
        <p:txBody>
          <a:bodyPr wrap="square" rtlCol="0">
            <a:spAutoFit/>
          </a:bodyPr>
          <a:lstStyle/>
          <a:p>
            <a:r>
              <a:rPr lang="pl-PL" sz="1600" dirty="0">
                <a:latin typeface="Calibri" pitchFamily="34" charset="0"/>
                <a:cs typeface="Calibri" pitchFamily="34" charset="0"/>
              </a:rPr>
              <a:t>W 2016 roku Politechnika Wrocławska otrzymała dofinansowanie na realizację następujących wizyt: </a:t>
            </a:r>
            <a:endParaRPr lang="pl-PL" sz="1600" dirty="0" smtClean="0">
              <a:latin typeface="Calibri" pitchFamily="34" charset="0"/>
              <a:cs typeface="Calibri" pitchFamily="34" charset="0"/>
            </a:endParaRPr>
          </a:p>
          <a:p>
            <a:endParaRPr lang="pl-PL" sz="1600" b="1" dirty="0">
              <a:latin typeface="Calibri" pitchFamily="34" charset="0"/>
              <a:cs typeface="Calibri" pitchFamily="34" charset="0"/>
            </a:endParaRPr>
          </a:p>
          <a:p>
            <a:r>
              <a:rPr lang="pl-PL" sz="1600" dirty="0">
                <a:latin typeface="Calibri" pitchFamily="34" charset="0"/>
                <a:cs typeface="Calibri" pitchFamily="34" charset="0"/>
              </a:rPr>
              <a:t>prof. Pedro </a:t>
            </a:r>
            <a:r>
              <a:rPr lang="pl-PL" sz="1600" dirty="0" err="1">
                <a:latin typeface="Calibri" pitchFamily="34" charset="0"/>
                <a:cs typeface="Calibri" pitchFamily="34" charset="0"/>
              </a:rPr>
              <a:t>Albertos</a:t>
            </a:r>
            <a:endParaRPr lang="pl-PL" sz="1600" dirty="0">
              <a:latin typeface="Calibri" pitchFamily="34" charset="0"/>
              <a:cs typeface="Calibri" pitchFamily="34" charset="0"/>
            </a:endParaRPr>
          </a:p>
          <a:p>
            <a:r>
              <a:rPr lang="pl-PL" sz="1600" dirty="0">
                <a:latin typeface="Calibri" pitchFamily="34" charset="0"/>
                <a:cs typeface="Calibri" pitchFamily="34" charset="0"/>
              </a:rPr>
              <a:t>prof. </a:t>
            </a:r>
            <a:r>
              <a:rPr lang="pl-PL" sz="1600" dirty="0" err="1">
                <a:latin typeface="Calibri" pitchFamily="34" charset="0"/>
                <a:cs typeface="Calibri" pitchFamily="34" charset="0"/>
              </a:rPr>
              <a:t>Victorino</a:t>
            </a:r>
            <a:r>
              <a:rPr lang="pl-PL" sz="1600" dirty="0">
                <a:latin typeface="Calibri" pitchFamily="34" charset="0"/>
                <a:cs typeface="Calibri" pitchFamily="34" charset="0"/>
              </a:rPr>
              <a:t> Franco</a:t>
            </a:r>
          </a:p>
          <a:p>
            <a:r>
              <a:rPr lang="pl-PL" sz="1600" dirty="0">
                <a:latin typeface="Calibri" pitchFamily="34" charset="0"/>
                <a:cs typeface="Calibri" pitchFamily="34" charset="0"/>
              </a:rPr>
              <a:t>prof. </a:t>
            </a:r>
            <a:r>
              <a:rPr lang="pl-PL" sz="1600" dirty="0" err="1">
                <a:latin typeface="Calibri" pitchFamily="34" charset="0"/>
                <a:cs typeface="Calibri" pitchFamily="34" charset="0"/>
              </a:rPr>
              <a:t>Taufiq</a:t>
            </a:r>
            <a:r>
              <a:rPr lang="pl-PL" sz="1600" dirty="0">
                <a:latin typeface="Calibri" pitchFamily="34" charset="0"/>
                <a:cs typeface="Calibri" pitchFamily="34" charset="0"/>
              </a:rPr>
              <a:t> </a:t>
            </a:r>
            <a:r>
              <a:rPr lang="pl-PL" sz="1600" dirty="0" err="1">
                <a:latin typeface="Calibri" pitchFamily="34" charset="0"/>
                <a:cs typeface="Calibri" pitchFamily="34" charset="0"/>
              </a:rPr>
              <a:t>Choudhry</a:t>
            </a:r>
            <a:endParaRPr lang="pl-PL" sz="1600" dirty="0">
              <a:latin typeface="Calibri" pitchFamily="34" charset="0"/>
              <a:cs typeface="Calibri" pitchFamily="34" charset="0"/>
            </a:endParaRPr>
          </a:p>
          <a:p>
            <a:r>
              <a:rPr lang="pl-PL" sz="1600" dirty="0">
                <a:latin typeface="Calibri" pitchFamily="34" charset="0"/>
                <a:cs typeface="Calibri" pitchFamily="34" charset="0"/>
              </a:rPr>
              <a:t>prof. </a:t>
            </a:r>
            <a:r>
              <a:rPr lang="pl-PL" sz="1600" dirty="0" err="1">
                <a:latin typeface="Calibri" pitchFamily="34" charset="0"/>
                <a:cs typeface="Calibri" pitchFamily="34" charset="0"/>
              </a:rPr>
              <a:t>Fionn</a:t>
            </a:r>
            <a:r>
              <a:rPr lang="pl-PL" sz="1600" dirty="0">
                <a:latin typeface="Calibri" pitchFamily="34" charset="0"/>
                <a:cs typeface="Calibri" pitchFamily="34" charset="0"/>
              </a:rPr>
              <a:t> Stevenson</a:t>
            </a:r>
          </a:p>
          <a:p>
            <a:r>
              <a:rPr lang="pl-PL" sz="1600" dirty="0">
                <a:latin typeface="Calibri" pitchFamily="34" charset="0"/>
                <a:cs typeface="Calibri" pitchFamily="34" charset="0"/>
              </a:rPr>
              <a:t>prof. Stephan </a:t>
            </a:r>
            <a:r>
              <a:rPr lang="pl-PL" sz="1600" dirty="0" err="1">
                <a:latin typeface="Calibri" pitchFamily="34" charset="0"/>
                <a:cs typeface="Calibri" pitchFamily="34" charset="0"/>
              </a:rPr>
              <a:t>Reitzenstein</a:t>
            </a:r>
            <a:r>
              <a:rPr lang="pl-PL" sz="1600" dirty="0">
                <a:latin typeface="Calibri" pitchFamily="34" charset="0"/>
                <a:cs typeface="Calibri" pitchFamily="34" charset="0"/>
              </a:rPr>
              <a:t> </a:t>
            </a:r>
          </a:p>
        </p:txBody>
      </p:sp>
      <p:sp>
        <p:nvSpPr>
          <p:cNvPr id="5" name="pole tekstowe 4"/>
          <p:cNvSpPr txBox="1"/>
          <p:nvPr/>
        </p:nvSpPr>
        <p:spPr>
          <a:xfrm>
            <a:off x="878942" y="2015449"/>
            <a:ext cx="3520172" cy="2585323"/>
          </a:xfrm>
          <a:prstGeom prst="rect">
            <a:avLst/>
          </a:prstGeom>
          <a:noFill/>
        </p:spPr>
        <p:txBody>
          <a:bodyPr wrap="square" rtlCol="0">
            <a:spAutoFit/>
          </a:bodyPr>
          <a:lstStyle/>
          <a:p>
            <a:r>
              <a:rPr lang="pl-PL" b="1" dirty="0">
                <a:latin typeface="Calibri" pitchFamily="34" charset="0"/>
                <a:cs typeface="Calibri" pitchFamily="34" charset="0"/>
              </a:rPr>
              <a:t>Cele</a:t>
            </a:r>
            <a:r>
              <a:rPr lang="pl-PL" b="1" dirty="0" smtClean="0">
                <a:latin typeface="Calibri" pitchFamily="34" charset="0"/>
                <a:cs typeface="Calibri" pitchFamily="34" charset="0"/>
              </a:rPr>
              <a:t>:</a:t>
            </a:r>
          </a:p>
          <a:p>
            <a:endParaRPr lang="pl-PL" sz="1600" b="1" dirty="0">
              <a:latin typeface="Calibri" pitchFamily="34" charset="0"/>
              <a:cs typeface="Calibri" pitchFamily="34" charset="0"/>
            </a:endParaRPr>
          </a:p>
          <a:p>
            <a:pPr marL="285750" indent="-285750">
              <a:buClr>
                <a:srgbClr val="A7190E"/>
              </a:buClr>
              <a:buFont typeface="Wingdings" panose="05000000000000000000" pitchFamily="2" charset="2"/>
              <a:buChar char="§"/>
            </a:pPr>
            <a:r>
              <a:rPr lang="pl-PL" sz="1600" dirty="0">
                <a:latin typeface="Calibri" pitchFamily="34" charset="0"/>
                <a:cs typeface="Calibri" pitchFamily="34" charset="0"/>
              </a:rPr>
              <a:t>wspieranie procesu rozwoju potencjału dydaktycznego Politechniki Wrocławskiej </a:t>
            </a:r>
            <a:r>
              <a:rPr lang="pl-PL" sz="1600" dirty="0" smtClean="0">
                <a:latin typeface="Calibri" pitchFamily="34" charset="0"/>
                <a:cs typeface="Calibri" pitchFamily="34" charset="0"/>
              </a:rPr>
              <a:t>poprzez wykłady </a:t>
            </a:r>
            <a:r>
              <a:rPr lang="pl-PL" sz="1600" dirty="0">
                <a:latin typeface="Calibri" pitchFamily="34" charset="0"/>
                <a:cs typeface="Calibri" pitchFamily="34" charset="0"/>
              </a:rPr>
              <a:t>profesorów wizytujących </a:t>
            </a:r>
            <a:r>
              <a:rPr lang="pl-PL" sz="1600" dirty="0" smtClean="0">
                <a:latin typeface="Calibri" pitchFamily="34" charset="0"/>
                <a:cs typeface="Calibri" pitchFamily="34" charset="0"/>
              </a:rPr>
              <a:t/>
            </a:r>
            <a:br>
              <a:rPr lang="pl-PL" sz="1600" dirty="0" smtClean="0">
                <a:latin typeface="Calibri" pitchFamily="34" charset="0"/>
                <a:cs typeface="Calibri" pitchFamily="34" charset="0"/>
              </a:rPr>
            </a:br>
            <a:r>
              <a:rPr lang="pl-PL" sz="1600" dirty="0" smtClean="0">
                <a:latin typeface="Calibri" pitchFamily="34" charset="0"/>
                <a:cs typeface="Calibri" pitchFamily="34" charset="0"/>
              </a:rPr>
              <a:t>z </a:t>
            </a:r>
            <a:r>
              <a:rPr lang="pl-PL" sz="1600" dirty="0">
                <a:latin typeface="Calibri" pitchFamily="34" charset="0"/>
                <a:cs typeface="Calibri" pitchFamily="34" charset="0"/>
              </a:rPr>
              <a:t>zagranicy w celu prowadzenia zajęć </a:t>
            </a:r>
            <a:r>
              <a:rPr lang="pl-PL" sz="1600" dirty="0" smtClean="0">
                <a:latin typeface="Calibri" pitchFamily="34" charset="0"/>
                <a:cs typeface="Calibri" pitchFamily="34" charset="0"/>
              </a:rPr>
              <a:t> ze </a:t>
            </a:r>
            <a:r>
              <a:rPr lang="pl-PL" sz="1600" dirty="0">
                <a:latin typeface="Calibri" pitchFamily="34" charset="0"/>
                <a:cs typeface="Calibri" pitchFamily="34" charset="0"/>
              </a:rPr>
              <a:t>studentami</a:t>
            </a:r>
            <a:r>
              <a:rPr lang="pl-PL" sz="1600" dirty="0" smtClean="0">
                <a:latin typeface="Calibri" pitchFamily="34" charset="0"/>
                <a:cs typeface="Calibri" pitchFamily="34" charset="0"/>
              </a:rPr>
              <a:t>.</a:t>
            </a:r>
          </a:p>
          <a:p>
            <a:pPr>
              <a:buClr>
                <a:srgbClr val="C00000"/>
              </a:buClr>
            </a:pPr>
            <a:endParaRPr lang="pl-PL" sz="1600" dirty="0" smtClean="0">
              <a:latin typeface="Calibri" pitchFamily="34" charset="0"/>
              <a:cs typeface="Calibri" pitchFamily="34" charset="0"/>
            </a:endParaRPr>
          </a:p>
          <a:p>
            <a:pPr>
              <a:buClr>
                <a:srgbClr val="C00000"/>
              </a:buClr>
            </a:pPr>
            <a:endParaRPr lang="pl-PL" sz="1600" dirty="0">
              <a:latin typeface="Calibri" pitchFamily="34" charset="0"/>
              <a:cs typeface="Calibri" pitchFamily="34" charset="0"/>
            </a:endParaRPr>
          </a:p>
        </p:txBody>
      </p:sp>
      <p:pic>
        <p:nvPicPr>
          <p:cNvPr id="6" name="Picture 3" descr="logo_transpar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8712" y="465138"/>
            <a:ext cx="2085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Z:\SHARE\Zdjęcia\Wrocław\wroclaw-fotolia\Fotolia_41394339_Subscription_XX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955" y="4430435"/>
            <a:ext cx="8122663" cy="2282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65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457200" y="274638"/>
            <a:ext cx="8229600" cy="1143000"/>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361950"/>
            <a:r>
              <a:rPr lang="pl-PL" altLang="pl-PL" sz="4000" b="1" dirty="0" smtClean="0"/>
              <a:t>Szkoły letnie</a:t>
            </a:r>
          </a:p>
        </p:txBody>
      </p:sp>
      <p:sp>
        <p:nvSpPr>
          <p:cNvPr id="3" name="Rectangle 3"/>
          <p:cNvSpPr>
            <a:spLocks noGrp="1"/>
          </p:cNvSpPr>
          <p:nvPr>
            <p:ph idx="1"/>
          </p:nvPr>
        </p:nvSpPr>
        <p:spPr>
          <a:xfrm>
            <a:off x="855951" y="1048073"/>
            <a:ext cx="7604482" cy="1948879"/>
          </a:xfrm>
          <a:noFill/>
          <a:ln>
            <a:noFill/>
          </a:ln>
        </p:spPr>
        <p:txBody>
          <a:bodyPr>
            <a:noAutofit/>
          </a:bodyPr>
          <a:lstStyle/>
          <a:p>
            <a:r>
              <a:rPr lang="pl-PL" sz="1400" b="1" dirty="0" smtClean="0"/>
              <a:t>Międzynarodowe Szkoły Letnie </a:t>
            </a:r>
            <a:r>
              <a:rPr lang="pl-PL" sz="1400" dirty="0" smtClean="0"/>
              <a:t>organizowane  dla </a:t>
            </a:r>
            <a:r>
              <a:rPr lang="pl-PL" sz="1400" dirty="0"/>
              <a:t>studentów z uczelni </a:t>
            </a:r>
            <a:r>
              <a:rPr lang="pl-PL" sz="1400" dirty="0" smtClean="0"/>
              <a:t>partnerskich. </a:t>
            </a:r>
            <a:endParaRPr lang="pl-PL" sz="1400" dirty="0"/>
          </a:p>
          <a:p>
            <a:endParaRPr lang="pl-PL" sz="1400" dirty="0" smtClean="0"/>
          </a:p>
          <a:p>
            <a:r>
              <a:rPr lang="pl-PL" sz="1300" dirty="0" smtClean="0"/>
              <a:t>Główne </a:t>
            </a:r>
            <a:r>
              <a:rPr lang="pl-PL" sz="1300" dirty="0"/>
              <a:t>cele </a:t>
            </a:r>
            <a:r>
              <a:rPr lang="pl-PL" sz="1300" dirty="0" smtClean="0"/>
              <a:t> </a:t>
            </a:r>
          </a:p>
          <a:p>
            <a:pPr marL="285750" indent="-285750">
              <a:buClr>
                <a:srgbClr val="A7190E"/>
              </a:buClr>
              <a:buFont typeface="Wingdings" panose="05000000000000000000" pitchFamily="2" charset="2"/>
              <a:buChar char="§"/>
            </a:pPr>
            <a:r>
              <a:rPr lang="pl-PL" sz="1300" dirty="0" smtClean="0"/>
              <a:t>wymiana doświadczeń z zakresu nowych technologii stosowanych w inżynierii</a:t>
            </a:r>
          </a:p>
          <a:p>
            <a:pPr marL="285750" indent="-285750">
              <a:buClr>
                <a:srgbClr val="A7190E"/>
              </a:buClr>
              <a:buFont typeface="Wingdings" panose="05000000000000000000" pitchFamily="2" charset="2"/>
              <a:buChar char="§"/>
            </a:pPr>
            <a:r>
              <a:rPr lang="pl-PL" sz="1300" dirty="0" smtClean="0"/>
              <a:t>poprawa </a:t>
            </a:r>
            <a:r>
              <a:rPr lang="pl-PL" sz="1300" dirty="0"/>
              <a:t>kompetencji zawodowych oraz umiejętności pracy w zespołach </a:t>
            </a:r>
            <a:r>
              <a:rPr lang="pl-PL" sz="1300" dirty="0" smtClean="0"/>
              <a:t>międzynarodowych</a:t>
            </a:r>
            <a:endParaRPr lang="pl-PL" sz="1300" dirty="0"/>
          </a:p>
          <a:p>
            <a:pPr marL="285750" indent="-285750">
              <a:buClr>
                <a:srgbClr val="A7190E"/>
              </a:buClr>
              <a:buFont typeface="Wingdings" panose="05000000000000000000" pitchFamily="2" charset="2"/>
              <a:buChar char="§"/>
            </a:pPr>
            <a:r>
              <a:rPr lang="pl-PL" sz="1300" dirty="0"/>
              <a:t>zapoznanie zagranicznych studentów z kulturą i historią Polski, poprzez m.in. intensywny kurs języka polskiego, a także </a:t>
            </a:r>
            <a:r>
              <a:rPr lang="pl-PL" sz="1300" dirty="0" smtClean="0"/>
              <a:t> </a:t>
            </a:r>
            <a:r>
              <a:rPr lang="pl-PL" sz="1300" dirty="0"/>
              <a:t>wycieczki po Wrocławiu oraz po regionie Dolnego </a:t>
            </a:r>
            <a:r>
              <a:rPr lang="pl-PL" sz="1300" dirty="0" smtClean="0"/>
              <a:t>Śląska</a:t>
            </a:r>
          </a:p>
          <a:p>
            <a:endParaRPr lang="pl-PL" sz="1400" dirty="0"/>
          </a:p>
          <a:p>
            <a:r>
              <a:rPr lang="pl-PL" sz="1600" b="1" dirty="0"/>
              <a:t>Edycje 2016</a:t>
            </a:r>
            <a:r>
              <a:rPr lang="pl-PL" sz="1600" b="1" dirty="0" smtClean="0"/>
              <a:t>:</a:t>
            </a:r>
          </a:p>
          <a:p>
            <a:endParaRPr lang="pl-PL" sz="1600" b="1" dirty="0"/>
          </a:p>
          <a:p>
            <a:pPr marL="285750" indent="-285750">
              <a:spcBef>
                <a:spcPts val="0"/>
              </a:spcBef>
              <a:buClr>
                <a:srgbClr val="A7190E"/>
              </a:buClr>
              <a:buFont typeface="Wingdings" panose="05000000000000000000" pitchFamily="2" charset="2"/>
              <a:buChar char="§"/>
            </a:pPr>
            <a:r>
              <a:rPr lang="pl-PL" sz="1300" b="1" dirty="0" smtClean="0"/>
              <a:t>Szkoła </a:t>
            </a:r>
            <a:r>
              <a:rPr lang="pl-PL" sz="1300" b="1" dirty="0"/>
              <a:t>letnia 3e+</a:t>
            </a:r>
          </a:p>
          <a:p>
            <a:pPr>
              <a:spcBef>
                <a:spcPts val="0"/>
              </a:spcBef>
              <a:buClr>
                <a:srgbClr val="A7190E"/>
              </a:buClr>
            </a:pPr>
            <a:r>
              <a:rPr lang="pl-PL" sz="1300" dirty="0"/>
              <a:t>23 uczestników z Australii, Chin, Izraela, Portugalii, </a:t>
            </a:r>
            <a:br>
              <a:rPr lang="pl-PL" sz="1300" dirty="0"/>
            </a:br>
            <a:r>
              <a:rPr lang="pl-PL" sz="1300" dirty="0"/>
              <a:t>Tajwanu, Rosji i Ukrainy  (realizacja: W2, W5, W7, W9, SJO i DWM)</a:t>
            </a:r>
          </a:p>
          <a:p>
            <a:pPr>
              <a:spcBef>
                <a:spcPts val="0"/>
              </a:spcBef>
              <a:buClr>
                <a:srgbClr val="A7190E"/>
              </a:buClr>
            </a:pPr>
            <a:endParaRPr lang="pl-PL" sz="1300" dirty="0"/>
          </a:p>
          <a:p>
            <a:pPr marL="285750" indent="-285750">
              <a:spcBef>
                <a:spcPts val="0"/>
              </a:spcBef>
              <a:buClr>
                <a:srgbClr val="A7190E"/>
              </a:buClr>
              <a:buFont typeface="Wingdings" panose="05000000000000000000" pitchFamily="2" charset="2"/>
              <a:buChar char="§"/>
            </a:pPr>
            <a:r>
              <a:rPr lang="pl-PL" sz="1300" b="1" dirty="0" err="1"/>
              <a:t>WrUT</a:t>
            </a:r>
            <a:r>
              <a:rPr lang="pl-PL" sz="1300" b="1" dirty="0"/>
              <a:t> </a:t>
            </a:r>
            <a:r>
              <a:rPr lang="pl-PL" sz="1300" b="1" dirty="0" err="1"/>
              <a:t>Summer</a:t>
            </a:r>
            <a:r>
              <a:rPr lang="pl-PL" sz="1300" b="1" dirty="0"/>
              <a:t> School</a:t>
            </a:r>
          </a:p>
          <a:p>
            <a:pPr>
              <a:spcBef>
                <a:spcPts val="0"/>
              </a:spcBef>
              <a:buClr>
                <a:srgbClr val="A7190E"/>
              </a:buClr>
            </a:pPr>
            <a:r>
              <a:rPr lang="pl-PL" sz="1300" dirty="0"/>
              <a:t>126 uczestników z Indii (realizacja: W1, W2, W4, W8  i W10, SJO i DWM)</a:t>
            </a:r>
          </a:p>
          <a:p>
            <a:pPr>
              <a:spcBef>
                <a:spcPts val="0"/>
              </a:spcBef>
              <a:buClr>
                <a:srgbClr val="A7190E"/>
              </a:buClr>
            </a:pPr>
            <a:endParaRPr lang="pl-PL" sz="1300" dirty="0"/>
          </a:p>
          <a:p>
            <a:pPr marL="285750" indent="-285750">
              <a:spcBef>
                <a:spcPts val="0"/>
              </a:spcBef>
              <a:buClr>
                <a:srgbClr val="A7190E"/>
              </a:buClr>
              <a:buFont typeface="Wingdings" panose="05000000000000000000" pitchFamily="2" charset="2"/>
              <a:buChar char="§"/>
            </a:pPr>
            <a:r>
              <a:rPr lang="pl-PL" sz="1300" b="1" dirty="0"/>
              <a:t>Szkoła Letnia Architektury LIVING UNIT </a:t>
            </a:r>
          </a:p>
          <a:p>
            <a:pPr>
              <a:spcBef>
                <a:spcPts val="0"/>
              </a:spcBef>
              <a:buClr>
                <a:srgbClr val="A7190E"/>
              </a:buClr>
            </a:pPr>
            <a:r>
              <a:rPr lang="pl-PL" sz="1300" dirty="0"/>
              <a:t>pod patronatem Europejskiej Stolicy Kultury Wrocław 2016 </a:t>
            </a:r>
          </a:p>
          <a:p>
            <a:pPr>
              <a:spcBef>
                <a:spcPts val="0"/>
              </a:spcBef>
              <a:buClr>
                <a:srgbClr val="A7190E"/>
              </a:buClr>
            </a:pPr>
            <a:r>
              <a:rPr lang="pl-PL" sz="1300" dirty="0"/>
              <a:t>30 uczestników z Holandii i PWr (realizacja TU Delft; W1, DWM)</a:t>
            </a:r>
          </a:p>
          <a:p>
            <a:pPr>
              <a:spcBef>
                <a:spcPts val="0"/>
              </a:spcBef>
              <a:buClr>
                <a:srgbClr val="A7190E"/>
              </a:buClr>
            </a:pPr>
            <a:endParaRPr lang="pl-PL" sz="1300" dirty="0"/>
          </a:p>
          <a:p>
            <a:pPr marL="285750" indent="-285750">
              <a:spcBef>
                <a:spcPts val="0"/>
              </a:spcBef>
              <a:buClr>
                <a:srgbClr val="A7190E"/>
              </a:buClr>
              <a:buFont typeface="Wingdings" panose="05000000000000000000" pitchFamily="2" charset="2"/>
              <a:buChar char="§"/>
            </a:pPr>
            <a:r>
              <a:rPr lang="pl-PL" sz="1300" b="1" dirty="0"/>
              <a:t>Szkoła Zimowa dla </a:t>
            </a:r>
            <a:r>
              <a:rPr lang="pl-PL" sz="1300" b="1" dirty="0" smtClean="0"/>
              <a:t>studentów z </a:t>
            </a:r>
            <a:r>
              <a:rPr lang="pl-PL" sz="1300" b="1" dirty="0" err="1"/>
              <a:t>Guilin</a:t>
            </a:r>
            <a:r>
              <a:rPr lang="pl-PL" sz="1300" b="1" dirty="0"/>
              <a:t> University of Technology </a:t>
            </a:r>
          </a:p>
          <a:p>
            <a:pPr>
              <a:spcBef>
                <a:spcPts val="0"/>
              </a:spcBef>
              <a:buClr>
                <a:srgbClr val="A7190E"/>
              </a:buClr>
            </a:pPr>
            <a:r>
              <a:rPr lang="pl-PL" sz="1300" dirty="0"/>
              <a:t>40 uczestników z Chin, którzy podczas swojego pobytu brali udział w kursie </a:t>
            </a:r>
            <a:endParaRPr lang="pl-PL" sz="1300" dirty="0" smtClean="0"/>
          </a:p>
          <a:p>
            <a:pPr>
              <a:spcBef>
                <a:spcPts val="0"/>
              </a:spcBef>
              <a:buClr>
                <a:srgbClr val="A7190E"/>
              </a:buClr>
            </a:pPr>
            <a:r>
              <a:rPr lang="pl-PL" sz="1300" dirty="0" smtClean="0"/>
              <a:t>języka </a:t>
            </a:r>
            <a:r>
              <a:rPr lang="pl-PL" sz="1300" dirty="0"/>
              <a:t>polskiego oraz zajęciach  </a:t>
            </a:r>
            <a:r>
              <a:rPr lang="pl-PL" sz="1300" dirty="0" smtClean="0"/>
              <a:t>z kultury  i </a:t>
            </a:r>
            <a:r>
              <a:rPr lang="pl-PL" sz="1300" dirty="0"/>
              <a:t>historii Polski zorganizowanych przez </a:t>
            </a:r>
            <a:r>
              <a:rPr lang="pl-PL" sz="1300" dirty="0" smtClean="0"/>
              <a:t>SJP</a:t>
            </a:r>
            <a:endParaRPr lang="pl-PL" sz="1300" dirty="0"/>
          </a:p>
          <a:p>
            <a:endParaRPr lang="pl-PL" sz="1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0757" y="3555747"/>
            <a:ext cx="1636044" cy="700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0757" y="4431630"/>
            <a:ext cx="1689293" cy="785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749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683568" y="404664"/>
            <a:ext cx="7560840" cy="719138"/>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361950"/>
            <a:r>
              <a:rPr lang="pl-PL" altLang="pl-PL" sz="4000" b="1" dirty="0" smtClean="0"/>
              <a:t>Inne projekty </a:t>
            </a:r>
          </a:p>
        </p:txBody>
      </p:sp>
      <p:sp>
        <p:nvSpPr>
          <p:cNvPr id="3" name="Rectangle 3"/>
          <p:cNvSpPr>
            <a:spLocks noGrp="1"/>
          </p:cNvSpPr>
          <p:nvPr>
            <p:ph type="body" idx="1"/>
          </p:nvPr>
        </p:nvSpPr>
        <p:spPr>
          <a:xfrm>
            <a:off x="827584" y="1270030"/>
            <a:ext cx="4896544" cy="5153303"/>
          </a:xfrm>
        </p:spPr>
        <p:txBody>
          <a:bodyPr>
            <a:noAutofit/>
          </a:bodyPr>
          <a:lstStyle/>
          <a:p>
            <a:pPr marL="285750" indent="-285750">
              <a:buClr>
                <a:srgbClr val="C00000"/>
              </a:buClr>
              <a:buFont typeface="Wingdings" panose="05000000000000000000" pitchFamily="2" charset="2"/>
              <a:buChar char="§"/>
            </a:pPr>
            <a:r>
              <a:rPr lang="pl-PL" sz="1600" b="1" dirty="0" smtClean="0"/>
              <a:t>Wymiana studentów z </a:t>
            </a:r>
            <a:r>
              <a:rPr lang="pl-PL" sz="1600" b="1" dirty="0" err="1"/>
              <a:t>Peoples</a:t>
            </a:r>
            <a:r>
              <a:rPr lang="pl-PL" sz="1600" b="1" dirty="0"/>
              <a:t>' </a:t>
            </a:r>
            <a:r>
              <a:rPr lang="pl-PL" sz="1600" b="1" dirty="0" err="1"/>
              <a:t>Friendship</a:t>
            </a:r>
            <a:r>
              <a:rPr lang="pl-PL" sz="1600" b="1" dirty="0"/>
              <a:t> University of </a:t>
            </a:r>
            <a:r>
              <a:rPr lang="pl-PL" sz="1600" b="1" dirty="0" smtClean="0"/>
              <a:t>Russia                                                                                                          </a:t>
            </a:r>
            <a:r>
              <a:rPr lang="pl-PL" sz="1400" dirty="0" smtClean="0"/>
              <a:t>22 </a:t>
            </a:r>
            <a:r>
              <a:rPr lang="pl-PL" sz="1400" dirty="0"/>
              <a:t>uczestników z PWr, 19 uczestników z PFUR (realizacja: PFUR, W3, W4, SJO, DWM</a:t>
            </a:r>
            <a:r>
              <a:rPr lang="pl-PL" sz="1400" dirty="0" smtClean="0"/>
              <a:t>)</a:t>
            </a:r>
          </a:p>
          <a:p>
            <a:pPr>
              <a:buClr>
                <a:srgbClr val="C00000"/>
              </a:buClr>
            </a:pPr>
            <a:endParaRPr lang="pl-PL" sz="1600" dirty="0"/>
          </a:p>
          <a:p>
            <a:pPr marL="285750" indent="-285750">
              <a:buClr>
                <a:srgbClr val="C00000"/>
              </a:buClr>
              <a:buFont typeface="Wingdings" panose="05000000000000000000" pitchFamily="2" charset="2"/>
              <a:buChar char="§"/>
            </a:pPr>
            <a:r>
              <a:rPr lang="pl-PL" sz="1600" b="1" dirty="0" smtClean="0"/>
              <a:t>Wyjazd </a:t>
            </a:r>
            <a:r>
              <a:rPr lang="pl-PL" sz="1600" b="1" dirty="0"/>
              <a:t>Studialny studentów </a:t>
            </a:r>
            <a:r>
              <a:rPr lang="pl-PL" sz="1600" b="1" dirty="0" smtClean="0"/>
              <a:t>PWr. </a:t>
            </a:r>
            <a:r>
              <a:rPr lang="pl-PL" sz="1600" b="1" dirty="0"/>
              <a:t>do </a:t>
            </a:r>
            <a:r>
              <a:rPr lang="pl-PL" sz="1600" b="1" dirty="0" smtClean="0"/>
              <a:t>Holandii</a:t>
            </a:r>
            <a:endParaRPr lang="pl-PL" sz="1400" dirty="0"/>
          </a:p>
          <a:p>
            <a:pPr marL="285750" indent="-285750">
              <a:buClr>
                <a:schemeClr val="bg1"/>
              </a:buClr>
              <a:buFont typeface="Wingdings" panose="05000000000000000000" pitchFamily="2" charset="2"/>
              <a:buChar char="§"/>
            </a:pPr>
            <a:r>
              <a:rPr lang="pl-PL" sz="1400" dirty="0" smtClean="0"/>
              <a:t>Wyjazd </a:t>
            </a:r>
            <a:r>
              <a:rPr lang="pl-PL" sz="1400" dirty="0"/>
              <a:t>był formą podziękowania dla </a:t>
            </a:r>
            <a:r>
              <a:rPr lang="pl-PL" sz="1400" dirty="0" smtClean="0"/>
              <a:t>studentów zaangażowanych</a:t>
            </a:r>
            <a:r>
              <a:rPr lang="pl-PL" sz="1400" dirty="0"/>
              <a:t> </a:t>
            </a:r>
            <a:r>
              <a:rPr lang="pl-PL" sz="1400" dirty="0" smtClean="0"/>
              <a:t>w </a:t>
            </a:r>
            <a:r>
              <a:rPr lang="pl-PL" sz="1400" dirty="0"/>
              <a:t>realizację Pawilonu Politechniki Wrocławskiej, </a:t>
            </a:r>
            <a:r>
              <a:rPr lang="pl-PL" sz="1400" dirty="0" smtClean="0"/>
              <a:t> który </a:t>
            </a:r>
            <a:r>
              <a:rPr lang="pl-PL" sz="1400" dirty="0"/>
              <a:t>powstał w maju 2015 r. z okazji 70-lecia Uczelni. </a:t>
            </a:r>
            <a:r>
              <a:rPr lang="pl-PL" sz="1400" dirty="0" smtClean="0"/>
              <a:t> W </a:t>
            </a:r>
            <a:r>
              <a:rPr lang="pl-PL" sz="1400" dirty="0"/>
              <a:t>wyjeździe wzięli udział przedstawiciele kół </a:t>
            </a:r>
            <a:r>
              <a:rPr lang="pl-PL" sz="1400" dirty="0" smtClean="0"/>
              <a:t>naukowych z </a:t>
            </a:r>
            <a:r>
              <a:rPr lang="pl-PL" sz="1400" dirty="0"/>
              <a:t>Wydziałów: Architektury, Budownictwa Lądowego i </a:t>
            </a:r>
            <a:r>
              <a:rPr lang="pl-PL" sz="1400" dirty="0" smtClean="0"/>
              <a:t>Wodnego</a:t>
            </a:r>
            <a:r>
              <a:rPr lang="pl-PL" sz="1400" dirty="0"/>
              <a:t> </a:t>
            </a:r>
            <a:r>
              <a:rPr lang="pl-PL" sz="1400" dirty="0" smtClean="0"/>
              <a:t>oraz </a:t>
            </a:r>
            <a:r>
              <a:rPr lang="pl-PL" sz="1400" dirty="0"/>
              <a:t>Elektroniki. </a:t>
            </a:r>
          </a:p>
          <a:p>
            <a:pPr>
              <a:buClr>
                <a:srgbClr val="C00000"/>
              </a:buClr>
            </a:pPr>
            <a:endParaRPr lang="pl-PL" sz="1600" dirty="0"/>
          </a:p>
          <a:p>
            <a:pPr marL="285750" indent="-285750">
              <a:buClr>
                <a:srgbClr val="C00000"/>
              </a:buClr>
              <a:buFont typeface="Wingdings" panose="05000000000000000000" pitchFamily="2" charset="2"/>
              <a:buChar char="§"/>
            </a:pPr>
            <a:r>
              <a:rPr lang="pl-PL" sz="1600" b="1" dirty="0" smtClean="0"/>
              <a:t>Zjazd </a:t>
            </a:r>
            <a:r>
              <a:rPr lang="pl-PL" sz="1600" b="1" dirty="0"/>
              <a:t>Wietnamskich </a:t>
            </a:r>
            <a:r>
              <a:rPr lang="pl-PL" sz="1600" b="1" dirty="0" smtClean="0"/>
              <a:t>Absolwentów Politechniki Wrocławskiej                                     </a:t>
            </a:r>
          </a:p>
          <a:p>
            <a:pPr marL="285750" indent="-285750">
              <a:buClr>
                <a:schemeClr val="bg1"/>
              </a:buClr>
              <a:buFont typeface="Wingdings" panose="05000000000000000000" pitchFamily="2" charset="2"/>
              <a:buChar char="§"/>
            </a:pPr>
            <a:r>
              <a:rPr lang="pl-PL" sz="1400" dirty="0" smtClean="0"/>
              <a:t>Po </a:t>
            </a:r>
            <a:r>
              <a:rPr lang="pl-PL" sz="1400" dirty="0"/>
              <a:t>raz pierwszy został zorganizowany Zjazd Zagranicznych </a:t>
            </a:r>
            <a:r>
              <a:rPr lang="pl-PL" sz="1400" dirty="0" smtClean="0"/>
              <a:t>       Absolwentów </a:t>
            </a:r>
            <a:r>
              <a:rPr lang="pl-PL" sz="1400" dirty="0"/>
              <a:t>PWr, w którym wzięło udział 20 wietnamskich absolwentów. </a:t>
            </a:r>
          </a:p>
          <a:p>
            <a:pPr>
              <a:buClr>
                <a:srgbClr val="C00000"/>
              </a:buClr>
            </a:pPr>
            <a:endParaRPr lang="pl-PL" sz="1600" dirty="0" smtClean="0">
              <a:cs typeface="Calibri" pitchFamily="34" charset="0"/>
            </a:endParaRPr>
          </a:p>
        </p:txBody>
      </p:sp>
      <p:pic>
        <p:nvPicPr>
          <p:cNvPr id="6" name="Symbol zastępczy zawartości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8421" y="1144584"/>
            <a:ext cx="2938324" cy="4176464"/>
          </a:xfrm>
          <a:prstGeom prst="rect">
            <a:avLst/>
          </a:prstGeom>
        </p:spPr>
      </p:pic>
    </p:spTree>
    <p:extLst>
      <p:ext uri="{BB962C8B-B14F-4D97-AF65-F5344CB8AC3E}">
        <p14:creationId xmlns:p14="http://schemas.microsoft.com/office/powerpoint/2010/main" val="54827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p:cNvSpPr>
          <p:nvPr>
            <p:ph type="body" idx="1"/>
          </p:nvPr>
        </p:nvSpPr>
        <p:spPr>
          <a:xfrm>
            <a:off x="1009266" y="1300033"/>
            <a:ext cx="5650966" cy="5153303"/>
          </a:xfrm>
        </p:spPr>
        <p:txBody>
          <a:bodyPr>
            <a:noAutofit/>
          </a:bodyPr>
          <a:lstStyle/>
          <a:p>
            <a:pPr marL="285750" indent="-285750">
              <a:buClr>
                <a:srgbClr val="C00000"/>
              </a:buClr>
              <a:buFont typeface="Wingdings" panose="05000000000000000000" pitchFamily="2" charset="2"/>
              <a:buChar char="§"/>
            </a:pPr>
            <a:r>
              <a:rPr lang="pl-PL" sz="1400" b="1" dirty="0"/>
              <a:t>Seminarium „Open the </a:t>
            </a:r>
            <a:r>
              <a:rPr lang="pl-PL" sz="1400" b="1" dirty="0" err="1"/>
              <a:t>door</a:t>
            </a:r>
            <a:r>
              <a:rPr lang="pl-PL" sz="1400" b="1" dirty="0"/>
              <a:t> to </a:t>
            </a:r>
            <a:r>
              <a:rPr lang="pl-PL" sz="1400" b="1" dirty="0" err="1"/>
              <a:t>Israeli</a:t>
            </a:r>
            <a:r>
              <a:rPr lang="pl-PL" sz="1400" b="1" dirty="0"/>
              <a:t> </a:t>
            </a:r>
            <a:r>
              <a:rPr lang="pl-PL" sz="1400" b="1" dirty="0" err="1"/>
              <a:t>Innovation</a:t>
            </a:r>
            <a:r>
              <a:rPr lang="pl-PL" sz="1400" b="1" dirty="0"/>
              <a:t>”</a:t>
            </a:r>
          </a:p>
          <a:p>
            <a:pPr algn="just">
              <a:buClr>
                <a:srgbClr val="C00000"/>
              </a:buClr>
            </a:pPr>
            <a:r>
              <a:rPr lang="pl-PL" sz="1400" dirty="0"/>
              <a:t>S</a:t>
            </a:r>
            <a:r>
              <a:rPr lang="pl-PL" sz="1400" dirty="0" smtClean="0"/>
              <a:t>eminarium </a:t>
            </a:r>
            <a:r>
              <a:rPr lang="pl-PL" sz="1400" dirty="0"/>
              <a:t>poświęcone innowacji </a:t>
            </a:r>
            <a:r>
              <a:rPr lang="pl-PL" sz="1400" dirty="0" smtClean="0"/>
              <a:t>Izraela, a </a:t>
            </a:r>
            <a:r>
              <a:rPr lang="pl-PL" sz="1400" dirty="0"/>
              <a:t>przede wszystkim fenomenowi start-</a:t>
            </a:r>
            <a:r>
              <a:rPr lang="pl-PL" sz="1400" dirty="0" err="1"/>
              <a:t>upów</a:t>
            </a:r>
            <a:r>
              <a:rPr lang="pl-PL" sz="1400" dirty="0"/>
              <a:t> w </a:t>
            </a:r>
            <a:r>
              <a:rPr lang="pl-PL" sz="1400" dirty="0" err="1"/>
              <a:t>Irazelu</a:t>
            </a:r>
            <a:r>
              <a:rPr lang="pl-PL" sz="1400" dirty="0"/>
              <a:t>. W </a:t>
            </a:r>
            <a:r>
              <a:rPr lang="pl-PL" sz="1400" dirty="0" smtClean="0"/>
              <a:t>spotkaniu </a:t>
            </a:r>
            <a:r>
              <a:rPr lang="pl-PL" sz="1400" dirty="0"/>
              <a:t>wzięło udział 100 gości </a:t>
            </a:r>
            <a:r>
              <a:rPr lang="pl-PL" sz="1400" dirty="0" smtClean="0"/>
              <a:t>                     z </a:t>
            </a:r>
            <a:r>
              <a:rPr lang="pl-PL" sz="1400" dirty="0"/>
              <a:t>obszaru gospodarki, biznesu oraz nauki</a:t>
            </a:r>
            <a:r>
              <a:rPr lang="pl-PL" sz="1400" dirty="0" smtClean="0"/>
              <a:t>. (Realizacja DWM, Ambasada Izraela  w Polsce</a:t>
            </a:r>
            <a:r>
              <a:rPr lang="pl-PL" sz="1400" dirty="0"/>
              <a:t>, Urząd Marszałkowski Województwa </a:t>
            </a:r>
            <a:r>
              <a:rPr lang="pl-PL" sz="1400" dirty="0" smtClean="0"/>
              <a:t>Dolnośląskiego) </a:t>
            </a:r>
          </a:p>
          <a:p>
            <a:pPr algn="just">
              <a:buClr>
                <a:srgbClr val="C00000"/>
              </a:buClr>
            </a:pPr>
            <a:endParaRPr lang="pl-PL" sz="1400" dirty="0" smtClean="0"/>
          </a:p>
          <a:p>
            <a:pPr marL="285750" indent="-285750" algn="just">
              <a:buClr>
                <a:srgbClr val="C00000"/>
              </a:buClr>
              <a:buFont typeface="Wingdings" panose="05000000000000000000" pitchFamily="2" charset="2"/>
              <a:buChar char="§"/>
            </a:pPr>
            <a:r>
              <a:rPr lang="pl-PL" sz="1400" dirty="0" smtClean="0"/>
              <a:t>S</a:t>
            </a:r>
            <a:r>
              <a:rPr lang="pl-PL" sz="1400" b="1" dirty="0" smtClean="0"/>
              <a:t>potkanie </a:t>
            </a:r>
            <a:r>
              <a:rPr lang="pl-PL" sz="1400" b="1" dirty="0"/>
              <a:t>brokerskie </a:t>
            </a:r>
            <a:r>
              <a:rPr lang="pl-PL" sz="1400" b="1" dirty="0" err="1"/>
              <a:t>SmartMatch</a:t>
            </a:r>
            <a:r>
              <a:rPr lang="pl-PL" sz="1400" b="1" dirty="0"/>
              <a:t> 2016</a:t>
            </a:r>
          </a:p>
          <a:p>
            <a:pPr algn="just">
              <a:buClr>
                <a:srgbClr val="C00000"/>
              </a:buClr>
            </a:pPr>
            <a:r>
              <a:rPr lang="pl-PL" sz="1400" dirty="0"/>
              <a:t>Spotkanie, w tematyce „Green Energy”, miało na celu umożliwienie naukowcom i przedsiębiorcom nawiązanie i zacieśnienie kontaktów międzynarodowych oraz promocję planowanych i realizowanych projektów i przedsięwzięć </a:t>
            </a:r>
            <a:r>
              <a:rPr lang="pl-PL" sz="1400" dirty="0" smtClean="0"/>
              <a:t>naukowo-badawczych. W </a:t>
            </a:r>
            <a:r>
              <a:rPr lang="pl-PL" sz="1400" dirty="0"/>
              <a:t>wydarzeniu wzięło udział </a:t>
            </a:r>
            <a:r>
              <a:rPr lang="pl-PL" sz="1400" dirty="0" smtClean="0"/>
              <a:t>                      54 </a:t>
            </a:r>
            <a:r>
              <a:rPr lang="pl-PL" sz="1400" dirty="0"/>
              <a:t>uczestników</a:t>
            </a:r>
            <a:r>
              <a:rPr lang="pl-PL" sz="1400" dirty="0" smtClean="0"/>
              <a:t>. (</a:t>
            </a:r>
            <a:r>
              <a:rPr lang="pl-PL" sz="1400" dirty="0"/>
              <a:t>Realizacja DWM, CWINT</a:t>
            </a:r>
            <a:r>
              <a:rPr lang="pl-PL" sz="1400" dirty="0" smtClean="0"/>
              <a:t>)</a:t>
            </a:r>
          </a:p>
          <a:p>
            <a:pPr algn="just">
              <a:buClr>
                <a:srgbClr val="C00000"/>
              </a:buClr>
            </a:pPr>
            <a:endParaRPr lang="pl-PL" sz="1400" b="1" dirty="0" smtClean="0"/>
          </a:p>
          <a:p>
            <a:pPr marL="285750" indent="-285750" algn="just">
              <a:buClr>
                <a:srgbClr val="C00000"/>
              </a:buClr>
              <a:buFont typeface="Wingdings" panose="05000000000000000000" pitchFamily="2" charset="2"/>
              <a:buChar char="§"/>
            </a:pPr>
            <a:r>
              <a:rPr lang="pl-PL" sz="1400" b="1" dirty="0" smtClean="0"/>
              <a:t>International </a:t>
            </a:r>
            <a:r>
              <a:rPr lang="pl-PL" sz="1400" b="1" dirty="0"/>
              <a:t>Staff Training </a:t>
            </a:r>
            <a:r>
              <a:rPr lang="pl-PL" sz="1400" b="1" dirty="0" err="1"/>
              <a:t>Week</a:t>
            </a:r>
            <a:r>
              <a:rPr lang="pl-PL" sz="1400" b="1" dirty="0"/>
              <a:t> 2016</a:t>
            </a:r>
          </a:p>
          <a:p>
            <a:pPr algn="just">
              <a:buClr>
                <a:srgbClr val="C00000"/>
              </a:buClr>
            </a:pPr>
            <a:r>
              <a:rPr lang="pl-PL" sz="1400" dirty="0"/>
              <a:t>3. edycja International Staff Training </a:t>
            </a:r>
            <a:r>
              <a:rPr lang="pl-PL" sz="1400" dirty="0" err="1"/>
              <a:t>Week</a:t>
            </a:r>
            <a:r>
              <a:rPr lang="pl-PL" sz="1400" dirty="0"/>
              <a:t> dla przedstawicieli zagranicznych uczelni partnerskich. </a:t>
            </a:r>
            <a:r>
              <a:rPr lang="pl-PL" sz="1400" dirty="0" smtClean="0"/>
              <a:t> W 2016 roku </a:t>
            </a:r>
            <a:r>
              <a:rPr lang="pl-PL" sz="1400" dirty="0"/>
              <a:t>nasza uczelnia gościła 21 reprezentantów z 13 krajów.  </a:t>
            </a:r>
            <a:r>
              <a:rPr lang="pl-PL" sz="1400" dirty="0" smtClean="0"/>
              <a:t>Tematem </a:t>
            </a:r>
            <a:r>
              <a:rPr lang="pl-PL" sz="1400" dirty="0"/>
              <a:t>przewodnim były </a:t>
            </a:r>
            <a:r>
              <a:rPr lang="pl-PL" sz="1400" dirty="0" smtClean="0"/>
              <a:t>warsztaty „</a:t>
            </a:r>
            <a:r>
              <a:rPr lang="pl-PL" sz="1400" dirty="0"/>
              <a:t>Design </a:t>
            </a:r>
            <a:r>
              <a:rPr lang="pl-PL" sz="1400" dirty="0" err="1"/>
              <a:t>Thinking</a:t>
            </a:r>
            <a:r>
              <a:rPr lang="pl-PL" sz="1400" dirty="0"/>
              <a:t>”, zorganizowane przy udziale WCTT. </a:t>
            </a:r>
          </a:p>
          <a:p>
            <a:pPr algn="just">
              <a:buClr>
                <a:srgbClr val="C00000"/>
              </a:buClr>
            </a:pPr>
            <a:endParaRPr lang="pl-PL" sz="1400" dirty="0" smtClean="0">
              <a:cs typeface="Calibri" pitchFamily="34" charset="0"/>
            </a:endParaRPr>
          </a:p>
        </p:txBody>
      </p:sp>
      <p:sp>
        <p:nvSpPr>
          <p:cNvPr id="6" name="Rectangle 2"/>
          <p:cNvSpPr txBox="1">
            <a:spLocks/>
          </p:cNvSpPr>
          <p:nvPr/>
        </p:nvSpPr>
        <p:spPr>
          <a:xfrm>
            <a:off x="683568" y="404664"/>
            <a:ext cx="7560840" cy="719138"/>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361950"/>
            <a:r>
              <a:rPr lang="pl-PL" altLang="pl-PL" sz="4000" b="1" dirty="0" smtClean="0"/>
              <a:t>Pozostałe wydarzenia </a:t>
            </a:r>
          </a:p>
        </p:txBody>
      </p:sp>
      <p:pic>
        <p:nvPicPr>
          <p:cNvPr id="5" name="Obraz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4456" y="4581128"/>
            <a:ext cx="1570933" cy="797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4456" y="2780928"/>
            <a:ext cx="1410500" cy="1279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231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755576" y="477614"/>
            <a:ext cx="7781925"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4000" b="1" dirty="0">
                <a:latin typeface="Calibri" pitchFamily="34" charset="0"/>
                <a:cs typeface="Calibri" pitchFamily="34" charset="0"/>
              </a:rPr>
              <a:t>Politechnika dla młodych</a:t>
            </a:r>
            <a:endParaRPr lang="en-GB" altLang="pl-PL" sz="4000" b="1" dirty="0">
              <a:latin typeface="Calibri" pitchFamily="34" charset="0"/>
              <a:cs typeface="Calibri" pitchFamily="34" charset="0"/>
            </a:endParaRPr>
          </a:p>
        </p:txBody>
      </p:sp>
      <p:pic>
        <p:nvPicPr>
          <p:cNvPr id="3"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59776" y="1772816"/>
            <a:ext cx="8215435" cy="4608512"/>
          </a:xfrm>
          <a:prstGeom prst="rect">
            <a:avLst/>
          </a:prstGeom>
          <a:solidFill>
            <a:srgbClr val="FFFFFF">
              <a:shade val="85000"/>
            </a:srgbClr>
          </a:solidFill>
          <a:ln w="9525">
            <a:noFill/>
            <a:round/>
            <a:headEnd/>
            <a:tailEnd/>
          </a:ln>
          <a:effectLst/>
          <a:extLst/>
        </p:spPr>
      </p:pic>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899988" y="477615"/>
            <a:ext cx="7344420" cy="719137"/>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Politechnika dla młodych</a:t>
            </a:r>
          </a:p>
        </p:txBody>
      </p:sp>
      <p:sp>
        <p:nvSpPr>
          <p:cNvPr id="3" name="Rectangle 3"/>
          <p:cNvSpPr>
            <a:spLocks noGrp="1"/>
          </p:cNvSpPr>
          <p:nvPr>
            <p:ph type="body" idx="1"/>
          </p:nvPr>
        </p:nvSpPr>
        <p:spPr>
          <a:xfrm>
            <a:off x="971600" y="1530813"/>
            <a:ext cx="3528392" cy="4418467"/>
          </a:xfrm>
        </p:spPr>
        <p:txBody>
          <a:bodyPr>
            <a:noAutofit/>
          </a:bodyPr>
          <a:lstStyle/>
          <a:p>
            <a:pPr marL="571500" indent="-571500" eaLnBrk="1" hangingPunct="1">
              <a:buClr>
                <a:srgbClr val="A7190E"/>
              </a:buClr>
              <a:buFont typeface="Wingdings" pitchFamily="2" charset="2"/>
              <a:buChar char="§"/>
            </a:pPr>
            <a:r>
              <a:rPr lang="pl-PL" altLang="pl-PL" sz="1600" dirty="0" smtClean="0"/>
              <a:t>Dni Otwarte </a:t>
            </a:r>
          </a:p>
          <a:p>
            <a:pPr marL="571500" indent="-571500" eaLnBrk="1" hangingPunct="1">
              <a:buClr>
                <a:srgbClr val="A7190E"/>
              </a:buClr>
              <a:buFont typeface="Wingdings" pitchFamily="2" charset="2"/>
              <a:buChar char="§"/>
            </a:pPr>
            <a:r>
              <a:rPr lang="pl-PL" altLang="pl-PL" sz="1600" dirty="0" smtClean="0"/>
              <a:t>Olimpiada Chemiczna</a:t>
            </a:r>
          </a:p>
          <a:p>
            <a:pPr marL="571500" indent="-571500" eaLnBrk="1" hangingPunct="1">
              <a:buClr>
                <a:srgbClr val="A7190E"/>
              </a:buClr>
              <a:buFont typeface="Wingdings" pitchFamily="2" charset="2"/>
              <a:buChar char="§"/>
            </a:pPr>
            <a:r>
              <a:rPr lang="pl-PL" altLang="pl-PL" sz="1600" dirty="0" smtClean="0"/>
              <a:t>Dolnośląski Festiwal Nauki</a:t>
            </a:r>
          </a:p>
          <a:p>
            <a:pPr marL="571500" indent="-571500" eaLnBrk="1" hangingPunct="1">
              <a:buClr>
                <a:srgbClr val="A7190E"/>
              </a:buClr>
              <a:buFont typeface="Wingdings" pitchFamily="2" charset="2"/>
              <a:buChar char="§"/>
            </a:pPr>
            <a:r>
              <a:rPr lang="pl-PL" altLang="pl-PL" sz="1600" dirty="0" smtClean="0"/>
              <a:t>Akademia Młodych Odkrywców</a:t>
            </a:r>
          </a:p>
          <a:p>
            <a:pPr marL="571500" indent="-571500" eaLnBrk="1" hangingPunct="1">
              <a:buClr>
                <a:srgbClr val="A7190E"/>
              </a:buClr>
              <a:buFont typeface="Wingdings" pitchFamily="2" charset="2"/>
              <a:buChar char="§"/>
            </a:pPr>
            <a:r>
              <a:rPr lang="pl-PL" altLang="pl-PL" sz="1600" dirty="0" smtClean="0"/>
              <a:t>konkurs „Mam Talent do Nauki”</a:t>
            </a:r>
          </a:p>
          <a:p>
            <a:pPr marL="571500" indent="-571500" eaLnBrk="1" hangingPunct="1">
              <a:buClr>
                <a:srgbClr val="A7190E"/>
              </a:buClr>
              <a:buFont typeface="Wingdings" pitchFamily="2" charset="2"/>
              <a:buChar char="§"/>
            </a:pPr>
            <a:r>
              <a:rPr lang="pl-PL" altLang="pl-PL" sz="1600" i="1" dirty="0" smtClean="0"/>
              <a:t>Studium Talent</a:t>
            </a:r>
          </a:p>
          <a:p>
            <a:pPr marL="571500" indent="-571500" eaLnBrk="1" hangingPunct="1">
              <a:buClr>
                <a:srgbClr val="A7190E"/>
              </a:buClr>
              <a:buFont typeface="Wingdings" pitchFamily="2" charset="2"/>
              <a:buChar char="§"/>
            </a:pPr>
            <a:r>
              <a:rPr lang="pl-PL" altLang="pl-PL" sz="1600" i="1" dirty="0" smtClean="0"/>
              <a:t>e-learning</a:t>
            </a:r>
            <a:endParaRPr lang="pl-PL" altLang="pl-PL" sz="1600" i="1" dirty="0"/>
          </a:p>
          <a:p>
            <a:pPr marL="571500" indent="-571500" eaLnBrk="1" hangingPunct="1">
              <a:buClr>
                <a:srgbClr val="A7190E"/>
              </a:buClr>
              <a:buFont typeface="Wingdings" pitchFamily="2" charset="2"/>
              <a:buChar char="§"/>
            </a:pPr>
            <a:r>
              <a:rPr lang="pl-PL" altLang="pl-PL" sz="1600" dirty="0" smtClean="0"/>
              <a:t>kursy </a:t>
            </a:r>
            <a:r>
              <a:rPr lang="pl-PL" altLang="pl-PL" sz="1600" dirty="0"/>
              <a:t>korespondencyjne </a:t>
            </a:r>
            <a:r>
              <a:rPr lang="pl-PL" altLang="pl-PL" sz="1600" dirty="0" smtClean="0"/>
              <a:t>                         z </a:t>
            </a:r>
            <a:r>
              <a:rPr lang="pl-PL" altLang="pl-PL" sz="1600" dirty="0"/>
              <a:t>matematyki </a:t>
            </a:r>
            <a:r>
              <a:rPr lang="pl-PL" altLang="pl-PL" sz="1600" dirty="0" smtClean="0"/>
              <a:t>i </a:t>
            </a:r>
            <a:r>
              <a:rPr lang="pl-PL" altLang="pl-PL" sz="1600" dirty="0"/>
              <a:t>fizyki dla kandydatów na studia</a:t>
            </a:r>
          </a:p>
          <a:p>
            <a:pPr marL="571500" indent="-571500" eaLnBrk="1" hangingPunct="1">
              <a:buClr>
                <a:srgbClr val="A7190E"/>
              </a:buClr>
              <a:buFont typeface="Wingdings" pitchFamily="2" charset="2"/>
              <a:buChar char="§"/>
            </a:pPr>
            <a:r>
              <a:rPr lang="pl-PL" altLang="pl-PL" sz="1600" dirty="0" smtClean="0"/>
              <a:t>konkursy </a:t>
            </a:r>
            <a:r>
              <a:rPr lang="pl-PL" altLang="pl-PL" sz="1600" dirty="0"/>
              <a:t>programowania zespołowego</a:t>
            </a:r>
          </a:p>
          <a:p>
            <a:pPr marL="571500" indent="-571500">
              <a:buClr>
                <a:srgbClr val="A7190E"/>
              </a:buClr>
              <a:buFont typeface="Wingdings" pitchFamily="2" charset="2"/>
              <a:buChar char="§"/>
            </a:pPr>
            <a:r>
              <a:rPr lang="pl-PL" altLang="pl-PL" sz="1600" dirty="0" smtClean="0"/>
              <a:t>konkurs „</a:t>
            </a:r>
            <a:r>
              <a:rPr lang="pl-PL" altLang="pl-PL" sz="1600" i="1" dirty="0" smtClean="0"/>
              <a:t>Gry </a:t>
            </a:r>
            <a:r>
              <a:rPr lang="pl-PL" altLang="pl-PL" sz="1600" i="1" dirty="0"/>
              <a:t>matematyczne </a:t>
            </a:r>
            <a:r>
              <a:rPr lang="pl-PL" altLang="pl-PL" sz="1600" i="1" dirty="0" smtClean="0"/>
              <a:t/>
            </a:r>
            <a:br>
              <a:rPr lang="pl-PL" altLang="pl-PL" sz="1600" i="1" dirty="0" smtClean="0"/>
            </a:br>
            <a:r>
              <a:rPr lang="pl-PL" altLang="pl-PL" sz="1600" i="1" dirty="0" smtClean="0"/>
              <a:t>i logiczne</a:t>
            </a:r>
            <a:r>
              <a:rPr lang="pl-PL" altLang="pl-PL" sz="1600" i="1" dirty="0"/>
              <a:t>” </a:t>
            </a:r>
            <a:endParaRPr lang="pl-PL" altLang="pl-PL" sz="1600" i="1" dirty="0" smtClean="0"/>
          </a:p>
          <a:p>
            <a:pPr marL="571500" indent="-571500">
              <a:buClr>
                <a:srgbClr val="A7190E"/>
              </a:buClr>
              <a:buFont typeface="Wingdings" pitchFamily="2" charset="2"/>
              <a:buChar char="§"/>
            </a:pPr>
            <a:r>
              <a:rPr lang="pl-PL" altLang="pl-PL" sz="1600" dirty="0" smtClean="0"/>
              <a:t>Projekt współpracy </a:t>
            </a:r>
            <a:r>
              <a:rPr lang="pl-PL" altLang="pl-PL" sz="1600" dirty="0"/>
              <a:t>ze szkołami ponadgimnazjalnymi</a:t>
            </a:r>
          </a:p>
          <a:p>
            <a:pPr marL="0" indent="0" eaLnBrk="1" hangingPunct="1">
              <a:buClr>
                <a:srgbClr val="A7190E"/>
              </a:buClr>
              <a:buNone/>
            </a:pPr>
            <a:endParaRPr lang="pl-PL" altLang="pl-PL" sz="1600" dirty="0" smtClean="0"/>
          </a:p>
        </p:txBody>
      </p:sp>
      <p:pic>
        <p:nvPicPr>
          <p:cNvPr id="1026" name="Picture 2" descr="D:\!!Praca_Adam\!zdjecia\!bartek_sadowski\DFN_dzieciaki\EMAIL\BSA20120918_10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3" r="9796"/>
          <a:stretch/>
        </p:blipFill>
        <p:spPr bwMode="auto">
          <a:xfrm>
            <a:off x="4757351" y="1530813"/>
            <a:ext cx="4061838" cy="2697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57351" y="4228490"/>
            <a:ext cx="4061838" cy="2309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899592" y="404664"/>
            <a:ext cx="7535862" cy="719138"/>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Aktywność studencka</a:t>
            </a:r>
          </a:p>
        </p:txBody>
      </p:sp>
      <p:sp>
        <p:nvSpPr>
          <p:cNvPr id="3" name="Rectangle 3"/>
          <p:cNvSpPr>
            <a:spLocks noGrp="1"/>
          </p:cNvSpPr>
          <p:nvPr>
            <p:ph type="body" idx="1"/>
          </p:nvPr>
        </p:nvSpPr>
        <p:spPr>
          <a:xfrm>
            <a:off x="899593" y="1163916"/>
            <a:ext cx="4032446" cy="2160463"/>
          </a:xfrm>
        </p:spPr>
        <p:txBody>
          <a:bodyPr>
            <a:noAutofit/>
          </a:bodyPr>
          <a:lstStyle/>
          <a:p>
            <a:pPr marL="285750" indent="-285750">
              <a:buClr>
                <a:srgbClr val="A7190E"/>
              </a:buClr>
              <a:buFont typeface="Wingdings" panose="05000000000000000000" pitchFamily="2" charset="2"/>
              <a:buChar char="§"/>
            </a:pPr>
            <a:r>
              <a:rPr lang="pl-PL" altLang="pl-PL" sz="1800" b="1" dirty="0" smtClean="0">
                <a:cs typeface="Calibri" pitchFamily="34" charset="0"/>
              </a:rPr>
              <a:t>157 studenckich kół naukowych</a:t>
            </a:r>
            <a:r>
              <a:rPr lang="pl-PL" altLang="pl-PL" sz="1600" b="1" dirty="0">
                <a:cs typeface="Calibri" pitchFamily="34" charset="0"/>
              </a:rPr>
              <a:t/>
            </a:r>
            <a:br>
              <a:rPr lang="pl-PL" altLang="pl-PL" sz="1600" b="1" dirty="0">
                <a:cs typeface="Calibri" pitchFamily="34" charset="0"/>
              </a:rPr>
            </a:br>
            <a:r>
              <a:rPr lang="pl-PL" altLang="pl-PL" sz="1400" dirty="0">
                <a:cs typeface="Calibri" pitchFamily="34" charset="0"/>
              </a:rPr>
              <a:t>m.in. KN Pojazdów i Robotów Mobilnych </a:t>
            </a:r>
            <a:r>
              <a:rPr lang="pl-PL" altLang="pl-PL" sz="1400" dirty="0" err="1">
                <a:cs typeface="Calibri" pitchFamily="34" charset="0"/>
              </a:rPr>
              <a:t>PiRM</a:t>
            </a:r>
            <a:r>
              <a:rPr lang="pl-PL" altLang="pl-PL" sz="1400" dirty="0">
                <a:cs typeface="Calibri" pitchFamily="34" charset="0"/>
              </a:rPr>
              <a:t>, KN </a:t>
            </a:r>
            <a:r>
              <a:rPr lang="pl-PL" altLang="pl-PL" sz="1400" dirty="0" err="1">
                <a:cs typeface="Calibri" pitchFamily="34" charset="0"/>
              </a:rPr>
              <a:t>Robotyków</a:t>
            </a:r>
            <a:r>
              <a:rPr lang="pl-PL" altLang="pl-PL" sz="1400" dirty="0">
                <a:cs typeface="Calibri" pitchFamily="34" charset="0"/>
              </a:rPr>
              <a:t> </a:t>
            </a:r>
            <a:r>
              <a:rPr lang="pl-PL" altLang="pl-PL" sz="1400" dirty="0" err="1">
                <a:cs typeface="Calibri" pitchFamily="34" charset="0"/>
              </a:rPr>
              <a:t>KoNaR</a:t>
            </a:r>
            <a:r>
              <a:rPr lang="pl-PL" altLang="pl-PL" sz="1400" dirty="0">
                <a:cs typeface="Calibri" pitchFamily="34" charset="0"/>
              </a:rPr>
              <a:t>, AKM APANONAR, Akademicki Klub Lotniczy,  </a:t>
            </a:r>
            <a:r>
              <a:rPr lang="pl-PL" altLang="pl-PL" sz="1400" dirty="0" err="1" smtClean="0">
                <a:cs typeface="Calibri" pitchFamily="34" charset="0"/>
              </a:rPr>
              <a:t>Bio</a:t>
            </a:r>
            <a:r>
              <a:rPr lang="pl-PL" altLang="pl-PL" sz="1400" dirty="0" smtClean="0">
                <a:cs typeface="Calibri" pitchFamily="34" charset="0"/>
              </a:rPr>
              <a:t>-Top</a:t>
            </a:r>
            <a:r>
              <a:rPr lang="pl-PL" altLang="pl-PL" sz="1400" dirty="0">
                <a:cs typeface="Calibri" pitchFamily="34" charset="0"/>
              </a:rPr>
              <a:t>, KN ALLIN, KN Wireless </a:t>
            </a:r>
            <a:r>
              <a:rPr lang="pl-PL" altLang="pl-PL" sz="1400" dirty="0" err="1">
                <a:cs typeface="Calibri" pitchFamily="34" charset="0"/>
              </a:rPr>
              <a:t>Group</a:t>
            </a:r>
            <a:r>
              <a:rPr lang="pl-PL" altLang="pl-PL" sz="1400" dirty="0">
                <a:cs typeface="Calibri" pitchFamily="34" charset="0"/>
              </a:rPr>
              <a:t>, </a:t>
            </a:r>
            <a:r>
              <a:rPr lang="pl-PL" altLang="pl-PL" sz="1400" dirty="0" smtClean="0">
                <a:cs typeface="Calibri" pitchFamily="34" charset="0"/>
              </a:rPr>
              <a:t>KN </a:t>
            </a:r>
            <a:r>
              <a:rPr lang="pl-PL" altLang="pl-PL" sz="1400" dirty="0" err="1">
                <a:cs typeface="Calibri" pitchFamily="34" charset="0"/>
              </a:rPr>
              <a:t>LabVIEW</a:t>
            </a:r>
            <a:r>
              <a:rPr lang="pl-PL" altLang="pl-PL" sz="1400" dirty="0">
                <a:cs typeface="Calibri" pitchFamily="34" charset="0"/>
              </a:rPr>
              <a:t> Fan </a:t>
            </a:r>
            <a:r>
              <a:rPr lang="pl-PL" altLang="pl-PL" sz="1400" dirty="0" err="1">
                <a:cs typeface="Calibri" pitchFamily="34" charset="0"/>
              </a:rPr>
              <a:t>Group</a:t>
            </a:r>
            <a:r>
              <a:rPr lang="pl-PL" altLang="pl-PL" sz="1400" dirty="0">
                <a:cs typeface="Calibri" pitchFamily="34" charset="0"/>
              </a:rPr>
              <a:t>, KN JEDI, KN </a:t>
            </a:r>
            <a:r>
              <a:rPr lang="pl-PL" altLang="pl-PL" sz="1400" dirty="0" err="1">
                <a:cs typeface="Calibri" pitchFamily="34" charset="0"/>
              </a:rPr>
              <a:t>Robocik</a:t>
            </a:r>
            <a:endParaRPr lang="pl-PL" altLang="pl-PL" sz="1600" dirty="0">
              <a:cs typeface="Calibri" pitchFamily="34" charset="0"/>
            </a:endParaRPr>
          </a:p>
        </p:txBody>
      </p:sp>
      <p:sp>
        <p:nvSpPr>
          <p:cNvPr id="5" name="Rectangle 6"/>
          <p:cNvSpPr>
            <a:spLocks noChangeArrowheads="1"/>
          </p:cNvSpPr>
          <p:nvPr/>
        </p:nvSpPr>
        <p:spPr bwMode="auto">
          <a:xfrm>
            <a:off x="899592" y="2996952"/>
            <a:ext cx="4032447"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1600">
                <a:solidFill>
                  <a:schemeClr val="tx1"/>
                </a:solidFill>
                <a:latin typeface="Trebuchet MS" pitchFamily="34" charset="0"/>
              </a:defRPr>
            </a:lvl1pPr>
            <a:lvl2pPr eaLnBrk="0" hangingPunct="0">
              <a:spcBef>
                <a:spcPct val="20000"/>
              </a:spcBef>
              <a:buFont typeface="Arial" charset="0"/>
              <a:buChar char="–"/>
              <a:defRPr sz="1600">
                <a:solidFill>
                  <a:schemeClr val="tx1"/>
                </a:solidFill>
                <a:latin typeface="Trebuchet MS" pitchFamily="34" charset="0"/>
              </a:defRPr>
            </a:lvl2pPr>
            <a:lvl3pPr marL="1143000" indent="-228600" eaLnBrk="0" hangingPunct="0">
              <a:spcBef>
                <a:spcPct val="20000"/>
              </a:spcBef>
              <a:buFont typeface="Arial" charset="0"/>
              <a:buChar char="•"/>
              <a:defRPr sz="1600">
                <a:solidFill>
                  <a:schemeClr val="tx1"/>
                </a:solidFill>
                <a:latin typeface="Trebuchet MS" pitchFamily="34" charset="0"/>
              </a:defRPr>
            </a:lvl3pPr>
            <a:lvl4pPr marL="1600200" indent="-228600" eaLnBrk="0" hangingPunct="0">
              <a:spcBef>
                <a:spcPct val="20000"/>
              </a:spcBef>
              <a:buFont typeface="Arial" charset="0"/>
              <a:buChar char="–"/>
              <a:defRPr sz="1600">
                <a:solidFill>
                  <a:schemeClr val="tx1"/>
                </a:solidFill>
                <a:latin typeface="Trebuchet MS" pitchFamily="34" charset="0"/>
              </a:defRPr>
            </a:lvl4pPr>
            <a:lvl5pPr marL="2057400" indent="-228600" eaLnBrk="0" hangingPunct="0">
              <a:spcBef>
                <a:spcPct val="20000"/>
              </a:spcBef>
              <a:buFont typeface="Arial" charset="0"/>
              <a:buChar char="»"/>
              <a:defRPr sz="1600">
                <a:solidFill>
                  <a:schemeClr val="tx1"/>
                </a:solidFill>
                <a:latin typeface="Trebuchet MS" pitchFamily="34" charset="0"/>
              </a:defRPr>
            </a:lvl5pPr>
            <a:lvl6pPr marL="2514600" indent="-228600" eaLnBrk="0" fontAlgn="base" hangingPunct="0">
              <a:spcBef>
                <a:spcPct val="20000"/>
              </a:spcBef>
              <a:spcAft>
                <a:spcPct val="0"/>
              </a:spcAft>
              <a:buFont typeface="Arial" charset="0"/>
              <a:buChar char="»"/>
              <a:defRPr sz="1600">
                <a:solidFill>
                  <a:schemeClr val="tx1"/>
                </a:solidFill>
                <a:latin typeface="Trebuchet MS" pitchFamily="34" charset="0"/>
              </a:defRPr>
            </a:lvl6pPr>
            <a:lvl7pPr marL="2971800" indent="-228600" eaLnBrk="0" fontAlgn="base" hangingPunct="0">
              <a:spcBef>
                <a:spcPct val="20000"/>
              </a:spcBef>
              <a:spcAft>
                <a:spcPct val="0"/>
              </a:spcAft>
              <a:buFont typeface="Arial" charset="0"/>
              <a:buChar char="»"/>
              <a:defRPr sz="1600">
                <a:solidFill>
                  <a:schemeClr val="tx1"/>
                </a:solidFill>
                <a:latin typeface="Trebuchet MS" pitchFamily="34" charset="0"/>
              </a:defRPr>
            </a:lvl7pPr>
            <a:lvl8pPr marL="3429000" indent="-228600" eaLnBrk="0" fontAlgn="base" hangingPunct="0">
              <a:spcBef>
                <a:spcPct val="20000"/>
              </a:spcBef>
              <a:spcAft>
                <a:spcPct val="0"/>
              </a:spcAft>
              <a:buFont typeface="Arial" charset="0"/>
              <a:buChar char="»"/>
              <a:defRPr sz="1600">
                <a:solidFill>
                  <a:schemeClr val="tx1"/>
                </a:solidFill>
                <a:latin typeface="Trebuchet MS" pitchFamily="34" charset="0"/>
              </a:defRPr>
            </a:lvl8pPr>
            <a:lvl9pPr marL="3886200" indent="-228600" eaLnBrk="0" fontAlgn="base" hangingPunct="0">
              <a:spcBef>
                <a:spcPct val="20000"/>
              </a:spcBef>
              <a:spcAft>
                <a:spcPct val="0"/>
              </a:spcAft>
              <a:buFont typeface="Arial" charset="0"/>
              <a:buChar char="»"/>
              <a:defRPr sz="1600">
                <a:solidFill>
                  <a:schemeClr val="tx1"/>
                </a:solidFill>
                <a:latin typeface="Trebuchet MS" pitchFamily="34" charset="0"/>
              </a:defRPr>
            </a:lvl9pPr>
          </a:lstStyle>
          <a:p>
            <a:pPr marL="285750" indent="-285750" eaLnBrk="1" hangingPunct="1">
              <a:spcBef>
                <a:spcPct val="0"/>
              </a:spcBef>
              <a:buClr>
                <a:srgbClr val="A7190E"/>
              </a:buClr>
              <a:buFont typeface="Wingdings" panose="05000000000000000000" pitchFamily="2" charset="2"/>
              <a:buChar char="§"/>
            </a:pPr>
            <a:r>
              <a:rPr lang="pl-PL" altLang="pl-PL" sz="1800" b="1" dirty="0" smtClean="0">
                <a:latin typeface="Calibri" pitchFamily="34" charset="0"/>
                <a:cs typeface="Calibri" pitchFamily="34" charset="0"/>
              </a:rPr>
              <a:t>17 agend kultury</a:t>
            </a:r>
            <a:r>
              <a:rPr lang="pl-PL" altLang="pl-PL" sz="1800" b="1" dirty="0">
                <a:latin typeface="Calibri" pitchFamily="34" charset="0"/>
                <a:cs typeface="Calibri" pitchFamily="34" charset="0"/>
              </a:rPr>
              <a:t> </a:t>
            </a:r>
            <a:r>
              <a:rPr lang="pl-PL" altLang="pl-PL" sz="1800" b="1" dirty="0" smtClean="0">
                <a:latin typeface="Calibri" pitchFamily="34" charset="0"/>
                <a:cs typeface="Calibri" pitchFamily="34" charset="0"/>
              </a:rPr>
              <a:t>                                           </a:t>
            </a:r>
            <a:r>
              <a:rPr lang="pl-PL" altLang="pl-PL" sz="1400" dirty="0" smtClean="0">
                <a:latin typeface="Calibri" pitchFamily="34" charset="0"/>
                <a:cs typeface="Calibri" pitchFamily="34" charset="0"/>
              </a:rPr>
              <a:t>m.in</a:t>
            </a:r>
            <a:r>
              <a:rPr lang="pl-PL" altLang="pl-PL" sz="1400" dirty="0">
                <a:latin typeface="Calibri" pitchFamily="34" charset="0"/>
                <a:cs typeface="Calibri" pitchFamily="34" charset="0"/>
              </a:rPr>
              <a:t>. Dyskusyjny Klub Filmowy POLITECHNIKA, Akademicki Chór </a:t>
            </a:r>
            <a:r>
              <a:rPr lang="pl-PL" altLang="pl-PL" sz="1400" dirty="0" err="1">
                <a:latin typeface="Calibri" pitchFamily="34" charset="0"/>
                <a:cs typeface="Calibri" pitchFamily="34" charset="0"/>
              </a:rPr>
              <a:t>Pwr</a:t>
            </a:r>
            <a:r>
              <a:rPr lang="pl-PL" altLang="pl-PL" sz="1400" dirty="0">
                <a:latin typeface="Calibri" pitchFamily="34" charset="0"/>
                <a:cs typeface="Calibri" pitchFamily="34" charset="0"/>
              </a:rPr>
              <a:t>, BIG BAND, Akademicki Klub Realizatorów Filmowych FOSA, Stowarzyszenie </a:t>
            </a:r>
            <a:r>
              <a:rPr lang="pl-PL" altLang="pl-PL" sz="1400" dirty="0" err="1">
                <a:latin typeface="Calibri" pitchFamily="34" charset="0"/>
                <a:cs typeface="Calibri" pitchFamily="34" charset="0"/>
              </a:rPr>
              <a:t>paraArtystycznej</a:t>
            </a:r>
            <a:r>
              <a:rPr lang="pl-PL" altLang="pl-PL" sz="1400" dirty="0">
                <a:latin typeface="Calibri" pitchFamily="34" charset="0"/>
                <a:cs typeface="Calibri" pitchFamily="34" charset="0"/>
              </a:rPr>
              <a:t> Fotografii </a:t>
            </a:r>
            <a:r>
              <a:rPr lang="pl-PL" altLang="pl-PL" sz="1400" dirty="0" err="1">
                <a:latin typeface="Calibri" pitchFamily="34" charset="0"/>
                <a:cs typeface="Calibri" pitchFamily="34" charset="0"/>
              </a:rPr>
              <a:t>SpAF</a:t>
            </a:r>
            <a:r>
              <a:rPr lang="pl-PL" altLang="pl-PL" sz="1400" dirty="0">
                <a:latin typeface="Calibri" pitchFamily="34" charset="0"/>
                <a:cs typeface="Calibri" pitchFamily="34" charset="0"/>
              </a:rPr>
              <a:t>, KS Bajer, Orkiestra PWr, Studencki Klub Turystyczny</a:t>
            </a:r>
          </a:p>
        </p:txBody>
      </p:sp>
      <p:sp>
        <p:nvSpPr>
          <p:cNvPr id="6" name="Rectangle 7"/>
          <p:cNvSpPr>
            <a:spLocks noChangeArrowheads="1"/>
          </p:cNvSpPr>
          <p:nvPr/>
        </p:nvSpPr>
        <p:spPr bwMode="auto">
          <a:xfrm>
            <a:off x="899593" y="4951087"/>
            <a:ext cx="4176463"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1600">
                <a:solidFill>
                  <a:schemeClr val="tx1"/>
                </a:solidFill>
                <a:latin typeface="Trebuchet MS" pitchFamily="34" charset="0"/>
              </a:defRPr>
            </a:lvl1pPr>
            <a:lvl2pPr eaLnBrk="0" hangingPunct="0">
              <a:spcBef>
                <a:spcPct val="20000"/>
              </a:spcBef>
              <a:buFont typeface="Arial" charset="0"/>
              <a:buChar char="–"/>
              <a:defRPr sz="1600">
                <a:solidFill>
                  <a:schemeClr val="tx1"/>
                </a:solidFill>
                <a:latin typeface="Trebuchet MS" pitchFamily="34" charset="0"/>
              </a:defRPr>
            </a:lvl2pPr>
            <a:lvl3pPr marL="1143000" indent="-228600" eaLnBrk="0" hangingPunct="0">
              <a:spcBef>
                <a:spcPct val="20000"/>
              </a:spcBef>
              <a:buFont typeface="Arial" charset="0"/>
              <a:buChar char="•"/>
              <a:defRPr sz="1600">
                <a:solidFill>
                  <a:schemeClr val="tx1"/>
                </a:solidFill>
                <a:latin typeface="Trebuchet MS" pitchFamily="34" charset="0"/>
              </a:defRPr>
            </a:lvl3pPr>
            <a:lvl4pPr marL="1600200" indent="-228600" eaLnBrk="0" hangingPunct="0">
              <a:spcBef>
                <a:spcPct val="20000"/>
              </a:spcBef>
              <a:buFont typeface="Arial" charset="0"/>
              <a:buChar char="–"/>
              <a:defRPr sz="1600">
                <a:solidFill>
                  <a:schemeClr val="tx1"/>
                </a:solidFill>
                <a:latin typeface="Trebuchet MS" pitchFamily="34" charset="0"/>
              </a:defRPr>
            </a:lvl4pPr>
            <a:lvl5pPr marL="2057400" indent="-228600" eaLnBrk="0" hangingPunct="0">
              <a:spcBef>
                <a:spcPct val="20000"/>
              </a:spcBef>
              <a:buFont typeface="Arial" charset="0"/>
              <a:buChar char="»"/>
              <a:defRPr sz="1600">
                <a:solidFill>
                  <a:schemeClr val="tx1"/>
                </a:solidFill>
                <a:latin typeface="Trebuchet MS" pitchFamily="34" charset="0"/>
              </a:defRPr>
            </a:lvl5pPr>
            <a:lvl6pPr marL="2514600" indent="-228600" eaLnBrk="0" fontAlgn="base" hangingPunct="0">
              <a:spcBef>
                <a:spcPct val="20000"/>
              </a:spcBef>
              <a:spcAft>
                <a:spcPct val="0"/>
              </a:spcAft>
              <a:buFont typeface="Arial" charset="0"/>
              <a:buChar char="»"/>
              <a:defRPr sz="1600">
                <a:solidFill>
                  <a:schemeClr val="tx1"/>
                </a:solidFill>
                <a:latin typeface="Trebuchet MS" pitchFamily="34" charset="0"/>
              </a:defRPr>
            </a:lvl6pPr>
            <a:lvl7pPr marL="2971800" indent="-228600" eaLnBrk="0" fontAlgn="base" hangingPunct="0">
              <a:spcBef>
                <a:spcPct val="20000"/>
              </a:spcBef>
              <a:spcAft>
                <a:spcPct val="0"/>
              </a:spcAft>
              <a:buFont typeface="Arial" charset="0"/>
              <a:buChar char="»"/>
              <a:defRPr sz="1600">
                <a:solidFill>
                  <a:schemeClr val="tx1"/>
                </a:solidFill>
                <a:latin typeface="Trebuchet MS" pitchFamily="34" charset="0"/>
              </a:defRPr>
            </a:lvl7pPr>
            <a:lvl8pPr marL="3429000" indent="-228600" eaLnBrk="0" fontAlgn="base" hangingPunct="0">
              <a:spcBef>
                <a:spcPct val="20000"/>
              </a:spcBef>
              <a:spcAft>
                <a:spcPct val="0"/>
              </a:spcAft>
              <a:buFont typeface="Arial" charset="0"/>
              <a:buChar char="»"/>
              <a:defRPr sz="1600">
                <a:solidFill>
                  <a:schemeClr val="tx1"/>
                </a:solidFill>
                <a:latin typeface="Trebuchet MS" pitchFamily="34" charset="0"/>
              </a:defRPr>
            </a:lvl8pPr>
            <a:lvl9pPr marL="3886200" indent="-228600" eaLnBrk="0" fontAlgn="base" hangingPunct="0">
              <a:spcBef>
                <a:spcPct val="20000"/>
              </a:spcBef>
              <a:spcAft>
                <a:spcPct val="0"/>
              </a:spcAft>
              <a:buFont typeface="Arial" charset="0"/>
              <a:buChar char="»"/>
              <a:defRPr sz="1600">
                <a:solidFill>
                  <a:schemeClr val="tx1"/>
                </a:solidFill>
                <a:latin typeface="Trebuchet MS" pitchFamily="34" charset="0"/>
              </a:defRPr>
            </a:lvl9pPr>
          </a:lstStyle>
          <a:p>
            <a:pPr marL="285750" indent="-285750" eaLnBrk="1" hangingPunct="1">
              <a:spcBef>
                <a:spcPct val="0"/>
              </a:spcBef>
              <a:buClr>
                <a:srgbClr val="A7190E"/>
              </a:buClr>
              <a:buFont typeface="Wingdings" panose="05000000000000000000" pitchFamily="2" charset="2"/>
              <a:buChar char="§"/>
            </a:pPr>
            <a:r>
              <a:rPr lang="pl-PL" altLang="pl-PL" sz="1800" b="1" dirty="0" smtClean="0">
                <a:latin typeface="Calibri" pitchFamily="34" charset="0"/>
                <a:cs typeface="Calibri" pitchFamily="34" charset="0"/>
              </a:rPr>
              <a:t>22 organizacje studenckie</a:t>
            </a:r>
            <a:r>
              <a:rPr lang="pl-PL" altLang="pl-PL" sz="1800" b="1" dirty="0">
                <a:latin typeface="Calibri" pitchFamily="34" charset="0"/>
                <a:cs typeface="Calibri" pitchFamily="34" charset="0"/>
              </a:rPr>
              <a:t> </a:t>
            </a:r>
            <a:r>
              <a:rPr lang="pl-PL" altLang="pl-PL" sz="1800" b="1" dirty="0" smtClean="0">
                <a:latin typeface="Calibri" pitchFamily="34" charset="0"/>
                <a:cs typeface="Calibri" pitchFamily="34" charset="0"/>
              </a:rPr>
              <a:t>                             </a:t>
            </a:r>
            <a:r>
              <a:rPr lang="pl-PL" altLang="pl-PL" sz="1400" dirty="0" smtClean="0">
                <a:latin typeface="Calibri" pitchFamily="34" charset="0"/>
                <a:cs typeface="Calibri" pitchFamily="34" charset="0"/>
              </a:rPr>
              <a:t>m.in</a:t>
            </a:r>
            <a:r>
              <a:rPr lang="pl-PL" altLang="pl-PL" sz="1400" dirty="0">
                <a:latin typeface="Calibri" pitchFamily="34" charset="0"/>
                <a:cs typeface="Calibri" pitchFamily="34" charset="0"/>
              </a:rPr>
              <a:t>. PWR Racing Team, AIESEC, IAESTE, AEGEE, Stowarzyszenie Twoje Nowe Możliwości, Niezależne Stowarzyszenie Studentów, Akademickie Stowarzyszenie Informatyczne, BEST, Erasmus Student Network ESN, Akademicki Klub Sportowy</a:t>
            </a:r>
          </a:p>
        </p:txBody>
      </p:sp>
      <p:pic>
        <p:nvPicPr>
          <p:cNvPr id="7" name="Obraz 6"/>
          <p:cNvPicPr>
            <a:picLocks noChangeAspect="1"/>
          </p:cNvPicPr>
          <p:nvPr/>
        </p:nvPicPr>
        <p:blipFill rotWithShape="1">
          <a:blip r:embed="rId2" cstate="print">
            <a:extLst>
              <a:ext uri="{28A0092B-C50C-407E-A947-70E740481C1C}">
                <a14:useLocalDpi xmlns:a14="http://schemas.microsoft.com/office/drawing/2010/main" val="0"/>
              </a:ext>
            </a:extLst>
          </a:blip>
          <a:srcRect l="-256" t="-1" r="3906" b="4474"/>
          <a:stretch/>
        </p:blipFill>
        <p:spPr>
          <a:xfrm>
            <a:off x="5790245" y="299150"/>
            <a:ext cx="3118648" cy="2064139"/>
          </a:xfrm>
          <a:prstGeom prst="rect">
            <a:avLst/>
          </a:prstGeom>
        </p:spPr>
      </p:pic>
      <p:pic>
        <p:nvPicPr>
          <p:cNvPr id="14" name="Obraz 13"/>
          <p:cNvPicPr>
            <a:picLocks noChangeAspect="1"/>
          </p:cNvPicPr>
          <p:nvPr/>
        </p:nvPicPr>
        <p:blipFill rotWithShape="1">
          <a:blip r:embed="rId3" cstate="print">
            <a:extLst>
              <a:ext uri="{28A0092B-C50C-407E-A947-70E740481C1C}">
                <a14:useLocalDpi xmlns:a14="http://schemas.microsoft.com/office/drawing/2010/main" val="0"/>
              </a:ext>
            </a:extLst>
          </a:blip>
          <a:srcRect l="2294" t="2" r="4102" b="-1"/>
          <a:stretch/>
        </p:blipFill>
        <p:spPr>
          <a:xfrm>
            <a:off x="5794452" y="4560470"/>
            <a:ext cx="3110233" cy="2081123"/>
          </a:xfrm>
          <a:prstGeom prst="rect">
            <a:avLst/>
          </a:prstGeom>
        </p:spPr>
      </p:pic>
      <p:pic>
        <p:nvPicPr>
          <p:cNvPr id="9" name="Picture 2" descr="Znalezione obrazy dla zapytania akl uav medical expr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451" y="2393708"/>
            <a:ext cx="3114441" cy="2166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14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899592" y="526110"/>
            <a:ext cx="7535862" cy="719138"/>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Nowoczesna uczelnia</a:t>
            </a:r>
          </a:p>
        </p:txBody>
      </p:sp>
      <p:sp>
        <p:nvSpPr>
          <p:cNvPr id="3" name="Rectangle 3"/>
          <p:cNvSpPr>
            <a:spLocks noGrp="1"/>
          </p:cNvSpPr>
          <p:nvPr>
            <p:ph type="body" idx="1"/>
          </p:nvPr>
        </p:nvSpPr>
        <p:spPr>
          <a:xfrm>
            <a:off x="1115616" y="1529082"/>
            <a:ext cx="3312368" cy="5068269"/>
          </a:xfrm>
        </p:spPr>
        <p:txBody>
          <a:bodyPr>
            <a:normAutofit/>
          </a:bodyPr>
          <a:lstStyle/>
          <a:p>
            <a:pPr eaLnBrk="1" hangingPunct="1">
              <a:buFont typeface="Arial" charset="0"/>
              <a:buNone/>
            </a:pPr>
            <a:r>
              <a:rPr lang="pl-PL" altLang="pl-PL" sz="1900" b="1" dirty="0" smtClean="0"/>
              <a:t>Kandydaci:</a:t>
            </a:r>
          </a:p>
          <a:p>
            <a:pPr marL="285750" indent="-285750">
              <a:buClr>
                <a:schemeClr val="tx1"/>
              </a:buClr>
              <a:buFont typeface="Wingdings" pitchFamily="2" charset="2"/>
              <a:buChar char="§"/>
            </a:pPr>
            <a:r>
              <a:rPr lang="pl-PL" altLang="pl-PL" sz="1500" dirty="0" smtClean="0"/>
              <a:t>internetowa rejestracja na studia </a:t>
            </a:r>
            <a:br>
              <a:rPr lang="pl-PL" altLang="pl-PL" sz="1500" dirty="0" smtClean="0"/>
            </a:br>
            <a:r>
              <a:rPr lang="pl-PL" altLang="pl-PL" sz="1500" dirty="0" smtClean="0"/>
              <a:t>www.rekrutacja.pwr.edu.pl</a:t>
            </a:r>
          </a:p>
          <a:p>
            <a:pPr marL="285750" indent="-285750">
              <a:buClr>
                <a:schemeClr val="tx1"/>
              </a:buClr>
              <a:buFont typeface="Wingdings" pitchFamily="2" charset="2"/>
              <a:buChar char="§"/>
            </a:pPr>
            <a:r>
              <a:rPr lang="pl-PL" altLang="pl-PL" sz="1500" dirty="0" smtClean="0"/>
              <a:t>oficjalny portal uczelni </a:t>
            </a:r>
            <a:br>
              <a:rPr lang="pl-PL" altLang="pl-PL" sz="1500" dirty="0" smtClean="0"/>
            </a:br>
            <a:r>
              <a:rPr lang="pl-PL" altLang="pl-PL" sz="1500" dirty="0" smtClean="0"/>
              <a:t>www.pwr.edu.pl</a:t>
            </a:r>
            <a:r>
              <a:rPr lang="pl-PL" altLang="pl-PL" sz="2300" dirty="0" smtClean="0"/>
              <a:t/>
            </a:r>
            <a:br>
              <a:rPr lang="pl-PL" altLang="pl-PL" sz="2300" dirty="0" smtClean="0"/>
            </a:br>
            <a:endParaRPr lang="pl-PL" altLang="pl-PL" sz="1900" dirty="0" smtClean="0"/>
          </a:p>
          <a:p>
            <a:pPr eaLnBrk="1" hangingPunct="1">
              <a:buFont typeface="Arial" charset="0"/>
              <a:buNone/>
            </a:pPr>
            <a:r>
              <a:rPr lang="pl-PL" altLang="pl-PL" sz="1900" b="1" dirty="0" smtClean="0"/>
              <a:t>Studenci:</a:t>
            </a:r>
          </a:p>
          <a:p>
            <a:pPr marL="285750" indent="-285750">
              <a:buClr>
                <a:schemeClr val="tx1"/>
              </a:buClr>
              <a:buFont typeface="Wingdings" pitchFamily="2" charset="2"/>
              <a:buChar char="§"/>
            </a:pPr>
            <a:r>
              <a:rPr lang="pl-PL" altLang="pl-PL" sz="1500" dirty="0" smtClean="0"/>
              <a:t>legitymacja elektroniczna </a:t>
            </a:r>
          </a:p>
          <a:p>
            <a:pPr marL="285750" indent="-285750">
              <a:buClr>
                <a:schemeClr val="tx1"/>
              </a:buClr>
              <a:buFont typeface="Wingdings" pitchFamily="2" charset="2"/>
              <a:buChar char="§"/>
            </a:pPr>
            <a:r>
              <a:rPr lang="pl-PL" altLang="pl-PL" sz="1500" dirty="0" smtClean="0"/>
              <a:t>elektroniczny indeks</a:t>
            </a:r>
          </a:p>
          <a:p>
            <a:pPr marL="285750" indent="-285750">
              <a:buClr>
                <a:schemeClr val="tx1"/>
              </a:buClr>
              <a:buFont typeface="Wingdings" pitchFamily="2" charset="2"/>
              <a:buChar char="§"/>
            </a:pPr>
            <a:r>
              <a:rPr lang="pl-PL" altLang="pl-PL" sz="1500" dirty="0" smtClean="0"/>
              <a:t>współpraca z firmami i instytucjami w zakresie staży i praktyk </a:t>
            </a:r>
          </a:p>
          <a:p>
            <a:pPr lvl="1" eaLnBrk="1" hangingPunct="1">
              <a:buClr>
                <a:srgbClr val="9F250D"/>
              </a:buClr>
              <a:buFont typeface="Wingdings" pitchFamily="2" charset="2"/>
              <a:buChar char="§"/>
            </a:pPr>
            <a:endParaRPr lang="pl-PL" altLang="pl-PL" sz="1900" dirty="0" smtClean="0"/>
          </a:p>
          <a:p>
            <a:pPr eaLnBrk="1" hangingPunct="1">
              <a:buFont typeface="Arial" charset="0"/>
              <a:buNone/>
            </a:pPr>
            <a:r>
              <a:rPr lang="pl-PL" altLang="pl-PL" sz="1900" b="1" dirty="0" smtClean="0"/>
              <a:t>Nauczanie:</a:t>
            </a:r>
          </a:p>
          <a:p>
            <a:pPr marL="285750" indent="-285750">
              <a:buClr>
                <a:schemeClr val="tx1"/>
              </a:buClr>
              <a:buFont typeface="Wingdings" pitchFamily="2" charset="2"/>
              <a:buChar char="§"/>
            </a:pPr>
            <a:r>
              <a:rPr lang="pl-PL" altLang="pl-PL" sz="1500" dirty="0" smtClean="0"/>
              <a:t>punkty ECTS</a:t>
            </a:r>
          </a:p>
          <a:p>
            <a:pPr marL="285750" indent="-285750">
              <a:buClr>
                <a:schemeClr val="tx1"/>
              </a:buClr>
              <a:buFont typeface="Wingdings" pitchFamily="2" charset="2"/>
              <a:buChar char="§"/>
            </a:pPr>
            <a:r>
              <a:rPr lang="pl-PL" altLang="pl-PL" sz="1500" dirty="0" smtClean="0"/>
              <a:t>system mobilności studentów MOSTECH</a:t>
            </a:r>
          </a:p>
          <a:p>
            <a:pPr marL="285750" indent="-285750">
              <a:buClr>
                <a:schemeClr val="tx1"/>
              </a:buClr>
              <a:buFont typeface="Wingdings" pitchFamily="2" charset="2"/>
              <a:buChar char="§"/>
            </a:pPr>
            <a:r>
              <a:rPr lang="pl-PL" altLang="pl-PL" sz="1500" dirty="0" smtClean="0"/>
              <a:t>studia w językach obcych </a:t>
            </a:r>
          </a:p>
          <a:p>
            <a:pPr eaLnBrk="1" hangingPunct="1">
              <a:buClr>
                <a:srgbClr val="9F250D"/>
              </a:buClr>
              <a:buFont typeface="Wingdings" pitchFamily="2" charset="2"/>
              <a:buNone/>
            </a:pPr>
            <a:endParaRPr lang="pl-PL" altLang="pl-PL" dirty="0" smtClean="0"/>
          </a:p>
        </p:txBody>
      </p:sp>
      <p:pic>
        <p:nvPicPr>
          <p:cNvPr id="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56"/>
          <a:stretch/>
        </p:blipFill>
        <p:spPr bwMode="auto">
          <a:xfrm>
            <a:off x="5936167" y="4566874"/>
            <a:ext cx="2977381" cy="1977721"/>
          </a:xfrm>
          <a:prstGeom prst="round1Rect">
            <a:avLst>
              <a:gd name="adj" fmla="val 0"/>
            </a:avLst>
          </a:prstGeom>
          <a:solidFill>
            <a:srgbClr val="FFFFFF">
              <a:shade val="85000"/>
            </a:srgbClr>
          </a:solidFill>
          <a:ln w="9525">
            <a:noFill/>
            <a:round/>
            <a:headEnd/>
            <a:tailEnd/>
          </a:ln>
          <a:effectLst/>
          <a:extLst/>
        </p:spPr>
      </p:pic>
      <p:pic>
        <p:nvPicPr>
          <p:cNvPr id="9" name="Obraz 8"/>
          <p:cNvPicPr>
            <a:picLocks noChangeAspect="1"/>
          </p:cNvPicPr>
          <p:nvPr/>
        </p:nvPicPr>
        <p:blipFill rotWithShape="1">
          <a:blip r:embed="rId3" cstate="print">
            <a:extLst>
              <a:ext uri="{28A0092B-C50C-407E-A947-70E740481C1C}">
                <a14:useLocalDpi xmlns:a14="http://schemas.microsoft.com/office/drawing/2010/main" val="0"/>
              </a:ext>
            </a:extLst>
          </a:blip>
          <a:srcRect l="5677" t="26783" r="4060" b="2062"/>
          <a:stretch/>
        </p:blipFill>
        <p:spPr>
          <a:xfrm>
            <a:off x="5936167" y="2237708"/>
            <a:ext cx="1424604" cy="2329166"/>
          </a:xfrm>
          <a:prstGeom prst="rect">
            <a:avLst/>
          </a:prstGeom>
        </p:spPr>
      </p:pic>
      <p:pic>
        <p:nvPicPr>
          <p:cNvPr id="10" name="Obraz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0771" y="2237708"/>
            <a:ext cx="1552777" cy="2329166"/>
          </a:xfrm>
          <a:prstGeom prst="rect">
            <a:avLst/>
          </a:prstGeom>
        </p:spPr>
      </p:pic>
      <p:pic>
        <p:nvPicPr>
          <p:cNvPr id="11" name="Obraz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6167" y="252788"/>
            <a:ext cx="2977381" cy="1984920"/>
          </a:xfrm>
          <a:prstGeom prst="rect">
            <a:avLst/>
          </a:prstGeom>
        </p:spPr>
      </p:pic>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sz="half" idx="1"/>
          </p:nvPr>
        </p:nvSpPr>
        <p:spPr>
          <a:xfrm>
            <a:off x="899592" y="1700808"/>
            <a:ext cx="4320480" cy="4104456"/>
          </a:xfrm>
        </p:spPr>
        <p:txBody>
          <a:bodyPr>
            <a:normAutofit fontScale="25000" lnSpcReduction="20000"/>
          </a:bodyPr>
          <a:lstStyle/>
          <a:p>
            <a:pPr lvl="1">
              <a:buClr>
                <a:srgbClr val="9F250D"/>
              </a:buClr>
              <a:defRPr/>
            </a:pPr>
            <a:endParaRPr lang="pl-PL" sz="6800" dirty="0" smtClean="0"/>
          </a:p>
          <a:p>
            <a:pPr marL="857250" indent="-857250">
              <a:buClr>
                <a:srgbClr val="A7190E"/>
              </a:buClr>
              <a:buFont typeface="Wingdings" pitchFamily="2" charset="2"/>
              <a:buChar char="§"/>
              <a:defRPr/>
            </a:pPr>
            <a:r>
              <a:rPr lang="pl-PL" sz="7200" dirty="0" smtClean="0"/>
              <a:t>Autorskie programy nauczania przedmiotów ścisłych </a:t>
            </a:r>
            <a:br>
              <a:rPr lang="pl-PL" sz="7200" dirty="0" smtClean="0"/>
            </a:br>
            <a:r>
              <a:rPr lang="pl-PL" sz="7200" dirty="0" smtClean="0"/>
              <a:t>i humanistycznych</a:t>
            </a:r>
          </a:p>
          <a:p>
            <a:pPr marL="857250" indent="-857250">
              <a:buClr>
                <a:srgbClr val="A7190E"/>
              </a:buClr>
              <a:buFont typeface="Wingdings" pitchFamily="2" charset="2"/>
              <a:buChar char="§"/>
              <a:defRPr/>
            </a:pPr>
            <a:endParaRPr lang="pl-PL" sz="7200" dirty="0" smtClean="0"/>
          </a:p>
          <a:p>
            <a:pPr marL="857250" indent="-857250">
              <a:buClr>
                <a:srgbClr val="A7190E"/>
              </a:buClr>
              <a:buFont typeface="Wingdings" pitchFamily="2" charset="2"/>
              <a:buChar char="§"/>
              <a:defRPr/>
            </a:pPr>
            <a:r>
              <a:rPr lang="pl-PL" sz="7200" dirty="0"/>
              <a:t>Możliwość przeprowadzania obserwacji oraz doświadczeń </a:t>
            </a:r>
            <a:r>
              <a:rPr lang="pl-PL" sz="7200" dirty="0" smtClean="0"/>
              <a:t/>
            </a:r>
            <a:br>
              <a:rPr lang="pl-PL" sz="7200" dirty="0" smtClean="0"/>
            </a:br>
            <a:r>
              <a:rPr lang="pl-PL" sz="7200" dirty="0" smtClean="0"/>
              <a:t>w laboratoriach i specjalistycznych pracowniach Uczelni</a:t>
            </a:r>
          </a:p>
          <a:p>
            <a:pPr marL="857250" indent="-857250">
              <a:buClr>
                <a:srgbClr val="A7190E"/>
              </a:buClr>
              <a:buFont typeface="Wingdings" pitchFamily="2" charset="2"/>
              <a:buChar char="§"/>
              <a:defRPr/>
            </a:pPr>
            <a:endParaRPr lang="pl-PL" sz="7200" dirty="0" smtClean="0"/>
          </a:p>
          <a:p>
            <a:pPr marL="857250" indent="-857250">
              <a:buClr>
                <a:srgbClr val="A7190E"/>
              </a:buClr>
              <a:buFont typeface="Wingdings" pitchFamily="2" charset="2"/>
              <a:buChar char="§"/>
              <a:defRPr/>
            </a:pPr>
            <a:r>
              <a:rPr lang="pl-PL" sz="7200" dirty="0" smtClean="0"/>
              <a:t>Rozszerzony program </a:t>
            </a:r>
            <a:r>
              <a:rPr lang="pl-PL" sz="7200" dirty="0"/>
              <a:t>nauczania  </a:t>
            </a:r>
            <a:r>
              <a:rPr lang="pl-PL" sz="7200" dirty="0" smtClean="0"/>
              <a:t/>
            </a:r>
            <a:br>
              <a:rPr lang="pl-PL" sz="7200" dirty="0" smtClean="0"/>
            </a:br>
            <a:r>
              <a:rPr lang="pl-PL" sz="7200" dirty="0" smtClean="0"/>
              <a:t>z </a:t>
            </a:r>
            <a:r>
              <a:rPr lang="pl-PL" sz="7200" dirty="0"/>
              <a:t>matematyki, fizyki, </a:t>
            </a:r>
            <a:r>
              <a:rPr lang="pl-PL" sz="7200" dirty="0" smtClean="0"/>
              <a:t>chemii </a:t>
            </a:r>
            <a:br>
              <a:rPr lang="pl-PL" sz="7200" dirty="0" smtClean="0"/>
            </a:br>
            <a:r>
              <a:rPr lang="pl-PL" sz="7200" dirty="0" smtClean="0"/>
              <a:t>oraz informatyki</a:t>
            </a:r>
          </a:p>
          <a:p>
            <a:pPr marL="457200" lvl="1" indent="0" eaLnBrk="1" hangingPunct="1">
              <a:buClr>
                <a:srgbClr val="9F250D"/>
              </a:buClr>
              <a:buNone/>
              <a:defRPr/>
            </a:pPr>
            <a:endParaRPr lang="pl-PL" sz="1600" dirty="0"/>
          </a:p>
          <a:p>
            <a:pPr marL="457200" lvl="1" indent="0" eaLnBrk="1" hangingPunct="1">
              <a:buClr>
                <a:srgbClr val="9F250D"/>
              </a:buClr>
              <a:buNone/>
              <a:defRPr/>
            </a:pPr>
            <a:endParaRPr lang="pl-PL" sz="1600" dirty="0" smtClean="0"/>
          </a:p>
          <a:p>
            <a:pPr lvl="1" eaLnBrk="1" hangingPunct="1">
              <a:buClr>
                <a:srgbClr val="9F250D"/>
              </a:buClr>
              <a:buFont typeface="Wingdings" panose="05000000000000000000" pitchFamily="2" charset="2"/>
              <a:buChar char="§"/>
              <a:defRPr/>
            </a:pPr>
            <a:endParaRPr lang="pl-PL" sz="1600" dirty="0"/>
          </a:p>
          <a:p>
            <a:pPr lvl="1" eaLnBrk="1" hangingPunct="1">
              <a:buClr>
                <a:srgbClr val="9F250D"/>
              </a:buClr>
              <a:buFont typeface="Wingdings" panose="05000000000000000000" pitchFamily="2" charset="2"/>
              <a:buChar char="§"/>
              <a:defRPr/>
            </a:pPr>
            <a:endParaRPr lang="pl-PL" sz="1600" dirty="0"/>
          </a:p>
          <a:p>
            <a:pPr lvl="1" eaLnBrk="1" hangingPunct="1">
              <a:buClr>
                <a:srgbClr val="9F250D"/>
              </a:buClr>
              <a:buFont typeface="Wingdings" panose="05000000000000000000" pitchFamily="2" charset="2"/>
              <a:buChar char="§"/>
              <a:defRPr/>
            </a:pPr>
            <a:endParaRPr lang="pl-PL" sz="1600" dirty="0" smtClean="0"/>
          </a:p>
        </p:txBody>
      </p:sp>
      <p:pic>
        <p:nvPicPr>
          <p:cNvPr id="5" name="Picture 2" descr="S:\Magazyn\Małgosia B\foty-prezentacja\BSA20131123_0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88640"/>
            <a:ext cx="4666465" cy="70015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txBox="1">
            <a:spLocks/>
          </p:cNvSpPr>
          <p:nvPr/>
        </p:nvSpPr>
        <p:spPr>
          <a:xfrm>
            <a:off x="899592" y="404664"/>
            <a:ext cx="7535862" cy="719138"/>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a:t>Zespół Szkół Akademickich </a:t>
            </a:r>
          </a:p>
        </p:txBody>
      </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780553" y="549623"/>
            <a:ext cx="7535863" cy="719137"/>
          </a:xfrm>
          <a:prstGeom prst="rect">
            <a:avLst/>
          </a:prstGeom>
        </p:spPr>
        <p:txBody>
          <a:bodyPr>
            <a:norm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Nauka i badania</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7" r="1"/>
          <a:stretch/>
        </p:blipFill>
        <p:spPr bwMode="auto">
          <a:xfrm>
            <a:off x="899592" y="1377676"/>
            <a:ext cx="7893085" cy="5305793"/>
          </a:xfrm>
          <a:prstGeom prst="rect">
            <a:avLst/>
          </a:prstGeom>
          <a:solidFill>
            <a:srgbClr val="FFFFFF">
              <a:shade val="85000"/>
            </a:srgbClr>
          </a:solidFill>
          <a:ln w="9525">
            <a:noFill/>
            <a:round/>
            <a:headEnd/>
            <a:tailEnd/>
          </a:ln>
          <a:effectLst/>
          <a:extLst/>
        </p:spPr>
      </p:pic>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5"/>
          <p:cNvSpPr txBox="1">
            <a:spLocks/>
          </p:cNvSpPr>
          <p:nvPr/>
        </p:nvSpPr>
        <p:spPr>
          <a:xfrm>
            <a:off x="899592" y="346421"/>
            <a:ext cx="5256584" cy="749605"/>
          </a:xfrm>
          <a:prstGeom prst="rect">
            <a:avLst/>
          </a:prstGeom>
        </p:spPr>
        <p:txBody>
          <a:bodyPr>
            <a:norm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4000" b="1" dirty="0" smtClean="0"/>
              <a:t>Badania naukowe</a:t>
            </a:r>
            <a:endParaRPr lang="pl-PL" sz="4000" b="1" dirty="0"/>
          </a:p>
        </p:txBody>
      </p:sp>
      <p:sp>
        <p:nvSpPr>
          <p:cNvPr id="3" name="Symbol zastępczy zawartości 6"/>
          <p:cNvSpPr>
            <a:spLocks noGrp="1"/>
          </p:cNvSpPr>
          <p:nvPr>
            <p:ph sz="half" idx="1"/>
          </p:nvPr>
        </p:nvSpPr>
        <p:spPr>
          <a:xfrm>
            <a:off x="899592" y="1196752"/>
            <a:ext cx="4608512" cy="5661248"/>
          </a:xfrm>
        </p:spPr>
        <p:txBody>
          <a:bodyPr>
            <a:normAutofit fontScale="85000" lnSpcReduction="10000"/>
          </a:bodyPr>
          <a:lstStyle/>
          <a:p>
            <a:pPr>
              <a:lnSpc>
                <a:spcPct val="120000"/>
              </a:lnSpc>
              <a:spcAft>
                <a:spcPts val="1200"/>
              </a:spcAft>
              <a:defRPr/>
            </a:pPr>
            <a:r>
              <a:rPr lang="pl-PL" sz="2300" b="1" dirty="0"/>
              <a:t>Wyniki badań naukowych</a:t>
            </a:r>
          </a:p>
          <a:p>
            <a:pPr marL="285750" indent="-285750">
              <a:lnSpc>
                <a:spcPct val="120000"/>
              </a:lnSpc>
              <a:spcAft>
                <a:spcPts val="1200"/>
              </a:spcAft>
              <a:buClr>
                <a:srgbClr val="A7190E"/>
              </a:buClr>
              <a:buFont typeface="Wingdings" pitchFamily="2" charset="2"/>
              <a:buChar char="§"/>
              <a:defRPr/>
            </a:pPr>
            <a:r>
              <a:rPr lang="pl-PL" sz="1900" dirty="0" smtClean="0"/>
              <a:t>12 195 publikacji </a:t>
            </a:r>
            <a:r>
              <a:rPr lang="pl-PL" sz="1900" dirty="0"/>
              <a:t>w czasopismach </a:t>
            </a:r>
            <a:br>
              <a:rPr lang="pl-PL" sz="1900" dirty="0"/>
            </a:br>
            <a:r>
              <a:rPr lang="pl-PL" sz="1900" dirty="0"/>
              <a:t>z Listy </a:t>
            </a:r>
            <a:r>
              <a:rPr lang="pl-PL" sz="1900" dirty="0" smtClean="0"/>
              <a:t>Filadelfijskiej</a:t>
            </a:r>
          </a:p>
          <a:p>
            <a:pPr marL="285750" indent="-285750">
              <a:lnSpc>
                <a:spcPct val="120000"/>
              </a:lnSpc>
              <a:spcAft>
                <a:spcPts val="1200"/>
              </a:spcAft>
              <a:buClr>
                <a:srgbClr val="A7190E"/>
              </a:buClr>
              <a:buFont typeface="Wingdings" pitchFamily="2" charset="2"/>
              <a:buChar char="§"/>
              <a:defRPr/>
            </a:pPr>
            <a:r>
              <a:rPr lang="pl-PL" sz="1900" dirty="0" smtClean="0"/>
              <a:t>11 345 publikacji </a:t>
            </a:r>
            <a:r>
              <a:rPr lang="pl-PL" sz="1900" dirty="0"/>
              <a:t>w czasopismach </a:t>
            </a:r>
            <a:br>
              <a:rPr lang="pl-PL" sz="1900" dirty="0"/>
            </a:br>
            <a:r>
              <a:rPr lang="pl-PL" sz="1900" dirty="0"/>
              <a:t>z </a:t>
            </a:r>
            <a:r>
              <a:rPr lang="pl-PL" sz="1900" dirty="0" err="1"/>
              <a:t>Impact</a:t>
            </a:r>
            <a:r>
              <a:rPr lang="pl-PL" sz="1900" dirty="0"/>
              <a:t> </a:t>
            </a:r>
            <a:r>
              <a:rPr lang="pl-PL" sz="1900" dirty="0" err="1" smtClean="0"/>
              <a:t>Factor</a:t>
            </a:r>
            <a:endParaRPr lang="pl-PL" sz="1900" dirty="0" smtClean="0"/>
          </a:p>
          <a:p>
            <a:pPr marL="285750" indent="-285750">
              <a:lnSpc>
                <a:spcPct val="120000"/>
              </a:lnSpc>
              <a:spcAft>
                <a:spcPts val="1200"/>
              </a:spcAft>
              <a:buClr>
                <a:srgbClr val="A7190E"/>
              </a:buClr>
              <a:buFont typeface="Wingdings" pitchFamily="2" charset="2"/>
              <a:buChar char="§"/>
              <a:defRPr/>
            </a:pPr>
            <a:r>
              <a:rPr lang="pl-PL" sz="1900" dirty="0" smtClean="0"/>
              <a:t>5452 </a:t>
            </a:r>
            <a:r>
              <a:rPr lang="pl-PL" sz="1900" dirty="0"/>
              <a:t>zgłoszeń wynalazków, w tym wzorów użytkowych</a:t>
            </a:r>
          </a:p>
          <a:p>
            <a:pPr marL="285750" indent="-285750">
              <a:lnSpc>
                <a:spcPct val="120000"/>
              </a:lnSpc>
              <a:spcAft>
                <a:spcPts val="1200"/>
              </a:spcAft>
              <a:buClr>
                <a:srgbClr val="A7190E"/>
              </a:buClr>
              <a:buFont typeface="Wingdings" pitchFamily="2" charset="2"/>
              <a:buChar char="§"/>
              <a:defRPr/>
            </a:pPr>
            <a:r>
              <a:rPr lang="pl-PL" sz="1900" dirty="0" smtClean="0"/>
              <a:t>1126 uzyskanych patentów </a:t>
            </a:r>
          </a:p>
          <a:p>
            <a:pPr>
              <a:lnSpc>
                <a:spcPct val="120000"/>
              </a:lnSpc>
              <a:spcAft>
                <a:spcPts val="1200"/>
              </a:spcAft>
              <a:defRPr/>
            </a:pPr>
            <a:r>
              <a:rPr lang="pl-PL" sz="2300" b="1" dirty="0" smtClean="0"/>
              <a:t>Komercjalizacja </a:t>
            </a:r>
            <a:r>
              <a:rPr lang="pl-PL" sz="2300" b="1" dirty="0"/>
              <a:t>wyników badań</a:t>
            </a:r>
          </a:p>
          <a:p>
            <a:pPr marL="285750" indent="-285750">
              <a:lnSpc>
                <a:spcPct val="120000"/>
              </a:lnSpc>
              <a:spcAft>
                <a:spcPts val="1200"/>
              </a:spcAft>
              <a:buClr>
                <a:srgbClr val="A7190E"/>
              </a:buClr>
              <a:buFont typeface="Wingdings" panose="05000000000000000000" pitchFamily="2" charset="2"/>
              <a:buChar char="§"/>
              <a:defRPr/>
            </a:pPr>
            <a:r>
              <a:rPr lang="pl-PL" sz="1900" dirty="0" smtClean="0"/>
              <a:t>setki </a:t>
            </a:r>
            <a:r>
              <a:rPr lang="pl-PL" sz="1900" dirty="0"/>
              <a:t>oryginalnych rozwiązań technicznych, metod badawczych </a:t>
            </a:r>
            <a:r>
              <a:rPr lang="pl-PL" sz="1900" dirty="0" smtClean="0"/>
              <a:t>i </a:t>
            </a:r>
            <a:r>
              <a:rPr lang="pl-PL" sz="1900" dirty="0"/>
              <a:t>technologii zastosowanych </a:t>
            </a:r>
            <a:br>
              <a:rPr lang="pl-PL" sz="1900" dirty="0"/>
            </a:br>
            <a:r>
              <a:rPr lang="pl-PL" sz="1900" dirty="0"/>
              <a:t>w przemyśle</a:t>
            </a:r>
          </a:p>
          <a:p>
            <a:pPr marL="285750" indent="-285750">
              <a:lnSpc>
                <a:spcPct val="120000"/>
              </a:lnSpc>
              <a:spcAft>
                <a:spcPts val="1200"/>
              </a:spcAft>
              <a:buClr>
                <a:srgbClr val="A7190E"/>
              </a:buClr>
              <a:buFont typeface="Wingdings" panose="05000000000000000000" pitchFamily="2" charset="2"/>
              <a:buChar char="§"/>
              <a:defRPr/>
            </a:pPr>
            <a:r>
              <a:rPr lang="pl-PL" sz="1900" dirty="0" smtClean="0"/>
              <a:t>liczne </a:t>
            </a:r>
            <a:r>
              <a:rPr lang="pl-PL" sz="1900" dirty="0"/>
              <a:t>umowy licencyjne </a:t>
            </a:r>
            <a:r>
              <a:rPr lang="pl-PL" sz="1900" dirty="0" smtClean="0"/>
              <a:t>na </a:t>
            </a:r>
            <a:r>
              <a:rPr lang="pl-PL" sz="1900" dirty="0"/>
              <a:t>korzystanie </a:t>
            </a:r>
            <a:r>
              <a:rPr lang="pl-PL" sz="1900" dirty="0" smtClean="0"/>
              <a:t>                             z </a:t>
            </a:r>
            <a:r>
              <a:rPr lang="pl-PL" sz="1900" dirty="0"/>
              <a:t>wynalazków</a:t>
            </a:r>
          </a:p>
          <a:p>
            <a:pPr lvl="1">
              <a:lnSpc>
                <a:spcPct val="120000"/>
              </a:lnSpc>
              <a:spcAft>
                <a:spcPts val="1200"/>
              </a:spcAft>
              <a:buClr>
                <a:srgbClr val="9F250D"/>
              </a:buClr>
              <a:buFont typeface="Wingdings" pitchFamily="2" charset="2"/>
              <a:buChar char="§"/>
              <a:defRPr/>
            </a:pPr>
            <a:endParaRPr lang="pl-PL" sz="1400" dirty="0">
              <a:solidFill>
                <a:schemeClr val="accent5"/>
              </a:solidFill>
            </a:endParaRP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90245" y="299151"/>
            <a:ext cx="3118649" cy="2080114"/>
          </a:xfrm>
          <a:prstGeom prst="round1Rect">
            <a:avLst>
              <a:gd name="adj" fmla="val 0"/>
            </a:avLst>
          </a:prstGeom>
          <a:solidFill>
            <a:srgbClr val="FFFFFF">
              <a:shade val="85000"/>
            </a:srgbClr>
          </a:solidFill>
          <a:ln w="9525">
            <a:noFill/>
            <a:round/>
            <a:headEnd/>
            <a:tailEnd/>
          </a:ln>
          <a:effectLst/>
          <a:extLst/>
        </p:spPr>
      </p:pic>
      <p:pic>
        <p:nvPicPr>
          <p:cNvPr id="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20"/>
          <a:stretch/>
        </p:blipFill>
        <p:spPr bwMode="auto">
          <a:xfrm>
            <a:off x="5790245" y="4449918"/>
            <a:ext cx="3118649" cy="2098946"/>
          </a:xfrm>
          <a:prstGeom prst="rect">
            <a:avLst/>
          </a:prstGeom>
          <a:solidFill>
            <a:srgbClr val="FFFFFF">
              <a:shade val="85000"/>
            </a:srgbClr>
          </a:solidFill>
          <a:ln w="9525">
            <a:noFill/>
            <a:round/>
            <a:headEnd/>
            <a:tailEnd/>
          </a:ln>
          <a:effectLst/>
          <a:extLst/>
        </p:spPr>
      </p:pic>
      <p:pic>
        <p:nvPicPr>
          <p:cNvPr id="7" name="Picture 6" descr="E:\Politechnika\Materiały do Prezentacji Szkoly\pwr_germaz.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67" t="448" r="2976" b="-448"/>
          <a:stretch/>
        </p:blipFill>
        <p:spPr bwMode="auto">
          <a:xfrm>
            <a:off x="5790245" y="2379264"/>
            <a:ext cx="3118649" cy="2098907"/>
          </a:xfrm>
          <a:prstGeom prst="rect">
            <a:avLst/>
          </a:prstGeom>
          <a:solidFill>
            <a:srgbClr val="FFFFFF">
              <a:shade val="85000"/>
            </a:srgbClr>
          </a:solidFill>
          <a:ln>
            <a:noFill/>
          </a:ln>
          <a:effectLst/>
          <a:extLst/>
        </p:spPr>
      </p:pic>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4932040" y="2319191"/>
            <a:ext cx="3641725" cy="206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eaLnBrk="0" hangingPunct="0">
              <a:spcBef>
                <a:spcPct val="20000"/>
              </a:spcBef>
              <a:buFont typeface="Arial" charset="0"/>
              <a:buChar char="•"/>
              <a:defRPr sz="3200">
                <a:solidFill>
                  <a:schemeClr val="tx1"/>
                </a:solidFill>
                <a:latin typeface="Trebuchet MS" pitchFamily="34" charset="0"/>
              </a:defRPr>
            </a:lvl1pPr>
            <a:lvl2pPr marL="442913" indent="-171450" eaLnBrk="0" hangingPunct="0">
              <a:spcBef>
                <a:spcPct val="20000"/>
              </a:spcBef>
              <a:buFont typeface="Arial" charset="0"/>
              <a:buChar char="–"/>
              <a:defRPr sz="2800">
                <a:solidFill>
                  <a:schemeClr val="tx1"/>
                </a:solidFill>
                <a:latin typeface="Trebuchet MS" pitchFamily="34" charset="0"/>
              </a:defRPr>
            </a:lvl2pPr>
            <a:lvl3pPr marL="935038" indent="-228600" eaLnBrk="0" hangingPunct="0">
              <a:spcBef>
                <a:spcPct val="20000"/>
              </a:spcBef>
              <a:buFont typeface="Arial" charset="0"/>
              <a:buChar char="•"/>
              <a:defRPr sz="2400">
                <a:solidFill>
                  <a:schemeClr val="tx1"/>
                </a:solidFill>
                <a:latin typeface="Trebuchet MS" pitchFamily="34" charset="0"/>
              </a:defRPr>
            </a:lvl3pPr>
            <a:lvl4pPr marL="1600200" indent="-228600" eaLnBrk="0" hangingPunct="0">
              <a:spcBef>
                <a:spcPct val="20000"/>
              </a:spcBef>
              <a:buFont typeface="Arial" charset="0"/>
              <a:buChar char="–"/>
              <a:defRPr sz="2000">
                <a:solidFill>
                  <a:schemeClr val="tx1"/>
                </a:solidFill>
                <a:latin typeface="Trebuchet MS" pitchFamily="34" charset="0"/>
              </a:defRPr>
            </a:lvl4pPr>
            <a:lvl5pPr marL="2057400" indent="-228600" eaLnBrk="0" hangingPunct="0">
              <a:spcBef>
                <a:spcPct val="20000"/>
              </a:spcBef>
              <a:buFont typeface="Arial" charset="0"/>
              <a:buChar char="»"/>
              <a:defRPr sz="2000">
                <a:solidFill>
                  <a:schemeClr val="tx1"/>
                </a:solidFill>
                <a:latin typeface="Trebuchet MS"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marL="0" indent="0" eaLnBrk="1" hangingPunct="1">
              <a:spcBef>
                <a:spcPts val="500"/>
              </a:spcBef>
              <a:buClr>
                <a:srgbClr val="9F250D"/>
              </a:buClr>
              <a:buNone/>
            </a:pPr>
            <a:r>
              <a:rPr lang="pl-PL" altLang="pl-PL" sz="1400" b="1" dirty="0">
                <a:latin typeface="Calibri" pitchFamily="34" charset="0"/>
                <a:cs typeface="Calibri" pitchFamily="34" charset="0"/>
              </a:rPr>
              <a:t>Punkt Kontaktowy ds. Transferu Technologii</a:t>
            </a:r>
          </a:p>
          <a:p>
            <a:pPr eaLnBrk="1" hangingPunct="1">
              <a:spcBef>
                <a:spcPts val="500"/>
              </a:spcBef>
              <a:buClr>
                <a:srgbClr val="9F250D"/>
              </a:buClr>
              <a:buFont typeface="Wingdings" pitchFamily="2" charset="2"/>
              <a:buChar char="§"/>
            </a:pPr>
            <a:endParaRPr lang="pl-PL" altLang="pl-PL" sz="1200" dirty="0" smtClean="0">
              <a:latin typeface="Calibri" pitchFamily="34" charset="0"/>
              <a:cs typeface="Calibri" pitchFamily="34" charset="0"/>
            </a:endParaRPr>
          </a:p>
          <a:p>
            <a:pPr eaLnBrk="1" hangingPunct="1">
              <a:spcBef>
                <a:spcPts val="500"/>
              </a:spcBef>
              <a:buClr>
                <a:srgbClr val="A7190E"/>
              </a:buClr>
              <a:buFont typeface="Wingdings" pitchFamily="2" charset="2"/>
              <a:buChar char="§"/>
            </a:pPr>
            <a:r>
              <a:rPr lang="pl-PL" altLang="pl-PL" sz="1200" dirty="0" smtClean="0">
                <a:latin typeface="Calibri" pitchFamily="34" charset="0"/>
                <a:cs typeface="Calibri" pitchFamily="34" charset="0"/>
              </a:rPr>
              <a:t>Koordynowanie </a:t>
            </a:r>
            <a:r>
              <a:rPr lang="pl-PL" altLang="pl-PL" sz="1200" dirty="0">
                <a:latin typeface="Calibri" pitchFamily="34" charset="0"/>
                <a:cs typeface="Calibri" pitchFamily="34" charset="0"/>
              </a:rPr>
              <a:t>działań i zadań jednostek/ komórek organizacyjnych Uczelni związanych  </a:t>
            </a:r>
            <a:r>
              <a:rPr lang="pl-PL" altLang="pl-PL" sz="1200" dirty="0" smtClean="0">
                <a:latin typeface="Calibri" pitchFamily="34" charset="0"/>
                <a:cs typeface="Calibri" pitchFamily="34" charset="0"/>
              </a:rPr>
              <a:t/>
            </a:r>
            <a:br>
              <a:rPr lang="pl-PL" altLang="pl-PL" sz="1200" dirty="0" smtClean="0">
                <a:latin typeface="Calibri" pitchFamily="34" charset="0"/>
                <a:cs typeface="Calibri" pitchFamily="34" charset="0"/>
              </a:rPr>
            </a:br>
            <a:r>
              <a:rPr lang="pl-PL" altLang="pl-PL" sz="1200" dirty="0" smtClean="0">
                <a:latin typeface="Calibri" pitchFamily="34" charset="0"/>
                <a:cs typeface="Calibri" pitchFamily="34" charset="0"/>
              </a:rPr>
              <a:t>z </a:t>
            </a:r>
            <a:r>
              <a:rPr lang="pl-PL" altLang="pl-PL" sz="1200" dirty="0">
                <a:latin typeface="Calibri" pitchFamily="34" charset="0"/>
                <a:cs typeface="Calibri" pitchFamily="34" charset="0"/>
              </a:rPr>
              <a:t>transferem technologii, zleceniami </a:t>
            </a:r>
            <a:r>
              <a:rPr lang="pl-PL" altLang="pl-PL" sz="1200" dirty="0" smtClean="0">
                <a:latin typeface="Calibri" pitchFamily="34" charset="0"/>
                <a:cs typeface="Calibri" pitchFamily="34" charset="0"/>
              </a:rPr>
              <a:t/>
            </a:r>
            <a:br>
              <a:rPr lang="pl-PL" altLang="pl-PL" sz="1200" dirty="0" smtClean="0">
                <a:latin typeface="Calibri" pitchFamily="34" charset="0"/>
                <a:cs typeface="Calibri" pitchFamily="34" charset="0"/>
              </a:rPr>
            </a:br>
            <a:r>
              <a:rPr lang="pl-PL" altLang="pl-PL" sz="1200" dirty="0" smtClean="0">
                <a:latin typeface="Calibri" pitchFamily="34" charset="0"/>
                <a:cs typeface="Calibri" pitchFamily="34" charset="0"/>
              </a:rPr>
              <a:t>z </a:t>
            </a:r>
            <a:r>
              <a:rPr lang="pl-PL" altLang="pl-PL" sz="1200" dirty="0">
                <a:latin typeface="Calibri" pitchFamily="34" charset="0"/>
                <a:cs typeface="Calibri" pitchFamily="34" charset="0"/>
              </a:rPr>
              <a:t>przemysłu, wyceną technologii, oceną poziomu </a:t>
            </a:r>
            <a:r>
              <a:rPr lang="pl-PL" altLang="pl-PL" sz="1200" dirty="0" smtClean="0">
                <a:latin typeface="Calibri" pitchFamily="34" charset="0"/>
                <a:cs typeface="Calibri" pitchFamily="34" charset="0"/>
              </a:rPr>
              <a:t>innowacyjności.</a:t>
            </a:r>
            <a:endParaRPr lang="pl-PL" altLang="pl-PL" sz="1200" dirty="0">
              <a:latin typeface="Calibri" pitchFamily="34" charset="0"/>
              <a:cs typeface="Calibri" pitchFamily="34" charset="0"/>
            </a:endParaRPr>
          </a:p>
          <a:p>
            <a:pPr eaLnBrk="1" hangingPunct="1">
              <a:spcBef>
                <a:spcPts val="500"/>
              </a:spcBef>
              <a:buClr>
                <a:srgbClr val="A7190E"/>
              </a:buClr>
              <a:buFont typeface="Wingdings" pitchFamily="2" charset="2"/>
              <a:buChar char="§"/>
            </a:pPr>
            <a:r>
              <a:rPr lang="pl-PL" altLang="pl-PL" sz="1200" dirty="0">
                <a:latin typeface="Calibri" pitchFamily="34" charset="0"/>
                <a:cs typeface="Calibri" pitchFamily="34" charset="0"/>
              </a:rPr>
              <a:t>D</a:t>
            </a:r>
            <a:r>
              <a:rPr lang="pl-PL" altLang="pl-PL" sz="1200" dirty="0" smtClean="0">
                <a:latin typeface="Calibri" pitchFamily="34" charset="0"/>
                <a:cs typeface="Calibri" pitchFamily="34" charset="0"/>
              </a:rPr>
              <a:t>oradztwo </a:t>
            </a:r>
            <a:r>
              <a:rPr lang="pl-PL" altLang="pl-PL" sz="1200" dirty="0">
                <a:latin typeface="Calibri" pitchFamily="34" charset="0"/>
                <a:cs typeface="Calibri" pitchFamily="34" charset="0"/>
              </a:rPr>
              <a:t>organizacyjno-prawne w zakresie możliwości i procedur przeprowadzania transferu </a:t>
            </a:r>
            <a:r>
              <a:rPr lang="pl-PL" altLang="pl-PL" sz="1200" dirty="0" smtClean="0">
                <a:latin typeface="Calibri" pitchFamily="34" charset="0"/>
                <a:cs typeface="Calibri" pitchFamily="34" charset="0"/>
              </a:rPr>
              <a:t>technologii.</a:t>
            </a:r>
            <a:endParaRPr lang="pl-PL" altLang="pl-PL" sz="1200" dirty="0">
              <a:latin typeface="Calibri" pitchFamily="34" charset="0"/>
              <a:cs typeface="Calibri" pitchFamily="34" charset="0"/>
            </a:endParaRPr>
          </a:p>
        </p:txBody>
      </p:sp>
      <p:sp>
        <p:nvSpPr>
          <p:cNvPr id="4" name="Rectangle 2"/>
          <p:cNvSpPr txBox="1">
            <a:spLocks noChangeArrowheads="1"/>
          </p:cNvSpPr>
          <p:nvPr/>
        </p:nvSpPr>
        <p:spPr bwMode="auto">
          <a:xfrm>
            <a:off x="918786" y="765076"/>
            <a:ext cx="680351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eaLnBrk="1" hangingPunct="1">
              <a:spcBef>
                <a:spcPct val="0"/>
              </a:spcBef>
              <a:buFontTx/>
              <a:buNone/>
            </a:pPr>
            <a:r>
              <a:rPr lang="pl-PL" altLang="pl-PL" sz="4000" b="1" dirty="0">
                <a:latin typeface="Calibri" pitchFamily="34" charset="0"/>
                <a:cs typeface="Calibri" pitchFamily="34" charset="0"/>
              </a:rPr>
              <a:t>Centrum Wiedzy i Informacji Naukowo-Technicznej</a:t>
            </a:r>
            <a:endParaRPr lang="en-US" altLang="pl-PL" sz="4000" b="1" dirty="0">
              <a:latin typeface="Calibri" pitchFamily="34" charset="0"/>
              <a:cs typeface="Calibri" pitchFamily="34" charset="0"/>
            </a:endParaRPr>
          </a:p>
        </p:txBody>
      </p:sp>
      <p:sp>
        <p:nvSpPr>
          <p:cNvPr id="7" name="Prostokąt 2"/>
          <p:cNvSpPr>
            <a:spLocks noChangeArrowheads="1"/>
          </p:cNvSpPr>
          <p:nvPr/>
        </p:nvSpPr>
        <p:spPr bwMode="auto">
          <a:xfrm>
            <a:off x="918786" y="2276872"/>
            <a:ext cx="3673475"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charset="0"/>
              <a:buChar char="•"/>
              <a:defRPr sz="3200">
                <a:solidFill>
                  <a:schemeClr val="tx1"/>
                </a:solidFill>
                <a:latin typeface="Trebuchet MS" pitchFamily="34" charset="0"/>
              </a:defRPr>
            </a:lvl1pPr>
            <a:lvl2pPr marL="742950" indent="-285750" eaLnBrk="0" hangingPunct="0">
              <a:spcBef>
                <a:spcPct val="20000"/>
              </a:spcBef>
              <a:buFont typeface="Arial" charset="0"/>
              <a:buChar char="–"/>
              <a:defRPr sz="2800">
                <a:solidFill>
                  <a:schemeClr val="tx1"/>
                </a:solidFill>
                <a:latin typeface="Trebuchet MS" pitchFamily="34" charset="0"/>
              </a:defRPr>
            </a:lvl2pPr>
            <a:lvl3pPr marL="1143000" indent="-228600" eaLnBrk="0" hangingPunct="0">
              <a:spcBef>
                <a:spcPct val="20000"/>
              </a:spcBef>
              <a:buFont typeface="Arial" charset="0"/>
              <a:buChar char="•"/>
              <a:defRPr sz="2400">
                <a:solidFill>
                  <a:schemeClr val="tx1"/>
                </a:solidFill>
                <a:latin typeface="Trebuchet MS" pitchFamily="34" charset="0"/>
              </a:defRPr>
            </a:lvl3pPr>
            <a:lvl4pPr marL="1600200" indent="-228600" eaLnBrk="0" hangingPunct="0">
              <a:spcBef>
                <a:spcPct val="20000"/>
              </a:spcBef>
              <a:buFont typeface="Arial" charset="0"/>
              <a:buChar char="–"/>
              <a:defRPr sz="2000">
                <a:solidFill>
                  <a:schemeClr val="tx1"/>
                </a:solidFill>
                <a:latin typeface="Trebuchet MS" pitchFamily="34" charset="0"/>
              </a:defRPr>
            </a:lvl4pPr>
            <a:lvl5pPr marL="2057400" indent="-228600" eaLnBrk="0" hangingPunct="0">
              <a:spcBef>
                <a:spcPct val="20000"/>
              </a:spcBef>
              <a:buFont typeface="Arial" charset="0"/>
              <a:buChar char="»"/>
              <a:defRPr sz="2000">
                <a:solidFill>
                  <a:schemeClr val="tx1"/>
                </a:solidFill>
                <a:latin typeface="Trebuchet MS"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marL="0" indent="0" eaLnBrk="1" hangingPunct="1">
              <a:spcBef>
                <a:spcPct val="0"/>
              </a:spcBef>
              <a:buClr>
                <a:srgbClr val="C00000"/>
              </a:buClr>
              <a:buNone/>
            </a:pPr>
            <a:r>
              <a:rPr lang="pl-PL" altLang="pl-PL" sz="1400" b="1" dirty="0">
                <a:latin typeface="Calibri" pitchFamily="34" charset="0"/>
                <a:cs typeface="Calibri" pitchFamily="34" charset="0"/>
              </a:rPr>
              <a:t>Ośrodek Współpracy Nauki z Gospodarką</a:t>
            </a:r>
          </a:p>
          <a:p>
            <a:pPr eaLnBrk="1" hangingPunct="1">
              <a:spcBef>
                <a:spcPct val="0"/>
              </a:spcBef>
              <a:buClr>
                <a:srgbClr val="C00000"/>
              </a:buClr>
              <a:buFont typeface="Wingdings" pitchFamily="2" charset="2"/>
              <a:buChar char="§"/>
            </a:pPr>
            <a:endParaRPr lang="pl-PL" altLang="pl-PL" sz="1200" dirty="0" smtClean="0">
              <a:latin typeface="Calibri" pitchFamily="34" charset="0"/>
              <a:cs typeface="Calibri" pitchFamily="34" charset="0"/>
            </a:endParaRPr>
          </a:p>
          <a:p>
            <a:pPr eaLnBrk="1" hangingPunct="1">
              <a:spcBef>
                <a:spcPct val="0"/>
              </a:spcBef>
              <a:buClr>
                <a:srgbClr val="A7190E"/>
              </a:buClr>
              <a:buFont typeface="Wingdings" panose="05000000000000000000" pitchFamily="2" charset="2"/>
              <a:buChar char="§"/>
            </a:pPr>
            <a:r>
              <a:rPr lang="pl-PL" altLang="pl-PL" sz="1200" dirty="0" smtClean="0">
                <a:latin typeface="Calibri" pitchFamily="34" charset="0"/>
                <a:cs typeface="Calibri" pitchFamily="34" charset="0"/>
              </a:rPr>
              <a:t>Doradztwo w zakresie wyboru właściwego zespołu badawczego, laboratorium, specjalisty lub innej jednostki do współpracy</a:t>
            </a:r>
          </a:p>
          <a:p>
            <a:pPr eaLnBrk="1" hangingPunct="1">
              <a:spcBef>
                <a:spcPct val="0"/>
              </a:spcBef>
              <a:buClr>
                <a:srgbClr val="A7190E"/>
              </a:buClr>
              <a:buFont typeface="Wingdings" panose="05000000000000000000" pitchFamily="2" charset="2"/>
              <a:buChar char="§"/>
            </a:pPr>
            <a:r>
              <a:rPr lang="pl-PL" altLang="pl-PL" sz="1200" dirty="0" smtClean="0">
                <a:latin typeface="Calibri" pitchFamily="34" charset="0"/>
                <a:cs typeface="Calibri" pitchFamily="34" charset="0"/>
              </a:rPr>
              <a:t>Kompleksowa obsługa formalno-prawna </a:t>
            </a:r>
          </a:p>
          <a:p>
            <a:pPr eaLnBrk="1" hangingPunct="1">
              <a:spcBef>
                <a:spcPct val="0"/>
              </a:spcBef>
              <a:buClr>
                <a:srgbClr val="A7190E"/>
              </a:buClr>
              <a:buFont typeface="Wingdings" panose="05000000000000000000" pitchFamily="2" charset="2"/>
              <a:buChar char="§"/>
            </a:pPr>
            <a:r>
              <a:rPr lang="pl-PL" altLang="pl-PL" sz="1200" dirty="0" smtClean="0">
                <a:latin typeface="Calibri" pitchFamily="34" charset="0"/>
                <a:cs typeface="Calibri" pitchFamily="34" charset="0"/>
              </a:rPr>
              <a:t>Transfer technologii, w tym identyfikacja projektów badawczych o znaczącym potencjale dla przedsiębiorców</a:t>
            </a:r>
          </a:p>
          <a:p>
            <a:pPr eaLnBrk="1" hangingPunct="1">
              <a:spcBef>
                <a:spcPct val="0"/>
              </a:spcBef>
              <a:buClr>
                <a:srgbClr val="A7190E"/>
              </a:buClr>
              <a:buFont typeface="Wingdings" panose="05000000000000000000" pitchFamily="2" charset="2"/>
              <a:buChar char="§"/>
            </a:pPr>
            <a:r>
              <a:rPr lang="pl-PL" altLang="pl-PL" sz="1200" dirty="0" smtClean="0">
                <a:latin typeface="Calibri" pitchFamily="34" charset="0"/>
                <a:cs typeface="Calibri" pitchFamily="34" charset="0"/>
              </a:rPr>
              <a:t>Procedowanie ochrony prawnej własności intelektualnej</a:t>
            </a:r>
          </a:p>
        </p:txBody>
      </p:sp>
      <p:sp>
        <p:nvSpPr>
          <p:cNvPr id="10" name="Prostokąt 9"/>
          <p:cNvSpPr/>
          <p:nvPr/>
        </p:nvSpPr>
        <p:spPr>
          <a:xfrm>
            <a:off x="899592" y="4780890"/>
            <a:ext cx="7200900" cy="1600438"/>
          </a:xfrm>
          <a:prstGeom prst="rect">
            <a:avLst/>
          </a:prstGeom>
        </p:spPr>
        <p:txBody>
          <a:bodyPr>
            <a:spAutoFit/>
          </a:bodyPr>
          <a:lstStyle/>
          <a:p>
            <a:pPr fontAlgn="auto">
              <a:spcBef>
                <a:spcPts val="0"/>
              </a:spcBef>
              <a:spcAft>
                <a:spcPts val="0"/>
              </a:spcAft>
              <a:defRPr/>
            </a:pPr>
            <a:endParaRPr lang="pl-PL" sz="1200" dirty="0">
              <a:latin typeface="Calibri" pitchFamily="34" charset="0"/>
              <a:cs typeface="Calibri" pitchFamily="34" charset="0"/>
            </a:endParaRPr>
          </a:p>
          <a:p>
            <a:pPr fontAlgn="auto">
              <a:spcBef>
                <a:spcPts val="0"/>
              </a:spcBef>
              <a:spcAft>
                <a:spcPts val="0"/>
              </a:spcAft>
              <a:defRPr/>
            </a:pPr>
            <a:r>
              <a:rPr lang="pl-PL" sz="1400" b="1" dirty="0">
                <a:latin typeface="Calibri" pitchFamily="34" charset="0"/>
                <a:cs typeface="Calibri" pitchFamily="34" charset="0"/>
              </a:rPr>
              <a:t>Zespół laboratoriów naukowo-badawczych</a:t>
            </a:r>
          </a:p>
          <a:p>
            <a:pPr fontAlgn="auto">
              <a:spcBef>
                <a:spcPts val="0"/>
              </a:spcBef>
              <a:spcAft>
                <a:spcPts val="0"/>
              </a:spcAft>
              <a:defRPr/>
            </a:pPr>
            <a:endParaRPr lang="pl-PL" sz="1200" dirty="0">
              <a:latin typeface="Calibri" pitchFamily="34" charset="0"/>
              <a:cs typeface="Calibri" pitchFamily="34" charset="0"/>
            </a:endParaRPr>
          </a:p>
          <a:p>
            <a:pPr marL="285750" indent="-285750" fontAlgn="auto">
              <a:spcBef>
                <a:spcPts val="0"/>
              </a:spcBef>
              <a:spcAft>
                <a:spcPts val="0"/>
              </a:spcAft>
              <a:buClr>
                <a:srgbClr val="A7190E"/>
              </a:buClr>
              <a:buFont typeface="Wingdings" panose="05000000000000000000" pitchFamily="2" charset="2"/>
              <a:buChar char="§"/>
              <a:defRPr/>
            </a:pPr>
            <a:r>
              <a:rPr lang="pl-PL" sz="1200" dirty="0">
                <a:latin typeface="Calibri" pitchFamily="34" charset="0"/>
                <a:cs typeface="Calibri" pitchFamily="34" charset="0"/>
              </a:rPr>
              <a:t>P</a:t>
            </a:r>
            <a:r>
              <a:rPr lang="pl-PL" sz="1200" dirty="0" smtClean="0">
                <a:latin typeface="Calibri" pitchFamily="34" charset="0"/>
                <a:cs typeface="Calibri" pitchFamily="34" charset="0"/>
              </a:rPr>
              <a:t>rowadzenie </a:t>
            </a:r>
            <a:r>
              <a:rPr lang="pl-PL" sz="1200" dirty="0">
                <a:latin typeface="Calibri" pitchFamily="34" charset="0"/>
                <a:cs typeface="Calibri" pitchFamily="34" charset="0"/>
              </a:rPr>
              <a:t>badań  w dziedzinie nauk ścisłych i technicznych, w szczególności w zakresie pozyskiwania, gromadzenia, przetwarzania i udostępniania </a:t>
            </a:r>
            <a:r>
              <a:rPr lang="pl-PL" sz="1200" dirty="0" smtClean="0">
                <a:latin typeface="Calibri" pitchFamily="34" charset="0"/>
                <a:cs typeface="Calibri" pitchFamily="34" charset="0"/>
              </a:rPr>
              <a:t>danych.</a:t>
            </a:r>
            <a:endParaRPr lang="pl-PL" sz="1200" dirty="0">
              <a:latin typeface="Calibri" pitchFamily="34" charset="0"/>
              <a:cs typeface="Calibri" pitchFamily="34" charset="0"/>
            </a:endParaRPr>
          </a:p>
          <a:p>
            <a:pPr marL="285750" indent="-285750" fontAlgn="auto">
              <a:spcBef>
                <a:spcPts val="0"/>
              </a:spcBef>
              <a:spcAft>
                <a:spcPts val="0"/>
              </a:spcAft>
              <a:buClr>
                <a:srgbClr val="A7190E"/>
              </a:buClr>
              <a:buFont typeface="Wingdings" panose="05000000000000000000" pitchFamily="2" charset="2"/>
              <a:buChar char="§"/>
              <a:defRPr/>
            </a:pPr>
            <a:endParaRPr lang="pl-PL" sz="1200" dirty="0">
              <a:latin typeface="Calibri" pitchFamily="34" charset="0"/>
              <a:cs typeface="Calibri" pitchFamily="34" charset="0"/>
            </a:endParaRPr>
          </a:p>
          <a:p>
            <a:pPr marL="285750" indent="-285750" fontAlgn="auto">
              <a:spcBef>
                <a:spcPts val="0"/>
              </a:spcBef>
              <a:spcAft>
                <a:spcPts val="0"/>
              </a:spcAft>
              <a:buClr>
                <a:srgbClr val="A7190E"/>
              </a:buClr>
              <a:buFont typeface="Wingdings" panose="05000000000000000000" pitchFamily="2" charset="2"/>
              <a:buChar char="§"/>
              <a:defRPr/>
            </a:pPr>
            <a:r>
              <a:rPr lang="pl-PL" sz="1200" dirty="0">
                <a:latin typeface="Calibri" pitchFamily="34" charset="0"/>
                <a:cs typeface="Calibri" pitchFamily="34" charset="0"/>
              </a:rPr>
              <a:t>P</a:t>
            </a:r>
            <a:r>
              <a:rPr lang="pl-PL" sz="1200" dirty="0" smtClean="0">
                <a:latin typeface="Calibri" pitchFamily="34" charset="0"/>
                <a:cs typeface="Calibri" pitchFamily="34" charset="0"/>
              </a:rPr>
              <a:t>ozyskiwanie </a:t>
            </a:r>
            <a:r>
              <a:rPr lang="pl-PL" sz="1200" dirty="0">
                <a:latin typeface="Calibri" pitchFamily="34" charset="0"/>
                <a:cs typeface="Calibri" pitchFamily="34" charset="0"/>
              </a:rPr>
              <a:t>środków europejskich oraz krajowych na prowadzenie badań naukowych </a:t>
            </a:r>
            <a:br>
              <a:rPr lang="pl-PL" sz="1200" dirty="0">
                <a:latin typeface="Calibri" pitchFamily="34" charset="0"/>
                <a:cs typeface="Calibri" pitchFamily="34" charset="0"/>
              </a:rPr>
            </a:br>
            <a:r>
              <a:rPr lang="pl-PL" sz="1200" dirty="0">
                <a:latin typeface="Calibri" pitchFamily="34" charset="0"/>
                <a:cs typeface="Calibri" pitchFamily="34" charset="0"/>
              </a:rPr>
              <a:t>i prac rozwojowych, w szczególności w zakresie rozwoju Repozytorium </a:t>
            </a:r>
            <a:r>
              <a:rPr lang="pl-PL" sz="1200" dirty="0" smtClean="0">
                <a:latin typeface="Calibri" pitchFamily="34" charset="0"/>
                <a:cs typeface="Calibri" pitchFamily="34" charset="0"/>
              </a:rPr>
              <a:t>Wiedzy.</a:t>
            </a:r>
            <a:endParaRPr lang="pl-PL" sz="1200" dirty="0">
              <a:latin typeface="Calibri" pitchFamily="34" charset="0"/>
              <a:cs typeface="Calibri" pitchFamily="34" charset="0"/>
            </a:endParaRPr>
          </a:p>
        </p:txBody>
      </p:sp>
    </p:spTree>
    <p:extLst>
      <p:ext uri="{BB962C8B-B14F-4D97-AF65-F5344CB8AC3E}">
        <p14:creationId xmlns:p14="http://schemas.microsoft.com/office/powerpoint/2010/main" val="167659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46980" y="548680"/>
            <a:ext cx="835260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eaLnBrk="1" hangingPunct="1">
              <a:spcBef>
                <a:spcPct val="0"/>
              </a:spcBef>
              <a:buFontTx/>
              <a:buNone/>
            </a:pPr>
            <a:r>
              <a:rPr lang="pl-PL" altLang="pl-PL" sz="4000" b="1" dirty="0" smtClean="0">
                <a:solidFill>
                  <a:srgbClr val="000000"/>
                </a:solidFill>
                <a:latin typeface="Calibri" pitchFamily="34" charset="0"/>
                <a:cs typeface="Calibri" pitchFamily="34" charset="0"/>
              </a:rPr>
              <a:t>Politechnika Wrocławska dla biznesu</a:t>
            </a:r>
            <a:endParaRPr lang="en-US" altLang="pl-PL" sz="4000" b="1" dirty="0">
              <a:solidFill>
                <a:srgbClr val="000000"/>
              </a:solidFill>
              <a:latin typeface="Calibri" pitchFamily="34" charset="0"/>
              <a:cs typeface="Calibri" pitchFamily="34" charset="0"/>
            </a:endParaRPr>
          </a:p>
        </p:txBody>
      </p:sp>
      <p:pic>
        <p:nvPicPr>
          <p:cNvPr id="3" name="Obraz 4"/>
          <p:cNvPicPr>
            <a:picLocks noChangeAspect="1"/>
          </p:cNvPicPr>
          <p:nvPr/>
        </p:nvPicPr>
        <p:blipFill rotWithShape="1">
          <a:blip r:embed="rId2">
            <a:extLst>
              <a:ext uri="{28A0092B-C50C-407E-A947-70E740481C1C}">
                <a14:useLocalDpi xmlns:a14="http://schemas.microsoft.com/office/drawing/2010/main" val="0"/>
              </a:ext>
            </a:extLst>
          </a:blip>
          <a:srcRect l="6352" r="34045" b="57400"/>
          <a:stretch/>
        </p:blipFill>
        <p:spPr bwMode="auto">
          <a:xfrm>
            <a:off x="827584" y="1844824"/>
            <a:ext cx="5227274" cy="319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6136363" y="3961441"/>
            <a:ext cx="2806133" cy="1077218"/>
          </a:xfrm>
          <a:prstGeom prst="rect">
            <a:avLst/>
          </a:prstGeom>
          <a:solidFill>
            <a:schemeClr val="accent2">
              <a:lumMod val="75000"/>
            </a:schemeClr>
          </a:solidFill>
        </p:spPr>
        <p:txBody>
          <a:bodyPr wrap="square">
            <a:spAutoFit/>
          </a:bodyPr>
          <a:lstStyle/>
          <a:p>
            <a:pPr algn="r"/>
            <a:r>
              <a:rPr lang="pl-PL" sz="1600" dirty="0" smtClean="0">
                <a:solidFill>
                  <a:schemeClr val="bg1"/>
                </a:solidFill>
                <a:latin typeface="Calibri" pitchFamily="34" charset="0"/>
                <a:cs typeface="Calibri" pitchFamily="34" charset="0"/>
              </a:rPr>
              <a:t>biznes@pwr.edu.pl</a:t>
            </a:r>
          </a:p>
          <a:p>
            <a:pPr algn="r"/>
            <a:endParaRPr lang="pl-PL" sz="1600" dirty="0" smtClean="0">
              <a:solidFill>
                <a:schemeClr val="bg1"/>
              </a:solidFill>
              <a:latin typeface="Calibri" pitchFamily="34" charset="0"/>
              <a:cs typeface="Calibri" pitchFamily="34" charset="0"/>
            </a:endParaRPr>
          </a:p>
          <a:p>
            <a:pPr algn="r"/>
            <a:r>
              <a:rPr lang="pl-PL" sz="1600" dirty="0" smtClean="0">
                <a:solidFill>
                  <a:schemeClr val="bg1"/>
                </a:solidFill>
                <a:latin typeface="Calibri" pitchFamily="34" charset="0"/>
                <a:cs typeface="Calibri" pitchFamily="34" charset="0"/>
              </a:rPr>
              <a:t>071 320 47 42</a:t>
            </a:r>
          </a:p>
          <a:p>
            <a:pPr algn="r"/>
            <a:r>
              <a:rPr lang="pl-PL" sz="1600" dirty="0" smtClean="0">
                <a:solidFill>
                  <a:schemeClr val="bg1"/>
                </a:solidFill>
                <a:latin typeface="Calibri" pitchFamily="34" charset="0"/>
                <a:cs typeface="Calibri" pitchFamily="34" charset="0"/>
              </a:rPr>
              <a:t>071 320 47 59</a:t>
            </a:r>
            <a:endParaRPr lang="pl-PL" sz="1600" dirty="0">
              <a:solidFill>
                <a:schemeClr val="bg1"/>
              </a:solidFill>
              <a:latin typeface="Calibri" pitchFamily="34" charset="0"/>
              <a:cs typeface="Calibri" pitchFamily="34" charset="0"/>
            </a:endParaRPr>
          </a:p>
        </p:txBody>
      </p:sp>
      <p:sp>
        <p:nvSpPr>
          <p:cNvPr id="5" name="pole tekstowe 12"/>
          <p:cNvSpPr txBox="1">
            <a:spLocks noChangeArrowheads="1"/>
          </p:cNvSpPr>
          <p:nvPr/>
        </p:nvSpPr>
        <p:spPr bwMode="auto">
          <a:xfrm>
            <a:off x="722906" y="5341868"/>
            <a:ext cx="82195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buClr>
                <a:srgbClr val="C00000"/>
              </a:buClr>
            </a:pPr>
            <a:r>
              <a:rPr lang="pl-PL" altLang="pl-PL" sz="2400" dirty="0" smtClean="0">
                <a:cs typeface="Calibri" pitchFamily="34" charset="0"/>
              </a:rPr>
              <a:t>Ponad </a:t>
            </a:r>
            <a:r>
              <a:rPr lang="pl-PL" altLang="pl-PL" sz="2400" b="1" dirty="0" smtClean="0">
                <a:cs typeface="Calibri" pitchFamily="34" charset="0"/>
              </a:rPr>
              <a:t>400</a:t>
            </a:r>
            <a:r>
              <a:rPr lang="pl-PL" altLang="pl-PL" sz="2400" dirty="0" smtClean="0">
                <a:cs typeface="Calibri" pitchFamily="34" charset="0"/>
              </a:rPr>
              <a:t> specjalistycznych badań, technologii  i ekspertyz </a:t>
            </a:r>
          </a:p>
          <a:p>
            <a:pPr fontAlgn="base">
              <a:spcBef>
                <a:spcPct val="0"/>
              </a:spcBef>
              <a:spcAft>
                <a:spcPct val="0"/>
              </a:spcAft>
              <a:buClr>
                <a:srgbClr val="C00000"/>
              </a:buClr>
            </a:pPr>
            <a:endParaRPr lang="pl-PL" altLang="pl-PL" sz="1600" dirty="0" smtClean="0">
              <a:latin typeface="+mj-lt"/>
              <a:cs typeface="Arial" pitchFamily="34" charset="0"/>
            </a:endParaRPr>
          </a:p>
          <a:p>
            <a:pPr fontAlgn="base">
              <a:spcBef>
                <a:spcPct val="0"/>
              </a:spcBef>
              <a:spcAft>
                <a:spcPct val="0"/>
              </a:spcAft>
              <a:buClr>
                <a:srgbClr val="C00000"/>
              </a:buClr>
            </a:pPr>
            <a:endParaRPr lang="pl-PL" altLang="pl-PL" sz="1600" dirty="0" smtClean="0">
              <a:latin typeface="+mj-lt"/>
              <a:cs typeface="Arial" pitchFamily="34" charset="0"/>
            </a:endParaRPr>
          </a:p>
          <a:p>
            <a:pPr marL="285750" indent="-285750" fontAlgn="base">
              <a:spcBef>
                <a:spcPct val="0"/>
              </a:spcBef>
              <a:spcAft>
                <a:spcPct val="0"/>
              </a:spcAft>
              <a:buClr>
                <a:srgbClr val="C00000"/>
              </a:buClr>
              <a:buFont typeface="Wingdings" panose="05000000000000000000" pitchFamily="2" charset="2"/>
              <a:buChar char="§"/>
            </a:pPr>
            <a:endParaRPr lang="pl-PL" altLang="pl-PL" sz="1600" dirty="0" smtClean="0">
              <a:latin typeface="+mj-lt"/>
              <a:cs typeface="Arial" pitchFamily="34" charset="0"/>
            </a:endParaRPr>
          </a:p>
        </p:txBody>
      </p:sp>
      <p:sp>
        <p:nvSpPr>
          <p:cNvPr id="6" name="Prostokąt 5"/>
          <p:cNvSpPr/>
          <p:nvPr/>
        </p:nvSpPr>
        <p:spPr>
          <a:xfrm>
            <a:off x="796028" y="6096185"/>
            <a:ext cx="8146468" cy="338554"/>
          </a:xfrm>
          <a:prstGeom prst="rect">
            <a:avLst/>
          </a:prstGeom>
          <a:solidFill>
            <a:schemeClr val="accent2">
              <a:lumMod val="75000"/>
            </a:schemeClr>
          </a:solidFill>
        </p:spPr>
        <p:txBody>
          <a:bodyPr wrap="square">
            <a:spAutoFit/>
          </a:bodyPr>
          <a:lstStyle/>
          <a:p>
            <a:r>
              <a:rPr lang="pl-PL" altLang="pl-PL" sz="1600" dirty="0">
                <a:solidFill>
                  <a:schemeClr val="bg1"/>
                </a:solidFill>
                <a:latin typeface="Calibri" pitchFamily="34" charset="0"/>
                <a:ea typeface="Calibri" pitchFamily="34" charset="0"/>
                <a:cs typeface="Calibri" pitchFamily="34" charset="0"/>
              </a:rPr>
              <a:t>Oferta współpracy do pobrania ze strony </a:t>
            </a:r>
            <a:r>
              <a:rPr lang="pl-PL" altLang="pl-PL" sz="1600" dirty="0" smtClean="0">
                <a:solidFill>
                  <a:schemeClr val="bg1"/>
                </a:solidFill>
                <a:latin typeface="Calibri" pitchFamily="34" charset="0"/>
                <a:ea typeface="Calibri" pitchFamily="34" charset="0"/>
                <a:cs typeface="Calibri" pitchFamily="34" charset="0"/>
              </a:rPr>
              <a:t>www.biznes.pwr.edu.pl</a:t>
            </a:r>
            <a:endParaRPr lang="pl-PL" altLang="pl-PL" sz="1600" dirty="0">
              <a:solidFill>
                <a:schemeClr val="bg1"/>
              </a:solidFill>
              <a:latin typeface="Calibri" pitchFamily="34" charset="0"/>
              <a:ea typeface="Calibri" pitchFamily="34" charset="0"/>
              <a:cs typeface="Calibri" pitchFamily="34" charset="0"/>
            </a:endParaRPr>
          </a:p>
        </p:txBody>
      </p:sp>
      <p:pic>
        <p:nvPicPr>
          <p:cNvPr id="7" name="Obraz 4"/>
          <p:cNvPicPr>
            <a:picLocks noChangeAspect="1"/>
          </p:cNvPicPr>
          <p:nvPr/>
        </p:nvPicPr>
        <p:blipFill rotWithShape="1">
          <a:blip r:embed="rId3" cstate="print">
            <a:extLst>
              <a:ext uri="{28A0092B-C50C-407E-A947-70E740481C1C}">
                <a14:useLocalDpi xmlns:a14="http://schemas.microsoft.com/office/drawing/2010/main" val="0"/>
              </a:ext>
            </a:extLst>
          </a:blip>
          <a:srcRect t="4295"/>
          <a:stretch/>
        </p:blipFill>
        <p:spPr bwMode="auto">
          <a:xfrm>
            <a:off x="6134184" y="1844824"/>
            <a:ext cx="2958001" cy="204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89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871499" y="620688"/>
            <a:ext cx="7535863" cy="719137"/>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Współpraca z gospodarką</a:t>
            </a:r>
          </a:p>
        </p:txBody>
      </p:sp>
      <p:sp>
        <p:nvSpPr>
          <p:cNvPr id="3" name="Rectangle 3"/>
          <p:cNvSpPr>
            <a:spLocks noGrp="1"/>
          </p:cNvSpPr>
          <p:nvPr>
            <p:ph type="body" idx="1"/>
          </p:nvPr>
        </p:nvSpPr>
        <p:spPr>
          <a:xfrm>
            <a:off x="928192" y="3645024"/>
            <a:ext cx="8108304" cy="3212976"/>
          </a:xfrm>
        </p:spPr>
        <p:txBody>
          <a:bodyPr>
            <a:noAutofit/>
          </a:bodyPr>
          <a:lstStyle/>
          <a:p>
            <a:pPr>
              <a:buNone/>
            </a:pPr>
            <a:r>
              <a:rPr lang="pl-PL" altLang="pl-PL" sz="1600" b="1" dirty="0" smtClean="0">
                <a:cs typeface="Calibri" pitchFamily="34" charset="0"/>
              </a:rPr>
              <a:t>Cele</a:t>
            </a:r>
            <a:endParaRPr lang="pl-PL" altLang="pl-PL" sz="1600" b="1" dirty="0">
              <a:cs typeface="Calibri" pitchFamily="34" charset="0"/>
            </a:endParaRPr>
          </a:p>
          <a:p>
            <a:pPr marL="285750" indent="-285750">
              <a:buClr>
                <a:srgbClr val="A7190E"/>
              </a:buClr>
              <a:buFont typeface="Wingdings" panose="05000000000000000000" pitchFamily="2" charset="2"/>
              <a:buChar char="§"/>
            </a:pPr>
            <a:r>
              <a:rPr lang="pl-PL" altLang="pl-PL" sz="1400" dirty="0">
                <a:cs typeface="Calibri" pitchFamily="34" charset="0"/>
              </a:rPr>
              <a:t>wspólne prace badawcze i wdrożeniowe </a:t>
            </a:r>
            <a:r>
              <a:rPr lang="pl-PL" altLang="pl-PL" sz="1400" dirty="0" smtClean="0">
                <a:cs typeface="Calibri" pitchFamily="34" charset="0"/>
              </a:rPr>
              <a:t>w </a:t>
            </a:r>
            <a:r>
              <a:rPr lang="pl-PL" altLang="pl-PL" sz="1400" dirty="0">
                <a:cs typeface="Calibri" pitchFamily="34" charset="0"/>
              </a:rPr>
              <a:t>różnych branżach</a:t>
            </a:r>
          </a:p>
          <a:p>
            <a:pPr marL="285750" indent="-285750">
              <a:buClr>
                <a:srgbClr val="A7190E"/>
              </a:buClr>
              <a:buFont typeface="Wingdings" panose="05000000000000000000" pitchFamily="2" charset="2"/>
              <a:buChar char="§"/>
            </a:pPr>
            <a:r>
              <a:rPr lang="pl-PL" altLang="pl-PL" sz="1400" dirty="0">
                <a:cs typeface="Calibri" pitchFamily="34" charset="0"/>
              </a:rPr>
              <a:t>rozwój nowych technologii</a:t>
            </a:r>
          </a:p>
          <a:p>
            <a:pPr marL="285750" indent="-285750">
              <a:buClr>
                <a:srgbClr val="A7190E"/>
              </a:buClr>
              <a:buFont typeface="Wingdings" panose="05000000000000000000" pitchFamily="2" charset="2"/>
              <a:buChar char="§"/>
            </a:pPr>
            <a:r>
              <a:rPr lang="pl-PL" altLang="pl-PL" sz="1400" dirty="0">
                <a:cs typeface="Calibri" pitchFamily="34" charset="0"/>
              </a:rPr>
              <a:t>kształcenie i doskonalenie kadr inżynierskich </a:t>
            </a:r>
            <a:r>
              <a:rPr lang="pl-PL" altLang="pl-PL" sz="1400" dirty="0" smtClean="0">
                <a:cs typeface="Calibri" pitchFamily="34" charset="0"/>
              </a:rPr>
              <a:t>dla </a:t>
            </a:r>
            <a:r>
              <a:rPr lang="pl-PL" altLang="pl-PL" sz="1400" dirty="0">
                <a:cs typeface="Calibri" pitchFamily="34" charset="0"/>
              </a:rPr>
              <a:t>gospodarki</a:t>
            </a:r>
          </a:p>
          <a:p>
            <a:pPr marL="285750" indent="-285750">
              <a:buClr>
                <a:srgbClr val="A7190E"/>
              </a:buClr>
              <a:buFont typeface="Wingdings" panose="05000000000000000000" pitchFamily="2" charset="2"/>
              <a:buChar char="§"/>
            </a:pPr>
            <a:r>
              <a:rPr lang="pl-PL" altLang="pl-PL" sz="1400" dirty="0">
                <a:cs typeface="Calibri" pitchFamily="34" charset="0"/>
              </a:rPr>
              <a:t>współpraca w zakresie wykorzystywania </a:t>
            </a:r>
            <a:r>
              <a:rPr lang="pl-PL" altLang="pl-PL" sz="1400" dirty="0" smtClean="0">
                <a:cs typeface="Calibri" pitchFamily="34" charset="0"/>
              </a:rPr>
              <a:t>zaplecza </a:t>
            </a:r>
            <a:r>
              <a:rPr lang="pl-PL" altLang="pl-PL" sz="1400" dirty="0">
                <a:cs typeface="Calibri" pitchFamily="34" charset="0"/>
              </a:rPr>
              <a:t>naukowego, </a:t>
            </a:r>
            <a:r>
              <a:rPr lang="pl-PL" altLang="pl-PL" sz="1400" dirty="0" smtClean="0">
                <a:cs typeface="Calibri" pitchFamily="34" charset="0"/>
              </a:rPr>
              <a:t>dydaktycznego i </a:t>
            </a:r>
            <a:r>
              <a:rPr lang="pl-PL" altLang="pl-PL" sz="1400" dirty="0">
                <a:cs typeface="Calibri" pitchFamily="34" charset="0"/>
              </a:rPr>
              <a:t>szkoleniowego</a:t>
            </a:r>
          </a:p>
          <a:p>
            <a:pPr marL="285750" indent="-285750">
              <a:buClr>
                <a:srgbClr val="A7190E"/>
              </a:buClr>
              <a:buFont typeface="Wingdings" panose="05000000000000000000" pitchFamily="2" charset="2"/>
              <a:buChar char="§"/>
            </a:pPr>
            <a:r>
              <a:rPr lang="pl-PL" altLang="pl-PL" sz="1400" dirty="0">
                <a:cs typeface="Calibri" pitchFamily="34" charset="0"/>
              </a:rPr>
              <a:t>możliwość odbywania </a:t>
            </a:r>
            <a:r>
              <a:rPr lang="pl-PL" altLang="pl-PL" sz="1400" dirty="0" smtClean="0">
                <a:cs typeface="Calibri" pitchFamily="34" charset="0"/>
              </a:rPr>
              <a:t>praktyk i staży, realizacji </a:t>
            </a:r>
            <a:r>
              <a:rPr lang="pl-PL" altLang="pl-PL" sz="1400" dirty="0">
                <a:cs typeface="Calibri" pitchFamily="34" charset="0"/>
              </a:rPr>
              <a:t>prac dyplomowych</a:t>
            </a:r>
          </a:p>
          <a:p>
            <a:pPr marL="285750" indent="-285750">
              <a:buClr>
                <a:srgbClr val="A7190E"/>
              </a:buClr>
              <a:buFont typeface="Wingdings" panose="05000000000000000000" pitchFamily="2" charset="2"/>
              <a:buChar char="§"/>
            </a:pPr>
            <a:r>
              <a:rPr lang="pl-PL" altLang="pl-PL" sz="1400" dirty="0">
                <a:cs typeface="Calibri" pitchFamily="34" charset="0"/>
              </a:rPr>
              <a:t>wspieranie karier absolwentów </a:t>
            </a:r>
          </a:p>
          <a:p>
            <a:pPr marL="285750" indent="-285750">
              <a:buClr>
                <a:srgbClr val="A7190E"/>
              </a:buClr>
              <a:buFont typeface="Wingdings" panose="05000000000000000000" pitchFamily="2" charset="2"/>
              <a:buChar char="§"/>
            </a:pPr>
            <a:r>
              <a:rPr lang="pl-PL" altLang="pl-PL" sz="1400" dirty="0">
                <a:cs typeface="Calibri" pitchFamily="34" charset="0"/>
              </a:rPr>
              <a:t>rozwój przedsiębiorczości akademickiej </a:t>
            </a:r>
          </a:p>
          <a:p>
            <a:pPr marL="285750" indent="-285750">
              <a:buClr>
                <a:srgbClr val="A7190E"/>
              </a:buClr>
              <a:buFont typeface="Wingdings" panose="05000000000000000000" pitchFamily="2" charset="2"/>
              <a:buChar char="§"/>
            </a:pPr>
            <a:r>
              <a:rPr lang="pl-PL" altLang="pl-PL" sz="1400" dirty="0">
                <a:cs typeface="Calibri" pitchFamily="34" charset="0"/>
              </a:rPr>
              <a:t>komercjalizacja wyników badań naukowych</a:t>
            </a:r>
          </a:p>
          <a:p>
            <a:pPr marL="285750" indent="-285750">
              <a:buClr>
                <a:srgbClr val="A7190E"/>
              </a:buClr>
              <a:buFont typeface="Wingdings" panose="05000000000000000000" pitchFamily="2" charset="2"/>
              <a:buChar char="§"/>
            </a:pPr>
            <a:r>
              <a:rPr lang="pl-PL" altLang="pl-PL" sz="1400" dirty="0">
                <a:cs typeface="Calibri" pitchFamily="34" charset="0"/>
              </a:rPr>
              <a:t>przygotowanie i realizacja projektów </a:t>
            </a:r>
            <a:r>
              <a:rPr lang="pl-PL" altLang="pl-PL" sz="1400" dirty="0" smtClean="0">
                <a:cs typeface="Calibri" pitchFamily="34" charset="0"/>
              </a:rPr>
              <a:t>finansowanych </a:t>
            </a:r>
            <a:r>
              <a:rPr lang="pl-PL" altLang="pl-PL" sz="1400" dirty="0">
                <a:cs typeface="Calibri" pitchFamily="34" charset="0"/>
              </a:rPr>
              <a:t>z funduszy i dotacji </a:t>
            </a:r>
            <a:r>
              <a:rPr lang="pl-PL" altLang="pl-PL" sz="1400" dirty="0" smtClean="0">
                <a:cs typeface="Calibri" pitchFamily="34" charset="0"/>
              </a:rPr>
              <a:t>krajowych </a:t>
            </a:r>
            <a:r>
              <a:rPr lang="pl-PL" altLang="pl-PL" sz="1400" dirty="0">
                <a:cs typeface="Calibri" pitchFamily="34" charset="0"/>
              </a:rPr>
              <a:t>i zagranicznych</a:t>
            </a:r>
          </a:p>
          <a:p>
            <a:pPr marL="285750" indent="-285750">
              <a:buClr>
                <a:srgbClr val="A7190E"/>
              </a:buClr>
              <a:buFont typeface="Wingdings" panose="05000000000000000000" pitchFamily="2" charset="2"/>
              <a:buChar char="§"/>
            </a:pPr>
            <a:r>
              <a:rPr lang="pl-PL" altLang="pl-PL" sz="1400" dirty="0">
                <a:cs typeface="Calibri" pitchFamily="34" charset="0"/>
              </a:rPr>
              <a:t>promowanie </a:t>
            </a:r>
            <a:r>
              <a:rPr lang="pl-PL" altLang="pl-PL" sz="1400" dirty="0" smtClean="0">
                <a:cs typeface="Calibri" pitchFamily="34" charset="0"/>
              </a:rPr>
              <a:t>nowoczesnych rozwiązań technologicznych</a:t>
            </a:r>
            <a:endParaRPr lang="pl-PL" altLang="pl-PL" sz="1400" dirty="0">
              <a:cs typeface="Calibri" pitchFamily="34" charset="0"/>
            </a:endParaRPr>
          </a:p>
          <a:p>
            <a:pPr algn="just" eaLnBrk="1" hangingPunct="1">
              <a:buClr>
                <a:schemeClr val="tx1"/>
              </a:buClr>
            </a:pPr>
            <a:r>
              <a:rPr lang="pl-PL" altLang="pl-PL" sz="1500" dirty="0" smtClean="0">
                <a:cs typeface="Calibri" pitchFamily="34" charset="0"/>
              </a:rPr>
              <a:t>	 </a:t>
            </a:r>
          </a:p>
        </p:txBody>
      </p:sp>
      <p:grpSp>
        <p:nvGrpSpPr>
          <p:cNvPr id="16" name="Grupa 15"/>
          <p:cNvGrpSpPr/>
          <p:nvPr/>
        </p:nvGrpSpPr>
        <p:grpSpPr>
          <a:xfrm>
            <a:off x="1043608" y="1730468"/>
            <a:ext cx="6984776" cy="1986564"/>
            <a:chOff x="936235" y="1514176"/>
            <a:chExt cx="6984776" cy="1986564"/>
          </a:xfrm>
        </p:grpSpPr>
        <p:pic>
          <p:nvPicPr>
            <p:cNvPr id="4" name="Obraz 3"/>
            <p:cNvPicPr>
              <a:picLocks noChangeAspect="1"/>
            </p:cNvPicPr>
            <p:nvPr/>
          </p:nvPicPr>
          <p:blipFill>
            <a:blip r:embed="rId2" cstate="print">
              <a:grayscl/>
              <a:extLst>
                <a:ext uri="{28A0092B-C50C-407E-A947-70E740481C1C}">
                  <a14:useLocalDpi xmlns:a14="http://schemas.microsoft.com/office/drawing/2010/main" val="0"/>
                </a:ext>
              </a:extLst>
            </a:blip>
            <a:srcRect/>
            <a:stretch>
              <a:fillRect/>
            </a:stretch>
          </p:blipFill>
          <p:spPr bwMode="auto">
            <a:xfrm>
              <a:off x="5868144" y="2204864"/>
              <a:ext cx="5429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rostokąt 4"/>
            <p:cNvSpPr>
              <a:spLocks noChangeArrowheads="1"/>
            </p:cNvSpPr>
            <p:nvPr/>
          </p:nvSpPr>
          <p:spPr bwMode="auto">
            <a:xfrm>
              <a:off x="948914" y="2762076"/>
              <a:ext cx="1246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pl-PL" altLang="pl-PL" sz="1400" b="1" dirty="0" smtClean="0">
                  <a:latin typeface="Calibri" pitchFamily="34" charset="0"/>
                  <a:ea typeface="Calibri" pitchFamily="34" charset="0"/>
                  <a:cs typeface="Calibri" pitchFamily="34" charset="0"/>
                </a:rPr>
                <a:t>Badania</a:t>
              </a:r>
              <a:endParaRPr lang="pl-PL" altLang="pl-PL" sz="1400" b="1" dirty="0">
                <a:latin typeface="Calibri" pitchFamily="34" charset="0"/>
                <a:ea typeface="Calibri" pitchFamily="34" charset="0"/>
                <a:cs typeface="Calibri" pitchFamily="34" charset="0"/>
              </a:endParaRPr>
            </a:p>
          </p:txBody>
        </p:sp>
        <p:sp>
          <p:nvSpPr>
            <p:cNvPr id="7" name="Prostokąt 7"/>
            <p:cNvSpPr>
              <a:spLocks noChangeArrowheads="1"/>
            </p:cNvSpPr>
            <p:nvPr/>
          </p:nvSpPr>
          <p:spPr bwMode="auto">
            <a:xfrm>
              <a:off x="2411760" y="2762076"/>
              <a:ext cx="12241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pl-PL" altLang="pl-PL" sz="1400" b="1" dirty="0" smtClean="0">
                  <a:latin typeface="Calibri" pitchFamily="34" charset="0"/>
                  <a:ea typeface="Calibri" pitchFamily="34" charset="0"/>
                  <a:cs typeface="Calibri" pitchFamily="34" charset="0"/>
                </a:rPr>
                <a:t>Technologie </a:t>
              </a:r>
              <a:endParaRPr lang="pl-PL" altLang="pl-PL" sz="1400" b="1" dirty="0">
                <a:latin typeface="Calibri" pitchFamily="34" charset="0"/>
                <a:ea typeface="Calibri" pitchFamily="34" charset="0"/>
                <a:cs typeface="Calibri" pitchFamily="34" charset="0"/>
              </a:endParaRPr>
            </a:p>
          </p:txBody>
        </p:sp>
        <p:sp>
          <p:nvSpPr>
            <p:cNvPr id="8" name="Prostokąt 7"/>
            <p:cNvSpPr>
              <a:spLocks noChangeArrowheads="1"/>
            </p:cNvSpPr>
            <p:nvPr/>
          </p:nvSpPr>
          <p:spPr bwMode="auto">
            <a:xfrm>
              <a:off x="6660232" y="2762076"/>
              <a:ext cx="12241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pl-PL" altLang="pl-PL" sz="1400" b="1" dirty="0" smtClean="0">
                  <a:latin typeface="Calibri" pitchFamily="34" charset="0"/>
                  <a:ea typeface="Calibri" panose="020F0502020204030204" pitchFamily="34" charset="0"/>
                  <a:cs typeface="Calibri" pitchFamily="34" charset="0"/>
                </a:rPr>
                <a:t>Zastosowanie badań </a:t>
              </a:r>
            </a:p>
            <a:p>
              <a:pPr algn="ctr">
                <a:defRPr/>
              </a:pPr>
              <a:r>
                <a:rPr lang="pl-PL" altLang="pl-PL" sz="1400" b="1" dirty="0" smtClean="0">
                  <a:latin typeface="Calibri" pitchFamily="34" charset="0"/>
                  <a:ea typeface="Calibri" panose="020F0502020204030204" pitchFamily="34" charset="0"/>
                  <a:cs typeface="Calibri" pitchFamily="34" charset="0"/>
                </a:rPr>
                <a:t>i technologii</a:t>
              </a:r>
              <a:endParaRPr lang="pl-PL" altLang="pl-PL" sz="1400" b="1" dirty="0">
                <a:latin typeface="Calibri" pitchFamily="34" charset="0"/>
                <a:ea typeface="Calibri" pitchFamily="34" charset="0"/>
                <a:cs typeface="Calibri" pitchFamily="34" charset="0"/>
              </a:endParaRPr>
            </a:p>
          </p:txBody>
        </p:sp>
        <p:sp>
          <p:nvSpPr>
            <p:cNvPr id="10" name="Prostokąt 7"/>
            <p:cNvSpPr>
              <a:spLocks noChangeArrowheads="1"/>
            </p:cNvSpPr>
            <p:nvPr/>
          </p:nvSpPr>
          <p:spPr bwMode="auto">
            <a:xfrm>
              <a:off x="3779912" y="2762076"/>
              <a:ext cx="1296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pl-PL" altLang="pl-PL" sz="1400" b="1" dirty="0" smtClean="0">
                  <a:latin typeface="Calibri" pitchFamily="34" charset="0"/>
                  <a:ea typeface="Calibri" pitchFamily="34" charset="0"/>
                  <a:cs typeface="Calibri" pitchFamily="34" charset="0"/>
                </a:rPr>
                <a:t>Ekspertyzy</a:t>
              </a:r>
              <a:endParaRPr lang="pl-PL" altLang="pl-PL" sz="1400" b="1" dirty="0">
                <a:latin typeface="Calibri" pitchFamily="34" charset="0"/>
                <a:ea typeface="Calibri" pitchFamily="34" charset="0"/>
                <a:cs typeface="Calibri" pitchFamily="34" charset="0"/>
              </a:endParaRPr>
            </a:p>
          </p:txBody>
        </p:sp>
        <p:sp>
          <p:nvSpPr>
            <p:cNvPr id="12" name="Prostokąt 7"/>
            <p:cNvSpPr>
              <a:spLocks noChangeArrowheads="1"/>
            </p:cNvSpPr>
            <p:nvPr/>
          </p:nvSpPr>
          <p:spPr bwMode="auto">
            <a:xfrm>
              <a:off x="5253978" y="2762076"/>
              <a:ext cx="12376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pl-PL" altLang="pl-PL" sz="1400" b="1" dirty="0" smtClean="0">
                  <a:latin typeface="Calibri" pitchFamily="34" charset="0"/>
                  <a:ea typeface="Calibri" pitchFamily="34" charset="0"/>
                  <a:cs typeface="Calibri" pitchFamily="34" charset="0"/>
                </a:rPr>
                <a:t>Szkolenia</a:t>
              </a:r>
              <a:endParaRPr lang="pl-PL" altLang="pl-PL" sz="1400" b="1" dirty="0">
                <a:latin typeface="Calibri" pitchFamily="34" charset="0"/>
                <a:ea typeface="Calibri" pitchFamily="34" charset="0"/>
                <a:cs typeface="Calibri" pitchFamily="34" charset="0"/>
              </a:endParaRPr>
            </a:p>
          </p:txBody>
        </p:sp>
        <p:pic>
          <p:nvPicPr>
            <p:cNvPr id="14" name="Obraz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235" y="1514176"/>
              <a:ext cx="6984776" cy="1247900"/>
            </a:xfrm>
            <a:prstGeom prst="rect">
              <a:avLst/>
            </a:prstGeom>
          </p:spPr>
        </p:pic>
      </p:grpSp>
    </p:spTree>
    <p:extLst>
      <p:ext uri="{BB962C8B-B14F-4D97-AF65-F5344CB8AC3E}">
        <p14:creationId xmlns:p14="http://schemas.microsoft.com/office/powerpoint/2010/main" val="38981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890397" y="347505"/>
            <a:ext cx="4545699" cy="1353303"/>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Laboratoria akredytowane</a:t>
            </a:r>
          </a:p>
        </p:txBody>
      </p:sp>
      <p:sp>
        <p:nvSpPr>
          <p:cNvPr id="5" name="Prostokąt 4"/>
          <p:cNvSpPr/>
          <p:nvPr/>
        </p:nvSpPr>
        <p:spPr>
          <a:xfrm>
            <a:off x="899592" y="1772816"/>
            <a:ext cx="4104456" cy="4832092"/>
          </a:xfrm>
          <a:prstGeom prst="rect">
            <a:avLst/>
          </a:prstGeom>
        </p:spPr>
        <p:txBody>
          <a:bodyPr wrap="square">
            <a:spAutoFit/>
          </a:bodyPr>
          <a:lstStyle/>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Wzorców </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i Metrologii Pola Elektromagnetycznego</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Badawcze Akustyki</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Zakładu Komputerowego Wspomagania Projektowania</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a:t>
            </a:r>
            <a:r>
              <a:rPr lang="pl-PL" sz="1400" dirty="0" err="1">
                <a:solidFill>
                  <a:schemeClr val="accent6"/>
                </a:solidFill>
                <a:latin typeface="Calibri" pitchFamily="34" charset="0"/>
                <a:cs typeface="Calibri" pitchFamily="34" charset="0"/>
              </a:rPr>
              <a:t>Reverse</a:t>
            </a:r>
            <a:r>
              <a:rPr lang="pl-PL" sz="1400" dirty="0">
                <a:solidFill>
                  <a:schemeClr val="accent6"/>
                </a:solidFill>
                <a:latin typeface="Calibri" pitchFamily="34" charset="0"/>
                <a:cs typeface="Calibri" pitchFamily="34" charset="0"/>
              </a:rPr>
              <a:t> Engineering</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Transportu Taśmowego</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Bezpieczeństwa Pracy</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Badawcze Obiektów Infrastruktury Transportowej</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Badań </a:t>
            </a:r>
            <a:r>
              <a:rPr lang="pl-PL" sz="1400" dirty="0" err="1">
                <a:solidFill>
                  <a:schemeClr val="accent6"/>
                </a:solidFill>
                <a:latin typeface="Calibri" pitchFamily="34" charset="0"/>
                <a:cs typeface="Calibri" pitchFamily="34" charset="0"/>
              </a:rPr>
              <a:t>Olfaktometrycznych</a:t>
            </a:r>
            <a:endParaRPr lang="pl-PL" sz="1400" dirty="0">
              <a:solidFill>
                <a:schemeClr val="accent6"/>
              </a:solidFill>
              <a:latin typeface="Calibri" pitchFamily="34" charset="0"/>
              <a:cs typeface="Calibri" pitchFamily="34" charset="0"/>
            </a:endParaRP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Kompatybilności Elektromagnetycznej</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Pomiarów Pól Elektromagnetycznych (LPPE)</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Materiałów Budowlanych</a:t>
            </a:r>
          </a:p>
          <a:p>
            <a:pPr marL="285750" indent="-285750">
              <a:buClr>
                <a:srgbClr val="A7190E"/>
              </a:buClr>
              <a:buFont typeface="Wingdings" pitchFamily="2" charset="2"/>
              <a:buChar char="§"/>
            </a:pPr>
            <a:r>
              <a:rPr lang="pl-PL" sz="1400" dirty="0">
                <a:solidFill>
                  <a:schemeClr val="accent6"/>
                </a:solidFill>
                <a:latin typeface="Calibri" pitchFamily="34" charset="0"/>
                <a:cs typeface="Calibri" pitchFamily="34" charset="0"/>
              </a:rPr>
              <a:t>Akredytowane Laboratorium Konstrukcji Budowlanych </a:t>
            </a:r>
          </a:p>
        </p:txBody>
      </p:sp>
      <p:grpSp>
        <p:nvGrpSpPr>
          <p:cNvPr id="7" name="Grupa 6"/>
          <p:cNvGrpSpPr/>
          <p:nvPr/>
        </p:nvGrpSpPr>
        <p:grpSpPr>
          <a:xfrm>
            <a:off x="5796136" y="290152"/>
            <a:ext cx="3121397" cy="6235192"/>
            <a:chOff x="5627067" y="171487"/>
            <a:chExt cx="3252134" cy="6496348"/>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627067" y="171487"/>
              <a:ext cx="3252134" cy="2160240"/>
            </a:xfrm>
            <a:prstGeom prst="round1Rect">
              <a:avLst>
                <a:gd name="adj" fmla="val 0"/>
              </a:avLst>
            </a:prstGeom>
            <a:solidFill>
              <a:srgbClr val="FFFFFF">
                <a:shade val="85000"/>
              </a:srgbClr>
            </a:solidFill>
            <a:ln w="9525">
              <a:noFill/>
              <a:round/>
              <a:headEnd/>
              <a:tailEnd/>
            </a:ln>
            <a:effectLst/>
            <a:extLst/>
          </p:spPr>
        </p:pic>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7067" y="2331457"/>
              <a:ext cx="3252134" cy="2168089"/>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7067" y="4499546"/>
              <a:ext cx="3252134" cy="2168289"/>
            </a:xfrm>
            <a:prstGeom prst="rect">
              <a:avLst/>
            </a:prstGeom>
          </p:spPr>
        </p:pic>
      </p:gr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899592" y="404664"/>
            <a:ext cx="7885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eaLnBrk="1" hangingPunct="1">
              <a:spcBef>
                <a:spcPct val="0"/>
              </a:spcBef>
              <a:buFontTx/>
              <a:buNone/>
            </a:pPr>
            <a:r>
              <a:rPr lang="pl-PL" altLang="pl-PL" sz="4000" b="1" dirty="0" smtClean="0">
                <a:latin typeface="Calibri" pitchFamily="34" charset="0"/>
                <a:cs typeface="Calibri" pitchFamily="34" charset="0"/>
              </a:rPr>
              <a:t>Centrum Kongresowe </a:t>
            </a:r>
            <a:endParaRPr lang="pl-PL" altLang="pl-PL" sz="4000" b="1" dirty="0">
              <a:latin typeface="Calibri" pitchFamily="34" charset="0"/>
              <a:cs typeface="Calibri" pitchFamily="34" charset="0"/>
            </a:endParaRPr>
          </a:p>
        </p:txBody>
      </p:sp>
      <p:sp>
        <p:nvSpPr>
          <p:cNvPr id="3" name="Text Box 22"/>
          <p:cNvSpPr txBox="1">
            <a:spLocks noChangeArrowheads="1"/>
          </p:cNvSpPr>
          <p:nvPr/>
        </p:nvSpPr>
        <p:spPr bwMode="auto">
          <a:xfrm>
            <a:off x="914582" y="1537658"/>
            <a:ext cx="4083257" cy="4001095"/>
          </a:xfrm>
          <a:prstGeom prst="rect">
            <a:avLst/>
          </a:prstGeom>
          <a:noFill/>
          <a:ln>
            <a:noFill/>
          </a:ln>
          <a:extLst/>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dirty="0">
                <a:latin typeface="Calibri" pitchFamily="34" charset="0"/>
                <a:cs typeface="Calibri" pitchFamily="34" charset="0"/>
              </a:rPr>
              <a:t>Sala kongresowa na 620 </a:t>
            </a:r>
            <a:r>
              <a:rPr lang="pl-PL" dirty="0" smtClean="0">
                <a:latin typeface="Calibri" pitchFamily="34" charset="0"/>
                <a:cs typeface="Calibri" pitchFamily="34" charset="0"/>
              </a:rPr>
              <a:t>miejsc</a:t>
            </a:r>
            <a:br>
              <a:rPr lang="pl-PL" dirty="0" smtClean="0">
                <a:latin typeface="Calibri" pitchFamily="34" charset="0"/>
                <a:cs typeface="Calibri" pitchFamily="34" charset="0"/>
              </a:rPr>
            </a:br>
            <a:r>
              <a:rPr lang="pl-PL" dirty="0" smtClean="0">
                <a:latin typeface="Calibri" pitchFamily="34" charset="0"/>
                <a:cs typeface="Calibri" pitchFamily="34" charset="0"/>
              </a:rPr>
              <a:t>(</a:t>
            </a:r>
            <a:r>
              <a:rPr lang="pl-PL" dirty="0">
                <a:latin typeface="Calibri" pitchFamily="34" charset="0"/>
                <a:cs typeface="Calibri" pitchFamily="34" charset="0"/>
              </a:rPr>
              <a:t>jedna </a:t>
            </a:r>
            <a:r>
              <a:rPr lang="pl-PL" dirty="0" smtClean="0">
                <a:latin typeface="Calibri" pitchFamily="34" charset="0"/>
                <a:cs typeface="Calibri" pitchFamily="34" charset="0"/>
              </a:rPr>
              <a:t>z </a:t>
            </a:r>
            <a:r>
              <a:rPr lang="pl-PL" dirty="0">
                <a:latin typeface="Calibri" pitchFamily="34" charset="0"/>
                <a:cs typeface="Calibri" pitchFamily="34" charset="0"/>
              </a:rPr>
              <a:t>największych na Dolnym Śląsku), </a:t>
            </a:r>
            <a:r>
              <a:rPr lang="pl-PL" dirty="0" smtClean="0">
                <a:latin typeface="Calibri" pitchFamily="34" charset="0"/>
                <a:cs typeface="Calibri" pitchFamily="34" charset="0"/>
              </a:rPr>
              <a:t/>
            </a:r>
            <a:br>
              <a:rPr lang="pl-PL" dirty="0" smtClean="0">
                <a:latin typeface="Calibri" pitchFamily="34" charset="0"/>
                <a:cs typeface="Calibri" pitchFamily="34" charset="0"/>
              </a:rPr>
            </a:br>
            <a:r>
              <a:rPr lang="pl-PL" dirty="0" smtClean="0">
                <a:latin typeface="Calibri" pitchFamily="34" charset="0"/>
                <a:cs typeface="Calibri" pitchFamily="34" charset="0"/>
              </a:rPr>
              <a:t>z </a:t>
            </a:r>
            <a:r>
              <a:rPr lang="pl-PL" dirty="0">
                <a:latin typeface="Calibri" pitchFamily="34" charset="0"/>
                <a:cs typeface="Calibri" pitchFamily="34" charset="0"/>
              </a:rPr>
              <a:t>możliwością podziału na trzy moduły: </a:t>
            </a:r>
            <a:r>
              <a:rPr lang="pl-PL" dirty="0" smtClean="0">
                <a:latin typeface="Calibri" pitchFamily="34" charset="0"/>
                <a:cs typeface="Calibri" pitchFamily="34" charset="0"/>
              </a:rPr>
              <a:t/>
            </a:r>
            <a:br>
              <a:rPr lang="pl-PL" dirty="0" smtClean="0">
                <a:latin typeface="Calibri" pitchFamily="34" charset="0"/>
                <a:cs typeface="Calibri" pitchFamily="34" charset="0"/>
              </a:rPr>
            </a:br>
            <a:r>
              <a:rPr lang="pl-PL" dirty="0" smtClean="0">
                <a:latin typeface="Calibri" pitchFamily="34" charset="0"/>
                <a:cs typeface="Calibri" pitchFamily="34" charset="0"/>
              </a:rPr>
              <a:t>300 </a:t>
            </a:r>
            <a:r>
              <a:rPr lang="pl-PL" dirty="0">
                <a:latin typeface="Calibri" pitchFamily="34" charset="0"/>
                <a:cs typeface="Calibri" pitchFamily="34" charset="0"/>
              </a:rPr>
              <a:t>miejsc i 2x160 miejsc</a:t>
            </a:r>
          </a:p>
          <a:p>
            <a:pPr eaLnBrk="1" hangingPunct="1">
              <a:defRPr/>
            </a:pPr>
            <a:endParaRPr lang="pl-PL" sz="1400" dirty="0">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3 sale </a:t>
            </a:r>
            <a:r>
              <a:rPr lang="pl-PL" sz="1600" b="0" dirty="0" smtClean="0">
                <a:solidFill>
                  <a:schemeClr val="accent6"/>
                </a:solidFill>
                <a:latin typeface="Calibri" pitchFamily="34" charset="0"/>
                <a:cs typeface="Calibri" pitchFamily="34" charset="0"/>
              </a:rPr>
              <a:t>seminaryjne</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Profesjonalne wyposażenie, </a:t>
            </a:r>
            <a:r>
              <a:rPr lang="pl-PL" sz="1600" b="0" dirty="0" smtClean="0">
                <a:solidFill>
                  <a:schemeClr val="accent6"/>
                </a:solidFill>
                <a:latin typeface="Calibri" pitchFamily="34" charset="0"/>
                <a:cs typeface="Calibri" pitchFamily="34" charset="0"/>
              </a:rPr>
              <a:t/>
            </a:r>
            <a:br>
              <a:rPr lang="pl-PL" sz="1600" b="0" dirty="0" smtClean="0">
                <a:solidFill>
                  <a:schemeClr val="accent6"/>
                </a:solidFill>
                <a:latin typeface="Calibri" pitchFamily="34" charset="0"/>
                <a:cs typeface="Calibri" pitchFamily="34" charset="0"/>
              </a:rPr>
            </a:br>
            <a:r>
              <a:rPr lang="pl-PL" sz="1600" b="0" dirty="0" smtClean="0">
                <a:solidFill>
                  <a:schemeClr val="accent6"/>
                </a:solidFill>
                <a:latin typeface="Calibri" pitchFamily="34" charset="0"/>
                <a:cs typeface="Calibri" pitchFamily="34" charset="0"/>
              </a:rPr>
              <a:t>w </a:t>
            </a:r>
            <a:r>
              <a:rPr lang="pl-PL" sz="1600" b="0" dirty="0">
                <a:solidFill>
                  <a:schemeClr val="accent6"/>
                </a:solidFill>
                <a:latin typeface="Calibri" pitchFamily="34" charset="0"/>
                <a:cs typeface="Calibri" pitchFamily="34" charset="0"/>
              </a:rPr>
              <a:t>tym system do tłumaczeń </a:t>
            </a:r>
            <a:r>
              <a:rPr lang="pl-PL" sz="1600" b="0" dirty="0" smtClean="0">
                <a:solidFill>
                  <a:schemeClr val="accent6"/>
                </a:solidFill>
                <a:latin typeface="Calibri" pitchFamily="34" charset="0"/>
                <a:cs typeface="Calibri" pitchFamily="34" charset="0"/>
              </a:rPr>
              <a:t/>
            </a:r>
            <a:br>
              <a:rPr lang="pl-PL" sz="1600" b="0" dirty="0" smtClean="0">
                <a:solidFill>
                  <a:schemeClr val="accent6"/>
                </a:solidFill>
                <a:latin typeface="Calibri" pitchFamily="34" charset="0"/>
                <a:cs typeface="Calibri" pitchFamily="34" charset="0"/>
              </a:rPr>
            </a:br>
            <a:r>
              <a:rPr lang="pl-PL" sz="1600" b="0" dirty="0" smtClean="0">
                <a:solidFill>
                  <a:schemeClr val="accent6"/>
                </a:solidFill>
                <a:latin typeface="Calibri" pitchFamily="34" charset="0"/>
                <a:cs typeface="Calibri" pitchFamily="34" charset="0"/>
              </a:rPr>
              <a:t>symultanicznych</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Rejestracja dźwiękowa </a:t>
            </a:r>
            <a:r>
              <a:rPr lang="pl-PL" sz="1600" b="0" dirty="0" smtClean="0">
                <a:solidFill>
                  <a:schemeClr val="accent6"/>
                </a:solidFill>
                <a:latin typeface="Calibri" pitchFamily="34" charset="0"/>
                <a:cs typeface="Calibri" pitchFamily="34" charset="0"/>
              </a:rPr>
              <a:t>konferencji</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Internet </a:t>
            </a:r>
            <a:r>
              <a:rPr lang="pl-PL" sz="1600" b="0" dirty="0" smtClean="0">
                <a:solidFill>
                  <a:schemeClr val="accent6"/>
                </a:solidFill>
                <a:latin typeface="Calibri" pitchFamily="34" charset="0"/>
                <a:cs typeface="Calibri" pitchFamily="34" charset="0"/>
              </a:rPr>
              <a:t>bezprzewodowy</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Zmienny system </a:t>
            </a:r>
            <a:r>
              <a:rPr lang="pl-PL" sz="1600" b="0" dirty="0" smtClean="0">
                <a:solidFill>
                  <a:schemeClr val="accent6"/>
                </a:solidFill>
                <a:latin typeface="Calibri" pitchFamily="34" charset="0"/>
                <a:cs typeface="Calibri" pitchFamily="34" charset="0"/>
              </a:rPr>
              <a:t>oświetlenia</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Kompleks </a:t>
            </a:r>
            <a:r>
              <a:rPr lang="pl-PL" sz="1600" b="0" dirty="0" smtClean="0">
                <a:solidFill>
                  <a:schemeClr val="accent6"/>
                </a:solidFill>
                <a:latin typeface="Calibri" pitchFamily="34" charset="0"/>
                <a:cs typeface="Calibri" pitchFamily="34" charset="0"/>
              </a:rPr>
              <a:t>wystawienniczy</a:t>
            </a:r>
            <a:endParaRPr lang="pl-PL" sz="1600" b="0" dirty="0">
              <a:solidFill>
                <a:schemeClr val="accent6"/>
              </a:solidFill>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pl-PL" sz="1600" b="0" dirty="0">
                <a:solidFill>
                  <a:schemeClr val="accent6"/>
                </a:solidFill>
                <a:latin typeface="Calibri" pitchFamily="34" charset="0"/>
                <a:cs typeface="Calibri" pitchFamily="34" charset="0"/>
              </a:rPr>
              <a:t>Profesjonalna obsługa </a:t>
            </a:r>
            <a:r>
              <a:rPr lang="pl-PL" sz="1600" b="0" dirty="0" smtClean="0">
                <a:solidFill>
                  <a:schemeClr val="accent6"/>
                </a:solidFill>
                <a:latin typeface="Calibri" pitchFamily="34" charset="0"/>
                <a:cs typeface="Calibri" pitchFamily="34" charset="0"/>
              </a:rPr>
              <a:t/>
            </a:r>
            <a:br>
              <a:rPr lang="pl-PL" sz="1600" b="0" dirty="0" smtClean="0">
                <a:solidFill>
                  <a:schemeClr val="accent6"/>
                </a:solidFill>
                <a:latin typeface="Calibri" pitchFamily="34" charset="0"/>
                <a:cs typeface="Calibri" pitchFamily="34" charset="0"/>
              </a:rPr>
            </a:br>
            <a:r>
              <a:rPr lang="pl-PL" sz="1600" b="0" dirty="0" smtClean="0">
                <a:solidFill>
                  <a:schemeClr val="accent6"/>
                </a:solidFill>
                <a:latin typeface="Calibri" pitchFamily="34" charset="0"/>
                <a:cs typeface="Calibri" pitchFamily="34" charset="0"/>
              </a:rPr>
              <a:t>wydarzeń</a:t>
            </a:r>
            <a:endParaRPr lang="pl-PL" sz="1600" b="0" dirty="0">
              <a:solidFill>
                <a:schemeClr val="accent6"/>
              </a:solidFill>
              <a:latin typeface="Calibri" pitchFamily="34" charset="0"/>
              <a:cs typeface="Calibri" pitchFamily="34" charset="0"/>
            </a:endParaRPr>
          </a:p>
          <a:p>
            <a:pPr marL="450850" indent="-184150" eaLnBrk="1" hangingPunct="1">
              <a:defRPr/>
            </a:pPr>
            <a:endParaRPr lang="pl-PL" sz="1400" b="0" dirty="0">
              <a:latin typeface="Calibri" pitchFamily="34" charset="0"/>
              <a:cs typeface="Calibri" pitchFamily="34" charset="0"/>
            </a:endParaRPr>
          </a:p>
        </p:txBody>
      </p:sp>
      <p:sp>
        <p:nvSpPr>
          <p:cNvPr id="4" name="pole tekstowe 5"/>
          <p:cNvSpPr txBox="1">
            <a:spLocks noChangeArrowheads="1"/>
          </p:cNvSpPr>
          <p:nvPr/>
        </p:nvSpPr>
        <p:spPr bwMode="auto">
          <a:xfrm>
            <a:off x="755576" y="6357696"/>
            <a:ext cx="8145315" cy="307777"/>
          </a:xfrm>
          <a:prstGeom prst="rect">
            <a:avLst/>
          </a:prstGeom>
          <a:solidFill>
            <a:schemeClr val="accent2">
              <a:lumMod val="75000"/>
            </a:schemeClr>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pl-PL" altLang="pl-PL" sz="1400" dirty="0" smtClean="0">
                <a:solidFill>
                  <a:schemeClr val="bg1"/>
                </a:solidFill>
                <a:cs typeface="Calibri" pitchFamily="34" charset="0"/>
              </a:rPr>
              <a:t>www.konferencje.pwr.edu.pl </a:t>
            </a:r>
          </a:p>
        </p:txBody>
      </p:sp>
      <p:pic>
        <p:nvPicPr>
          <p:cNvPr id="6" name="Obraz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7913" y="4654554"/>
            <a:ext cx="1562978" cy="138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raz 4"/>
          <p:cNvPicPr>
            <a:picLocks noChangeAspect="1"/>
          </p:cNvPicPr>
          <p:nvPr/>
        </p:nvPicPr>
        <p:blipFill rotWithShape="1">
          <a:blip r:embed="rId3" cstate="print">
            <a:extLst>
              <a:ext uri="{28A0092B-C50C-407E-A947-70E740481C1C}">
                <a14:useLocalDpi xmlns:a14="http://schemas.microsoft.com/office/drawing/2010/main" val="0"/>
              </a:ext>
            </a:extLst>
          </a:blip>
          <a:srcRect r="6165"/>
          <a:stretch/>
        </p:blipFill>
        <p:spPr bwMode="auto">
          <a:xfrm>
            <a:off x="5724126" y="4654553"/>
            <a:ext cx="1562977" cy="1389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rotWithShape="1">
          <a:blip r:embed="rId4" cstate="print">
            <a:extLst>
              <a:ext uri="{28A0092B-C50C-407E-A947-70E740481C1C}">
                <a14:useLocalDpi xmlns:a14="http://schemas.microsoft.com/office/drawing/2010/main" val="0"/>
              </a:ext>
            </a:extLst>
          </a:blip>
          <a:srcRect l="26972"/>
          <a:stretch/>
        </p:blipFill>
        <p:spPr>
          <a:xfrm>
            <a:off x="4067942" y="4654554"/>
            <a:ext cx="1562977" cy="1389020"/>
          </a:xfrm>
          <a:prstGeom prst="rect">
            <a:avLst/>
          </a:prstGeom>
        </p:spPr>
      </p:pic>
      <p:pic>
        <p:nvPicPr>
          <p:cNvPr id="10" name="Obraz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4126" y="1268760"/>
            <a:ext cx="3176765" cy="3313950"/>
          </a:xfrm>
          <a:prstGeom prst="rect">
            <a:avLst/>
          </a:prstGeom>
        </p:spPr>
      </p:pic>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1"/>
          <p:cNvSpPr txBox="1">
            <a:spLocks/>
          </p:cNvSpPr>
          <p:nvPr/>
        </p:nvSpPr>
        <p:spPr>
          <a:xfrm>
            <a:off x="824843" y="188640"/>
            <a:ext cx="8229600" cy="1143000"/>
          </a:xfrm>
          <a:prstGeom prst="rect">
            <a:avLst/>
          </a:prstGeom>
        </p:spPr>
        <p:txBody>
          <a:bodyP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4000" b="1" dirty="0" smtClean="0"/>
              <a:t>Wrocławskie Centrum </a:t>
            </a:r>
            <a:br>
              <a:rPr lang="pl-PL" sz="4000" b="1" dirty="0" smtClean="0"/>
            </a:br>
            <a:r>
              <a:rPr lang="pl-PL" sz="4000" b="1" dirty="0" smtClean="0"/>
              <a:t>Transferu Technologii</a:t>
            </a:r>
            <a:endParaRPr lang="pl-PL" sz="4000" b="1" dirty="0"/>
          </a:p>
        </p:txBody>
      </p:sp>
      <p:sp>
        <p:nvSpPr>
          <p:cNvPr id="4" name="Symbol zastępczy zawartości 2"/>
          <p:cNvSpPr>
            <a:spLocks noGrp="1"/>
          </p:cNvSpPr>
          <p:nvPr>
            <p:ph idx="1"/>
          </p:nvPr>
        </p:nvSpPr>
        <p:spPr>
          <a:xfrm>
            <a:off x="889248" y="1628800"/>
            <a:ext cx="7571184" cy="4464496"/>
          </a:xfrm>
        </p:spPr>
        <p:txBody>
          <a:bodyPr>
            <a:noAutofit/>
          </a:bodyPr>
          <a:lstStyle/>
          <a:p>
            <a:pPr>
              <a:buSzPct val="80000"/>
              <a:defRPr/>
            </a:pPr>
            <a:r>
              <a:rPr lang="pl-PL" altLang="pl-PL" sz="1200" dirty="0"/>
              <a:t>Jednostka Politechniki Wrocławskiej, najstarsze centrum transferu technologii w Polsce (działa od 1995 roku). </a:t>
            </a:r>
            <a:endParaRPr lang="pl-PL" altLang="pl-PL" sz="1200" dirty="0" smtClean="0"/>
          </a:p>
          <a:p>
            <a:pPr>
              <a:buSzPct val="80000"/>
              <a:defRPr/>
            </a:pPr>
            <a:r>
              <a:rPr lang="pl-PL" altLang="pl-PL" sz="1200" dirty="0" smtClean="0"/>
              <a:t>Główne </a:t>
            </a:r>
            <a:r>
              <a:rPr lang="pl-PL" altLang="pl-PL" sz="1200" dirty="0"/>
              <a:t>cele </a:t>
            </a:r>
            <a:r>
              <a:rPr lang="pl-PL" altLang="pl-PL" sz="1200" dirty="0" smtClean="0"/>
              <a:t>WCTT to:</a:t>
            </a:r>
          </a:p>
          <a:p>
            <a:pPr marL="228600" indent="-228600">
              <a:buClr>
                <a:srgbClr val="A7190E"/>
              </a:buClr>
              <a:buSzPct val="80000"/>
              <a:buAutoNum type="arabicPeriod"/>
              <a:defRPr/>
            </a:pPr>
            <a:r>
              <a:rPr lang="pl-PL" altLang="pl-PL" sz="1200" dirty="0" smtClean="0"/>
              <a:t>Komercjalizacja wyników badań naukowych (analizy rynku, wyceny, przygotowanie ofert technologicznych,  negocjacje z nabywcami).</a:t>
            </a:r>
          </a:p>
          <a:p>
            <a:pPr marL="228600" indent="-228600">
              <a:buClr>
                <a:srgbClr val="A7190E"/>
              </a:buClr>
              <a:buSzPct val="80000"/>
              <a:buAutoNum type="arabicPeriod"/>
              <a:defRPr/>
            </a:pPr>
            <a:r>
              <a:rPr lang="pl-PL" altLang="pl-PL" sz="1200" dirty="0" smtClean="0"/>
              <a:t>Wsparcie </a:t>
            </a:r>
            <a:r>
              <a:rPr lang="pl-PL" altLang="pl-PL" sz="1200" dirty="0"/>
              <a:t>działalności innowacyjnej i internacjonalizacja przedsiębiorstw</a:t>
            </a:r>
            <a:br>
              <a:rPr lang="pl-PL" altLang="pl-PL" sz="1200" dirty="0"/>
            </a:br>
            <a:r>
              <a:rPr lang="pl-PL" altLang="pl-PL" sz="1200" dirty="0"/>
              <a:t>(sieć Enterprise Europe Network finansowana przez KE i Ministerstwo Rozwoju</a:t>
            </a:r>
            <a:r>
              <a:rPr lang="pl-PL" altLang="pl-PL" sz="1200" dirty="0" smtClean="0"/>
              <a:t>).</a:t>
            </a:r>
          </a:p>
          <a:p>
            <a:pPr marL="228600" indent="-228600">
              <a:buClr>
                <a:srgbClr val="A7190E"/>
              </a:buClr>
              <a:buSzPct val="80000"/>
              <a:buAutoNum type="arabicPeriod"/>
              <a:defRPr/>
            </a:pPr>
            <a:r>
              <a:rPr lang="pl-PL" altLang="pl-PL" sz="1200" dirty="0" smtClean="0"/>
              <a:t>Wsparcie </a:t>
            </a:r>
            <a:r>
              <a:rPr lang="pl-PL" altLang="pl-PL" sz="1200" dirty="0"/>
              <a:t>dla europejskich projektów badawczych (Regionalny Punkt Kontaktowy Programów Badawczych Unii Europejskiej finansowany przez </a:t>
            </a:r>
            <a:r>
              <a:rPr lang="pl-PL" altLang="pl-PL" sz="1200" dirty="0" err="1"/>
              <a:t>MNiSW</a:t>
            </a:r>
            <a:r>
              <a:rPr lang="pl-PL" altLang="pl-PL" sz="1200" dirty="0" smtClean="0"/>
              <a:t>).</a:t>
            </a:r>
          </a:p>
          <a:p>
            <a:pPr>
              <a:buClr>
                <a:srgbClr val="A7190E"/>
              </a:buClr>
              <a:buSzPct val="80000"/>
              <a:defRPr/>
            </a:pPr>
            <a:endParaRPr lang="pl-PL" altLang="pl-PL" sz="1200" dirty="0"/>
          </a:p>
          <a:p>
            <a:pPr>
              <a:buSzPct val="80000"/>
              <a:defRPr/>
            </a:pPr>
            <a:r>
              <a:rPr lang="pl-PL" altLang="pl-PL" sz="1600" b="1" dirty="0"/>
              <a:t>Efekty:</a:t>
            </a:r>
            <a:endParaRPr lang="pl-PL" altLang="pl-PL" sz="1200" b="1" dirty="0"/>
          </a:p>
          <a:p>
            <a:pPr marL="171450" indent="-171450">
              <a:buClr>
                <a:srgbClr val="A7190E"/>
              </a:buClr>
              <a:buSzPct val="80000"/>
              <a:buFont typeface="Wingdings" pitchFamily="2" charset="2"/>
              <a:buChar char="§"/>
              <a:defRPr/>
            </a:pPr>
            <a:r>
              <a:rPr lang="pl-PL" altLang="pl-PL" sz="1200" dirty="0"/>
              <a:t>przeszkolenie 44 tys. osób,</a:t>
            </a:r>
          </a:p>
          <a:p>
            <a:pPr marL="171450" indent="-171450">
              <a:buClr>
                <a:srgbClr val="A7190E"/>
              </a:buClr>
              <a:buSzPct val="80000"/>
              <a:buFont typeface="Wingdings" pitchFamily="2" charset="2"/>
              <a:buChar char="§"/>
              <a:defRPr/>
            </a:pPr>
            <a:r>
              <a:rPr lang="pl-PL" altLang="pl-PL" sz="1200" dirty="0"/>
              <a:t>udzielenie prawie 32 tys. konsultacji,</a:t>
            </a:r>
          </a:p>
          <a:p>
            <a:pPr marL="171450" indent="-171450">
              <a:buClr>
                <a:srgbClr val="A7190E"/>
              </a:buClr>
              <a:buSzPct val="80000"/>
              <a:buFont typeface="Wingdings" pitchFamily="2" charset="2"/>
              <a:buChar char="§"/>
              <a:defRPr/>
            </a:pPr>
            <a:r>
              <a:rPr lang="pl-PL" altLang="pl-PL" sz="1200" dirty="0"/>
              <a:t>udzielenie pomocy w złożeniu ponad 600 wniosków o finansowanie badań przez UE,</a:t>
            </a:r>
          </a:p>
          <a:p>
            <a:pPr marL="171450" indent="-171450">
              <a:buClr>
                <a:srgbClr val="A7190E"/>
              </a:buClr>
              <a:buSzPct val="80000"/>
              <a:buFont typeface="Wingdings" pitchFamily="2" charset="2"/>
              <a:buChar char="§"/>
              <a:defRPr/>
            </a:pPr>
            <a:r>
              <a:rPr lang="pl-PL" altLang="pl-PL" sz="1200" dirty="0"/>
              <a:t>przeanalizowanie ponad 200 rezultatów badawczych PWr o potencjale komercjalizacyjnym (2014-2016),</a:t>
            </a:r>
          </a:p>
          <a:p>
            <a:pPr marL="171450" indent="-171450">
              <a:buClr>
                <a:srgbClr val="A7190E"/>
              </a:buClr>
              <a:buSzPct val="80000"/>
              <a:buFont typeface="Wingdings" pitchFamily="2" charset="2"/>
              <a:buChar char="§"/>
              <a:defRPr/>
            </a:pPr>
            <a:r>
              <a:rPr lang="pl-PL" altLang="pl-PL" sz="1200" dirty="0"/>
              <a:t>skomercjalizowanie 25 rezultatów badawczych (2014-2016),</a:t>
            </a:r>
          </a:p>
          <a:p>
            <a:pPr marL="171450" indent="-171450">
              <a:buClr>
                <a:srgbClr val="A7190E"/>
              </a:buClr>
              <a:buSzPct val="80000"/>
              <a:buFont typeface="Wingdings" pitchFamily="2" charset="2"/>
              <a:buChar char="§"/>
              <a:defRPr/>
            </a:pPr>
            <a:r>
              <a:rPr lang="pl-PL" altLang="pl-PL" sz="1200" dirty="0"/>
              <a:t>przeprowadzenie ponad 500 audytów technologicznych i wzorniczych,</a:t>
            </a:r>
          </a:p>
          <a:p>
            <a:pPr marL="171450" indent="-171450">
              <a:buClr>
                <a:srgbClr val="A7190E"/>
              </a:buClr>
              <a:buSzPct val="80000"/>
              <a:buFont typeface="Wingdings" pitchFamily="2" charset="2"/>
              <a:buChar char="§"/>
              <a:defRPr/>
            </a:pPr>
            <a:r>
              <a:rPr lang="pl-PL" altLang="pl-PL" sz="1200" dirty="0"/>
              <a:t>doprowadzenie do nawiązania współpracy między naukowcami a przedsiębiorcami</a:t>
            </a:r>
            <a:br>
              <a:rPr lang="pl-PL" altLang="pl-PL" sz="1200" dirty="0"/>
            </a:br>
            <a:r>
              <a:rPr lang="pl-PL" altLang="pl-PL" sz="1200" dirty="0"/>
              <a:t>w ponad 320 projektach innowacyjnych,</a:t>
            </a:r>
          </a:p>
          <a:p>
            <a:pPr marL="171450" indent="-171450">
              <a:buClr>
                <a:srgbClr val="A7190E"/>
              </a:buClr>
              <a:buSzPct val="80000"/>
              <a:buFont typeface="Wingdings" pitchFamily="2" charset="2"/>
              <a:buChar char="§"/>
              <a:defRPr/>
            </a:pPr>
            <a:r>
              <a:rPr lang="pl-PL" altLang="pl-PL" sz="1200" dirty="0"/>
              <a:t>wsparcie w powstaniu 162 innowacyjnych przedsiębiorstw akademickich,</a:t>
            </a:r>
          </a:p>
          <a:p>
            <a:pPr marL="171450" indent="-171450">
              <a:buClr>
                <a:srgbClr val="A7190E"/>
              </a:buClr>
              <a:buSzPct val="80000"/>
              <a:buFont typeface="Wingdings" pitchFamily="2" charset="2"/>
              <a:buChar char="§"/>
              <a:defRPr/>
            </a:pPr>
            <a:r>
              <a:rPr lang="pl-PL" altLang="pl-PL" sz="1200" dirty="0"/>
              <a:t>pomoc w zawarciu 97 umów międzynarodowego transferu technologii,</a:t>
            </a:r>
          </a:p>
          <a:p>
            <a:pPr marL="171450" indent="-171450">
              <a:buClr>
                <a:srgbClr val="A7190E"/>
              </a:buClr>
              <a:buSzPct val="80000"/>
              <a:buFont typeface="Wingdings" pitchFamily="2" charset="2"/>
              <a:buChar char="§"/>
              <a:defRPr/>
            </a:pPr>
            <a:r>
              <a:rPr lang="pl-PL" altLang="pl-PL" sz="1200" dirty="0"/>
              <a:t>zrealizowanie 90 projektów krajowych i międzynarodowych.</a:t>
            </a:r>
            <a:endParaRPr lang="pl-PL" altLang="pl-PL" sz="1200" dirty="0" smtClean="0"/>
          </a:p>
        </p:txBody>
      </p:sp>
      <p:sp>
        <p:nvSpPr>
          <p:cNvPr id="5" name="pole tekstowe 4"/>
          <p:cNvSpPr txBox="1">
            <a:spLocks noChangeArrowheads="1"/>
          </p:cNvSpPr>
          <p:nvPr/>
        </p:nvSpPr>
        <p:spPr bwMode="auto">
          <a:xfrm>
            <a:off x="900189" y="6309320"/>
            <a:ext cx="7848275" cy="307777"/>
          </a:xfrm>
          <a:prstGeom prst="rect">
            <a:avLst/>
          </a:prstGeom>
          <a:solidFill>
            <a:schemeClr val="accent2">
              <a:lumMod val="75000"/>
            </a:schemeClr>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pl-PL" altLang="pl-PL" sz="1400" dirty="0" smtClean="0">
                <a:solidFill>
                  <a:schemeClr val="bg1"/>
                </a:solidFill>
                <a:cs typeface="Calibri" pitchFamily="34" charset="0"/>
              </a:rPr>
              <a:t>www.wctt.wroc.pl </a:t>
            </a:r>
          </a:p>
        </p:txBody>
      </p:sp>
    </p:spTree>
    <p:extLst>
      <p:ext uri="{BB962C8B-B14F-4D97-AF65-F5344CB8AC3E}">
        <p14:creationId xmlns:p14="http://schemas.microsoft.com/office/powerpoint/2010/main" val="384405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971600" y="620688"/>
            <a:ext cx="7535863" cy="719137"/>
          </a:xfrm>
          <a:prstGeom prst="rect">
            <a:avLst/>
          </a:prstGeom>
        </p:spPr>
        <p:txBody>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4000" b="1" dirty="0" smtClean="0"/>
              <a:t>Trzecia generacja</a:t>
            </a:r>
          </a:p>
        </p:txBody>
      </p:sp>
      <p:sp>
        <p:nvSpPr>
          <p:cNvPr id="3" name="Rectangle 3"/>
          <p:cNvSpPr>
            <a:spLocks noGrp="1"/>
          </p:cNvSpPr>
          <p:nvPr>
            <p:ph type="body" idx="1"/>
          </p:nvPr>
        </p:nvSpPr>
        <p:spPr>
          <a:xfrm>
            <a:off x="971600" y="1844824"/>
            <a:ext cx="3600400" cy="4525963"/>
          </a:xfrm>
        </p:spPr>
        <p:txBody>
          <a:bodyPr/>
          <a:lstStyle/>
          <a:p>
            <a:pPr algn="just" eaLnBrk="1" hangingPunct="1">
              <a:buFont typeface="Arial" charset="0"/>
              <a:buNone/>
            </a:pPr>
            <a:r>
              <a:rPr lang="pl-PL" altLang="pl-PL" sz="1400" dirty="0" smtClean="0"/>
              <a:t>Uniwersytety Trzeciej Generacji są ideą nowoczesnej uczelni, która poza dydaktyką </a:t>
            </a:r>
            <a:br>
              <a:rPr lang="pl-PL" altLang="pl-PL" sz="1400" dirty="0" smtClean="0"/>
            </a:br>
            <a:r>
              <a:rPr lang="pl-PL" altLang="pl-PL" sz="1400" dirty="0" smtClean="0"/>
              <a:t>i pracami badawczymi także wdraża wyniki badań do gospodarki. Tego typu szkoły wyższe posiadają rozwinięte centra transferu technologii, inkubatory przedsiębiorczości oraz sprzyjają powstawaniu specjalistycznych grup badawczych, gdzie podstawowym językiem pracy jest angielski. </a:t>
            </a:r>
          </a:p>
          <a:p>
            <a:pPr algn="just" eaLnBrk="1" hangingPunct="1">
              <a:buFont typeface="Arial" charset="0"/>
              <a:buNone/>
            </a:pPr>
            <a:endParaRPr lang="pl-PL" altLang="pl-PL" sz="1400" dirty="0" smtClean="0"/>
          </a:p>
          <a:p>
            <a:pPr algn="just" eaLnBrk="1" hangingPunct="1">
              <a:buFont typeface="Arial" charset="0"/>
              <a:buNone/>
            </a:pPr>
            <a:r>
              <a:rPr lang="pl-PL" altLang="pl-PL" sz="1400" dirty="0" smtClean="0"/>
              <a:t>Przykładem Uniwersytetów Trzeciej Generacji na świecie są Cambridge, Stanford, Katolicki Uniwersytet w Leuven. Polskim pionierem </a:t>
            </a:r>
            <a:br>
              <a:rPr lang="pl-PL" altLang="pl-PL" sz="1400" dirty="0" smtClean="0"/>
            </a:br>
            <a:r>
              <a:rPr lang="pl-PL" altLang="pl-PL" sz="1400" dirty="0" smtClean="0"/>
              <a:t>w tej kategorii jest Politechnika Wrocławska, która jako cele obrała nie tylko edukację </a:t>
            </a:r>
            <a:br>
              <a:rPr lang="pl-PL" altLang="pl-PL" sz="1400" dirty="0" smtClean="0"/>
            </a:br>
            <a:r>
              <a:rPr lang="pl-PL" altLang="pl-PL" sz="1400" dirty="0" smtClean="0"/>
              <a:t>i badania naukowe, lecz również komercjalizację wiedzy i współpracę                     z regionem i miastem.</a:t>
            </a:r>
          </a:p>
          <a:p>
            <a:pPr algn="just" eaLnBrk="1" hangingPunct="1">
              <a:buFont typeface="Arial" charset="0"/>
              <a:buNone/>
            </a:pPr>
            <a:r>
              <a:rPr lang="pl-PL" altLang="pl-PL" sz="1400" dirty="0" smtClean="0"/>
              <a:t>	</a:t>
            </a:r>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96136" y="2377556"/>
            <a:ext cx="3121397" cy="2081947"/>
          </a:xfrm>
          <a:prstGeom prst="round1Rect">
            <a:avLst>
              <a:gd name="adj" fmla="val 0"/>
            </a:avLst>
          </a:prstGeom>
          <a:solidFill>
            <a:srgbClr val="FFFFFF">
              <a:shade val="85000"/>
            </a:srgbClr>
          </a:solidFill>
          <a:ln w="9525">
            <a:noFill/>
            <a:miter lim="800000"/>
            <a:headEnd/>
            <a:tailEnd/>
          </a:ln>
          <a:effectLst/>
          <a:extLst/>
        </p:spPr>
      </p:pic>
      <p:pic>
        <p:nvPicPr>
          <p:cNvPr id="5"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5721" t="3840" r="11861" b="17956"/>
          <a:stretch/>
        </p:blipFill>
        <p:spPr bwMode="auto">
          <a:xfrm>
            <a:off x="5796136" y="4459502"/>
            <a:ext cx="3121397" cy="2091097"/>
          </a:xfrm>
          <a:prstGeom prst="rect">
            <a:avLst/>
          </a:prstGeom>
          <a:solidFill>
            <a:srgbClr val="FFFFFF">
              <a:shade val="85000"/>
            </a:srgbClr>
          </a:solidFill>
          <a:ln w="9525">
            <a:noFill/>
            <a:miter lim="800000"/>
            <a:headEnd/>
            <a:tailEnd/>
          </a:ln>
          <a:effectLst/>
          <a:extLst/>
        </p:spPr>
      </p:pic>
      <p:pic>
        <p:nvPicPr>
          <p:cNvPr id="10" name="Obraz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6136" y="299151"/>
            <a:ext cx="3121397" cy="2081347"/>
          </a:xfrm>
          <a:prstGeom prst="rect">
            <a:avLst/>
          </a:prstGeom>
        </p:spPr>
      </p:pic>
    </p:spTree>
    <p:extLst>
      <p:ext uri="{BB962C8B-B14F-4D97-AF65-F5344CB8AC3E}">
        <p14:creationId xmlns:p14="http://schemas.microsoft.com/office/powerpoint/2010/main" val="34896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1924</TotalTime>
  <Words>2556</Words>
  <Application>Microsoft Office PowerPoint</Application>
  <PresentationFormat>Pokaz na ekranie (4:3)</PresentationFormat>
  <Paragraphs>620</Paragraphs>
  <Slides>50</Slides>
  <Notes>2</Notes>
  <HiddenSlides>0</HiddenSlides>
  <MMClips>0</MMClips>
  <ScaleCrop>false</ScaleCrop>
  <HeadingPairs>
    <vt:vector size="4" baseType="variant">
      <vt:variant>
        <vt:lpstr>Motyw</vt:lpstr>
      </vt:variant>
      <vt:variant>
        <vt:i4>1</vt:i4>
      </vt:variant>
      <vt:variant>
        <vt:lpstr>Tytuły slajdów</vt:lpstr>
      </vt:variant>
      <vt:variant>
        <vt:i4>50</vt:i4>
      </vt:variant>
    </vt:vector>
  </HeadingPairs>
  <TitlesOfParts>
    <vt:vector size="51" baseType="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Aleksander Łukowicz</dc:creator>
  <cp:lastModifiedBy>Małgorzata Bernat</cp:lastModifiedBy>
  <cp:revision>184</cp:revision>
  <dcterms:created xsi:type="dcterms:W3CDTF">2015-03-09T09:58:09Z</dcterms:created>
  <dcterms:modified xsi:type="dcterms:W3CDTF">2017-03-16T14:06:48Z</dcterms:modified>
</cp:coreProperties>
</file>