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3"/>
  </p:notesMasterIdLst>
  <p:handoutMasterIdLst>
    <p:handoutMasterId r:id="rId64"/>
  </p:handoutMasterIdLst>
  <p:sldIdLst>
    <p:sldId id="317" r:id="rId2"/>
    <p:sldId id="315" r:id="rId3"/>
    <p:sldId id="261" r:id="rId4"/>
    <p:sldId id="260" r:id="rId5"/>
    <p:sldId id="318" r:id="rId6"/>
    <p:sldId id="385" r:id="rId7"/>
    <p:sldId id="263" r:id="rId8"/>
    <p:sldId id="332" r:id="rId9"/>
    <p:sldId id="358" r:id="rId10"/>
    <p:sldId id="359" r:id="rId11"/>
    <p:sldId id="360" r:id="rId12"/>
    <p:sldId id="361" r:id="rId13"/>
    <p:sldId id="362" r:id="rId14"/>
    <p:sldId id="363" r:id="rId15"/>
    <p:sldId id="364" r:id="rId16"/>
    <p:sldId id="365" r:id="rId17"/>
    <p:sldId id="366" r:id="rId18"/>
    <p:sldId id="367" r:id="rId19"/>
    <p:sldId id="368" r:id="rId20"/>
    <p:sldId id="369" r:id="rId21"/>
    <p:sldId id="370" r:id="rId22"/>
    <p:sldId id="377" r:id="rId23"/>
    <p:sldId id="371" r:id="rId24"/>
    <p:sldId id="372" r:id="rId25"/>
    <p:sldId id="373" r:id="rId26"/>
    <p:sldId id="331" r:id="rId27"/>
    <p:sldId id="333" r:id="rId28"/>
    <p:sldId id="316" r:id="rId29"/>
    <p:sldId id="319" r:id="rId30"/>
    <p:sldId id="374" r:id="rId31"/>
    <p:sldId id="342" r:id="rId32"/>
    <p:sldId id="343" r:id="rId33"/>
    <p:sldId id="344" r:id="rId34"/>
    <p:sldId id="291" r:id="rId35"/>
    <p:sldId id="292" r:id="rId36"/>
    <p:sldId id="388" r:id="rId37"/>
    <p:sldId id="296" r:id="rId38"/>
    <p:sldId id="295" r:id="rId39"/>
    <p:sldId id="297" r:id="rId40"/>
    <p:sldId id="298" r:id="rId41"/>
    <p:sldId id="382" r:id="rId42"/>
    <p:sldId id="380" r:id="rId43"/>
    <p:sldId id="397" r:id="rId44"/>
    <p:sldId id="381" r:id="rId45"/>
    <p:sldId id="383" r:id="rId46"/>
    <p:sldId id="395" r:id="rId47"/>
    <p:sldId id="389" r:id="rId48"/>
    <p:sldId id="390" r:id="rId49"/>
    <p:sldId id="391" r:id="rId50"/>
    <p:sldId id="392" r:id="rId51"/>
    <p:sldId id="393" r:id="rId52"/>
    <p:sldId id="396" r:id="rId53"/>
    <p:sldId id="394" r:id="rId54"/>
    <p:sldId id="302" r:id="rId55"/>
    <p:sldId id="354" r:id="rId56"/>
    <p:sldId id="280" r:id="rId57"/>
    <p:sldId id="281" r:id="rId58"/>
    <p:sldId id="353" r:id="rId59"/>
    <p:sldId id="303" r:id="rId60"/>
    <p:sldId id="376" r:id="rId61"/>
    <p:sldId id="375" r:id="rId62"/>
  </p:sldIdLst>
  <p:sldSz cx="12192000" cy="6858000"/>
  <p:notesSz cx="6797675" cy="9926638"/>
  <p:embeddedFontLst>
    <p:embeddedFont>
      <p:font typeface="Audiowide" panose="020B0604020202020204" charset="0"/>
      <p:regular r:id="rId65"/>
    </p:embeddedFont>
    <p:embeddedFont>
      <p:font typeface="Calibri" panose="020F0502020204030204" pitchFamily="34" charset="0"/>
      <p:regular r:id="rId66"/>
      <p:bold r:id="rId67"/>
      <p:italic r:id="rId68"/>
      <p:boldItalic r:id="rId69"/>
    </p:embeddedFont>
    <p:embeddedFont>
      <p:font typeface="Calibri Light" panose="020F0302020204030204" pitchFamily="34" charset="0"/>
      <p:regular r:id="rId70"/>
      <p:italic r:id="rId71"/>
    </p:embeddedFont>
    <p:embeddedFont>
      <p:font typeface="Kanit" panose="020B0604020202020204" charset="0"/>
      <p:regular r:id="rId72"/>
      <p:bold r:id="rId73"/>
      <p:italic r:id="rId74"/>
      <p:boldItalic r:id="rId75"/>
    </p:embeddedFont>
    <p:embeddedFont>
      <p:font typeface="Lato" panose="020B0604020202020204" charset="0"/>
      <p:regular r:id="rId76"/>
      <p:bold r:id="rId77"/>
      <p:italic r:id="rId78"/>
      <p:boldItalic r:id="rId79"/>
    </p:embeddedFont>
    <p:embeddedFont>
      <p:font typeface="Microsoft YaHei" panose="020B0503020204020204" pitchFamily="34" charset="-122"/>
      <p:regular r:id="rId80"/>
      <p:bold r:id="rId81"/>
    </p:embeddedFont>
    <p:embeddedFont>
      <p:font typeface="Trebuchet MS" panose="020B0603020202020204" pitchFamily="34" charset="0"/>
      <p:regular r:id="rId82"/>
      <p:bold r:id="rId83"/>
      <p:italic r:id="rId84"/>
      <p:boldItalic r:id="rId85"/>
    </p:embeddedFont>
    <p:embeddedFont>
      <p:font typeface="Verdana" panose="020B0604030504040204" pitchFamily="34" charset="0"/>
      <p:regular r:id="rId86"/>
      <p:bold r:id="rId87"/>
      <p:italic r:id="rId88"/>
      <p:boldItalic r:id="rId89"/>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0"/>
    <a:srgbClr val="060006"/>
    <a:srgbClr val="C49500"/>
    <a:srgbClr val="826300"/>
    <a:srgbClr val="EEB500"/>
    <a:srgbClr val="FFFFFF"/>
    <a:srgbClr val="C5BFB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52" autoAdjust="0"/>
    <p:restoredTop sz="81569" autoAdjust="0"/>
  </p:normalViewPr>
  <p:slideViewPr>
    <p:cSldViewPr snapToObjects="1">
      <p:cViewPr varScale="1">
        <p:scale>
          <a:sx n="65" d="100"/>
          <a:sy n="65" d="100"/>
        </p:scale>
        <p:origin x="53" y="168"/>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varScale="1">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9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3.fntdata"/></Relationships>
</file>

<file path=ppt/_rels/viewProps.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15.01.2025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15.01.2025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na kierunku lekarskim (JSM)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Kierunki kształcenia</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na 1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51 kierunków w j. polskim, 3 kierunki tylko w j. angielskim oraz 4 kierunki w j. polskim i angielskim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na 2 stopniu: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 kierunków w j. polskim, 6 kierunków tylko w j. angielskim oraz 20 kierunków w j. polskim i angielskim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 JSM</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TOP 2%</a:t>
            </a:r>
            <a:br>
              <a:rPr lang="pl-PL" sz="1200" b="0" i="0" u="none" strike="noStrike" kern="1200" baseline="0" dirty="0">
                <a:solidFill>
                  <a:schemeClr val="tx1"/>
                </a:solidFill>
                <a:effectLst/>
                <a:latin typeface="+mn-lt"/>
                <a:ea typeface="+mn-ea"/>
                <a:cs typeface="+mn-cs"/>
              </a:rPr>
            </a:br>
            <a:r>
              <a:rPr lang="pl-PL" sz="1200" b="0" i="0" u="none" strike="noStrike" kern="1200" baseline="0" dirty="0">
                <a:solidFill>
                  <a:schemeClr val="tx1"/>
                </a:solidFill>
                <a:effectLst/>
                <a:latin typeface="+mn-lt"/>
                <a:ea typeface="+mn-ea"/>
                <a:cs typeface="+mn-cs"/>
              </a:rPr>
              <a:t>53 naukowców </a:t>
            </a:r>
            <a:r>
              <a:rPr lang="pl-PL" sz="1200" b="0" i="0" u="none" strike="noStrike" kern="1200" baseline="0" dirty="0" err="1">
                <a:solidFill>
                  <a:schemeClr val="tx1"/>
                </a:solidFill>
                <a:effectLst/>
                <a:latin typeface="+mn-lt"/>
                <a:ea typeface="+mn-ea"/>
                <a:cs typeface="+mn-cs"/>
              </a:rPr>
              <a:t>PWr</a:t>
            </a:r>
            <a:r>
              <a:rPr lang="pl-PL" sz="1200" b="0" i="0" u="none" strike="noStrike" kern="1200" baseline="0" dirty="0">
                <a:solidFill>
                  <a:schemeClr val="tx1"/>
                </a:solidFill>
                <a:effectLst/>
                <a:latin typeface="+mn-lt"/>
                <a:ea typeface="+mn-ea"/>
                <a:cs typeface="+mn-cs"/>
              </a:rPr>
              <a:t> w zestawieniu za rok 2023 – to wyniki badaczy i badaczek z Politechniki Wrocławskiej w najnowszej edycji prestiżowego rankingu najbardziej wpływowych ludzi nauki na świecie. W sumie na liście TOP 2%, zawierającej nazwiska naukowców, których publikacje są najczęściej cytowane przez innych autorów, sklasyfikowano 78 osób z naszej uczelni.</a:t>
            </a: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Liczba nauczycieli akademickich ogółem </a:t>
            </a:r>
            <a:r>
              <a:rPr lang="pl-PL" sz="1200" b="1" i="0" kern="1200" dirty="0">
                <a:solidFill>
                  <a:schemeClr val="tx1"/>
                </a:solidFill>
                <a:effectLst/>
                <a:latin typeface="+mn-lt"/>
                <a:ea typeface="+mn-ea"/>
                <a:cs typeface="+mn-cs"/>
              </a:rPr>
              <a:t>2296 osób </a:t>
            </a:r>
            <a:r>
              <a:rPr lang="pl-PL" sz="1200" b="0" i="0" kern="1200" dirty="0">
                <a:solidFill>
                  <a:schemeClr val="tx1"/>
                </a:solidFill>
                <a:effectLst/>
                <a:latin typeface="+mn-lt"/>
                <a:ea typeface="+mn-ea"/>
                <a:cs typeface="+mn-cs"/>
              </a:rPr>
              <a:t>(stan na dzień 30.06.2024 r.)</a:t>
            </a:r>
            <a:r>
              <a:rPr lang="pl-PL" sz="1200" b="1" i="0" kern="1200" dirty="0">
                <a:solidFill>
                  <a:schemeClr val="tx1"/>
                </a:solidFill>
                <a:effectLst/>
                <a:latin typeface="+mn-lt"/>
                <a:ea typeface="+mn-ea"/>
                <a:cs typeface="+mn-cs"/>
              </a:rPr>
              <a:t> </a:t>
            </a:r>
            <a:r>
              <a:rPr lang="pl-PL" sz="1200" b="0" i="0" kern="1200" dirty="0">
                <a:solidFill>
                  <a:schemeClr val="tx1"/>
                </a:solidFill>
                <a:effectLst/>
                <a:latin typeface="+mn-lt"/>
                <a:ea typeface="+mn-ea"/>
                <a:cs typeface="+mn-cs"/>
              </a:rPr>
              <a:t>w tym:</a:t>
            </a:r>
            <a:br>
              <a:rPr lang="pl-PL" sz="1200" b="0" i="0" kern="1200" dirty="0">
                <a:solidFill>
                  <a:schemeClr val="tx1"/>
                </a:solidFill>
                <a:effectLst/>
                <a:latin typeface="+mn-lt"/>
                <a:ea typeface="+mn-ea"/>
                <a:cs typeface="+mn-cs"/>
              </a:rPr>
            </a:b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 tytułem profesora -</a:t>
            </a:r>
            <a:r>
              <a:rPr lang="pl-PL" sz="1200" b="1" i="0" kern="1200" dirty="0">
                <a:solidFill>
                  <a:schemeClr val="tx1"/>
                </a:solidFill>
                <a:effectLst/>
                <a:latin typeface="+mn-lt"/>
                <a:ea typeface="+mn-ea"/>
                <a:cs typeface="+mn-cs"/>
              </a:rPr>
              <a:t> 205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habilitowanego - </a:t>
            </a:r>
            <a:r>
              <a:rPr lang="pl-PL" sz="1200" b="1" i="0" kern="1200" dirty="0">
                <a:solidFill>
                  <a:schemeClr val="tx1"/>
                </a:solidFill>
                <a:effectLst/>
                <a:latin typeface="+mn-lt"/>
                <a:ea typeface="+mn-ea"/>
                <a:cs typeface="+mn-cs"/>
              </a:rPr>
              <a:t>419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 </a:t>
            </a:r>
            <a:r>
              <a:rPr lang="pl-PL" sz="1200" b="1" i="0" kern="1200" dirty="0">
                <a:solidFill>
                  <a:schemeClr val="tx1"/>
                </a:solidFill>
                <a:effectLst/>
                <a:latin typeface="+mn-lt"/>
                <a:ea typeface="+mn-ea"/>
                <a:cs typeface="+mn-cs"/>
              </a:rPr>
              <a:t>1282 os.</a:t>
            </a:r>
            <a:endParaRPr lang="pl-PL" sz="1200" b="0" i="0" kern="1200" dirty="0">
              <a:solidFill>
                <a:schemeClr val="tx1"/>
              </a:solidFill>
              <a:effectLst/>
              <a:latin typeface="+mn-lt"/>
              <a:ea typeface="+mn-ea"/>
              <a:cs typeface="+mn-cs"/>
            </a:endParaRP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a:t>
            </a:r>
            <a:r>
              <a:rPr lang="pl-PL" sz="1200" b="1" i="0" kern="1200" dirty="0">
                <a:solidFill>
                  <a:schemeClr val="tx1"/>
                </a:solidFill>
                <a:effectLst/>
                <a:latin typeface="+mn-lt"/>
                <a:ea typeface="+mn-ea"/>
                <a:cs typeface="+mn-cs"/>
              </a:rPr>
              <a:t>liczba zatrudnionych stan na 30.06.2024 r. w podziale:</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1) aktualna liczba pracowników dydaktycznych - </a:t>
            </a:r>
            <a:r>
              <a:rPr lang="pl-PL" sz="1200" b="1" i="0" kern="1200" dirty="0">
                <a:solidFill>
                  <a:schemeClr val="tx1"/>
                </a:solidFill>
                <a:effectLst/>
                <a:latin typeface="+mn-lt"/>
                <a:ea typeface="+mn-ea"/>
                <a:cs typeface="+mn-cs"/>
              </a:rPr>
              <a:t>527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2) aktualna liczba pracowników badawczo-dydaktycznych - </a:t>
            </a:r>
            <a:r>
              <a:rPr lang="pl-PL" sz="1200" b="1" i="0" kern="1200" dirty="0">
                <a:solidFill>
                  <a:schemeClr val="tx1"/>
                </a:solidFill>
                <a:effectLst/>
                <a:latin typeface="+mn-lt"/>
                <a:ea typeface="+mn-ea"/>
                <a:cs typeface="+mn-cs"/>
              </a:rPr>
              <a:t>1652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3) aktualna liczba pracowników badawczych - </a:t>
            </a:r>
            <a:r>
              <a:rPr lang="pl-PL" sz="1200" b="1" i="0" kern="1200" dirty="0">
                <a:solidFill>
                  <a:schemeClr val="tx1"/>
                </a:solidFill>
                <a:effectLst/>
                <a:latin typeface="+mn-lt"/>
                <a:ea typeface="+mn-ea"/>
                <a:cs typeface="+mn-cs"/>
              </a:rPr>
              <a:t>117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4) aktualna liczba pracowników niebędących nauczycielami akademickimi - </a:t>
            </a:r>
            <a:r>
              <a:rPr lang="pl-PL" sz="1200" b="1" i="0" kern="1200" dirty="0">
                <a:solidFill>
                  <a:schemeClr val="tx1"/>
                </a:solidFill>
                <a:effectLst/>
                <a:latin typeface="+mn-lt"/>
                <a:ea typeface="+mn-ea"/>
                <a:cs typeface="+mn-cs"/>
              </a:rPr>
              <a:t>2372 os.</a:t>
            </a:r>
            <a:endParaRPr lang="pl-PL"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Politechnika Wrocławska jest uniwersytetem technicznym, kształcącym studentów i doktorantów oraz prowadzącym badania służące rozwojowi nauki i technologii oraz rozwiązywaniu realnych problemów społeczeństwa i gospodarki.</a:t>
            </a:r>
          </a:p>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Docelowy model Uczelni zakłada ścisłą interakcję badań i kształcenia prowadzonych w czterech dużych obszarach tematycznych: naukach technicznych, podstawowych, społecznych i humanistycznych oraz naukach o zdrowiu i życiu.</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altLang="pl-PL" b="0" dirty="0">
              <a:solidFill>
                <a:schemeClr val="tx1"/>
              </a:solidFill>
              <a:latin typeface="Calibri" pitchFamily="34" charset="0"/>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Calibri" pitchFamily="34" charset="0"/>
              <a:cs typeface="Calibri"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16</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1813261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eaLnBrk="1" hangingPunct="1">
              <a:spcBef>
                <a:spcPts val="0"/>
              </a:spcBef>
              <a:buClr>
                <a:prstClr val="white">
                  <a:lumMod val="50000"/>
                </a:prstClr>
              </a:buClr>
              <a:tabLst/>
              <a:defRPr/>
            </a:pPr>
            <a:r>
              <a:rPr lang="pl-PL" altLang="pl-PL" sz="1000" dirty="0">
                <a:solidFill>
                  <a:prstClr val="black"/>
                </a:solidFill>
                <a:latin typeface="Calibri" pitchFamily="34" charset="0"/>
                <a:ea typeface="+mn-ea"/>
                <a:cs typeface="Calibri" pitchFamily="34" charset="0"/>
              </a:rPr>
              <a:t>W 2024 roku międzynarodowy kierunek „</a:t>
            </a:r>
            <a:r>
              <a:rPr lang="pl-PL" altLang="pl-PL" sz="1000" dirty="0" err="1">
                <a:solidFill>
                  <a:prstClr val="black"/>
                </a:solidFill>
                <a:latin typeface="Calibri" pitchFamily="34" charset="0"/>
                <a:ea typeface="+mn-ea"/>
                <a:cs typeface="Calibri" pitchFamily="34" charset="0"/>
              </a:rPr>
              <a:t>Sustainable</a:t>
            </a:r>
            <a:r>
              <a:rPr lang="pl-PL" altLang="pl-PL" sz="1000" dirty="0">
                <a:solidFill>
                  <a:prstClr val="black"/>
                </a:solidFill>
                <a:latin typeface="Calibri" pitchFamily="34" charset="0"/>
                <a:ea typeface="+mn-ea"/>
                <a:cs typeface="Calibri" pitchFamily="34" charset="0"/>
              </a:rPr>
              <a:t> </a:t>
            </a:r>
            <a:r>
              <a:rPr lang="pl-PL" altLang="pl-PL" sz="1000" dirty="0" err="1">
                <a:solidFill>
                  <a:prstClr val="black"/>
                </a:solidFill>
                <a:latin typeface="Calibri" pitchFamily="34" charset="0"/>
                <a:ea typeface="+mn-ea"/>
                <a:cs typeface="Calibri" pitchFamily="34" charset="0"/>
              </a:rPr>
              <a:t>Biomass</a:t>
            </a:r>
            <a:r>
              <a:rPr lang="pl-PL" altLang="pl-PL" sz="1000" dirty="0">
                <a:solidFill>
                  <a:prstClr val="black"/>
                </a:solidFill>
                <a:latin typeface="Calibri" pitchFamily="34" charset="0"/>
                <a:ea typeface="+mn-ea"/>
                <a:cs typeface="Calibri" pitchFamily="34" charset="0"/>
              </a:rPr>
              <a:t> and </a:t>
            </a:r>
            <a:r>
              <a:rPr lang="pl-PL" altLang="pl-PL" sz="1000" dirty="0" err="1">
                <a:solidFill>
                  <a:prstClr val="black"/>
                </a:solidFill>
                <a:latin typeface="Calibri" pitchFamily="34" charset="0"/>
                <a:ea typeface="+mn-ea"/>
                <a:cs typeface="Calibri" pitchFamily="34" charset="0"/>
              </a:rPr>
              <a:t>Bioproducts</a:t>
            </a:r>
            <a:r>
              <a:rPr lang="pl-PL" altLang="pl-PL" sz="1000" dirty="0">
                <a:solidFill>
                  <a:prstClr val="black"/>
                </a:solidFill>
                <a:latin typeface="Calibri" pitchFamily="34" charset="0"/>
                <a:ea typeface="+mn-ea"/>
                <a:cs typeface="Calibri" pitchFamily="34" charset="0"/>
              </a:rPr>
              <a:t> Engineering (SBBE)” otrzymał dwa certyfikaty: „Studia z Przyszłością 2024” przyznawany najlepszym kierunkom w Polsce oraz certyfikat nadzwyczajny „Laur Europejski 2024” za wdrożenie najbardziej innowacyjnych i unikalnych rozwiązań w zakresie umiędzynarodowienia kształcenia i współpracy zagranicznej. Kierunek prowadzony jest na Wydziale Chemicznym i Wydziale Mechaniczno-Energetycznym w ramach Erasmus </a:t>
            </a:r>
            <a:r>
              <a:rPr lang="pl-PL" altLang="pl-PL" sz="1000" dirty="0" err="1">
                <a:solidFill>
                  <a:prstClr val="black"/>
                </a:solidFill>
                <a:latin typeface="Calibri" pitchFamily="34" charset="0"/>
                <a:ea typeface="+mn-ea"/>
                <a:cs typeface="Calibri" pitchFamily="34" charset="0"/>
              </a:rPr>
              <a:t>Mundus</a:t>
            </a:r>
            <a:r>
              <a:rPr lang="pl-PL" altLang="pl-PL" sz="1000" dirty="0">
                <a:solidFill>
                  <a:prstClr val="black"/>
                </a:solidFill>
                <a:latin typeface="Calibri" pitchFamily="34" charset="0"/>
                <a:ea typeface="+mn-ea"/>
                <a:cs typeface="Calibri" pitchFamily="34" charset="0"/>
              </a:rPr>
              <a:t> Joint Master </a:t>
            </a:r>
            <a:r>
              <a:rPr lang="pl-PL" altLang="pl-PL" sz="1000" dirty="0" err="1">
                <a:solidFill>
                  <a:prstClr val="black"/>
                </a:solidFill>
                <a:latin typeface="Calibri" pitchFamily="34" charset="0"/>
                <a:ea typeface="+mn-ea"/>
                <a:cs typeface="Calibri" pitchFamily="34" charset="0"/>
              </a:rPr>
              <a:t>Degree</a:t>
            </a:r>
            <a:r>
              <a:rPr lang="pl-PL" altLang="pl-PL" sz="1000" dirty="0">
                <a:solidFill>
                  <a:prstClr val="black"/>
                </a:solidFill>
                <a:latin typeface="Calibri" pitchFamily="34" charset="0"/>
                <a:ea typeface="+mn-ea"/>
                <a:cs typeface="Calibri" pitchFamily="34" charset="0"/>
              </a:rPr>
              <a:t> Program.</a:t>
            </a:r>
          </a:p>
          <a:p>
            <a:pPr marL="0" lvl="0" indent="0" eaLnBrk="1" hangingPunct="1">
              <a:spcBef>
                <a:spcPts val="0"/>
              </a:spcBef>
              <a:buClr>
                <a:prstClr val="white">
                  <a:lumMod val="50000"/>
                </a:prstClr>
              </a:buClr>
              <a:tabLst/>
              <a:defRPr/>
            </a:pPr>
            <a:endParaRPr lang="pl-PL" altLang="pl-PL" sz="1000" dirty="0">
              <a:solidFill>
                <a:prstClr val="black"/>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
                <a:prstClr val="white">
                  <a:lumMod val="50000"/>
                </a:prstClr>
              </a:buClr>
              <a:buSzTx/>
              <a:buFontTx/>
              <a:buNone/>
              <a:tabLst/>
              <a:defRPr/>
            </a:pPr>
            <a:r>
              <a:rPr lang="pl-PL" altLang="pl-PL" sz="1000" dirty="0">
                <a:solidFill>
                  <a:prstClr val="black"/>
                </a:solidFill>
                <a:latin typeface="Calibri" pitchFamily="34" charset="0"/>
                <a:ea typeface="+mn-ea"/>
                <a:cs typeface="Calibri" pitchFamily="34" charset="0"/>
              </a:rPr>
              <a:t>Studia podyplomowe „Tworzywa sztuczne w budowie maszyn” prowadzone na Wydziale Mechanicznym.</a:t>
            </a:r>
            <a:endParaRPr lang="pl-PL" altLang="pl-PL" sz="1000" dirty="0">
              <a:latin typeface="Calibri" pitchFamily="34" charset="0"/>
              <a:cs typeface="Calibri" pitchFamily="34" charset="0"/>
            </a:endParaRPr>
          </a:p>
          <a:p>
            <a:pPr marL="0" lvl="0" indent="0" eaLnBrk="1" hangingPunct="1">
              <a:spcBef>
                <a:spcPts val="0"/>
              </a:spcBef>
              <a:buClr>
                <a:prstClr val="white">
                  <a:lumMod val="50000"/>
                </a:prstClr>
              </a:buClr>
              <a:tabLst/>
              <a:defRPr/>
            </a:pPr>
            <a:r>
              <a:rPr lang="pl-PL" altLang="pl-PL" sz="1000" dirty="0">
                <a:solidFill>
                  <a:prstClr val="black"/>
                </a:solidFill>
                <a:latin typeface="Calibri" pitchFamily="34" charset="0"/>
                <a:ea typeface="+mn-ea"/>
                <a:cs typeface="Calibri" pitchFamily="34" charset="0"/>
              </a:rPr>
              <a:t>otrzymały dwa certyfikaty: „Studia z Przyszłością 2024” oraz „Progres Roku 2024”</a:t>
            </a:r>
            <a:endParaRPr lang="pl-PL" sz="100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1545648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t>roboticarena.pl/</a:t>
            </a:r>
            <a:r>
              <a:rPr lang="pl-PL" dirty="0" err="1"/>
              <a:t>pl</a:t>
            </a:r>
            <a:r>
              <a:rPr lang="pl-PL" dirty="0"/>
              <a:t>/</a:t>
            </a:r>
          </a:p>
          <a:p>
            <a:pPr marL="171450" indent="-171450">
              <a:buFont typeface="Arial" panose="020B0604020202020204" pitchFamily="34" charset="0"/>
              <a:buChar char="•"/>
            </a:pPr>
            <a:r>
              <a:rPr lang="pl-PL" dirty="0"/>
              <a:t>prk.pwr.edu.pl/projekty/wspolpraca-ze-szkolami-srednimi</a:t>
            </a:r>
          </a:p>
          <a:p>
            <a:pPr marL="171450" indent="-171450">
              <a:buFont typeface="Arial" panose="020B0604020202020204" pitchFamily="34" charset="0"/>
              <a:buChar char="•"/>
            </a:pPr>
            <a:r>
              <a:rPr lang="pl-PL" dirty="0"/>
              <a:t>prk.pwr.edu.pl/projekty/szkoly-partnerskie</a:t>
            </a:r>
          </a:p>
          <a:p>
            <a:pPr marL="171450" indent="-171450">
              <a:buFont typeface="Arial" panose="020B0604020202020204" pitchFamily="34" charset="0"/>
              <a:buChar char="•"/>
            </a:pPr>
            <a:r>
              <a:rPr lang="pl-PL" dirty="0"/>
              <a:t>amo.pwr.edu.pl/</a:t>
            </a:r>
          </a:p>
          <a:p>
            <a:pPr marL="171450" indent="-171450">
              <a:buFont typeface="Arial" panose="020B0604020202020204" pitchFamily="34" charset="0"/>
              <a:buChar char="•"/>
            </a:pPr>
            <a:r>
              <a:rPr lang="pl-PL" dirty="0"/>
              <a:t>prk.pwr.edu.pl/projekty/wybitnie-uzdolnieni-na-pwr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Ranking opublikowany 15 stycznia 2025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r>
              <a:rPr lang="pl-PL" dirty="0"/>
              <a:t>stan na 7.01.2025 r. </a:t>
            </a:r>
          </a:p>
          <a:p>
            <a:r>
              <a:rPr lang="pl-PL" sz="1200" kern="1200" dirty="0">
                <a:solidFill>
                  <a:schemeClr val="tx1"/>
                </a:solidFill>
                <a:effectLst/>
                <a:latin typeface="+mn-lt"/>
                <a:ea typeface="+mn-ea"/>
                <a:cs typeface="+mn-cs"/>
              </a:rPr>
              <a:t>1. Afiliowane do </a:t>
            </a:r>
            <a:r>
              <a:rPr lang="pl-PL" sz="1200" kern="1200" dirty="0" err="1">
                <a:solidFill>
                  <a:schemeClr val="tx1"/>
                </a:solidFill>
                <a:effectLst/>
                <a:latin typeface="+mn-lt"/>
                <a:ea typeface="+mn-ea"/>
                <a:cs typeface="+mn-cs"/>
              </a:rPr>
              <a:t>PWr</a:t>
            </a:r>
            <a:r>
              <a:rPr lang="pl-PL" sz="1200" kern="1200" dirty="0">
                <a:solidFill>
                  <a:schemeClr val="tx1"/>
                </a:solidFill>
                <a:effectLst/>
                <a:latin typeface="+mn-lt"/>
                <a:ea typeface="+mn-ea"/>
                <a:cs typeface="+mn-cs"/>
              </a:rPr>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24847</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22985</a:t>
            </a:r>
            <a:br>
              <a:rPr lang="pl-PL" dirty="0"/>
            </a:br>
            <a:r>
              <a:rPr lang="pl-PL" dirty="0"/>
              <a:t>2. Nieafiliowane do </a:t>
            </a:r>
            <a:r>
              <a:rPr lang="pl-PL" dirty="0" err="1"/>
              <a:t>PWr</a:t>
            </a:r>
            <a:r>
              <a:rPr lang="pl-PL" dirty="0"/>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4071</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3922</a:t>
            </a:r>
          </a:p>
          <a:p>
            <a:r>
              <a:rPr lang="pl-PL" dirty="0"/>
              <a:t>Liczby dotyczą prac w całej bazie, liczba zgłoszeń wynalazków, wzorów użytkowych i patentów – stan na dzień 7.01.2025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25505153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3261377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638253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36882230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kern="1200" dirty="0">
                <a:solidFill>
                  <a:schemeClr val="tx1"/>
                </a:solidFill>
                <a:effectLst/>
                <a:latin typeface="+mn-lt"/>
                <a:ea typeface="+mn-ea"/>
                <a:cs typeface="+mn-cs"/>
              </a:rPr>
              <a:t>Sprawozdanie z działalności CIB w latach 2022-2024 dostępne na stronie https://biznes.pwr.edu.pl/wp-content/uploads/2024/04/ABSTRAKT-Sprawozdanie-z-dzialalnosci-CIB-2022-2024.pdf</a:t>
            </a:r>
          </a:p>
          <a:p>
            <a:r>
              <a:rPr lang="pl-PL" sz="1200" kern="1200" dirty="0">
                <a:solidFill>
                  <a:schemeClr val="tx1"/>
                </a:solidFill>
                <a:effectLst/>
                <a:latin typeface="+mn-lt"/>
                <a:ea typeface="+mn-ea"/>
                <a:cs typeface="+mn-cs"/>
              </a:rPr>
              <a:t>8 realizowanych projektów interdyscyplinarnych i międzynarodowych w latach 2022–2024 </a:t>
            </a:r>
          </a:p>
          <a:p>
            <a:r>
              <a:rPr lang="pl-PL" sz="1200" kern="1200" dirty="0">
                <a:solidFill>
                  <a:schemeClr val="tx1"/>
                </a:solidFill>
                <a:effectLst/>
                <a:latin typeface="+mn-lt"/>
                <a:ea typeface="+mn-ea"/>
                <a:cs typeface="+mn-cs"/>
              </a:rPr>
              <a:t>wartość realizowanych projektów: ponad 37 mln</a:t>
            </a:r>
          </a:p>
          <a:p>
            <a:r>
              <a:rPr lang="pl-PL" sz="1200" kern="1200" dirty="0">
                <a:solidFill>
                  <a:schemeClr val="tx1"/>
                </a:solidFill>
                <a:effectLst/>
                <a:latin typeface="+mn-lt"/>
                <a:ea typeface="+mn-ea"/>
                <a:cs typeface="+mn-cs"/>
              </a:rPr>
              <a:t>Klastry, zrzeszenia, partnerstwa:</a:t>
            </a:r>
          </a:p>
          <a:p>
            <a:pPr lvl="0"/>
            <a:r>
              <a:rPr lang="pl-PL" sz="1200" kern="1200" dirty="0">
                <a:solidFill>
                  <a:schemeClr val="tx1"/>
                </a:solidFill>
                <a:effectLst/>
                <a:latin typeface="+mn-lt"/>
                <a:ea typeface="+mn-ea"/>
                <a:cs typeface="+mn-cs"/>
              </a:rPr>
              <a:t>MAKROKLASTER - technologie w bezpieczeństwie publicznym</a:t>
            </a:r>
          </a:p>
          <a:p>
            <a:pPr lvl="0"/>
            <a:r>
              <a:rPr lang="pl-PL" sz="1200" kern="1200" dirty="0">
                <a:solidFill>
                  <a:schemeClr val="tx1"/>
                </a:solidFill>
                <a:effectLst/>
                <a:latin typeface="+mn-lt"/>
                <a:ea typeface="+mn-ea"/>
                <a:cs typeface="+mn-cs"/>
              </a:rPr>
              <a:t>Konsorcjum Instytut Autostrada Technologii i Innowacji</a:t>
            </a:r>
          </a:p>
          <a:p>
            <a:pPr lvl="0"/>
            <a:r>
              <a:rPr lang="pl-PL" sz="1200" kern="1200" dirty="0">
                <a:solidFill>
                  <a:schemeClr val="tx1"/>
                </a:solidFill>
                <a:effectLst/>
                <a:latin typeface="+mn-lt"/>
                <a:ea typeface="+mn-ea"/>
                <a:cs typeface="+mn-cs"/>
              </a:rPr>
              <a:t>Dolnośląski Klaster Lotniczy i Dolnośląski Klaster Motoryzacyjny</a:t>
            </a:r>
          </a:p>
          <a:p>
            <a:pPr lvl="0"/>
            <a:r>
              <a:rPr lang="pl-PL" sz="1200" kern="1200" dirty="0">
                <a:solidFill>
                  <a:schemeClr val="tx1"/>
                </a:solidFill>
                <a:effectLst/>
                <a:latin typeface="+mn-lt"/>
                <a:ea typeface="+mn-ea"/>
                <a:cs typeface="+mn-cs"/>
              </a:rPr>
              <a:t>Klaster Wodorowy - </a:t>
            </a:r>
            <a:r>
              <a:rPr lang="pl-PL" sz="1200" kern="1200" dirty="0" err="1">
                <a:solidFill>
                  <a:schemeClr val="tx1"/>
                </a:solidFill>
                <a:effectLst/>
                <a:latin typeface="+mn-lt"/>
                <a:ea typeface="+mn-ea"/>
                <a:cs typeface="+mn-cs"/>
              </a:rPr>
              <a:t>Hydrogen</a:t>
            </a:r>
            <a:r>
              <a:rPr lang="pl-PL" sz="1200" kern="1200" dirty="0">
                <a:solidFill>
                  <a:schemeClr val="tx1"/>
                </a:solidFill>
                <a:effectLst/>
                <a:latin typeface="+mn-lt"/>
                <a:ea typeface="+mn-ea"/>
                <a:cs typeface="+mn-cs"/>
              </a:rPr>
              <a:t> Europe </a:t>
            </a:r>
            <a:r>
              <a:rPr lang="pl-PL" sz="1200" kern="1200" dirty="0" err="1">
                <a:solidFill>
                  <a:schemeClr val="tx1"/>
                </a:solidFill>
                <a:effectLst/>
                <a:latin typeface="+mn-lt"/>
                <a:ea typeface="+mn-ea"/>
                <a:cs typeface="+mn-cs"/>
              </a:rPr>
              <a:t>Research</a:t>
            </a:r>
            <a:r>
              <a:rPr lang="pl-PL" sz="1200" kern="1200" dirty="0">
                <a:solidFill>
                  <a:schemeClr val="tx1"/>
                </a:solidFill>
                <a:effectLst/>
                <a:latin typeface="+mn-lt"/>
                <a:ea typeface="+mn-ea"/>
                <a:cs typeface="+mn-cs"/>
              </a:rPr>
              <a:t> - dostęp do wielomilionowych projektów wodorowych</a:t>
            </a:r>
          </a:p>
          <a:p>
            <a:pPr lvl="0"/>
            <a:r>
              <a:rPr lang="pl-PL" sz="1200" kern="1200" dirty="0">
                <a:solidFill>
                  <a:schemeClr val="tx1"/>
                </a:solidFill>
                <a:effectLst/>
                <a:latin typeface="+mn-lt"/>
                <a:ea typeface="+mn-ea"/>
                <a:cs typeface="+mn-cs"/>
              </a:rPr>
              <a:t>Europejska Karta Naukowca</a:t>
            </a:r>
          </a:p>
          <a:p>
            <a:r>
              <a:rPr lang="pl-PL" sz="1200" kern="1200" dirty="0">
                <a:solidFill>
                  <a:schemeClr val="tx1"/>
                </a:solidFill>
                <a:effectLst/>
                <a:latin typeface="+mn-lt"/>
                <a:ea typeface="+mn-ea"/>
                <a:cs typeface="+mn-cs"/>
              </a:rPr>
              <a:t>1. Akredytowane Laboratorium Wzorców i Metrologii Pola Elektromagnetycznego </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(laboratorium badawcze i wzorcujące), AB 361, AP 078</a:t>
            </a:r>
          </a:p>
          <a:p>
            <a:r>
              <a:rPr lang="pl-PL" sz="1200" kern="1200" dirty="0">
                <a:solidFill>
                  <a:schemeClr val="tx1"/>
                </a:solidFill>
                <a:effectLst/>
                <a:latin typeface="+mn-lt"/>
                <a:ea typeface="+mn-ea"/>
                <a:cs typeface="+mn-cs"/>
              </a:rPr>
              <a:t>2. Akredytowane Laboratorium Badawcze Akustyki, AB 796</a:t>
            </a:r>
          </a:p>
          <a:p>
            <a:r>
              <a:rPr lang="pl-PL" sz="1200" kern="1200" dirty="0">
                <a:solidFill>
                  <a:schemeClr val="tx1"/>
                </a:solidFill>
                <a:effectLst/>
                <a:latin typeface="+mn-lt"/>
                <a:ea typeface="+mn-ea"/>
                <a:cs typeface="+mn-cs"/>
              </a:rPr>
              <a:t>3. Akredytowane Laboratorium Transportu Taśmowego, AB 710</a:t>
            </a:r>
          </a:p>
          <a:p>
            <a:r>
              <a:rPr lang="pl-PL" sz="1200" kern="1200" dirty="0">
                <a:solidFill>
                  <a:schemeClr val="tx1"/>
                </a:solidFill>
                <a:effectLst/>
                <a:latin typeface="+mn-lt"/>
                <a:ea typeface="+mn-ea"/>
                <a:cs typeface="+mn-cs"/>
              </a:rPr>
              <a:t>4. Akredytowane Laboratorium Bezpieczeństwa Pracy, AB 905</a:t>
            </a:r>
          </a:p>
          <a:p>
            <a:r>
              <a:rPr lang="pl-PL" sz="1200" kern="1200" dirty="0">
                <a:solidFill>
                  <a:schemeClr val="tx1"/>
                </a:solidFill>
                <a:effectLst/>
                <a:latin typeface="+mn-lt"/>
                <a:ea typeface="+mn-ea"/>
                <a:cs typeface="+mn-cs"/>
              </a:rPr>
              <a:t>5. Akredytowane Laboratorium Badawcze Obiektów Infrastruktury Transportowej, AB 1211</a:t>
            </a:r>
          </a:p>
          <a:p>
            <a:r>
              <a:rPr lang="pl-PL" sz="1200" kern="1200" dirty="0">
                <a:solidFill>
                  <a:schemeClr val="tx1"/>
                </a:solidFill>
                <a:effectLst/>
                <a:latin typeface="+mn-lt"/>
                <a:ea typeface="+mn-ea"/>
                <a:cs typeface="+mn-cs"/>
              </a:rPr>
              <a:t>6. Akredytowane Laboratorium Kompatybilności Elektromagnetycznej, AB 167</a:t>
            </a:r>
          </a:p>
          <a:p>
            <a:r>
              <a:rPr lang="pl-PL" sz="1200" kern="1200" dirty="0">
                <a:solidFill>
                  <a:schemeClr val="tx1"/>
                </a:solidFill>
                <a:effectLst/>
                <a:latin typeface="+mn-lt"/>
                <a:ea typeface="+mn-ea"/>
                <a:cs typeface="+mn-cs"/>
              </a:rPr>
              <a:t>7. Akredytowane Laboratorium Katedry Konstrukcji i Badań Maszyn Pojazdów, AB 659</a:t>
            </a:r>
          </a:p>
          <a:p>
            <a:r>
              <a:rPr lang="pl-PL" sz="1200" kern="1200" dirty="0">
                <a:solidFill>
                  <a:schemeClr val="tx1"/>
                </a:solidFill>
                <a:effectLst/>
                <a:latin typeface="+mn-lt"/>
                <a:ea typeface="+mn-ea"/>
                <a:cs typeface="+mn-cs"/>
              </a:rPr>
              <a:t>8. Akredytowane Laboratorium Chemiczne Analiz Wielopierwiastkowych, AB 696</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941779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3046377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47</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1400374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53</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8 akredytowanych laboratoriów badawczych i jedno akredytowane laboratorium wzorcujące, </a:t>
            </a:r>
          </a:p>
          <a:p>
            <a:r>
              <a:rPr lang="pl-PL" sz="1200" b="0" i="0" kern="1200" dirty="0">
                <a:solidFill>
                  <a:schemeClr val="tx1"/>
                </a:solidFill>
                <a:effectLst/>
                <a:latin typeface="+mn-lt"/>
                <a:ea typeface="+mn-ea"/>
                <a:cs typeface="+mn-cs"/>
              </a:rPr>
              <a:t>stan na 7.01.2025 r.</a:t>
            </a:r>
            <a:endParaRPr lang="pl-PL" b="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54</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55</a:t>
            </a:fld>
            <a:endParaRPr lang="pl-PL"/>
          </a:p>
        </p:txBody>
      </p:sp>
    </p:spTree>
    <p:extLst>
      <p:ext uri="{BB962C8B-B14F-4D97-AF65-F5344CB8AC3E}">
        <p14:creationId xmlns:p14="http://schemas.microsoft.com/office/powerpoint/2010/main" val="3598895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57</a:t>
            </a:fld>
            <a:endParaRPr lang="pl-PL"/>
          </a:p>
        </p:txBody>
      </p:sp>
    </p:spTree>
    <p:extLst>
      <p:ext uri="{BB962C8B-B14F-4D97-AF65-F5344CB8AC3E}">
        <p14:creationId xmlns:p14="http://schemas.microsoft.com/office/powerpoint/2010/main" val="3828832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sz="1200" dirty="0"/>
              <a:t>Uzupełnienie oferty Biblioteki </a:t>
            </a:r>
            <a:r>
              <a:rPr lang="pl-PL" altLang="pl-PL" sz="1200" dirty="0" err="1"/>
              <a:t>PWr</a:t>
            </a:r>
            <a:r>
              <a:rPr lang="pl-PL" altLang="pl-PL" sz="1200" dirty="0"/>
              <a:t>. stanowią szkolenia i warsztaty dla pracowników, doktorantów i studentów. Istnieje również możliwość korzystania z Punktu Informacji Normalizacyjnej z dostępem online do kompletu Polskich Norm.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58</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59</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60</a:t>
            </a:fld>
            <a:endParaRPr lang="pl-PL"/>
          </a:p>
        </p:txBody>
      </p:sp>
    </p:spTree>
    <p:extLst>
      <p:ext uri="{BB962C8B-B14F-4D97-AF65-F5344CB8AC3E}">
        <p14:creationId xmlns:p14="http://schemas.microsoft.com/office/powerpoint/2010/main" val="35497664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61</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grpSp>
        <p:nvGrpSpPr>
          <p:cNvPr id="8" name="Grupa 7">
            <a:extLst>
              <a:ext uri="{FF2B5EF4-FFF2-40B4-BE49-F238E27FC236}">
                <a16:creationId xmlns:a16="http://schemas.microsoft.com/office/drawing/2014/main" id="{760034B4-7555-46CE-A1A5-CFE7BB8D0276}"/>
              </a:ext>
            </a:extLst>
          </p:cNvPr>
          <p:cNvGrpSpPr/>
          <p:nvPr userDrawn="1"/>
        </p:nvGrpSpPr>
        <p:grpSpPr>
          <a:xfrm>
            <a:off x="-10568" y="3861048"/>
            <a:ext cx="1689485" cy="2729037"/>
            <a:chOff x="51853" y="4968724"/>
            <a:chExt cx="1152128" cy="1864160"/>
          </a:xfrm>
        </p:grpSpPr>
        <p:sp>
          <p:nvSpPr>
            <p:cNvPr id="10" name="Prostokąt 9">
              <a:extLst>
                <a:ext uri="{FF2B5EF4-FFF2-40B4-BE49-F238E27FC236}">
                  <a16:creationId xmlns:a16="http://schemas.microsoft.com/office/drawing/2014/main" id="{31E13C86-1EBD-4317-A03E-2E74AADF8BF1}"/>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1" name="Grupa 10">
              <a:extLst>
                <a:ext uri="{FF2B5EF4-FFF2-40B4-BE49-F238E27FC236}">
                  <a16:creationId xmlns:a16="http://schemas.microsoft.com/office/drawing/2014/main" id="{EFFD8CE4-1E05-422E-BB02-9D1B8F068CC8}"/>
                </a:ext>
              </a:extLst>
            </p:cNvPr>
            <p:cNvGrpSpPr/>
            <p:nvPr/>
          </p:nvGrpSpPr>
          <p:grpSpPr>
            <a:xfrm>
              <a:off x="148022" y="5085200"/>
              <a:ext cx="959791" cy="1631209"/>
              <a:chOff x="236508" y="5095666"/>
              <a:chExt cx="848695" cy="1442396"/>
            </a:xfrm>
          </p:grpSpPr>
          <p:pic>
            <p:nvPicPr>
              <p:cNvPr id="12" name="Symbol zastępczy obrazu 4">
                <a:extLst>
                  <a:ext uri="{FF2B5EF4-FFF2-40B4-BE49-F238E27FC236}">
                    <a16:creationId xmlns:a16="http://schemas.microsoft.com/office/drawing/2014/main" id="{679002DB-5401-47FC-946D-294B16650B29}"/>
                  </a:ext>
                </a:extLst>
              </p:cNvPr>
              <p:cNvPicPr>
                <a:picLocks noChangeAspect="1"/>
              </p:cNvPicPr>
              <p:nvPr/>
            </p:nvPicPr>
            <p:blipFill>
              <a:blip r:embed="rId3"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az 12">
                <a:extLst>
                  <a:ext uri="{FF2B5EF4-FFF2-40B4-BE49-F238E27FC236}">
                    <a16:creationId xmlns:a16="http://schemas.microsoft.com/office/drawing/2014/main" id="{B05BC74C-4A5C-495A-9BB9-CC4C5947CB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5" name="Obraz 14">
                <a:extLst>
                  <a:ext uri="{FF2B5EF4-FFF2-40B4-BE49-F238E27FC236}">
                    <a16:creationId xmlns:a16="http://schemas.microsoft.com/office/drawing/2014/main" id="{6BB674BC-E761-41A1-A988-174485F54E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grpSp>
        <p:nvGrpSpPr>
          <p:cNvPr id="11" name="Grupa 10">
            <a:extLst>
              <a:ext uri="{FF2B5EF4-FFF2-40B4-BE49-F238E27FC236}">
                <a16:creationId xmlns:a16="http://schemas.microsoft.com/office/drawing/2014/main" id="{C69F34DC-2F41-4640-9F2F-2F1242A28938}"/>
              </a:ext>
            </a:extLst>
          </p:cNvPr>
          <p:cNvGrpSpPr/>
          <p:nvPr userDrawn="1"/>
        </p:nvGrpSpPr>
        <p:grpSpPr>
          <a:xfrm>
            <a:off x="-10568" y="3861048"/>
            <a:ext cx="1689485" cy="2729037"/>
            <a:chOff x="51853" y="4968724"/>
            <a:chExt cx="1152128" cy="1864160"/>
          </a:xfrm>
        </p:grpSpPr>
        <p:sp>
          <p:nvSpPr>
            <p:cNvPr id="12" name="Prostokąt 11">
              <a:extLst>
                <a:ext uri="{FF2B5EF4-FFF2-40B4-BE49-F238E27FC236}">
                  <a16:creationId xmlns:a16="http://schemas.microsoft.com/office/drawing/2014/main" id="{9D0A2651-88D1-40E1-9511-D606B8C9B914}"/>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3" name="Grupa 12">
              <a:extLst>
                <a:ext uri="{FF2B5EF4-FFF2-40B4-BE49-F238E27FC236}">
                  <a16:creationId xmlns:a16="http://schemas.microsoft.com/office/drawing/2014/main" id="{23434D0B-3D07-4AD2-864D-C00446353FD8}"/>
                </a:ext>
              </a:extLst>
            </p:cNvPr>
            <p:cNvGrpSpPr/>
            <p:nvPr/>
          </p:nvGrpSpPr>
          <p:grpSpPr>
            <a:xfrm>
              <a:off x="148022" y="5085200"/>
              <a:ext cx="959791" cy="1631209"/>
              <a:chOff x="236508" y="5095666"/>
              <a:chExt cx="848695" cy="1442396"/>
            </a:xfrm>
          </p:grpSpPr>
          <p:pic>
            <p:nvPicPr>
              <p:cNvPr id="14" name="Symbol zastępczy obrazu 4">
                <a:extLst>
                  <a:ext uri="{FF2B5EF4-FFF2-40B4-BE49-F238E27FC236}">
                    <a16:creationId xmlns:a16="http://schemas.microsoft.com/office/drawing/2014/main" id="{1F7F2A61-F1E1-481A-B901-83C758E8D6F4}"/>
                  </a:ext>
                </a:extLst>
              </p:cNvPr>
              <p:cNvPicPr>
                <a:picLocks noChangeAspect="1"/>
              </p:cNvPicPr>
              <p:nvPr/>
            </p:nvPicPr>
            <p:blipFill>
              <a:blip r:embed="rId3"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Obraz 15">
                <a:extLst>
                  <a:ext uri="{FF2B5EF4-FFF2-40B4-BE49-F238E27FC236}">
                    <a16:creationId xmlns:a16="http://schemas.microsoft.com/office/drawing/2014/main" id="{2DADD45C-CD6A-405C-AE07-9413DD06EE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7" name="Obraz 16">
                <a:extLst>
                  <a:ext uri="{FF2B5EF4-FFF2-40B4-BE49-F238E27FC236}">
                    <a16:creationId xmlns:a16="http://schemas.microsoft.com/office/drawing/2014/main" id="{D8B5C6A1-9B87-4AEE-AE24-44CAEE777D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32AAA610-D7CB-4855-B2C5-87E1BED47294}"/>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C78D0743-0DF9-4614-AE6D-64A8049887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87244F47-6C1F-44CB-9E5E-FBC98C466746}"/>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16D836B5-45F1-47A0-83DA-70DECFE3BD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8" r:id="rId15"/>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7.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5.wdp"/></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78.png"/><Relationship Id="rId4" Type="http://schemas.microsoft.com/office/2007/relationships/hdphoto" Target="../media/hdphoto7.wdp"/></Relationships>
</file>

<file path=ppt/slides/_rels/slide4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image" Target="../media/image84.svg"/><Relationship Id="rId13" Type="http://schemas.openxmlformats.org/officeDocument/2006/relationships/image" Target="../media/image87.png"/><Relationship Id="rId3" Type="http://schemas.openxmlformats.org/officeDocument/2006/relationships/image" Target="../media/image80.jpeg"/><Relationship Id="rId7" Type="http://schemas.openxmlformats.org/officeDocument/2006/relationships/image" Target="../media/image83.png"/><Relationship Id="rId12" Type="http://schemas.openxmlformats.org/officeDocument/2006/relationships/hyperlink" Target="https://www.youtube.com/channel/UCNWEXf1XOBqhzZWZvGnw2KA"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hyperlink" Target="https://www.linkedin.com/company/cib-pwr/" TargetMode="External"/><Relationship Id="rId11" Type="http://schemas.openxmlformats.org/officeDocument/2006/relationships/image" Target="../media/image86.svg"/><Relationship Id="rId5" Type="http://schemas.openxmlformats.org/officeDocument/2006/relationships/image" Target="../media/image82.svg"/><Relationship Id="rId10" Type="http://schemas.openxmlformats.org/officeDocument/2006/relationships/image" Target="../media/image85.png"/><Relationship Id="rId4" Type="http://schemas.openxmlformats.org/officeDocument/2006/relationships/image" Target="../media/image81.png"/><Relationship Id="rId9" Type="http://schemas.openxmlformats.org/officeDocument/2006/relationships/hyperlink" Target="https://www.facebook.com/biznes.pwr" TargetMode="External"/><Relationship Id="rId14" Type="http://schemas.openxmlformats.org/officeDocument/2006/relationships/image" Target="../media/image88.svg"/></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1.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90.png"/><Relationship Id="rId4" Type="http://schemas.openxmlformats.org/officeDocument/2006/relationships/hyperlink" Target="https://biznes.pwr.edu.p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biznes.pwr.edu.pl/centra-br/" TargetMode="External"/><Relationship Id="rId7" Type="http://schemas.openxmlformats.org/officeDocument/2006/relationships/image" Target="../media/image95.jpe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94.jpeg"/><Relationship Id="rId5" Type="http://schemas.openxmlformats.org/officeDocument/2006/relationships/image" Target="../media/image93.svg"/><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103.jpe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110.jpeg"/><Relationship Id="rId4" Type="http://schemas.openxmlformats.org/officeDocument/2006/relationships/image" Target="../media/image109.jpeg"/></Relationships>
</file>

<file path=ppt/slides/_rels/slide6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spTree>
    <p:extLst>
      <p:ext uri="{BB962C8B-B14F-4D97-AF65-F5344CB8AC3E}">
        <p14:creationId xmlns:p14="http://schemas.microsoft.com/office/powerpoint/2010/main" val="4059102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pP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61096" y="3231670"/>
            <a:ext cx="676875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b="1" dirty="0">
                <a:latin typeface="Calibri" pitchFamily="34" charset="0"/>
                <a:cs typeface="Calibri" pitchFamily="34" charset="0"/>
              </a:rPr>
              <a:t>Politechnika Wrocławska należy do największych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i najlepszych politechnik w kraju </a:t>
            </a:r>
            <a:r>
              <a:rPr lang="pl-PL" altLang="pl-PL" sz="2200" dirty="0">
                <a:latin typeface="Calibri" pitchFamily="34" charset="0"/>
                <a:cs typeface="Calibri" pitchFamily="34" charset="0"/>
              </a:rPr>
              <a:t>– na 14 wydziałach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we Wrocławiu oraz filiach w Jeleniej Górze, Wałbrzychu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Legnicy, pod kierunkiem </a:t>
            </a:r>
            <a:r>
              <a:rPr lang="pl-PL" altLang="pl-PL" sz="2200" b="1" dirty="0">
                <a:latin typeface="Calibri" pitchFamily="34" charset="0"/>
                <a:cs typeface="Calibri" pitchFamily="34" charset="0"/>
              </a:rPr>
              <a:t>2378</a:t>
            </a:r>
            <a:r>
              <a:rPr lang="pl-PL" altLang="pl-PL" sz="2200" dirty="0">
                <a:latin typeface="Calibri" pitchFamily="34" charset="0"/>
                <a:cs typeface="Calibri" pitchFamily="34" charset="0"/>
              </a:rPr>
              <a:t> nauczycieli akademickich, kształci się </a:t>
            </a:r>
            <a:r>
              <a:rPr lang="pl-PL" altLang="pl-PL" sz="2200" b="1" dirty="0">
                <a:latin typeface="Calibri" pitchFamily="34" charset="0"/>
                <a:cs typeface="Calibri" pitchFamily="34" charset="0"/>
              </a:rPr>
              <a:t>21 046 </a:t>
            </a:r>
            <a:r>
              <a:rPr lang="pl-PL" altLang="pl-PL" sz="2200" dirty="0">
                <a:latin typeface="Calibri" pitchFamily="34" charset="0"/>
                <a:cs typeface="Calibri" pitchFamily="34" charset="0"/>
              </a:rPr>
              <a:t>studentów, w tym </a:t>
            </a:r>
            <a:r>
              <a:rPr lang="pl-PL" altLang="pl-PL" sz="2200" b="1" dirty="0">
                <a:latin typeface="Calibri" pitchFamily="34" charset="0"/>
                <a:cs typeface="Calibri" pitchFamily="34" charset="0"/>
              </a:rPr>
              <a:t>758</a:t>
            </a:r>
            <a:r>
              <a:rPr lang="pl-PL" altLang="pl-PL" sz="2200" dirty="0">
                <a:latin typeface="Calibri" pitchFamily="34" charset="0"/>
                <a:cs typeface="Calibri" pitchFamily="34" charset="0"/>
              </a:rPr>
              <a:t> osób w Szkole Doktorskiej.</a:t>
            </a:r>
          </a:p>
          <a:p>
            <a:pPr marL="0" lvl="1" indent="0" algn="just">
              <a:spcAft>
                <a:spcPts val="600"/>
              </a:spcAft>
            </a:pPr>
            <a:r>
              <a:rPr lang="pl-PL" altLang="pl-PL" sz="22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76875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dirty="0">
                <a:latin typeface="Calibri" pitchFamily="34" charset="0"/>
                <a:cs typeface="Calibri" pitchFamily="34" charset="0"/>
              </a:rPr>
              <a:t>Dzisiejsza Politechnika Wrocławska jest spadkobiercą materialnego dorobku niemieckiej K</a:t>
            </a:r>
            <a:r>
              <a:rPr lang="en-US" altLang="pl-PL" sz="2200" dirty="0">
                <a:latin typeface="Calibri" pitchFamily="34" charset="0"/>
                <a:cs typeface="Calibri" pitchFamily="34" charset="0"/>
              </a:rPr>
              <a:t>ö</a:t>
            </a:r>
            <a:r>
              <a:rPr lang="pl-PL" altLang="pl-PL" sz="2200" dirty="0" err="1">
                <a:latin typeface="Calibri" pitchFamily="34" charset="0"/>
                <a:cs typeface="Calibri" pitchFamily="34" charset="0"/>
              </a:rPr>
              <a:t>nigliche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Technische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Hochschule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Breslau</a:t>
            </a:r>
            <a:r>
              <a:rPr lang="pl-PL" altLang="pl-PL" sz="2200" dirty="0">
                <a:latin typeface="Calibri" pitchFamily="34" charset="0"/>
                <a:cs typeface="Calibri" pitchFamily="34" charset="0"/>
              </a:rPr>
              <a:t> oraz intelektualnego i naukowego Politechniki Lwowskiej. Uczelnia pod nazwą Politechnika Wrocławska funkcjonuje od 1945 roku. Jej twórcami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organizatorami byli uczeni lwowscy oraz warszawscy.</a:t>
            </a:r>
          </a:p>
        </p:txBody>
      </p:sp>
      <p:pic>
        <p:nvPicPr>
          <p:cNvPr id="6" name="Picture 5"/>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149701A5-D0FB-443A-A9B4-536393C13002}"/>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9" name="pole tekstowe 8">
            <a:extLst>
              <a:ext uri="{FF2B5EF4-FFF2-40B4-BE49-F238E27FC236}">
                <a16:creationId xmlns:a16="http://schemas.microsoft.com/office/drawing/2014/main" id="{B3FA55CE-6889-4691-89C9-1BE9EA4D1E18}"/>
              </a:ext>
            </a:extLst>
          </p:cNvPr>
          <p:cNvSpPr txBox="1"/>
          <p:nvPr/>
        </p:nvSpPr>
        <p:spPr>
          <a:xfrm>
            <a:off x="9356037" y="793984"/>
            <a:ext cx="1838944" cy="968214"/>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58</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kierunków I stopnia </a:t>
            </a:r>
          </a:p>
        </p:txBody>
      </p:sp>
      <p:sp>
        <p:nvSpPr>
          <p:cNvPr id="10" name="pole tekstowe 9">
            <a:extLst>
              <a:ext uri="{FF2B5EF4-FFF2-40B4-BE49-F238E27FC236}">
                <a16:creationId xmlns:a16="http://schemas.microsoft.com/office/drawing/2014/main" id="{066E0BBA-B35F-433F-A946-1B01DDA77685}"/>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programy</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języku angielskim</a:t>
            </a:r>
          </a:p>
        </p:txBody>
      </p:sp>
      <p:sp>
        <p:nvSpPr>
          <p:cNvPr id="11" name="pole tekstowe 10">
            <a:extLst>
              <a:ext uri="{FF2B5EF4-FFF2-40B4-BE49-F238E27FC236}">
                <a16:creationId xmlns:a16="http://schemas.microsoft.com/office/drawing/2014/main" id="{DE4D3260-5F76-41DF-9B19-06D1956448E9}"/>
              </a:ext>
            </a:extLst>
          </p:cNvPr>
          <p:cNvSpPr txBox="1"/>
          <p:nvPr/>
        </p:nvSpPr>
        <p:spPr>
          <a:xfrm>
            <a:off x="9230920" y="1826828"/>
            <a:ext cx="2158484" cy="1663789"/>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kierunki II stopnia</a:t>
            </a: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4" name="pole tekstowe 13">
            <a:extLst>
              <a:ext uri="{FF2B5EF4-FFF2-40B4-BE49-F238E27FC236}">
                <a16:creationId xmlns:a16="http://schemas.microsoft.com/office/drawing/2014/main" id="{BCCAC337-68E3-4978-A7A3-5DA8506FF45B}"/>
              </a:ext>
            </a:extLst>
          </p:cNvPr>
          <p:cNvSpPr txBox="1"/>
          <p:nvPr/>
        </p:nvSpPr>
        <p:spPr>
          <a:xfrm>
            <a:off x="3829205" y="3308397"/>
            <a:ext cx="3057318" cy="264392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557</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pracowników dydaktycznych </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1697</a:t>
            </a:r>
            <a: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badawczo-dydaktycznych</a:t>
            </a: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124</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badawczych</a:t>
            </a:r>
          </a:p>
        </p:txBody>
      </p:sp>
      <p:sp>
        <p:nvSpPr>
          <p:cNvPr id="15" name="pole tekstowe 14">
            <a:extLst>
              <a:ext uri="{FF2B5EF4-FFF2-40B4-BE49-F238E27FC236}">
                <a16:creationId xmlns:a16="http://schemas.microsoft.com/office/drawing/2014/main" id="{EC4AC063-6413-49A2-BC7C-5CA111A6177F}"/>
              </a:ext>
            </a:extLst>
          </p:cNvPr>
          <p:cNvSpPr txBox="1"/>
          <p:nvPr/>
        </p:nvSpPr>
        <p:spPr>
          <a:xfrm>
            <a:off x="4205185" y="1397020"/>
            <a:ext cx="2095339" cy="1577611"/>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nauczycieli akademickich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57EC8E17-553E-43A0-8508-0E6A4790ED17}"/>
              </a:ext>
            </a:extLst>
          </p:cNvPr>
          <p:cNvSpPr txBox="1"/>
          <p:nvPr/>
        </p:nvSpPr>
        <p:spPr>
          <a:xfrm>
            <a:off x="1827833" y="2081185"/>
            <a:ext cx="2095339" cy="2282420"/>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studentów </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 </a:t>
            </a:r>
          </a:p>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doktorantów</a:t>
            </a:r>
          </a:p>
        </p:txBody>
      </p:sp>
      <p:sp>
        <p:nvSpPr>
          <p:cNvPr id="18" name="Prostokąt 17">
            <a:extLst>
              <a:ext uri="{FF2B5EF4-FFF2-40B4-BE49-F238E27FC236}">
                <a16:creationId xmlns:a16="http://schemas.microsoft.com/office/drawing/2014/main" id="{3B736A2C-933D-448A-9D76-E475EFB9DEE9}"/>
              </a:ext>
            </a:extLst>
          </p:cNvPr>
          <p:cNvSpPr/>
          <p:nvPr/>
        </p:nvSpPr>
        <p:spPr>
          <a:xfrm>
            <a:off x="1959317" y="504295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cudzoziemców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sp>
        <p:nvSpPr>
          <p:cNvPr id="19" name="pole tekstowe 18">
            <a:extLst>
              <a:ext uri="{FF2B5EF4-FFF2-40B4-BE49-F238E27FC236}">
                <a16:creationId xmlns:a16="http://schemas.microsoft.com/office/drawing/2014/main" id="{CFE0C926-DCF0-4D84-B3AC-08F32165AED6}"/>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spcBef>
                <a:spcPct val="0"/>
              </a:spcBef>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dyscyplin naukowych </a:t>
            </a:r>
            <a:b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w ramach</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3" name="Prostokąt 2">
            <a:extLst>
              <a:ext uri="{FF2B5EF4-FFF2-40B4-BE49-F238E27FC236}">
                <a16:creationId xmlns:a16="http://schemas.microsoft.com/office/drawing/2014/main" id="{A68D0DB2-3E8F-454E-8E13-F78A914327F8}"/>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dziedzin naukowych</a:t>
            </a:r>
          </a:p>
        </p:txBody>
      </p:sp>
      <p:sp>
        <p:nvSpPr>
          <p:cNvPr id="20" name="pole tekstowe 19">
            <a:extLst>
              <a:ext uri="{FF2B5EF4-FFF2-40B4-BE49-F238E27FC236}">
                <a16:creationId xmlns:a16="http://schemas.microsoft.com/office/drawing/2014/main" id="{9FFBA0C3-4CA6-40DA-AF02-2B11B2257308}"/>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chemeClr val="tx1">
                    <a:lumMod val="65000"/>
                    <a:lumOff val="35000"/>
                  </a:schemeClr>
                </a:solidFill>
                <a:latin typeface="Calibri  "/>
                <a:ea typeface="Microsoft YaHei" pitchFamily="34" charset="-122"/>
                <a:cs typeface="+mj-cs"/>
              </a:rPr>
              <a:t>53</a:t>
            </a: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4" name="Prostokąt 3">
            <a:extLst>
              <a:ext uri="{FF2B5EF4-FFF2-40B4-BE49-F238E27FC236}">
                <a16:creationId xmlns:a16="http://schemas.microsoft.com/office/drawing/2014/main" id="{2FB545D1-297F-4BEB-996C-67E22039A931}"/>
              </a:ext>
            </a:extLst>
          </p:cNvPr>
          <p:cNvSpPr/>
          <p:nvPr/>
        </p:nvSpPr>
        <p:spPr>
          <a:xfrm>
            <a:off x="6388119" y="2753517"/>
            <a:ext cx="2746593" cy="1292662"/>
          </a:xfrm>
          <a:prstGeom prst="rect">
            <a:avLst/>
          </a:prstGeom>
        </p:spPr>
        <p:txBody>
          <a:bodyPr wrap="square">
            <a:spAutoFit/>
          </a:bodyPr>
          <a:lstStyle/>
          <a:p>
            <a:pPr algn="ct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osoby na liście TOP 2% najlepszych naukowców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świecie</a:t>
            </a:r>
          </a:p>
          <a:p>
            <a:pPr algn="ct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4" name="Prostokąt 23">
            <a:extLst>
              <a:ext uri="{FF2B5EF4-FFF2-40B4-BE49-F238E27FC236}">
                <a16:creationId xmlns:a16="http://schemas.microsoft.com/office/drawing/2014/main" id="{7C638EF7-BB7E-4ED2-9B3B-B6833004D1EC}"/>
              </a:ext>
            </a:extLst>
          </p:cNvPr>
          <p:cNvSpPr/>
          <p:nvPr/>
        </p:nvSpPr>
        <p:spPr>
          <a:xfrm>
            <a:off x="6775030" y="67691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214</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profesorów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err="1">
                <a:solidFill>
                  <a:srgbClr val="000000"/>
                </a:solidFill>
                <a:latin typeface="Calibri"/>
                <a:cs typeface="Calibri"/>
              </a:rPr>
              <a:t>Trzebiatowska</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Gerard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p:cNvSpPr>
            <a:spLocks noChangeArrowheads="1"/>
          </p:cNvSpPr>
          <p:nvPr/>
        </p:nvSpPr>
        <p:spPr bwMode="auto">
          <a:xfrm>
            <a:off x="8328249" y="5869958"/>
            <a:ext cx="36015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prof. Ferenc </a:t>
            </a:r>
            <a:r>
              <a:rPr lang="pl-PL" sz="900" b="1" dirty="0" err="1">
                <a:latin typeface="Calibri" panose="020F0502020204030204" pitchFamily="34" charset="0"/>
                <a:cs typeface="Calibri" panose="020F0502020204030204" pitchFamily="34" charset="0"/>
              </a:rPr>
              <a:t>Krausz</a:t>
            </a:r>
            <a:r>
              <a:rPr lang="pl-PL" sz="900" b="1" dirty="0">
                <a:latin typeface="Calibri" panose="020F0502020204030204" pitchFamily="34" charset="0"/>
                <a:cs typeface="Calibri" panose="020F0502020204030204" pitchFamily="34" charset="0"/>
              </a:rPr>
              <a:t>, </a:t>
            </a:r>
            <a:r>
              <a:rPr lang="pl-PL" sz="900" dirty="0">
                <a:latin typeface="Calibri" panose="020F0502020204030204" pitchFamily="34" charset="0"/>
                <a:cs typeface="Calibri" panose="020F0502020204030204" pitchFamily="34" charset="0"/>
              </a:rPr>
              <a:t>rok nadania: 2024, dyrektor Instytutu Optyki Kwantowej </a:t>
            </a:r>
            <a:r>
              <a:rPr lang="pl-PL" sz="900" dirty="0" err="1">
                <a:latin typeface="Calibri" panose="020F0502020204030204" pitchFamily="34" charset="0"/>
                <a:cs typeface="Calibri" panose="020F0502020204030204" pitchFamily="34" charset="0"/>
              </a:rPr>
              <a:t>Maxa</a:t>
            </a:r>
            <a:r>
              <a:rPr lang="pl-PL" sz="900" dirty="0">
                <a:latin typeface="Calibri" panose="020F0502020204030204" pitchFamily="34" charset="0"/>
                <a:cs typeface="Calibri" panose="020F0502020204030204" pitchFamily="34" charset="0"/>
              </a:rPr>
              <a:t> Plancka, twórca fizyki </a:t>
            </a:r>
            <a:r>
              <a:rPr lang="pl-PL" sz="900" dirty="0" err="1">
                <a:latin typeface="Calibri" panose="020F0502020204030204" pitchFamily="34" charset="0"/>
                <a:cs typeface="Calibri" panose="020F0502020204030204" pitchFamily="34" charset="0"/>
              </a:rPr>
              <a:t>attosekundowej</a:t>
            </a:r>
            <a:r>
              <a:rPr lang="pl-PL" sz="900" dirty="0">
                <a:latin typeface="Calibri" panose="020F0502020204030204" pitchFamily="34" charset="0"/>
                <a:cs typeface="Calibri" panose="020F0502020204030204" pitchFamily="34" charset="0"/>
              </a:rPr>
              <a:t> i laureat Nagrody Nobla z fizyki w 2023 r. </a:t>
            </a:r>
            <a:endParaRPr lang="pl-PL" altLang="pl-PL" sz="900" dirty="0">
              <a:latin typeface="Calibri" pitchFamily="34" charset="0"/>
              <a:cs typeface="Calibri"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400984" y="3429000"/>
            <a:ext cx="3527664" cy="2350306"/>
          </a:xfrm>
          <a:prstGeom prst="rect">
            <a:avLst/>
          </a:prstGeom>
        </p:spPr>
      </p:pic>
      <p:sp>
        <p:nvSpPr>
          <p:cNvPr id="14" name="Prostokąt 9"/>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prof. 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pl-PL" altLang="pl-PL" sz="900" dirty="0">
                <a:latin typeface="Calibri" pitchFamily="34" charset="0"/>
                <a:cs typeface="Calibri" pitchFamily="34" charset="0"/>
              </a:rPr>
              <a:t>rok nadania: 2022, profesor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r>
              <a:rPr lang="pl-PL" altLang="pl-PL" sz="900" dirty="0">
                <a:latin typeface="Calibri" pitchFamily="34" charset="0"/>
                <a:cs typeface="Calibri" pitchFamily="34" charset="0"/>
              </a:rPr>
              <a:t> 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r>
              <a:rPr lang="pl-PL" altLang="pl-PL" sz="900" dirty="0">
                <a:latin typeface="Calibri" pitchFamily="34" charset="0"/>
                <a:cs typeface="Calibri" pitchFamily="34" charset="0"/>
              </a:rPr>
              <a:t>, wybitny specjalista w dziedzinie mostownictwa</a:t>
            </a:r>
          </a:p>
        </p:txBody>
      </p:sp>
      <p:cxnSp>
        <p:nvCxnSpPr>
          <p:cNvPr id="6" name="Łącznik prosty 5"/>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a:t>
            </a:r>
          </a:p>
        </p:txBody>
      </p:sp>
      <p:sp>
        <p:nvSpPr>
          <p:cNvPr id="7" name="Text Box 32"/>
          <p:cNvSpPr txBox="1">
            <a:spLocks noChangeArrowheads="1"/>
          </p:cNvSpPr>
          <p:nvPr/>
        </p:nvSpPr>
        <p:spPr bwMode="auto">
          <a:xfrm>
            <a:off x="1250665" y="1051078"/>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Ranking Uczelni Wyższych Perspektywy 2024</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7. miejsce w rankingu uczelni akademickich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 miejsce w rankingu uczelni technicznych</a:t>
            </a:r>
          </a:p>
        </p:txBody>
      </p:sp>
      <p:sp>
        <p:nvSpPr>
          <p:cNvPr id="15" name="Rectangle 17"/>
          <p:cNvSpPr>
            <a:spLocks noChangeArrowheads="1"/>
          </p:cNvSpPr>
          <p:nvPr/>
        </p:nvSpPr>
        <p:spPr bwMode="auto">
          <a:xfrm>
            <a:off x="1189643" y="3851637"/>
            <a:ext cx="1051316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Center for World University Ranking </a:t>
            </a:r>
            <a:r>
              <a:rPr lang="pl-PL" altLang="pl-PL" sz="2000" b="1" dirty="0">
                <a:latin typeface="Calibri  "/>
                <a:cs typeface="Calibri" pitchFamily="34" charset="0"/>
              </a:rPr>
              <a:t>2024-2025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13. miejsce w rankingu polskich uczelni i jednostek badawczych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392. miejsce w Europie</a:t>
            </a:r>
            <a:br>
              <a:rPr lang="pl-PL" altLang="pl-PL" sz="2000" dirty="0">
                <a:latin typeface="Calibri  "/>
                <a:cs typeface="Calibri" pitchFamily="34" charset="0"/>
              </a:rPr>
            </a:br>
            <a:endParaRPr lang="pl-PL" altLang="pl-PL" sz="2000" dirty="0">
              <a:latin typeface="Calibri  "/>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22556" y="5234179"/>
            <a:ext cx="704483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2025</a:t>
            </a:r>
            <a:endParaRPr lang="pl-PL" altLang="pl-PL" sz="2000" b="1"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9.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28. miejsce w rankingu uczelni z krajów Europy Wschodniej</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322. miejsce wśród europejskich uczelni </a:t>
            </a:r>
          </a:p>
        </p:txBody>
      </p:sp>
      <p:pic>
        <p:nvPicPr>
          <p:cNvPr id="1026" name="Picture 2">
            <a:extLst>
              <a:ext uri="{FF2B5EF4-FFF2-40B4-BE49-F238E27FC236}">
                <a16:creationId xmlns:a16="http://schemas.microsoft.com/office/drawing/2014/main" id="{DE300524-0136-4750-A707-C1CE3080C8CA}"/>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201055" y="5434000"/>
            <a:ext cx="2332099" cy="621893"/>
          </a:xfrm>
          <a:prstGeom prst="rect">
            <a:avLst/>
          </a:prstGeom>
          <a:solidFill>
            <a:schemeClr val="bg1"/>
          </a:solidFill>
        </p:spPr>
      </p:pic>
      <p:grpSp>
        <p:nvGrpSpPr>
          <p:cNvPr id="2" name="Grupa 1">
            <a:extLst>
              <a:ext uri="{FF2B5EF4-FFF2-40B4-BE49-F238E27FC236}">
                <a16:creationId xmlns:a16="http://schemas.microsoft.com/office/drawing/2014/main" id="{AA523884-E809-4597-BF76-9DFD311FD1B0}"/>
              </a:ext>
            </a:extLst>
          </p:cNvPr>
          <p:cNvGrpSpPr/>
          <p:nvPr/>
        </p:nvGrpSpPr>
        <p:grpSpPr>
          <a:xfrm>
            <a:off x="8909807" y="897592"/>
            <a:ext cx="2932930" cy="1256312"/>
            <a:chOff x="8890924" y="1218797"/>
            <a:chExt cx="2733595" cy="1112117"/>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0924" y="1218797"/>
              <a:ext cx="1314396" cy="1112117"/>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6673" y="1219466"/>
              <a:ext cx="1307846" cy="1111448"/>
            </a:xfrm>
            <a:prstGeom prst="rect">
              <a:avLst/>
            </a:prstGeom>
          </p:spPr>
        </p:pic>
      </p:grpSp>
      <p:pic>
        <p:nvPicPr>
          <p:cNvPr id="18" name="Obraz 17">
            <a:extLst>
              <a:ext uri="{FF2B5EF4-FFF2-40B4-BE49-F238E27FC236}">
                <a16:creationId xmlns:a16="http://schemas.microsoft.com/office/drawing/2014/main" id="{2D5C5047-EDA8-45C2-9B5E-BB3612B528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35011" y="3738293"/>
            <a:ext cx="2064189" cy="874656"/>
          </a:xfrm>
          <a:prstGeom prst="rect">
            <a:avLst/>
          </a:prstGeom>
        </p:spPr>
      </p:pic>
      <p:sp>
        <p:nvSpPr>
          <p:cNvPr id="4" name="Prostokąt 3">
            <a:extLst>
              <a:ext uri="{FF2B5EF4-FFF2-40B4-BE49-F238E27FC236}">
                <a16:creationId xmlns:a16="http://schemas.microsoft.com/office/drawing/2014/main" id="{EE2C7974-3D4E-44CA-907D-BDD70686DA00}"/>
              </a:ext>
            </a:extLst>
          </p:cNvPr>
          <p:cNvSpPr/>
          <p:nvPr/>
        </p:nvSpPr>
        <p:spPr>
          <a:xfrm>
            <a:off x="1138406" y="2481547"/>
            <a:ext cx="7213134" cy="707886"/>
          </a:xfrm>
          <a:prstGeom prst="rect">
            <a:avLst/>
          </a:prstGeom>
        </p:spPr>
        <p:txBody>
          <a:bodyPr wrap="square">
            <a:spAutoFit/>
          </a:bodyPr>
          <a:lstStyle/>
          <a:p>
            <a:pPr>
              <a:spcBef>
                <a:spcPts val="0"/>
              </a:spcBef>
            </a:pPr>
            <a:r>
              <a:rPr lang="en-US" sz="2000" b="1" dirty="0">
                <a:latin typeface="Calibri  "/>
              </a:rPr>
              <a:t>Shanghai Global Ranking of Academic Subjects </a:t>
            </a:r>
            <a:r>
              <a:rPr lang="pl-PL" sz="2000" b="1" dirty="0">
                <a:latin typeface="Calibri  "/>
              </a:rPr>
              <a:t>2024</a:t>
            </a: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dyscyplina </a:t>
            </a:r>
            <a:r>
              <a:rPr lang="pl-PL" sz="2000" b="1" dirty="0">
                <a:latin typeface="Calibri  "/>
              </a:rPr>
              <a:t>inżynieria mechaniczna </a:t>
            </a:r>
            <a:r>
              <a:rPr lang="pl-PL" sz="2000" dirty="0">
                <a:latin typeface="Calibri  "/>
              </a:rPr>
              <a:t>(101-150)</a:t>
            </a:r>
          </a:p>
        </p:txBody>
      </p:sp>
      <p:pic>
        <p:nvPicPr>
          <p:cNvPr id="19" name="Obraz 18">
            <a:extLst>
              <a:ext uri="{FF2B5EF4-FFF2-40B4-BE49-F238E27FC236}">
                <a16:creationId xmlns:a16="http://schemas.microsoft.com/office/drawing/2014/main" id="{A9DF318B-CF3C-45E8-B6D8-26FE773851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58949" y="2481547"/>
            <a:ext cx="2284619" cy="956063"/>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Kluczowe obszary strategiczne</a:t>
            </a:r>
          </a:p>
        </p:txBody>
      </p:sp>
      <p:sp>
        <p:nvSpPr>
          <p:cNvPr id="7" name="Text Box 2"/>
          <p:cNvSpPr txBox="1">
            <a:spLocks noChangeArrowheads="1"/>
          </p:cNvSpPr>
          <p:nvPr/>
        </p:nvSpPr>
        <p:spPr bwMode="auto">
          <a:xfrm>
            <a:off x="1286868" y="1047056"/>
            <a:ext cx="6681340" cy="4614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pl-PL" altLang="pl-PL" sz="2400" b="0" dirty="0">
                <a:solidFill>
                  <a:schemeClr val="tx1"/>
                </a:solidFill>
                <a:latin typeface="Calibri" pitchFamily="34" charset="0"/>
                <a:cs typeface="Calibri" pitchFamily="34" charset="0"/>
              </a:rPr>
              <a:t>Politechnika Wrocławska definiuje pięć kluczowych obszarów strategicznych, które są niezbędne do realizacji misji i wizji Uczelni oraz wspierania </a:t>
            </a:r>
            <a:br>
              <a:rPr lang="pl-PL" altLang="pl-PL" sz="2400" b="0" dirty="0">
                <a:solidFill>
                  <a:schemeClr val="tx1"/>
                </a:solidFill>
                <a:latin typeface="Calibri" pitchFamily="34" charset="0"/>
                <a:cs typeface="Calibri" pitchFamily="34" charset="0"/>
              </a:rPr>
            </a:br>
            <a:r>
              <a:rPr lang="pl-PL" altLang="pl-PL" sz="2400" b="0" dirty="0">
                <a:solidFill>
                  <a:schemeClr val="tx1"/>
                </a:solidFill>
                <a:latin typeface="Calibri" pitchFamily="34" charset="0"/>
                <a:cs typeface="Calibri" pitchFamily="34" charset="0"/>
              </a:rPr>
              <a:t>i promowania jej wartości:</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kształcenie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badania i innowacje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współpraca z otoczeniem</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społeczność</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infrastruktura.</a:t>
            </a:r>
            <a:endParaRPr lang="en-GB" sz="2400" dirty="0">
              <a:solidFill>
                <a:schemeClr val="tx1"/>
              </a:solidFill>
              <a:latin typeface="Calibri" pitchFamily="34" charset="0"/>
              <a:cs typeface="Calibri" pitchFamily="34" charset="0"/>
            </a:endParaRPr>
          </a:p>
          <a:p>
            <a:pPr algn="just" defTabSz="358775">
              <a:spcBef>
                <a:spcPts val="600"/>
              </a:spcBef>
              <a:spcAft>
                <a:spcPts val="600"/>
              </a:spcAft>
            </a:pPr>
            <a:endParaRPr lang="pl-PL" altLang="pl-PL" sz="2400" b="0" dirty="0">
              <a:solidFill>
                <a:schemeClr val="tx1"/>
              </a:solidFill>
              <a:latin typeface="Calibri" pitchFamily="34" charset="0"/>
              <a:cs typeface="Calibri" pitchFamily="34" charset="0"/>
            </a:endParaRPr>
          </a:p>
        </p:txBody>
      </p:sp>
      <p:sp>
        <p:nvSpPr>
          <p:cNvPr id="5" name="Prostokąt 4">
            <a:extLst>
              <a:ext uri="{FF2B5EF4-FFF2-40B4-BE49-F238E27FC236}">
                <a16:creationId xmlns:a16="http://schemas.microsoft.com/office/drawing/2014/main" id="{06B3F13C-CAF7-4399-9F48-DBF03ABF9047}"/>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E4EBFDB-DB68-4BEA-8998-9C9A4986A6DF}"/>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3075" y="620687"/>
            <a:ext cx="6889149"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sz="2000" dirty="0">
              <a:solidFill>
                <a:prstClr val="black"/>
              </a:solidFill>
              <a:latin typeface="Calibri" pitchFamily="34" charset="0"/>
              <a:cs typeface="Calibri" pitchFamily="34" charset="0"/>
            </a:endParaRPr>
          </a:p>
          <a:p>
            <a:pPr marL="0" algn="just" eaLnBrk="1" hangingPunct="1">
              <a:spcAft>
                <a:spcPts val="600"/>
              </a:spcAft>
              <a:buClr>
                <a:srgbClr val="A7190E"/>
              </a:buClr>
              <a:defRPr/>
            </a:pPr>
            <a:r>
              <a:rPr lang="pl-PL" altLang="pl-PL" sz="1800" dirty="0">
                <a:solidFill>
                  <a:schemeClr val="tx1"/>
                </a:solidFill>
                <a:latin typeface="Calibri" pitchFamily="34" charset="0"/>
                <a:cs typeface="Calibri" pitchFamily="34" charset="0"/>
              </a:rPr>
              <a:t>Politechnika Wrocławska prowadzi badania w czterech dziedzinach </a:t>
            </a:r>
            <a:r>
              <a:rPr lang="pl-PL" altLang="pl-PL" sz="1800" b="1" dirty="0">
                <a:solidFill>
                  <a:schemeClr val="tx1"/>
                </a:solidFill>
                <a:latin typeface="Calibri" pitchFamily="34" charset="0"/>
                <a:cs typeface="Calibri" pitchFamily="34" charset="0"/>
              </a:rPr>
              <a:t>nauk inżynieryjno-technicznych, ścisłych i przyrodniczych, medycznych </a:t>
            </a:r>
            <a:br>
              <a:rPr lang="pl-PL" altLang="pl-PL" sz="1800" b="1" dirty="0">
                <a:solidFill>
                  <a:schemeClr val="tx1"/>
                </a:solidFill>
                <a:latin typeface="Calibri" pitchFamily="34" charset="0"/>
                <a:cs typeface="Calibri" pitchFamily="34" charset="0"/>
              </a:rPr>
            </a:br>
            <a:r>
              <a:rPr lang="pl-PL" altLang="pl-PL" sz="1800" b="1" dirty="0">
                <a:solidFill>
                  <a:schemeClr val="tx1"/>
                </a:solidFill>
                <a:latin typeface="Calibri" pitchFamily="34" charset="0"/>
                <a:cs typeface="Calibri" pitchFamily="34" charset="0"/>
              </a:rPr>
              <a:t>i o zdrowiu oraz społecznych:</a:t>
            </a:r>
            <a:endParaRPr lang="pl-PL" altLang="pl-PL" sz="1800" dirty="0">
              <a:solidFill>
                <a:schemeClr val="tx1"/>
              </a:solidFill>
              <a:latin typeface="Calibri" pitchFamily="34" charset="0"/>
              <a:cs typeface="Calibri" pitchFamily="34" charset="0"/>
            </a:endParaRP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architektura i urbanistyka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automatyka, elektronika, elektrotechnika i technologie kosmiczne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informatyka techniczna i telekomunikacja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biomedyczna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chemiczna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lądowa, geodezja i transport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materiałowa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mechaniczna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środowiska, górnictwo i energetyka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medyczne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matematyka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chemiczne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fizyczne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o zarządzaniu i jakości</a:t>
            </a:r>
          </a:p>
          <a:p>
            <a:pPr marL="1587" indent="0">
              <a:buClr>
                <a:srgbClr val="C00000"/>
              </a:buClr>
              <a:defRPr/>
            </a:pPr>
            <a:endParaRPr lang="pl-PL" sz="2000"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23075" y="0"/>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Dyscypliny naukowe</a:t>
            </a:r>
          </a:p>
        </p:txBody>
      </p:sp>
      <p:pic>
        <p:nvPicPr>
          <p:cNvPr id="6" name="Obraz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Architektury</a:t>
            </a:r>
            <a:endParaRPr lang="en-US" altLang="pl-PL" sz="3200" b="1" dirty="0">
              <a:solidFill>
                <a:srgbClr val="B40000"/>
              </a:solidFill>
              <a:latin typeface="Calibri" pitchFamily="34" charset="0"/>
              <a:cs typeface="Calibri" pitchFamily="34" charset="0"/>
            </a:endParaRPr>
          </a:p>
        </p:txBody>
      </p:sp>
      <p:pic>
        <p:nvPicPr>
          <p:cNvPr id="22"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Architektura</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a:ea typeface="Microsoft YaHei"/>
                  <a:cs typeface="Calibri"/>
                </a:rPr>
                <a:t>Architektura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en-GB" altLang="pl-PL" dirty="0">
                <a:solidFill>
                  <a:schemeClr val="tx2"/>
                </a:solidFill>
                <a:latin typeface="Calibri" pitchFamily="34" charset="0"/>
                <a:cs typeface="Calibri" pitchFamily="34" charset="0"/>
              </a:rPr>
              <a:t>Advanced Solid Mechanics</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Budownictwa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Lądowego i Wodnego</a:t>
            </a:r>
            <a:endParaRPr lang="en-US" altLang="pl-PL" sz="3200" b="1" dirty="0">
              <a:solidFill>
                <a:srgbClr val="B40000"/>
              </a:solidFill>
              <a:latin typeface="Calibri" pitchFamily="34" charset="0"/>
              <a:cs typeface="Calibri" pitchFamily="34" charset="0"/>
            </a:endParaRPr>
          </a:p>
        </p:txBody>
      </p:sp>
      <p:pic>
        <p:nvPicPr>
          <p:cNvPr id="8"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Lst>
          </p:cNvPr>
          <p:cNvGrpSpPr/>
          <p:nvPr/>
        </p:nvGrpSpPr>
        <p:grpSpPr>
          <a:xfrm>
            <a:off x="1343471" y="1457667"/>
            <a:ext cx="6408711" cy="1467277"/>
            <a:chOff x="1343471" y="1385659"/>
            <a:chExt cx="6408711" cy="146727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Chemiczny</a:t>
            </a:r>
            <a:endParaRPr lang="en-GB" altLang="pl-PL" sz="3200" b="1" dirty="0">
              <a:solidFill>
                <a:srgbClr val="B40000"/>
              </a:solidFill>
              <a:latin typeface="Calibri" pitchFamily="34" charset="0"/>
              <a:cs typeface="Calibri" pitchFamily="34" charset="0"/>
            </a:endParaRPr>
          </a:p>
        </p:txBody>
      </p:sp>
      <p:pic>
        <p:nvPicPr>
          <p:cNvPr id="6"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3305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12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Biotechnologia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analityka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chemiczna i procesowa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inżynieria materiałów</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materiałowa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Technologia chemiczna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Chemical</a:t>
            </a:r>
            <a:r>
              <a:rPr lang="pl-PL" dirty="0">
                <a:solidFill>
                  <a:schemeClr val="tx2"/>
                </a:solidFill>
                <a:latin typeface="Calibri" pitchFamily="34" charset="0"/>
                <a:cs typeface="Calibri" pitchFamily="34" charset="0"/>
              </a:rPr>
              <a:t> Nano-Engineering</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Sustainable</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Biomass</a:t>
            </a:r>
            <a:r>
              <a:rPr lang="pl-PL" dirty="0">
                <a:solidFill>
                  <a:schemeClr val="tx2"/>
                </a:solidFill>
                <a:latin typeface="Calibri" pitchFamily="34" charset="0"/>
                <a:cs typeface="Calibri" pitchFamily="34" charset="0"/>
              </a:rPr>
              <a:t> and </a:t>
            </a:r>
            <a:r>
              <a:rPr lang="pl-PL" dirty="0" err="1">
                <a:solidFill>
                  <a:schemeClr val="tx2"/>
                </a:solidFill>
                <a:latin typeface="Calibri" pitchFamily="34" charset="0"/>
                <a:cs typeface="Calibri" pitchFamily="34" charset="0"/>
              </a:rPr>
              <a:t>Bioproducts</a:t>
            </a:r>
            <a:r>
              <a:rPr lang="pl-PL" dirty="0">
                <a:solidFill>
                  <a:schemeClr val="tx2"/>
                </a:solidFill>
                <a:latin typeface="Calibri" pitchFamily="34" charset="0"/>
                <a:cs typeface="Calibri" pitchFamily="34" charset="0"/>
              </a:rPr>
              <a:t> Engineering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Urban </a:t>
            </a:r>
            <a:r>
              <a:rPr lang="pl-PL" dirty="0" err="1">
                <a:solidFill>
                  <a:schemeClr val="tx2"/>
                </a:solidFill>
                <a:latin typeface="Calibri" pitchFamily="34" charset="0"/>
                <a:cs typeface="Calibri" pitchFamily="34" charset="0"/>
              </a:rPr>
              <a:t>Mining</a:t>
            </a:r>
            <a:r>
              <a:rPr lang="pl-PL" dirty="0">
                <a:solidFill>
                  <a:schemeClr val="tx2"/>
                </a:solidFill>
                <a:latin typeface="Calibri" pitchFamily="34" charset="0"/>
                <a:cs typeface="Calibri" pitchFamily="34" charset="0"/>
              </a:rPr>
              <a:t> – inżynieria recyklingu (kierunek wspólny z W6)</a:t>
            </a: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43471" y="4365104"/>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Chemiczny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Lst>
          </p:cNvPr>
          <p:cNvGrpSpPr/>
          <p:nvPr/>
        </p:nvGrpSpPr>
        <p:grpSpPr>
          <a:xfrm>
            <a:off x="1339073" y="1268761"/>
            <a:ext cx="6408709" cy="2952326"/>
            <a:chOff x="1339073" y="1227971"/>
            <a:chExt cx="6408709" cy="1223077"/>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339073" y="2451048"/>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Informatyki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Telekomunikacji</a:t>
            </a:r>
            <a:endParaRPr lang="en-US" altLang="pl-PL" sz="3200" b="1" dirty="0">
              <a:solidFill>
                <a:srgbClr val="B40000"/>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55759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Lst>
          </p:cNvPr>
          <p:cNvGrpSpPr/>
          <p:nvPr/>
        </p:nvGrpSpPr>
        <p:grpSpPr>
          <a:xfrm>
            <a:off x="1271464" y="1421035"/>
            <a:ext cx="6480718" cy="2956563"/>
            <a:chOff x="1271464" y="1408541"/>
            <a:chExt cx="6480718" cy="2956563"/>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Informatyczne systemy automatyki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algorytmiczna (w j. polskim i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stosowana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systemów</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Teleinformatyka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Telekomunikacja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Zaufane systemy sztucznej inteligencji</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08709" cy="2956563"/>
              <a:chOff x="979484" y="1739230"/>
              <a:chExt cx="3865186" cy="2870140"/>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79484" y="4609370"/>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Elektryczny</a:t>
            </a:r>
            <a:endParaRPr lang="en-US" altLang="pl-PL" sz="3200" b="1" dirty="0">
              <a:solidFill>
                <a:srgbClr val="B40000"/>
              </a:solidFill>
              <a:latin typeface="Calibri" pitchFamily="34" charset="0"/>
              <a:cs typeface="Calibri" pitchFamily="34" charset="0"/>
            </a:endParaRPr>
          </a:p>
        </p:txBody>
      </p:sp>
      <p:pic>
        <p:nvPicPr>
          <p:cNvPr id="4"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Lst>
          </p:cNvPr>
          <p:cNvGrpSpPr/>
          <p:nvPr/>
        </p:nvGrpSpPr>
        <p:grpSpPr>
          <a:xfrm>
            <a:off x="1343471" y="1268761"/>
            <a:ext cx="6408709" cy="1296144"/>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6480716" cy="1402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Elektrotechnika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t>
            </a:r>
            <a:r>
              <a:rPr lang="pl-PL" altLang="pl-PL" sz="3200" b="1" dirty="0" err="1">
                <a:solidFill>
                  <a:srgbClr val="B40000"/>
                </a:solidFill>
                <a:latin typeface="Calibri" pitchFamily="34" charset="0"/>
                <a:cs typeface="Calibri" pitchFamily="34" charset="0"/>
              </a:rPr>
              <a:t>Geoinżynierii</a:t>
            </a:r>
            <a:r>
              <a:rPr lang="pl-PL" altLang="pl-PL" sz="3200" b="1" dirty="0">
                <a:solidFill>
                  <a:srgbClr val="B40000"/>
                </a:solidFill>
                <a:latin typeface="Calibri" pitchFamily="34" charset="0"/>
                <a:cs typeface="Calibri" pitchFamily="34" charset="0"/>
              </a:rPr>
              <a:t>,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Górnictwa i Geologii</a:t>
            </a:r>
            <a:endParaRPr lang="en-US" altLang="pl-PL" sz="3200" b="1" dirty="0">
              <a:solidFill>
                <a:srgbClr val="B40000"/>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Bezpieczeństwo i higiena pracy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Geodezja i kartografia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Geologia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Górnictwo i geologia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Geoinformatyka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Geoenergetyka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Inżynierii Środowiska</a:t>
            </a: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o obiegu zamkniętym i ochrona klimatu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Neutralność klimatyczna </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Zarządzania</a:t>
            </a:r>
            <a:endParaRPr lang="en-GB" altLang="pl-PL" sz="3200" b="1" dirty="0">
              <a:solidFill>
                <a:srgbClr val="B40000"/>
              </a:solidFill>
              <a:latin typeface="Calibri" pitchFamily="34" charset="0"/>
              <a:cs typeface="Calibri" pitchFamily="34" charset="0"/>
            </a:endParaRP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Lst>
          </p:cNvPr>
          <p:cNvGrpSpPr/>
          <p:nvPr/>
        </p:nvGrpSpPr>
        <p:grpSpPr>
          <a:xfrm>
            <a:off x="1343471" y="1268760"/>
            <a:ext cx="6408711" cy="1113220"/>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314983" y="1348912"/>
            <a:ext cx="6293185" cy="1432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zarządzania (w j. polskim i angielskim)</a:t>
            </a:r>
          </a:p>
          <a:p>
            <a:pPr marL="58737" lvl="1" indent="0" eaLnBrk="1" hangingPunct="1">
              <a:lnSpc>
                <a:spcPct val="80000"/>
              </a:lnSpc>
              <a:spcBef>
                <a:spcPts val="350"/>
              </a:spcBef>
              <a:buClr>
                <a:srgbClr val="C00000"/>
              </a:buClr>
              <a:defRPr/>
            </a:pPr>
            <a:endParaRPr lang="pl-PL" altLang="pl-PL"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300" b="1" dirty="0">
                <a:solidFill>
                  <a:schemeClr val="tx1"/>
                </a:solidFill>
                <a:latin typeface="Calibri" pitchFamily="34" charset="0"/>
                <a:cs typeface="Calibri" pitchFamily="34" charset="0"/>
              </a:rPr>
              <a:t>dr hab. inż. Krzysztof Czajka, prof. uczelni</a:t>
            </a:r>
            <a:br>
              <a:rPr lang="pl-PL" sz="13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Mechaniczno-Energetyczny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Lst>
          </p:cNvPr>
          <p:cNvGrpSpPr/>
          <p:nvPr/>
        </p:nvGrpSpPr>
        <p:grpSpPr>
          <a:xfrm>
            <a:off x="1343471" y="1484784"/>
            <a:ext cx="6408711" cy="1944216"/>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jądrowa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Lotnictwo i kosmonautyka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Odnawialne źródła energii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energetycznych </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Mechaniczny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Lst>
          </p:cNvPr>
          <p:cNvGrpSpPr/>
          <p:nvPr/>
        </p:nvGrpSpPr>
        <p:grpSpPr>
          <a:xfrm>
            <a:off x="1343471" y="1268761"/>
            <a:ext cx="6480721" cy="2448271"/>
            <a:chOff x="1343471" y="1312088"/>
            <a:chExt cx="6480721" cy="1540848"/>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Biomechanika inżynierska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Logistyka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Mechatronika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Transport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 j. polskim i angielskim) </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hab.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Podstawowych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Problemów Techniki</a:t>
            </a:r>
            <a:endParaRPr lang="en-US"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Lst>
          </p:cNvPr>
          <p:cNvGrpSpPr/>
          <p:nvPr/>
        </p:nvGrpSpPr>
        <p:grpSpPr>
          <a:xfrm>
            <a:off x="1343471" y="1268761"/>
            <a:ext cx="6480721" cy="2460783"/>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2185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Big Data Analytics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Fizyka techniczna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Optyka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biomedyczna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a:solidFill>
                  <a:schemeClr val="tx1"/>
                </a:solidFill>
                <a:latin typeface="Calibri" pitchFamily="34" charset="0"/>
                <a:cs typeface="Calibri" pitchFamily="34" charset="0"/>
              </a:rPr>
              <a:t>Piotr </a:t>
            </a:r>
            <a:r>
              <a:rPr lang="pl-PL" sz="1200" b="1" spc="-40" dirty="0">
                <a:solidFill>
                  <a:schemeClr val="tx1"/>
                </a:solidFill>
                <a:latin typeface="Calibri" pitchFamily="34" charset="0"/>
                <a:cs typeface="Calibri" pitchFamily="34" charset="0"/>
              </a:rPr>
              <a:t>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Elektroniki, Fotoniki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Mikrosystemów</a:t>
            </a:r>
            <a:endParaRPr lang="en-GB" altLang="pl-PL" sz="3200" b="1" dirty="0">
              <a:solidFill>
                <a:srgbClr val="B40000"/>
              </a:solidFill>
              <a:latin typeface="Calibri" pitchFamily="34" charset="0"/>
              <a:cs typeface="Calibri" pitchFamily="34" charset="0"/>
            </a:endParaRPr>
          </a:p>
        </p:txBody>
      </p:sp>
      <p:pic>
        <p:nvPicPr>
          <p:cNvPr id="12" name="Picture 33"/>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Lst>
          </p:cNvPr>
          <p:cNvGrpSpPr/>
          <p:nvPr/>
        </p:nvGrpSpPr>
        <p:grpSpPr>
          <a:xfrm>
            <a:off x="1307464" y="1323441"/>
            <a:ext cx="6480721" cy="260961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62399"/>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(w j. polskim i angielskim)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fotonika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telekomunikacja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Inteligentna elektronika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Matematyki</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Lst>
          </p:cNvPr>
          <p:cNvGrpSpPr/>
          <p:nvPr/>
        </p:nvGrpSpPr>
        <p:grpSpPr>
          <a:xfrm>
            <a:off x="1343471" y="1268761"/>
            <a:ext cx="6480721"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algorytmy sztucznej inteligencji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analiza danych</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Medyczny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Lekarski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Legnicy</a:t>
            </a:r>
            <a:endParaRPr lang="en-GB" altLang="pl-PL" sz="3200" b="1" dirty="0">
              <a:solidFill>
                <a:srgbClr val="B40000"/>
              </a:solidFill>
              <a:latin typeface="Calibri" pitchFamily="34" charset="0"/>
              <a:cs typeface="Calibri" pitchFamily="34" charset="0"/>
            </a:endParaRPr>
          </a:p>
        </p:txBody>
      </p:sp>
      <p:pic>
        <p:nvPicPr>
          <p:cNvPr id="12"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Lst>
          </p:cNvPr>
          <p:cNvGrpSpPr/>
          <p:nvPr/>
        </p:nvGrpSpPr>
        <p:grpSpPr>
          <a:xfrm>
            <a:off x="1326145" y="1481526"/>
            <a:ext cx="6480721" cy="1150550"/>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88050" y="1560941"/>
            <a:ext cx="6480716" cy="1078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Legnicy realizuje zajęcia na kierunkach: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i pojazdów (Wydział Mechaniczny)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(Wydział Elektryczny)</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Jeleniej Górze</a:t>
            </a:r>
            <a:endParaRPr lang="en-GB" altLang="pl-PL" sz="3200" b="1" dirty="0">
              <a:solidFill>
                <a:srgbClr val="B40000"/>
              </a:solidFill>
              <a:latin typeface="Calibri" pitchFamily="34" charset="0"/>
              <a:cs typeface="Calibri" pitchFamily="34" charset="0"/>
            </a:endParaRPr>
          </a:p>
        </p:txBody>
      </p:sp>
      <p:pic>
        <p:nvPicPr>
          <p:cNvPr id="13"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Lst>
          </p:cNvPr>
          <p:cNvGrpSpPr/>
          <p:nvPr/>
        </p:nvGrpSpPr>
        <p:grpSpPr>
          <a:xfrm>
            <a:off x="1270095" y="1349146"/>
            <a:ext cx="6480721" cy="964632"/>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346505" y="1484784"/>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Jeleniej Górze realizuje zajęcia na kierunku:</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Wałbrzychu</a:t>
            </a:r>
          </a:p>
        </p:txBody>
      </p:sp>
      <p:pic>
        <p:nvPicPr>
          <p:cNvPr id="11"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Lst>
          </p:cNvPr>
          <p:cNvGrpSpPr/>
          <p:nvPr/>
        </p:nvGrpSpPr>
        <p:grpSpPr>
          <a:xfrm>
            <a:off x="1271459" y="1501439"/>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567476"/>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Wałbrzychu realizuje zajęcia na kierunkach: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(Wydział Zarządzania)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matematyka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chemiczne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71465" y="1819889"/>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architektura i urbanistyka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biomedyczna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chemiczna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mechaniczna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272161" y="908720"/>
            <a:ext cx="10980872" cy="5504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Komisja Ewaluacji Nauki (KEN) ocena dyscyplin za lata 2017-2021</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fizyczne</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chemiczne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Matematyka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chemiczna </a:t>
            </a:r>
          </a:p>
          <a:p>
            <a:pPr marL="171450" lvl="0" indent="0" eaLnBrk="1" hangingPunct="1">
              <a:spcBef>
                <a:spcPts val="0"/>
              </a:spcBef>
              <a:buClr>
                <a:schemeClr val="bg1">
                  <a:lumMod val="65000"/>
                </a:schemeClr>
              </a:buClr>
              <a:tabLst/>
              <a:defRPr/>
            </a:pPr>
            <a:endParaRPr lang="pl-PL" altLang="pl-PL" sz="1350"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Architektura i urbanistyka </a:t>
            </a: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Automatyka, elektronika i elektrotechnika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Informatyka techniczna i telekomunikacja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biomedyczna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lądowa i transport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mechaniczna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materiałowa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Inżynieria środowiskowa, górnictwo i energetyka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Chemistry</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Thematic</a:t>
            </a:r>
            <a:r>
              <a:rPr lang="pl-PL" altLang="pl-PL" sz="135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Chemistry</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Doctorate</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Eurolabel</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Inżynieria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Eurobachelor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i analityka przemysłowa </a:t>
            </a:r>
            <a:br>
              <a:rPr lang="pl-PL" altLang="pl-PL" sz="1350" dirty="0">
                <a:solidFill>
                  <a:prstClr val="black"/>
                </a:solidFill>
                <a:latin typeface="Calibri" pitchFamily="34" charset="0"/>
                <a:ea typeface="+mn-ea"/>
                <a:cs typeface="Calibri" pitchFamily="34" charset="0"/>
              </a:rPr>
            </a:br>
            <a:r>
              <a:rPr lang="pl-PL" altLang="pl-PL" sz="1350" dirty="0">
                <a:solidFill>
                  <a:prstClr val="black"/>
                </a:solidFill>
                <a:latin typeface="Calibri" pitchFamily="34" charset="0"/>
                <a:ea typeface="+mn-ea"/>
                <a:cs typeface="Calibri" pitchFamily="34" charset="0"/>
              </a:rPr>
              <a:t>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Euromaster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Consortium</a:t>
            </a:r>
            <a:r>
              <a:rPr lang="pl-PL" altLang="pl-PL" sz="1350" b="1" dirty="0">
                <a:solidFill>
                  <a:schemeClr val="tx1"/>
                </a:solidFill>
                <a:latin typeface="Calibri" pitchFamily="34" charset="0"/>
                <a:cs typeface="Calibri" pitchFamily="34" charset="0"/>
              </a:rPr>
              <a:t> for </a:t>
            </a:r>
            <a:r>
              <a:rPr lang="pl-PL" altLang="pl-PL" sz="1350" b="1" dirty="0" err="1">
                <a:solidFill>
                  <a:schemeClr val="tx1"/>
                </a:solidFill>
                <a:latin typeface="Calibri" pitchFamily="34" charset="0"/>
                <a:cs typeface="Calibri" pitchFamily="34" charset="0"/>
              </a:rPr>
              <a:t>Mathematics</a:t>
            </a:r>
            <a:r>
              <a:rPr lang="pl-PL" altLang="pl-PL" sz="1350" b="1" dirty="0">
                <a:solidFill>
                  <a:schemeClr val="tx1"/>
                </a:solidFill>
                <a:latin typeface="Calibri" pitchFamily="34" charset="0"/>
                <a:cs typeface="Calibri" pitchFamily="34" charset="0"/>
              </a:rPr>
              <a:t> in </a:t>
            </a:r>
            <a:r>
              <a:rPr lang="pl-PL" altLang="pl-PL" sz="1350" b="1" dirty="0" err="1">
                <a:solidFill>
                  <a:schemeClr val="tx1"/>
                </a:solidFill>
                <a:latin typeface="Calibri" pitchFamily="34" charset="0"/>
                <a:cs typeface="Calibri" pitchFamily="34" charset="0"/>
              </a:rPr>
              <a:t>Industry</a:t>
            </a: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latin typeface="Calibri" pitchFamily="34" charset="0"/>
              <a:cs typeface="Calibri" pitchFamily="34" charset="0"/>
            </a:endParaRPr>
          </a:p>
          <a:p>
            <a:pPr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studiów II stopnia na kierunku Applied </a:t>
            </a:r>
            <a:r>
              <a:rPr lang="pl-PL" altLang="pl-PL" sz="1350" dirty="0" err="1">
                <a:solidFill>
                  <a:schemeClr val="tx1"/>
                </a:solidFill>
                <a:latin typeface="Calibri" pitchFamily="34" charset="0"/>
                <a:cs typeface="Calibri" pitchFamily="34" charset="0"/>
              </a:rPr>
              <a:t>Mathematics</a:t>
            </a:r>
            <a:r>
              <a:rPr lang="pl-PL" altLang="pl-PL" sz="1350" dirty="0">
                <a:solidFill>
                  <a:schemeClr val="tx1"/>
                </a:solidFill>
                <a:latin typeface="Calibri" pitchFamily="34" charset="0"/>
                <a:cs typeface="Calibri" pitchFamily="34" charset="0"/>
              </a:rPr>
              <a:t>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350" b="1" dirty="0">
                <a:solidFill>
                  <a:schemeClr val="tx1"/>
                </a:solidFill>
                <a:latin typeface="Calibri" pitchFamily="34" charset="0"/>
                <a:cs typeface="Calibri" pitchFamily="34" charset="0"/>
              </a:rPr>
              <a:t>European University Association (</a:t>
            </a:r>
            <a:r>
              <a:rPr lang="pl-PL" altLang="pl-PL" sz="1350" b="1" dirty="0">
                <a:solidFill>
                  <a:schemeClr val="tx1"/>
                </a:solidFill>
                <a:latin typeface="Calibri" pitchFamily="34" charset="0"/>
                <a:cs typeface="Calibri" pitchFamily="34" charset="0"/>
              </a:rPr>
              <a:t>EUA-IEP</a:t>
            </a:r>
            <a:r>
              <a:rPr lang="en-US" altLang="pl-PL" sz="1350" b="1" dirty="0">
                <a:solidFill>
                  <a:schemeClr val="tx1"/>
                </a:solidFill>
                <a:latin typeface="Calibri" pitchFamily="34" charset="0"/>
                <a:cs typeface="Calibri" pitchFamily="34" charset="0"/>
              </a:rPr>
              <a:t>)</a:t>
            </a:r>
            <a:endParaRPr lang="pl-PL" altLang="pl-PL" sz="1350" b="1" dirty="0">
              <a:solidFill>
                <a:schemeClr val="tx1"/>
              </a:solidFill>
              <a:latin typeface="Calibri" pitchFamily="34" charset="0"/>
              <a:cs typeface="Calibri" pitchFamily="34" charset="0"/>
            </a:endParaRPr>
          </a:p>
          <a:p>
            <a:pPr indent="0">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Politechniki Wrocławskiej</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r>
              <a:rPr lang="en-US" altLang="pl-PL" sz="1350" b="1" dirty="0">
                <a:solidFill>
                  <a:schemeClr val="tx1"/>
                </a:solidFill>
                <a:latin typeface="Calibri" pitchFamily="34" charset="0"/>
                <a:cs typeface="Calibri" pitchFamily="34" charset="0"/>
              </a:rPr>
              <a:t>European Accreditation of Engineering </a:t>
            </a:r>
            <a:r>
              <a:rPr lang="pl-PL" altLang="pl-PL" sz="1350" b="1" dirty="0" err="1">
                <a:solidFill>
                  <a:schemeClr val="tx1"/>
                </a:solidFill>
                <a:latin typeface="Calibri" pitchFamily="34" charset="0"/>
                <a:cs typeface="Calibri" pitchFamily="34" charset="0"/>
              </a:rPr>
              <a:t>Programmes</a:t>
            </a:r>
            <a:endParaRPr lang="pl-PL" altLang="pl-PL" sz="1350" b="1" dirty="0">
              <a:solidFill>
                <a:schemeClr val="tx1"/>
              </a:solidFill>
              <a:latin typeface="Calibri" pitchFamily="34" charset="0"/>
              <a:cs typeface="Calibri" pitchFamily="34" charset="0"/>
            </a:endParaRPr>
          </a:p>
          <a:p>
            <a:pPr indent="0">
              <a:spcBef>
                <a:spcPts val="0"/>
              </a:spcBef>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Elektrotechnika</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Budownictwo</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kierunkach Biotechnologia, </a:t>
            </a:r>
            <a:br>
              <a:rPr lang="pl-PL" altLang="pl-PL" sz="1350" dirty="0">
                <a:solidFill>
                  <a:schemeClr val="tx1"/>
                </a:solidFill>
                <a:latin typeface="Calibri" pitchFamily="34" charset="0"/>
                <a:cs typeface="Calibri" pitchFamily="34" charset="0"/>
              </a:rPr>
            </a:br>
            <a:r>
              <a:rPr lang="pl-PL" altLang="pl-PL" sz="1350" dirty="0">
                <a:solidFill>
                  <a:schemeClr val="tx1"/>
                </a:solidFill>
                <a:latin typeface="Calibri" pitchFamily="34" charset="0"/>
                <a:cs typeface="Calibri" pitchFamily="34" charset="0"/>
              </a:rPr>
              <a:t>Inżynieria chemiczna i procesowa, Technologia chemiczna </a:t>
            </a:r>
          </a:p>
          <a:p>
            <a:pPr marL="0" indent="0" eaLnBrk="1" hangingPunct="1">
              <a:spcBef>
                <a:spcPts val="0"/>
              </a:spcBef>
              <a:buClr>
                <a:schemeClr val="bg1">
                  <a:lumMod val="65000"/>
                </a:schemeClr>
              </a:buClr>
              <a:defRPr/>
            </a:pPr>
            <a:endParaRPr lang="pl-PL" altLang="pl-PL" sz="135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a:solidFill>
                  <a:schemeClr val="tx1"/>
                </a:solidFill>
                <a:latin typeface="Calibri" pitchFamily="34" charset="0"/>
                <a:cs typeface="Calibri" pitchFamily="34" charset="0"/>
              </a:rPr>
              <a:t>Akredytacja Studia z Przyszłością 2024</a:t>
            </a:r>
          </a:p>
          <a:p>
            <a:pPr marL="0" indent="0" eaLnBrk="1" hangingPunct="1">
              <a:spcBef>
                <a:spcPts val="0"/>
              </a:spcBef>
              <a:buClr>
                <a:schemeClr val="bg1">
                  <a:lumMod val="50000"/>
                </a:schemeClr>
              </a:buClr>
              <a:defRPr/>
            </a:pP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kierunek </a:t>
            </a:r>
            <a:r>
              <a:rPr lang="en-US" altLang="pl-PL" sz="1350" dirty="0">
                <a:solidFill>
                  <a:schemeClr val="tx1"/>
                </a:solidFill>
                <a:latin typeface="Calibri" pitchFamily="34" charset="0"/>
                <a:cs typeface="Calibri" pitchFamily="34" charset="0"/>
              </a:rPr>
              <a:t>Sustainable Biomass and Bioproducts Engineering (SBBE)</a:t>
            </a:r>
            <a:endParaRPr lang="pl-PL" altLang="pl-PL" sz="1350" dirty="0">
              <a:solidFill>
                <a:schemeClr val="tx1"/>
              </a:solidFill>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studia podyplomowe: Tworzywa sztuczne w budowie maszyn</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ln w="0"/>
              <a:latin typeface="Calibri" pitchFamily="34" charset="0"/>
              <a:cs typeface="Calibri" pitchFamily="34" charset="0"/>
            </a:endParaRPr>
          </a:p>
          <a:p>
            <a:pPr marL="0" indent="0">
              <a:buClr>
                <a:schemeClr val="bg1">
                  <a:lumMod val="50000"/>
                </a:schemeClr>
              </a:buClr>
              <a:defRPr/>
            </a:pPr>
            <a:r>
              <a:rPr lang="pl-PL" altLang="pl-PL" sz="1350" b="1" dirty="0">
                <a:solidFill>
                  <a:schemeClr val="tx1"/>
                </a:solidFill>
                <a:latin typeface="Calibri" pitchFamily="34" charset="0"/>
                <a:cs typeface="Calibri" pitchFamily="34" charset="0"/>
              </a:rPr>
              <a:t>Stowarzyszenie Akademickich Ośrodków Nauczania Języków Obcych</a:t>
            </a:r>
            <a:br>
              <a:rPr lang="pl-PL" altLang="pl-PL" sz="1350" b="1"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Studium Języków Obcych </a:t>
            </a:r>
            <a:r>
              <a:rPr lang="pl-PL" altLang="pl-PL" sz="1350" dirty="0" err="1">
                <a:solidFill>
                  <a:schemeClr val="tx1"/>
                </a:solidFill>
                <a:latin typeface="Calibri" pitchFamily="34" charset="0"/>
                <a:cs typeface="Calibri" pitchFamily="34" charset="0"/>
              </a:rPr>
              <a:t>PWr</a:t>
            </a:r>
            <a:r>
              <a:rPr lang="pl-PL" altLang="pl-PL" sz="1350" dirty="0">
                <a:solidFill>
                  <a:schemeClr val="tx1"/>
                </a:solidFill>
                <a:latin typeface="Calibri" pitchFamily="34" charset="0"/>
                <a:cs typeface="Calibri" pitchFamily="34" charset="0"/>
              </a:rPr>
              <a:t> – ocena wyróżniająca</a:t>
            </a:r>
          </a:p>
          <a:p>
            <a:pPr marL="0" indent="0" eaLnBrk="1" hangingPunct="1">
              <a:spcBef>
                <a:spcPts val="0"/>
              </a:spcBef>
              <a:buClr>
                <a:schemeClr val="bg1">
                  <a:lumMod val="50000"/>
                </a:schemeClr>
              </a:buClr>
              <a:defRPr/>
            </a:pPr>
            <a:endParaRPr lang="pl-PL" altLang="pl-PL" sz="13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dirty="0">
                <a:solidFill>
                  <a:schemeClr val="tx1"/>
                </a:solidFill>
                <a:latin typeface="Calibri" pitchFamily="34" charset="0"/>
                <a:cs typeface="Calibri" pitchFamily="34" charset="0"/>
              </a:rPr>
              <a:t> </a:t>
            </a:r>
            <a:r>
              <a:rPr lang="pl-PL" altLang="pl-PL" sz="135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171450" lvl="0" indent="-18000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kierunki: Zarządzanie oraz Inżynieria zarządzania</a:t>
            </a:r>
          </a:p>
          <a:p>
            <a:pPr marL="0" indent="0" eaLnBrk="1" hangingPunct="1">
              <a:spcBef>
                <a:spcPts val="0"/>
              </a:spcBef>
              <a:buClr>
                <a:schemeClr val="bg1">
                  <a:lumMod val="50000"/>
                </a:schemeClr>
              </a:buClr>
              <a:defRPr/>
            </a:pPr>
            <a:br>
              <a:rPr lang="pl-PL" altLang="pl-PL" sz="1350"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p:txBody>
      </p:sp>
      <p:sp>
        <p:nvSpPr>
          <p:cNvPr id="8" name="Owal 7">
            <a:extLst>
              <a:ext uri="{FF2B5EF4-FFF2-40B4-BE49-F238E27FC236}">
                <a16:creationId xmlns:a16="http://schemas.microsoft.com/office/drawing/2014/main" id="{63FF2D9F-BE7E-4D52-844D-F3A88362BDE6}"/>
              </a:ext>
            </a:extLst>
          </p:cNvPr>
          <p:cNvSpPr/>
          <p:nvPr/>
        </p:nvSpPr>
        <p:spPr>
          <a:xfrm>
            <a:off x="4367808" y="126876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55181434"/>
      </p:ext>
    </p:extLst>
  </p:cSld>
  <p:clrMapOvr>
    <a:masterClrMapping/>
  </p:clrMapOvr>
  <p:transition>
    <p:randomBa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71464" y="32976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Lst>
          </p:cNvPr>
          <p:cNvSpPr/>
          <p:nvPr/>
        </p:nvSpPr>
        <p:spPr>
          <a:xfrm>
            <a:off x="1340992" y="1301265"/>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2000"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sz="2000" dirty="0">
              <a:solidFill>
                <a:schemeClr val="tx1"/>
              </a:solidFill>
              <a:latin typeface="Calibri"/>
              <a:ea typeface="Microsoft YaHei"/>
              <a:cs typeface="Calibri"/>
            </a:endParaRPr>
          </a:p>
          <a:p>
            <a:pPr marL="0" indent="-340995" algn="just" eaLnBrk="1" hangingPunct="1">
              <a:spcBef>
                <a:spcPts val="350"/>
              </a:spcBef>
              <a:buClr>
                <a:srgbClr val="A7190E"/>
              </a:buClr>
              <a:defRPr/>
            </a:pPr>
            <a:endParaRPr lang="pl-PL" altLang="pl-PL" sz="20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2000" dirty="0">
                <a:solidFill>
                  <a:schemeClr val="tx1"/>
                </a:solidFill>
                <a:latin typeface="Calibri" pitchFamily="34" charset="0"/>
                <a:cs typeface="Calibri" pitchFamily="34" charset="0"/>
              </a:rPr>
              <a:t>Sieć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wchodzi dziewięć czołowych europejskich uczelni. Członkowskie uczelnie skupiają się na stałym doskonaleniu procesu dydaktycznego, rozwijaniu wspólnych projektów badawczych i elastycznej ścieżki studiów oraz łączeniu nauk ścisłych i przyrodniczych z obszarami humanistycznymi w procesie kształcenia studentów. </a:t>
            </a:r>
          </a:p>
        </p:txBody>
      </p:sp>
      <p:pic>
        <p:nvPicPr>
          <p:cNvPr id="9" name="Obraz 8">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07468" y="764704"/>
            <a:ext cx="7271882" cy="2292935"/>
          </a:xfrm>
          <a:prstGeom prst="rect">
            <a:avLst/>
          </a:prstGeom>
          <a:noFill/>
        </p:spPr>
        <p:txBody>
          <a:bodyPr wrap="square" rtlCol="0">
            <a:spAutoFit/>
          </a:bodyPr>
          <a:lstStyle/>
          <a:p>
            <a:pPr marL="285750" indent="-285750">
              <a:spcBef>
                <a:spcPts val="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Bilateralne umowy o współpracy </a:t>
            </a:r>
            <a:r>
              <a:rPr lang="pl-PL" sz="1600" dirty="0">
                <a:latin typeface="Calibri  "/>
                <a:ea typeface="Calibri"/>
                <a:cs typeface="Calibri"/>
                <a:sym typeface="Calibri"/>
              </a:rPr>
              <a:t>– międzyuczelniane i międzywydziałowe</a:t>
            </a:r>
            <a:br>
              <a:rPr lang="pl-PL" sz="1600" dirty="0">
                <a:latin typeface="Calibri  "/>
                <a:ea typeface="Calibri"/>
                <a:cs typeface="Calibri"/>
                <a:sym typeface="Calibri"/>
              </a:rPr>
            </a:br>
            <a:r>
              <a:rPr lang="pl-PL" sz="1600" b="1" dirty="0">
                <a:latin typeface="Calibri  "/>
                <a:ea typeface="Calibri"/>
                <a:cs typeface="Calibri"/>
                <a:sym typeface="Calibri"/>
              </a:rPr>
              <a:t>148 </a:t>
            </a:r>
            <a:r>
              <a:rPr lang="pl-PL" sz="1600" dirty="0">
                <a:latin typeface="Calibri  "/>
                <a:ea typeface="Calibri"/>
                <a:cs typeface="Calibri"/>
                <a:sym typeface="Calibri"/>
              </a:rPr>
              <a:t>partnerów z </a:t>
            </a:r>
            <a:r>
              <a:rPr lang="pl-PL" sz="1600" b="1" dirty="0">
                <a:latin typeface="Calibri  "/>
                <a:cs typeface="Calibri"/>
                <a:sym typeface="Calibri"/>
              </a:rPr>
              <a:t>41</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a:t>
            </a:r>
            <a:r>
              <a:rPr lang="pl-PL" sz="1600" b="1" dirty="0">
                <a:latin typeface="Calibri  "/>
                <a:cs typeface="Calibri"/>
                <a:sym typeface="Calibri"/>
              </a:rPr>
              <a:t>ilate</a:t>
            </a:r>
            <a:r>
              <a:rPr lang="pl-PL" sz="1600" b="1" dirty="0">
                <a:latin typeface="Calibri  "/>
                <a:ea typeface="Calibri"/>
                <a:cs typeface="Calibri"/>
                <a:sym typeface="Calibri"/>
              </a:rPr>
              <a:t>ralne umowy o wymianie studentów </a:t>
            </a:r>
            <a:r>
              <a:rPr lang="pl-PL" sz="1600" dirty="0">
                <a:latin typeface="Calibri  "/>
                <a:ea typeface="Calibri"/>
                <a:cs typeface="Calibri"/>
                <a:sym typeface="Calibri"/>
              </a:rPr>
              <a:t>(student exchange) </a:t>
            </a:r>
            <a:br>
              <a:rPr lang="pl-PL" sz="1600" dirty="0">
                <a:latin typeface="Calibri  "/>
                <a:ea typeface="Calibri"/>
                <a:cs typeface="Calibri"/>
                <a:sym typeface="Calibri"/>
              </a:rPr>
            </a:br>
            <a:r>
              <a:rPr lang="pl-PL" sz="1600" b="1" dirty="0">
                <a:latin typeface="Calibri  "/>
                <a:ea typeface="Calibri"/>
                <a:cs typeface="Calibri"/>
                <a:sym typeface="Calibri"/>
              </a:rPr>
              <a:t>33</a:t>
            </a:r>
            <a:r>
              <a:rPr lang="pl-PL" sz="1600" dirty="0">
                <a:latin typeface="Calibri  "/>
                <a:ea typeface="Calibri"/>
                <a:cs typeface="Calibri"/>
                <a:sym typeface="Calibri"/>
              </a:rPr>
              <a:t> partnerów z </a:t>
            </a:r>
            <a:r>
              <a:rPr lang="pl-PL" sz="1600" b="1" dirty="0">
                <a:latin typeface="Calibri  "/>
                <a:cs typeface="Calibri"/>
                <a:sym typeface="Calibri"/>
              </a:rPr>
              <a:t>16</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o podwójnym dyplomowaniu </a:t>
            </a:r>
            <a:r>
              <a:rPr lang="pl-PL" sz="1600" dirty="0">
                <a:latin typeface="Calibri  "/>
                <a:ea typeface="Calibri"/>
                <a:cs typeface="Calibri"/>
                <a:sym typeface="Calibri"/>
              </a:rPr>
              <a:t>(</a:t>
            </a:r>
            <a:r>
              <a:rPr lang="pl-PL" sz="1600" dirty="0" err="1">
                <a:latin typeface="Calibri  "/>
                <a:ea typeface="Calibri"/>
                <a:cs typeface="Calibri"/>
                <a:sym typeface="Calibri"/>
              </a:rPr>
              <a:t>double</a:t>
            </a:r>
            <a:r>
              <a:rPr lang="pl-PL" sz="1600" dirty="0">
                <a:latin typeface="Calibri  "/>
                <a:ea typeface="Calibri"/>
                <a:cs typeface="Calibri"/>
                <a:sym typeface="Calibri"/>
              </a:rPr>
              <a:t> </a:t>
            </a:r>
            <a:r>
              <a:rPr lang="pl-PL" sz="1600" dirty="0" err="1">
                <a:latin typeface="Calibri  "/>
                <a:ea typeface="Calibri"/>
                <a:cs typeface="Calibri"/>
                <a:sym typeface="Calibri"/>
              </a:rPr>
              <a:t>diploma</a:t>
            </a:r>
            <a:r>
              <a:rPr lang="pl-PL" sz="1600" dirty="0">
                <a:latin typeface="Calibri  "/>
                <a:ea typeface="Calibri"/>
                <a:cs typeface="Calibri"/>
                <a:sym typeface="Calibri"/>
              </a:rPr>
              <a:t>) </a:t>
            </a:r>
            <a:br>
              <a:rPr lang="pl-PL" sz="1600" dirty="0">
                <a:latin typeface="Calibri  "/>
                <a:ea typeface="Calibri"/>
                <a:cs typeface="Calibri"/>
                <a:sym typeface="Calibri"/>
              </a:rPr>
            </a:br>
            <a:r>
              <a:rPr lang="pl-PL" sz="1600" b="1" dirty="0">
                <a:latin typeface="Calibri  "/>
                <a:cs typeface="Calibri"/>
                <a:sym typeface="Calibri"/>
              </a:rPr>
              <a:t>11 </a:t>
            </a:r>
            <a:r>
              <a:rPr lang="pl-PL" sz="1600" dirty="0">
                <a:latin typeface="Calibri  "/>
                <a:cs typeface="Calibri"/>
                <a:sym typeface="Calibri"/>
              </a:rPr>
              <a:t>umów z</a:t>
            </a:r>
            <a:r>
              <a:rPr lang="pl-PL" sz="1600" dirty="0">
                <a:latin typeface="Calibri  "/>
                <a:ea typeface="Calibri"/>
                <a:cs typeface="Calibri"/>
                <a:sym typeface="Calibri"/>
              </a:rPr>
              <a:t> partnerami</a:t>
            </a:r>
            <a:r>
              <a:rPr lang="pl-PL" sz="1600" b="1" dirty="0">
                <a:latin typeface="Calibri  "/>
                <a:ea typeface="Calibri"/>
                <a:cs typeface="Calibri"/>
                <a:sym typeface="Calibri"/>
              </a:rPr>
              <a:t> </a:t>
            </a:r>
            <a:r>
              <a:rPr lang="pl-PL" sz="1600" dirty="0">
                <a:latin typeface="Calibri  "/>
                <a:ea typeface="Calibri"/>
                <a:cs typeface="Calibri"/>
                <a:sym typeface="Calibri"/>
              </a:rPr>
              <a:t>z</a:t>
            </a:r>
            <a:r>
              <a:rPr lang="pl-PL" sz="1600" b="1" dirty="0">
                <a:latin typeface="Calibri  "/>
                <a:ea typeface="Calibri"/>
                <a:cs typeface="Calibri"/>
                <a:sym typeface="Calibri"/>
              </a:rPr>
              <a:t> 6 </a:t>
            </a:r>
            <a:r>
              <a:rPr lang="pl-PL" sz="1600" dirty="0">
                <a:latin typeface="Calibri  "/>
                <a:ea typeface="Calibri"/>
                <a:cs typeface="Calibri"/>
                <a:sym typeface="Calibri"/>
              </a:rPr>
              <a:t>krajów</a:t>
            </a:r>
            <a:endParaRPr lang="pl-PL" sz="1600" b="1" dirty="0">
              <a:latin typeface="Calibri  "/>
              <a:ea typeface="Calibri"/>
              <a:cs typeface="Calibri"/>
              <a:sym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dotyczące mobilności akademickiej w programie Erasmus+ </a:t>
            </a:r>
            <a:br>
              <a:rPr lang="pl-PL" sz="1600" b="1" dirty="0">
                <a:latin typeface="Calibri  "/>
                <a:ea typeface="Calibri"/>
                <a:cs typeface="Calibri"/>
                <a:sym typeface="Calibri"/>
              </a:rPr>
            </a:br>
            <a:r>
              <a:rPr lang="pl-PL" sz="1600" b="1" dirty="0">
                <a:latin typeface="Calibri  "/>
                <a:ea typeface="Calibri"/>
                <a:cs typeface="Calibri"/>
                <a:sym typeface="Calibri"/>
              </a:rPr>
              <a:t>700</a:t>
            </a:r>
            <a:r>
              <a:rPr lang="pl-PL" sz="1600" dirty="0">
                <a:latin typeface="Calibri  "/>
                <a:ea typeface="Calibri"/>
                <a:cs typeface="Calibri"/>
                <a:sym typeface="Calibri"/>
              </a:rPr>
              <a:t> aktywnych umów europejskich z </a:t>
            </a:r>
            <a:r>
              <a:rPr lang="pl-PL" sz="1600" b="1" dirty="0">
                <a:latin typeface="Calibri  "/>
                <a:ea typeface="Calibri"/>
                <a:cs typeface="Calibri"/>
                <a:sym typeface="Calibri"/>
              </a:rPr>
              <a:t>200</a:t>
            </a:r>
            <a:r>
              <a:rPr lang="pl-PL" sz="1600" dirty="0">
                <a:latin typeface="Calibri  "/>
                <a:ea typeface="Calibri"/>
                <a:cs typeface="Calibri"/>
                <a:sym typeface="Calibri"/>
              </a:rPr>
              <a:t> uczelniami</a:t>
            </a: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127081"/>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847354573"/>
              </p:ext>
            </p:extLst>
          </p:nvPr>
        </p:nvGraphicFramePr>
        <p:xfrm>
          <a:off x="1503170" y="3280218"/>
          <a:ext cx="6800180" cy="3467909"/>
        </p:xfrm>
        <a:graphic>
          <a:graphicData uri="http://schemas.openxmlformats.org/drawingml/2006/table">
            <a:tbl>
              <a:tblPr firstRow="1" bandRow="1">
                <a:tableStyleId>{C083E6E3-FA7D-4D7B-A595-EF9225AFEA82}</a:tableStyleId>
              </a:tblPr>
              <a:tblGrid>
                <a:gridCol w="5422928">
                  <a:extLst>
                    <a:ext uri="{9D8B030D-6E8A-4147-A177-3AD203B41FA5}">
                      <a16:colId xmlns:a16="http://schemas.microsoft.com/office/drawing/2014/main" val="20000"/>
                    </a:ext>
                  </a:extLst>
                </a:gridCol>
                <a:gridCol w="1377252">
                  <a:extLst>
                    <a:ext uri="{9D8B030D-6E8A-4147-A177-3AD203B41FA5}">
                      <a16:colId xmlns:a16="http://schemas.microsoft.com/office/drawing/2014/main" val="1724464519"/>
                    </a:ext>
                  </a:extLst>
                </a:gridCol>
              </a:tblGrid>
              <a:tr h="753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b="1" i="0" u="none" strike="noStrike" kern="1200" cap="none" spc="0" normalizeH="0" baseline="0" dirty="0">
                          <a:ln>
                            <a:noFill/>
                          </a:ln>
                          <a:solidFill>
                            <a:schemeClr val="tx1"/>
                          </a:solidFill>
                          <a:effectLst/>
                          <a:latin typeface="Calibri" pitchFamily="34" charset="0"/>
                          <a:ea typeface="+mn-ea"/>
                          <a:cs typeface="Calibri" pitchFamily="34" charset="0"/>
                        </a:rPr>
                        <a:t>Umiędzynarodowienie </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b="1" dirty="0">
                          <a:solidFill>
                            <a:schemeClr val="tx1"/>
                          </a:solidFill>
                          <a:latin typeface="Calibri" pitchFamily="34" charset="0"/>
                          <a:cs typeface="Calibri" pitchFamily="34" charset="0"/>
                        </a:rPr>
                        <a:t>2024/2025</a:t>
                      </a:r>
                    </a:p>
                  </a:txBody>
                  <a:tcPr marL="91452" marR="91452" anchor="ctr">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968</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500" dirty="0"/>
                        <a:t>236</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przyjeżdżający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kern="1200" dirty="0">
                          <a:solidFill>
                            <a:schemeClr val="dk1"/>
                          </a:solidFill>
                          <a:latin typeface="Calibri"/>
                          <a:ea typeface="+mn-ea"/>
                          <a:cs typeface="Calibri"/>
                        </a:rPr>
                        <a:t>259</a:t>
                      </a:r>
                      <a:endParaRPr sz="1500" kern="1200" dirty="0">
                        <a:solidFill>
                          <a:schemeClr val="dk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wyjeżdżający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187</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540</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18863489"/>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 naukowcy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u="none" strike="noStrike" kern="1200" cap="none" dirty="0">
                          <a:solidFill>
                            <a:schemeClr val="dk1"/>
                          </a:solidFill>
                          <a:latin typeface="Calibri"/>
                          <a:cs typeface="Calibri"/>
                        </a:rPr>
                        <a:t>454</a:t>
                      </a:r>
                      <a:endParaRPr sz="1500" u="none" strike="noStrike" kern="1200" cap="none" dirty="0">
                        <a:solidFill>
                          <a:schemeClr val="dk1"/>
                        </a:solidFill>
                        <a:latin typeface="Calibri"/>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31600742"/>
                  </a:ext>
                </a:extLst>
              </a:tr>
            </a:tbl>
          </a:graphicData>
        </a:graphic>
      </p:graphicFrame>
      <p:pic>
        <p:nvPicPr>
          <p:cNvPr id="11" name="Obraz 10">
            <a:extLst>
              <a:ext uri="{FF2B5EF4-FFF2-40B4-BE49-F238E27FC236}">
                <a16:creationId xmlns:a16="http://schemas.microsoft.com/office/drawing/2014/main" id="{43ACE131-09CD-4732-9DDA-464F50AFE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0"/>
            <a:ext cx="9396537" cy="1052737"/>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2012042623"/>
              </p:ext>
            </p:extLst>
          </p:nvPr>
        </p:nvGraphicFramePr>
        <p:xfrm>
          <a:off x="1271464" y="1324980"/>
          <a:ext cx="6715880" cy="2422690"/>
        </p:xfrm>
        <a:graphic>
          <a:graphicData uri="http://schemas.openxmlformats.org/drawingml/2006/table">
            <a:tbl>
              <a:tblPr firstRow="1" bandRow="1">
                <a:tableStyleId>{C083E6E3-FA7D-4D7B-A595-EF9225AFEA82}</a:tableStyleId>
              </a:tblPr>
              <a:tblGrid>
                <a:gridCol w="5269292">
                  <a:extLst>
                    <a:ext uri="{9D8B030D-6E8A-4147-A177-3AD203B41FA5}">
                      <a16:colId xmlns:a16="http://schemas.microsoft.com/office/drawing/2014/main" val="20000"/>
                    </a:ext>
                  </a:extLst>
                </a:gridCol>
                <a:gridCol w="1446588">
                  <a:extLst>
                    <a:ext uri="{9D8B030D-6E8A-4147-A177-3AD203B41FA5}">
                      <a16:colId xmlns:a16="http://schemas.microsoft.com/office/drawing/2014/main" val="20001"/>
                    </a:ext>
                  </a:extLst>
                </a:gridCol>
              </a:tblGrid>
              <a:tr h="490086">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50471">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studia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134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9704">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praktyki studenckie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9704">
                <a:tc>
                  <a:txBody>
                    <a:bodyPr/>
                    <a:lstStyle/>
                    <a:p>
                      <a:pPr algn="l">
                        <a:spcAft>
                          <a:spcPts val="0"/>
                        </a:spcAft>
                      </a:pPr>
                      <a:r>
                        <a:rPr lang="pl-PL" sz="1400" b="0" dirty="0">
                          <a:effectLst/>
                          <a:latin typeface="Calibri" panose="020F0502020204030204" pitchFamily="34" charset="0"/>
                          <a:ea typeface="Calibri"/>
                          <a:cs typeface="Calibri" panose="020F0502020204030204" pitchFamily="34" charset="0"/>
                        </a:rPr>
                        <a:t>Erasmus+ krótkie mobilności (5-30 dni)</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4707009"/>
                  </a:ext>
                </a:extLst>
              </a:tr>
              <a:tr h="346761">
                <a:tc>
                  <a:txBody>
                    <a:bodyPr/>
                    <a:lstStyle/>
                    <a:p>
                      <a:pPr algn="l">
                        <a:spcAft>
                          <a:spcPts val="1000"/>
                        </a:spcAft>
                      </a:pPr>
                      <a:r>
                        <a:rPr lang="pl-PL" sz="1400" b="0" dirty="0">
                          <a:effectLst/>
                          <a:latin typeface="Calibri" panose="020F0502020204030204" pitchFamily="34" charset="0"/>
                          <a:cs typeface="Calibri" panose="020F0502020204030204" pitchFamily="34" charset="0"/>
                        </a:rPr>
                        <a:t>Erasmus+</a:t>
                      </a:r>
                      <a:r>
                        <a:rPr lang="pl-PL" sz="1400" b="0" baseline="0" dirty="0">
                          <a:effectLst/>
                          <a:latin typeface="Calibri" panose="020F0502020204030204" pitchFamily="34" charset="0"/>
                          <a:cs typeface="Calibri" panose="020F0502020204030204" pitchFamily="34" charset="0"/>
                        </a:rPr>
                        <a:t> staże absolwenckie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73856">
                <a:tc>
                  <a:txBody>
                    <a:bodyPr/>
                    <a:lstStyle/>
                    <a:p>
                      <a:pPr algn="l">
                        <a:lnSpc>
                          <a:spcPct val="115000"/>
                        </a:lnSpc>
                        <a:spcAft>
                          <a:spcPts val="0"/>
                        </a:spcAft>
                      </a:pPr>
                      <a:r>
                        <a:rPr lang="pl-PL" sz="14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81037">
                <a:tc>
                  <a:txBody>
                    <a:bodyPr/>
                    <a:lstStyle/>
                    <a:p>
                      <a:pPr algn="l">
                        <a:lnSpc>
                          <a:spcPct val="115000"/>
                        </a:lnSpc>
                        <a:spcAft>
                          <a:spcPts val="0"/>
                        </a:spcAft>
                      </a:pPr>
                      <a:r>
                        <a:rPr lang="pl-PL" sz="1400" b="0" dirty="0">
                          <a:effectLst/>
                          <a:latin typeface="Calibri" panose="020F0502020204030204" pitchFamily="34" charset="0"/>
                          <a:cs typeface="Calibri" panose="020F0502020204030204" pitchFamily="34" charset="0"/>
                        </a:rPr>
                        <a:t>Double </a:t>
                      </a:r>
                      <a:r>
                        <a:rPr lang="pl-PL" sz="1400" b="0" dirty="0" err="1">
                          <a:effectLst/>
                          <a:latin typeface="Calibri" panose="020F0502020204030204" pitchFamily="34" charset="0"/>
                          <a:cs typeface="Calibri" panose="020F0502020204030204" pitchFamily="34" charset="0"/>
                        </a:rPr>
                        <a:t>Diploma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47657"/>
            <a:ext cx="5563073" cy="359022"/>
          </a:xfrm>
        </p:spPr>
        <p:txBody>
          <a:bodyPr anchor="t">
            <a:noAutofit/>
          </a:bodyPr>
          <a:lstStyle/>
          <a:p>
            <a:pPr>
              <a:spcBef>
                <a:spcPts val="0"/>
              </a:spcBef>
            </a:pPr>
            <a:r>
              <a:rPr lang="pl-PL" sz="1800" b="1" dirty="0">
                <a:solidFill>
                  <a:schemeClr val="bg1">
                    <a:lumMod val="50000"/>
                  </a:schemeClr>
                </a:solidFill>
              </a:rPr>
              <a:t>Wyjazdy studentów i doktorantów w roku </a:t>
            </a:r>
            <a:r>
              <a:rPr lang="pl-PL" sz="1800" b="1" dirty="0" err="1">
                <a:solidFill>
                  <a:schemeClr val="bg1">
                    <a:lumMod val="50000"/>
                  </a:schemeClr>
                </a:solidFill>
              </a:rPr>
              <a:t>ak</a:t>
            </a:r>
            <a:r>
              <a:rPr lang="pl-PL" sz="1800" b="1" dirty="0">
                <a:solidFill>
                  <a:schemeClr val="bg1">
                    <a:lumMod val="50000"/>
                  </a:schemeClr>
                </a:solidFill>
              </a:rPr>
              <a:t>. 2024/2025</a:t>
            </a:r>
          </a:p>
        </p:txBody>
      </p:sp>
      <p:graphicFrame>
        <p:nvGraphicFramePr>
          <p:cNvPr id="18" name="Tabela 17"/>
          <p:cNvGraphicFramePr>
            <a:graphicFrameLocks noGrp="1"/>
          </p:cNvGraphicFramePr>
          <p:nvPr>
            <p:extLst>
              <p:ext uri="{D42A27DB-BD31-4B8C-83A1-F6EECF244321}">
                <p14:modId xmlns:p14="http://schemas.microsoft.com/office/powerpoint/2010/main" val="1152691843"/>
              </p:ext>
            </p:extLst>
          </p:nvPr>
        </p:nvGraphicFramePr>
        <p:xfrm>
          <a:off x="1284314" y="4226567"/>
          <a:ext cx="6710438" cy="2334617"/>
        </p:xfrm>
        <a:graphic>
          <a:graphicData uri="http://schemas.openxmlformats.org/drawingml/2006/table">
            <a:tbl>
              <a:tblPr firstRow="1" bandRow="1">
                <a:tableStyleId>{C083E6E3-FA7D-4D7B-A595-EF9225AFEA82}</a:tableStyleId>
              </a:tblPr>
              <a:tblGrid>
                <a:gridCol w="527027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54729">
                <a:tc>
                  <a:txBody>
                    <a:bodyPr/>
                    <a:lstStyle/>
                    <a:p>
                      <a:pPr algn="l">
                        <a:spcAft>
                          <a:spcPts val="0"/>
                        </a:spcAft>
                      </a:pPr>
                      <a:r>
                        <a:rPr lang="pl-PL" sz="1400" dirty="0">
                          <a:effectLst/>
                          <a:latin typeface="Calibri" panose="020F0502020204030204" pitchFamily="34" charset="0"/>
                          <a:cs typeface="Calibri" panose="020F0502020204030204" pitchFamily="34" charset="0"/>
                        </a:rPr>
                        <a:t>Erasmus+ studia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04648">
                <a:tc>
                  <a:txBody>
                    <a:bodyPr/>
                    <a:lstStyle/>
                    <a:p>
                      <a:pPr algn="l">
                        <a:spcAft>
                          <a:spcPts val="0"/>
                        </a:spcAft>
                      </a:pPr>
                      <a:r>
                        <a:rPr lang="pl-PL" sz="1400" dirty="0">
                          <a:effectLst/>
                          <a:latin typeface="Calibri" panose="020F0502020204030204" pitchFamily="34" charset="0"/>
                          <a:ea typeface="Calibri"/>
                          <a:cs typeface="Calibri" panose="020F0502020204030204" pitchFamily="34" charset="0"/>
                        </a:rPr>
                        <a:t>KA 131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04648">
                <a:tc>
                  <a:txBody>
                    <a:bodyPr/>
                    <a:lstStyle/>
                    <a:p>
                      <a:pPr algn="l">
                        <a:spcAft>
                          <a:spcPts val="1000"/>
                        </a:spcAft>
                      </a:pPr>
                      <a:r>
                        <a:rPr lang="pl-PL" sz="14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04648">
                <a:tc>
                  <a:txBody>
                    <a:bodyPr/>
                    <a:lstStyle/>
                    <a:p>
                      <a:pPr algn="l">
                        <a:lnSpc>
                          <a:spcPct val="115000"/>
                        </a:lnSpc>
                        <a:spcAft>
                          <a:spcPts val="0"/>
                        </a:spcAft>
                      </a:pPr>
                      <a:r>
                        <a:rPr lang="pl-PL" sz="1400" dirty="0" err="1">
                          <a:effectLst/>
                          <a:latin typeface="Calibri" panose="020F0502020204030204" pitchFamily="34" charset="0"/>
                          <a:ea typeface="Calibri"/>
                          <a:cs typeface="Calibri" panose="020F0502020204030204" pitchFamily="34" charset="0"/>
                        </a:rPr>
                        <a:t>Visiting</a:t>
                      </a:r>
                      <a:r>
                        <a:rPr lang="pl-PL" sz="14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016263"/>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Erasmus </a:t>
                      </a:r>
                      <a:r>
                        <a:rPr lang="pl-PL" sz="1400" dirty="0" err="1">
                          <a:effectLst/>
                          <a:latin typeface="Calibri" panose="020F0502020204030204" pitchFamily="34" charset="0"/>
                          <a:ea typeface="Calibri"/>
                          <a:cs typeface="Calibri" panose="020F0502020204030204" pitchFamily="34" charset="0"/>
                        </a:rPr>
                        <a:t>Mundus</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46</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0464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dirty="0">
                          <a:effectLst/>
                          <a:latin typeface="Calibri" panose="020F0502020204030204" pitchFamily="34" charset="0"/>
                          <a:cs typeface="Calibri" panose="020F0502020204030204" pitchFamily="34" charset="0"/>
                        </a:rPr>
                        <a:t>Double </a:t>
                      </a:r>
                      <a:r>
                        <a:rPr lang="pl-PL" sz="1400" dirty="0" err="1">
                          <a:effectLst/>
                          <a:latin typeface="Calibri" panose="020F0502020204030204" pitchFamily="34" charset="0"/>
                          <a:cs typeface="Calibri" panose="020F0502020204030204" pitchFamily="34" charset="0"/>
                        </a:rPr>
                        <a:t>Diploma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13151" y="3775973"/>
            <a:ext cx="5563073" cy="358791"/>
          </a:xfrm>
        </p:spPr>
        <p:txBody>
          <a:bodyPr anchor="t">
            <a:noAutofit/>
          </a:bodyPr>
          <a:lstStyle/>
          <a:p>
            <a:pPr>
              <a:spcBef>
                <a:spcPts val="0"/>
              </a:spcBef>
            </a:pPr>
            <a:r>
              <a:rPr lang="pl-PL" sz="1800" b="1" dirty="0">
                <a:solidFill>
                  <a:schemeClr val="bg1">
                    <a:lumMod val="50000"/>
                  </a:schemeClr>
                </a:solidFill>
              </a:rPr>
              <a:t>Przyjazdy studentów i doktorantów</a:t>
            </a:r>
          </a:p>
        </p:txBody>
      </p:sp>
      <p:pic>
        <p:nvPicPr>
          <p:cNvPr id="25" name="Obraz 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a:extLst>
              <a:ext uri="{FF2B5EF4-FFF2-40B4-BE49-F238E27FC236}">
                <a16:creationId xmlns:a16="http://schemas.microsoft.com/office/drawing/2014/main" id="{A55EB5A9-104A-42FF-A16E-4FC4796430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4241" y="180194"/>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6508"/>
            <a:ext cx="9396537" cy="1099638"/>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2220640845"/>
              </p:ext>
            </p:extLst>
          </p:nvPr>
        </p:nvGraphicFramePr>
        <p:xfrm>
          <a:off x="1246392" y="1469557"/>
          <a:ext cx="6721816" cy="1950443"/>
        </p:xfrm>
        <a:graphic>
          <a:graphicData uri="http://schemas.openxmlformats.org/drawingml/2006/table">
            <a:tbl>
              <a:tblPr firstRow="1" bandRow="1">
                <a:tableStyleId>{C083E6E3-FA7D-4D7B-A595-EF9225AFEA82}</a:tableStyleId>
              </a:tblPr>
              <a:tblGrid>
                <a:gridCol w="5299620">
                  <a:extLst>
                    <a:ext uri="{9D8B030D-6E8A-4147-A177-3AD203B41FA5}">
                      <a16:colId xmlns:a16="http://schemas.microsoft.com/office/drawing/2014/main" val="20000"/>
                    </a:ext>
                  </a:extLst>
                </a:gridCol>
                <a:gridCol w="1422196">
                  <a:extLst>
                    <a:ext uri="{9D8B030D-6E8A-4147-A177-3AD203B41FA5}">
                      <a16:colId xmlns:a16="http://schemas.microsoft.com/office/drawing/2014/main" val="20001"/>
                    </a:ext>
                  </a:extLst>
                </a:gridCol>
              </a:tblGrid>
              <a:tr h="447275">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1807">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6</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19375">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38</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21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b="0" dirty="0">
                          <a:effectLst/>
                          <a:latin typeface="Calibri" panose="020F0502020204030204" pitchFamily="34" charset="0"/>
                          <a:cs typeface="Calibri" panose="020F0502020204030204" pitchFamily="34" charset="0"/>
                        </a:rPr>
                        <a:t>Erasmus+ KA107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19800">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47</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1052736"/>
            <a:ext cx="5563073" cy="359022"/>
          </a:xfrm>
        </p:spPr>
        <p:txBody>
          <a:bodyPr anchor="t">
            <a:normAutofit lnSpcReduction="10000"/>
          </a:bodyPr>
          <a:lstStyle/>
          <a:p>
            <a:pPr>
              <a:spcBef>
                <a:spcPts val="0"/>
              </a:spcBef>
            </a:pPr>
            <a:r>
              <a:rPr lang="pl-PL" sz="1800" b="1" dirty="0">
                <a:solidFill>
                  <a:schemeClr val="bg1">
                    <a:lumMod val="50000"/>
                  </a:schemeClr>
                </a:solidFill>
              </a:rPr>
              <a:t>Przyjazdy pracowników</a:t>
            </a:r>
          </a:p>
        </p:txBody>
      </p:sp>
      <p:graphicFrame>
        <p:nvGraphicFramePr>
          <p:cNvPr id="15" name="Tabela 14"/>
          <p:cNvGraphicFramePr>
            <a:graphicFrameLocks noGrp="1"/>
          </p:cNvGraphicFramePr>
          <p:nvPr>
            <p:extLst>
              <p:ext uri="{D42A27DB-BD31-4B8C-83A1-F6EECF244321}">
                <p14:modId xmlns:p14="http://schemas.microsoft.com/office/powerpoint/2010/main" val="2582299952"/>
              </p:ext>
            </p:extLst>
          </p:nvPr>
        </p:nvGraphicFramePr>
        <p:xfrm>
          <a:off x="1270192" y="4241077"/>
          <a:ext cx="6698016" cy="1972042"/>
        </p:xfrm>
        <a:graphic>
          <a:graphicData uri="http://schemas.openxmlformats.org/drawingml/2006/table">
            <a:tbl>
              <a:tblPr firstRow="1" bandRow="1">
                <a:tableStyleId>{C083E6E3-FA7D-4D7B-A595-EF9225AFEA82}</a:tableStyleId>
              </a:tblPr>
              <a:tblGrid>
                <a:gridCol w="5249880">
                  <a:extLst>
                    <a:ext uri="{9D8B030D-6E8A-4147-A177-3AD203B41FA5}">
                      <a16:colId xmlns:a16="http://schemas.microsoft.com/office/drawing/2014/main" val="20000"/>
                    </a:ext>
                  </a:extLst>
                </a:gridCol>
                <a:gridCol w="1448136">
                  <a:extLst>
                    <a:ext uri="{9D8B030D-6E8A-4147-A177-3AD203B41FA5}">
                      <a16:colId xmlns:a16="http://schemas.microsoft.com/office/drawing/2014/main" val="20001"/>
                    </a:ext>
                  </a:extLst>
                </a:gridCol>
              </a:tblGrid>
              <a:tr h="484067">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95099">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4706">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47</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95099">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400" b="0" dirty="0">
                          <a:effectLst/>
                          <a:latin typeface="Calibri" panose="020F0502020204030204" pitchFamily="34" charset="0"/>
                          <a:cs typeface="Calibri" panose="020F0502020204030204" pitchFamily="34" charset="0"/>
                        </a:rPr>
                        <a:t>Erasmus+ KA107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91573">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75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Wyjazdy pracowników</a:t>
            </a:r>
          </a:p>
        </p:txBody>
      </p:sp>
      <p:pic>
        <p:nvPicPr>
          <p:cNvPr id="23" name="Obraz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a:extLst>
              <a:ext uri="{FF2B5EF4-FFF2-40B4-BE49-F238E27FC236}">
                <a16:creationId xmlns:a16="http://schemas.microsoft.com/office/drawing/2014/main" id="{992815D3-BFA5-4E38-9D49-0DDB90E380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340" y="18275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pl-PL" altLang="pl-PL" sz="4000" b="1" cap="all" dirty="0"/>
            </a:p>
          </p:txBody>
        </p:sp>
      </p:gr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
          </p:nvPr>
        </p:nvSpPr>
        <p:spPr>
          <a:xfrm>
            <a:off x="1271463" y="971860"/>
            <a:ext cx="6984777" cy="5481478"/>
          </a:xfrm>
        </p:spPr>
        <p:txBody>
          <a:bodyPr>
            <a:noAutofit/>
          </a:bodyPr>
          <a:lstStyle/>
          <a:p>
            <a:pPr marL="571500" indent="-571500" defTabSz="540000">
              <a:spcBef>
                <a:spcPts val="600"/>
              </a:spcBef>
              <a:buClr>
                <a:schemeClr val="bg1">
                  <a:lumMod val="65000"/>
                </a:schemeClr>
              </a:buClr>
              <a:buFont typeface="Wingdings" panose="05000000000000000000" pitchFamily="2" charset="2"/>
              <a:buChar char="§"/>
            </a:pPr>
            <a:r>
              <a:rPr lang="pl-PL" altLang="pl-PL" sz="2000" dirty="0"/>
              <a:t>Dni Otwarte </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Olimpiada Chemiczna</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Dolnośląski Festiwal Nauki</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Akademia Młodych Odkrywców</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Platforma e-learningowa </a:t>
            </a:r>
            <a:r>
              <a:rPr lang="pl-PL" altLang="pl-PL" sz="2000" b="1" dirty="0"/>
              <a:t>eportal.pwr.edu.pl</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kursy korespondencyjne z matematyki i fizyki dla kandydatów na studia</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Intensywny Kurs Maturalny „Matematyka”, </a:t>
            </a:r>
            <a:br>
              <a:rPr lang="pl-PL" altLang="pl-PL" sz="2000" dirty="0"/>
            </a:br>
            <a:r>
              <a:rPr lang="pl-PL" altLang="pl-PL" sz="2000" dirty="0"/>
              <a:t>przygotowujący do zdawania matury z matematyki na poziomie rozszerzonym</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„Gry Matematyczne i Logiczne”</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t>Studium Talent </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err="1"/>
              <a:t>Robotic</a:t>
            </a:r>
            <a:r>
              <a:rPr lang="pl-PL" altLang="pl-PL" sz="2000" dirty="0"/>
              <a:t> Arena</a:t>
            </a:r>
          </a:p>
          <a:p>
            <a:pPr marL="571500" indent="-571500" defTabSz="540000">
              <a:spcBef>
                <a:spcPts val="600"/>
              </a:spcBef>
              <a:buClr>
                <a:schemeClr val="bg1">
                  <a:lumMod val="65000"/>
                </a:schemeClr>
              </a:buClr>
              <a:buFont typeface="Wingdings" panose="05000000000000000000" pitchFamily="2" charset="2"/>
              <a:buChar char="§"/>
            </a:pPr>
            <a:r>
              <a:rPr lang="pl-PL" altLang="pl-PL" sz="2000" dirty="0">
                <a:latin typeface="Calibri"/>
                <a:cs typeface="Calibri"/>
              </a:rPr>
              <a:t>Kanał na YouTube: @</a:t>
            </a:r>
            <a:r>
              <a:rPr lang="pl-PL" altLang="pl-PL" sz="2000" dirty="0" err="1">
                <a:latin typeface="Calibri"/>
                <a:cs typeface="Calibri"/>
              </a:rPr>
              <a:t>polilabPWr</a:t>
            </a:r>
            <a:r>
              <a:rPr lang="pl-PL" altLang="pl-PL" sz="2000" dirty="0">
                <a:latin typeface="Calibri"/>
                <a:cs typeface="Calibri"/>
              </a:rPr>
              <a:t>, @</a:t>
            </a:r>
            <a:r>
              <a:rPr lang="pl-PL" altLang="pl-PL" sz="2000" dirty="0" err="1">
                <a:latin typeface="Calibri"/>
                <a:cs typeface="Calibri"/>
              </a:rPr>
              <a:t>Fizykabezzamulania_PWr</a:t>
            </a:r>
            <a:br>
              <a:rPr lang="pl-PL" dirty="0"/>
            </a:br>
            <a:endParaRPr lang="pl-PL" altLang="pl-PL" sz="20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0298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3" name="Rectangle 3"/>
          <p:cNvSpPr>
            <a:spLocks noGrp="1"/>
          </p:cNvSpPr>
          <p:nvPr>
            <p:ph type="body" idx="1"/>
          </p:nvPr>
        </p:nvSpPr>
        <p:spPr>
          <a:xfrm>
            <a:off x="1271464" y="764704"/>
            <a:ext cx="6840760" cy="5760641"/>
          </a:xfrm>
        </p:spPr>
        <p:txBody>
          <a:bodyPr>
            <a:noAutofit/>
          </a:bodyPr>
          <a:lstStyle/>
          <a:p>
            <a:pPr>
              <a:spcBef>
                <a:spcPts val="600"/>
              </a:spcBef>
              <a:buClr>
                <a:schemeClr val="bg1">
                  <a:lumMod val="50000"/>
                </a:schemeClr>
              </a:buClr>
            </a:pP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p:txBody>
      </p:sp>
      <p:pic>
        <p:nvPicPr>
          <p:cNvPr id="16" name="Obraz 15">
            <a:extLst>
              <a:ext uri="{FF2B5EF4-FFF2-40B4-BE49-F238E27FC236}">
                <a16:creationId xmlns:a16="http://schemas.microsoft.com/office/drawing/2014/main" id="{5EAF948D-1413-4B3D-92FC-7F8D52E2D54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
        <p:nvSpPr>
          <p:cNvPr id="28" name="Rectangle 3">
            <a:extLst>
              <a:ext uri="{FF2B5EF4-FFF2-40B4-BE49-F238E27FC236}">
                <a16:creationId xmlns:a16="http://schemas.microsoft.com/office/drawing/2014/main" id="{10029A5B-8F74-4BE7-8BF1-5CD09C6182B3}"/>
              </a:ext>
            </a:extLst>
          </p:cNvPr>
          <p:cNvSpPr txBox="1">
            <a:spLocks/>
          </p:cNvSpPr>
          <p:nvPr/>
        </p:nvSpPr>
        <p:spPr bwMode="auto">
          <a:xfrm>
            <a:off x="1249424" y="764703"/>
            <a:ext cx="6840760" cy="576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214 studenckich kół naukowych</a:t>
            </a:r>
          </a:p>
          <a:p>
            <a:pPr algn="just">
              <a:spcBef>
                <a:spcPts val="600"/>
              </a:spcBef>
              <a:spcAft>
                <a:spcPts val="0"/>
              </a:spcAft>
              <a:buClr>
                <a:schemeClr val="bg1">
                  <a:lumMod val="75000"/>
                </a:schemeClr>
              </a:buClr>
            </a:pPr>
            <a:r>
              <a:rPr lang="pl-PL" altLang="pl-PL" sz="1600" kern="0" dirty="0">
                <a:cs typeface="Calibri" pitchFamily="34" charset="0"/>
              </a:rPr>
              <a:t>m.in. PWR Racing Team, LEM Wrocław Motorsport, KN </a:t>
            </a:r>
            <a:r>
              <a:rPr lang="pl-PL" altLang="pl-PL" sz="1600" kern="0" dirty="0" err="1">
                <a:cs typeface="Calibri" pitchFamily="34" charset="0"/>
              </a:rPr>
              <a:t>Robotyków</a:t>
            </a:r>
            <a:r>
              <a:rPr lang="pl-PL" altLang="pl-PL" sz="1600" kern="0" dirty="0">
                <a:cs typeface="Calibri" pitchFamily="34" charset="0"/>
              </a:rPr>
              <a:t> </a:t>
            </a:r>
            <a:r>
              <a:rPr lang="pl-PL" altLang="pl-PL" sz="1600" kern="0" dirty="0" err="1">
                <a:cs typeface="Calibri" pitchFamily="34" charset="0"/>
              </a:rPr>
              <a:t>KoNaR</a:t>
            </a:r>
            <a:r>
              <a:rPr lang="pl-PL" altLang="pl-PL" sz="1600" kern="0" dirty="0">
                <a:cs typeface="Calibri" pitchFamily="34" charset="0"/>
              </a:rPr>
              <a:t>, Akademicki Klub Lotniczy, KN </a:t>
            </a:r>
            <a:r>
              <a:rPr lang="pl-PL" altLang="pl-PL" sz="1600" kern="0" dirty="0" err="1">
                <a:cs typeface="Calibri" pitchFamily="34" charset="0"/>
              </a:rPr>
              <a:t>Solvro</a:t>
            </a:r>
            <a:r>
              <a:rPr lang="pl-PL" altLang="pl-PL" sz="1600" kern="0" dirty="0">
                <a:cs typeface="Calibri" pitchFamily="34" charset="0"/>
              </a:rPr>
              <a:t>, KN </a:t>
            </a:r>
            <a:r>
              <a:rPr lang="pl-PL" altLang="pl-PL" sz="1600" kern="0" dirty="0" err="1">
                <a:cs typeface="Calibri" pitchFamily="34" charset="0"/>
              </a:rPr>
              <a:t>Bio</a:t>
            </a:r>
            <a:r>
              <a:rPr lang="pl-PL" altLang="pl-PL" sz="1600" kern="0" dirty="0">
                <a:cs typeface="Calibri" pitchFamily="34" charset="0"/>
              </a:rPr>
              <a:t>-Top, KN ALLIN, KN White </a:t>
            </a:r>
            <a:r>
              <a:rPr lang="pl-PL" altLang="pl-PL" sz="1600" kern="0" dirty="0" err="1">
                <a:cs typeface="Calibri" pitchFamily="34" charset="0"/>
              </a:rPr>
              <a:t>Hats</a:t>
            </a:r>
            <a:r>
              <a:rPr lang="pl-PL" altLang="pl-PL" sz="1600" kern="0" dirty="0">
                <a:cs typeface="Calibri" pitchFamily="34" charset="0"/>
              </a:rPr>
              <a:t>, </a:t>
            </a:r>
            <a:br>
              <a:rPr lang="pl-PL" altLang="pl-PL" sz="1600" kern="0" dirty="0">
                <a:cs typeface="Calibri" pitchFamily="34" charset="0"/>
              </a:rPr>
            </a:br>
            <a:r>
              <a:rPr lang="pl-PL" altLang="pl-PL" sz="1600" kern="0" dirty="0">
                <a:cs typeface="Calibri" pitchFamily="34" charset="0"/>
              </a:rPr>
              <a:t>KN Sekcji Studenckiej Audio Engineering </a:t>
            </a:r>
            <a:r>
              <a:rPr lang="pl-PL" altLang="pl-PL" sz="1600" kern="0" dirty="0" err="1">
                <a:cs typeface="Calibri" pitchFamily="34" charset="0"/>
              </a:rPr>
              <a:t>Society</a:t>
            </a:r>
            <a:r>
              <a:rPr lang="pl-PL" altLang="pl-PL" sz="1600" kern="0" dirty="0">
                <a:cs typeface="Calibri" pitchFamily="34" charset="0"/>
              </a:rPr>
              <a:t> AES, Humanizacja Środowiska Miejskiego, </a:t>
            </a:r>
            <a:r>
              <a:rPr lang="pl-PL" altLang="pl-PL" sz="1600" kern="0" dirty="0" err="1">
                <a:cs typeface="Calibri" pitchFamily="34" charset="0"/>
              </a:rPr>
              <a:t>PWr</a:t>
            </a:r>
            <a:r>
              <a:rPr lang="pl-PL" altLang="pl-PL" sz="1600" kern="0" dirty="0">
                <a:cs typeface="Calibri" pitchFamily="34" charset="0"/>
              </a:rPr>
              <a:t> Solar </a:t>
            </a:r>
            <a:r>
              <a:rPr lang="pl-PL" altLang="pl-PL" sz="1600" kern="0" dirty="0" err="1">
                <a:cs typeface="Calibri" pitchFamily="34" charset="0"/>
              </a:rPr>
              <a:t>Boat</a:t>
            </a:r>
            <a:r>
              <a:rPr lang="pl-PL" altLang="pl-PL" sz="1600" kern="0" dirty="0">
                <a:cs typeface="Calibri" pitchFamily="34" charset="0"/>
              </a:rPr>
              <a:t> Team, KN </a:t>
            </a:r>
            <a:r>
              <a:rPr lang="pl-PL" altLang="pl-PL" sz="1600" kern="0" dirty="0" err="1">
                <a:cs typeface="Calibri" pitchFamily="34" charset="0"/>
              </a:rPr>
              <a:t>Solvro</a:t>
            </a:r>
            <a:r>
              <a:rPr lang="pl-PL" altLang="pl-PL" sz="1600" kern="0" dirty="0">
                <a:cs typeface="Calibri" pitchFamily="34" charset="0"/>
              </a:rPr>
              <a:t>, KN Pojazdów Niekonwencjonalnych OFF-ROAD, KN Młodzi Menedżerowie Budownictwa, </a:t>
            </a:r>
            <a:br>
              <a:rPr lang="pl-PL" altLang="pl-PL" sz="1600" kern="0" dirty="0">
                <a:cs typeface="Calibri" pitchFamily="34" charset="0"/>
              </a:rPr>
            </a:br>
            <a:r>
              <a:rPr lang="pl-PL" altLang="pl-PL" sz="1600" kern="0" dirty="0">
                <a:cs typeface="Calibri" pitchFamily="34" charset="0"/>
              </a:rPr>
              <a:t>KN Energy </a:t>
            </a:r>
            <a:r>
              <a:rPr lang="pl-PL" altLang="pl-PL" sz="1600" kern="0" dirty="0" err="1">
                <a:cs typeface="Calibri" pitchFamily="34" charset="0"/>
              </a:rPr>
              <a:t>Loop</a:t>
            </a:r>
            <a:r>
              <a:rPr lang="pl-PL" altLang="pl-PL" sz="1600" kern="0" dirty="0">
                <a:cs typeface="Calibri" pitchFamily="34" charset="0"/>
              </a:rPr>
              <a:t>, KN Project Management </a:t>
            </a:r>
            <a:r>
              <a:rPr lang="pl-PL" altLang="pl-PL" sz="1600" kern="0" dirty="0" err="1">
                <a:cs typeface="Calibri" pitchFamily="34" charset="0"/>
              </a:rPr>
              <a:t>Group</a:t>
            </a:r>
            <a:r>
              <a:rPr lang="pl-PL" altLang="pl-PL" sz="1600" kern="0" dirty="0">
                <a:cs typeface="Calibri" pitchFamily="34" charset="0"/>
              </a:rPr>
              <a:t>, </a:t>
            </a:r>
            <a:r>
              <a:rPr lang="pl-PL" altLang="pl-PL" sz="1600" kern="0" dirty="0" err="1">
                <a:cs typeface="Calibri" pitchFamily="34" charset="0"/>
              </a:rPr>
              <a:t>PWr</a:t>
            </a:r>
            <a:r>
              <a:rPr lang="pl-PL" altLang="pl-PL" sz="1600" kern="0" dirty="0">
                <a:cs typeface="Calibri" pitchFamily="34" charset="0"/>
              </a:rPr>
              <a:t> in Space, Koło Chirurgiczne </a:t>
            </a:r>
            <a:r>
              <a:rPr lang="pl-PL" altLang="pl-PL" sz="1600" kern="0" dirty="0" err="1">
                <a:cs typeface="Calibri" pitchFamily="34" charset="0"/>
              </a:rPr>
              <a:t>PWr</a:t>
            </a:r>
            <a:r>
              <a:rPr lang="pl-PL" altLang="pl-PL" sz="1600" kern="0" dirty="0">
                <a:cs typeface="Calibri" pitchFamily="34" charset="0"/>
              </a:rPr>
              <a:t>, </a:t>
            </a:r>
            <a:r>
              <a:rPr lang="pl-PL" altLang="pl-PL" sz="1600" kern="0" dirty="0" err="1">
                <a:cs typeface="Calibri" pitchFamily="34" charset="0"/>
              </a:rPr>
              <a:t>Geoscience</a:t>
            </a:r>
            <a:r>
              <a:rPr lang="pl-PL" altLang="pl-PL" sz="1600" kern="0" dirty="0">
                <a:cs typeface="Calibri" pitchFamily="34" charset="0"/>
              </a:rPr>
              <a:t> </a:t>
            </a:r>
            <a:r>
              <a:rPr lang="pl-PL" altLang="pl-PL" sz="1600" kern="0" dirty="0" err="1">
                <a:cs typeface="Calibri" pitchFamily="34" charset="0"/>
              </a:rPr>
              <a:t>Research</a:t>
            </a:r>
            <a:r>
              <a:rPr lang="pl-PL" altLang="pl-PL" sz="1600" kern="0" dirty="0">
                <a:cs typeface="Calibri" pitchFamily="34" charset="0"/>
              </a:rPr>
              <a:t> </a:t>
            </a:r>
            <a:r>
              <a:rPr lang="pl-PL" altLang="pl-PL" sz="1600" kern="0" dirty="0" err="1">
                <a:cs typeface="Calibri" pitchFamily="34" charset="0"/>
              </a:rPr>
              <a:t>Group</a:t>
            </a:r>
            <a:r>
              <a:rPr lang="pl-PL" altLang="pl-PL" sz="1600" kern="0" dirty="0">
                <a:cs typeface="Calibri" pitchFamily="34" charset="0"/>
              </a:rPr>
              <a:t>, KN Fizyków NABLA, Koło Chirurgiczne </a:t>
            </a:r>
            <a:r>
              <a:rPr lang="pl-PL" altLang="pl-PL" sz="1600" kern="0" dirty="0" err="1">
                <a:cs typeface="Calibri" pitchFamily="34" charset="0"/>
              </a:rPr>
              <a:t>PWr</a:t>
            </a:r>
            <a:r>
              <a:rPr lang="pl-PL" altLang="pl-PL" sz="1600" kern="0" dirty="0">
                <a:cs typeface="Calibri" pitchFamily="34" charset="0"/>
              </a:rPr>
              <a:t>, KN NANOSENS, KN </a:t>
            </a:r>
            <a:r>
              <a:rPr lang="pl-PL" altLang="pl-PL" sz="1600" kern="0" dirty="0" err="1">
                <a:cs typeface="Calibri" pitchFamily="34" charset="0"/>
              </a:rPr>
              <a:t>Neuroinformatyki</a:t>
            </a:r>
            <a:r>
              <a:rPr lang="pl-PL" altLang="pl-PL" sz="1600" kern="0" dirty="0">
                <a:cs typeface="Calibri" pitchFamily="34" charset="0"/>
              </a:rPr>
              <a:t> Neuron, CERBER – KN Medycyny Sądowej i Toksykologii, KN Inżynierii Materiałów i Procesów Budowlanych NEWWAY</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29 organizacji studenckich              </a:t>
            </a:r>
          </a:p>
          <a:p>
            <a:pPr algn="just">
              <a:spcBef>
                <a:spcPts val="600"/>
              </a:spcBef>
              <a:spcAft>
                <a:spcPts val="0"/>
              </a:spcAft>
              <a:buClr>
                <a:schemeClr val="bg1">
                  <a:lumMod val="75000"/>
                </a:schemeClr>
              </a:buClr>
            </a:pPr>
            <a:r>
              <a:rPr lang="pl-PL" sz="1600" kern="0" dirty="0"/>
              <a:t>m.in. BEST Wrocław, IAESTE, Niezależne Stowarzyszenie Studentów, </a:t>
            </a:r>
            <a:br>
              <a:rPr lang="pl-PL" sz="1600" kern="0" dirty="0"/>
            </a:br>
            <a:r>
              <a:rPr lang="pl-PL" sz="1600" kern="0" dirty="0"/>
              <a:t>Erasmus Student Network, Klub Speleologiczny Politechniki Wrocławskiej, Akademickie Stowarzyszenie </a:t>
            </a:r>
            <a:r>
              <a:rPr lang="pl-PL" sz="1600" kern="0" dirty="0" err="1"/>
              <a:t>Esportowe</a:t>
            </a:r>
            <a:r>
              <a:rPr lang="pl-PL" sz="1600" kern="0" dirty="0"/>
              <a:t>, Ósemka wioślarska, Koło Szachowe </a:t>
            </a:r>
            <a:r>
              <a:rPr lang="pl-PL" sz="1600" kern="0" dirty="0" err="1"/>
              <a:t>Giuoco</a:t>
            </a:r>
            <a:r>
              <a:rPr lang="pl-PL" sz="1600" kern="0" dirty="0"/>
              <a:t> Piano, </a:t>
            </a:r>
            <a:r>
              <a:rPr lang="pl-PL" sz="1600" kern="0" dirty="0" err="1"/>
              <a:t>TuTech</a:t>
            </a:r>
            <a:r>
              <a:rPr lang="pl-PL" sz="1600" kern="0" dirty="0"/>
              <a:t>, </a:t>
            </a:r>
            <a:r>
              <a:rPr lang="pl-PL" sz="1600" kern="0" dirty="0" err="1"/>
              <a:t>Students</a:t>
            </a:r>
            <a:r>
              <a:rPr lang="pl-PL" sz="1600" kern="0" dirty="0"/>
              <a:t> for </a:t>
            </a:r>
            <a:r>
              <a:rPr lang="pl-PL" sz="1600" kern="0" dirty="0" err="1"/>
              <a:t>Students</a:t>
            </a:r>
            <a:r>
              <a:rPr lang="pl-PL" sz="1600" kern="0" dirty="0"/>
              <a:t>, </a:t>
            </a:r>
            <a:r>
              <a:rPr lang="en-US" sz="1600" kern="0" dirty="0"/>
              <a:t>4S – Soft Skills Support Squad</a:t>
            </a:r>
            <a:endParaRPr lang="pl-PL" altLang="pl-PL" sz="1600" kern="0" dirty="0">
              <a:cs typeface="Calibri" pitchFamily="34" charset="0"/>
            </a:endParaRP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 agend kultury                      </a:t>
            </a:r>
          </a:p>
          <a:p>
            <a:pPr algn="just">
              <a:spcBef>
                <a:spcPts val="600"/>
              </a:spcBef>
              <a:spcAft>
                <a:spcPts val="0"/>
              </a:spcAft>
              <a:buClr>
                <a:schemeClr val="bg1">
                  <a:lumMod val="75000"/>
                </a:schemeClr>
              </a:buClr>
            </a:pPr>
            <a:r>
              <a:rPr lang="pl-PL" sz="1600" kern="0" dirty="0"/>
              <a:t>m.in. Dyskusyjny Klub Filmowy POLITECHNIKA, Akademicki Chór </a:t>
            </a:r>
            <a:r>
              <a:rPr lang="pl-PL" sz="1600" kern="0" dirty="0" err="1"/>
              <a:t>PWr</a:t>
            </a:r>
            <a:r>
              <a:rPr lang="pl-PL" sz="1600" kern="0" dirty="0"/>
              <a:t>, </a:t>
            </a:r>
            <a:br>
              <a:rPr lang="pl-PL" sz="1600" kern="0" dirty="0"/>
            </a:br>
            <a:r>
              <a:rPr lang="pl-PL" sz="1600" kern="0" dirty="0"/>
              <a:t>BIG BAND, Akademicki Klub Realizatorów Filmowych FOSA, Stowarzyszenie </a:t>
            </a:r>
            <a:r>
              <a:rPr lang="pl-PL" sz="1600" kern="0" dirty="0" err="1"/>
              <a:t>paraArtystycznej</a:t>
            </a:r>
            <a:r>
              <a:rPr lang="pl-PL" sz="1600" kern="0" dirty="0"/>
              <a:t> Fotografii </a:t>
            </a:r>
            <a:r>
              <a:rPr lang="pl-PL" sz="1600" kern="0" dirty="0" err="1"/>
              <a:t>SpAF</a:t>
            </a:r>
            <a:r>
              <a:rPr lang="pl-PL" sz="1600" kern="0" dirty="0"/>
              <a:t>, Klub Studencki Bajer, Orkiestra </a:t>
            </a:r>
            <a:r>
              <a:rPr lang="pl-PL" sz="1600" kern="0" dirty="0" err="1"/>
              <a:t>PWr</a:t>
            </a:r>
            <a:r>
              <a:rPr lang="pl-PL" sz="1600" kern="0" dirty="0"/>
              <a:t>, Studencki Klub Turystyczny, Klub Kajakowy </a:t>
            </a:r>
            <a:r>
              <a:rPr lang="pl-PL" sz="1600" kern="0" dirty="0" err="1"/>
              <a:t>PrzeWrotka</a:t>
            </a:r>
            <a:r>
              <a:rPr lang="pl-PL" sz="1600" kern="0" dirty="0"/>
              <a:t>, Kameralny Chór </a:t>
            </a:r>
            <a:r>
              <a:rPr lang="pl-PL" sz="1600" kern="0" dirty="0" err="1"/>
              <a:t>PWr</a:t>
            </a:r>
            <a:r>
              <a:rPr lang="pl-PL" sz="1600" kern="0" dirty="0"/>
              <a:t>, Teatr Sztampa, Studencki Klub Tańca Towarzyskiego ISKRA</a:t>
            </a:r>
            <a:endParaRPr lang="pl-PL" altLang="pl-PL" sz="1600" kern="0" dirty="0">
              <a:cs typeface="Calibri" pitchFamily="34" charset="0"/>
            </a:endParaRPr>
          </a:p>
          <a:p>
            <a:pPr>
              <a:spcBef>
                <a:spcPts val="600"/>
              </a:spcBef>
              <a:spcAft>
                <a:spcPts val="600"/>
              </a:spcAft>
              <a:buClr>
                <a:schemeClr val="bg1">
                  <a:lumMod val="50000"/>
                </a:schemeClr>
              </a:buClr>
            </a:pPr>
            <a:endParaRPr lang="pl-PL" altLang="pl-PL" sz="1600" kern="0" dirty="0">
              <a:cs typeface="Calibri" pitchFamily="34" charset="0"/>
            </a:endParaRPr>
          </a:p>
        </p:txBody>
      </p:sp>
    </p:spTree>
    <p:extLst>
      <p:ext uri="{BB962C8B-B14F-4D97-AF65-F5344CB8AC3E}">
        <p14:creationId xmlns:p14="http://schemas.microsoft.com/office/powerpoint/2010/main" val="14506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
          </p:nvPr>
        </p:nvSpPr>
        <p:spPr>
          <a:xfrm>
            <a:off x="1343472" y="1196752"/>
            <a:ext cx="6480720" cy="5332073"/>
          </a:xfrm>
        </p:spPr>
        <p:txBody>
          <a:bodyPr>
            <a:normAutofit lnSpcReduction="10000"/>
          </a:bodyPr>
          <a:lstStyle/>
          <a:p>
            <a:pPr eaLnBrk="1" hangingPunct="1">
              <a:buFont typeface="Arial" charset="0"/>
              <a:buNone/>
            </a:pPr>
            <a:r>
              <a:rPr lang="pl-PL" altLang="pl-PL" sz="1900" b="1" dirty="0"/>
              <a:t>Kandydaci:</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Internetowa rejestracja na studia </a:t>
            </a:r>
            <a:br>
              <a:rPr lang="pl-PL" altLang="pl-PL" sz="1800" dirty="0"/>
            </a:br>
            <a:r>
              <a:rPr lang="pl-PL" altLang="pl-PL" sz="1800" b="1" dirty="0"/>
              <a:t>rekrutacja.pwr.edu.pl</a:t>
            </a:r>
          </a:p>
          <a:p>
            <a:pPr marL="285750" indent="-285750">
              <a:buClr>
                <a:schemeClr val="bg1">
                  <a:lumMod val="75000"/>
                </a:schemeClr>
              </a:buClr>
              <a:buFont typeface="Wingdings" panose="05000000000000000000" pitchFamily="2" charset="2"/>
              <a:buChar char="§"/>
            </a:pPr>
            <a:r>
              <a:rPr lang="pl-PL" altLang="pl-PL" sz="1800" dirty="0"/>
              <a:t>oficjalny portal uczelni </a:t>
            </a:r>
            <a:r>
              <a:rPr lang="pl-PL" altLang="pl-PL" sz="1800" b="1" dirty="0"/>
              <a:t>pwr.edu.pl</a:t>
            </a:r>
            <a:br>
              <a:rPr lang="pl-PL" altLang="pl-PL" sz="2300" dirty="0"/>
            </a:br>
            <a:endParaRPr lang="pl-PL" altLang="pl-PL" sz="1900" dirty="0"/>
          </a:p>
          <a:p>
            <a:pPr eaLnBrk="1" hangingPunct="1">
              <a:buClr>
                <a:schemeClr val="bg1">
                  <a:lumMod val="75000"/>
                </a:schemeClr>
              </a:buClr>
            </a:pPr>
            <a:r>
              <a:rPr lang="pl-PL" altLang="pl-PL" sz="1900" b="1" dirty="0"/>
              <a:t>Studenci:</a:t>
            </a:r>
          </a:p>
          <a:p>
            <a:pPr marL="171450" indent="-171450" eaLnBrk="1" hangingPunct="1">
              <a:buClr>
                <a:schemeClr val="bg1">
                  <a:lumMod val="75000"/>
                </a:schemeClr>
              </a:buClr>
              <a:buFont typeface="Wingdings" panose="05000000000000000000" pitchFamily="2" charset="2"/>
              <a:buChar char="§"/>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legitymacja elektroniczna </a:t>
            </a:r>
          </a:p>
          <a:p>
            <a:pPr marL="285750" indent="-285750">
              <a:buClr>
                <a:schemeClr val="bg1">
                  <a:lumMod val="75000"/>
                </a:schemeClr>
              </a:buClr>
              <a:buFont typeface="Wingdings" panose="05000000000000000000" pitchFamily="2" charset="2"/>
              <a:buChar char="§"/>
            </a:pPr>
            <a:r>
              <a:rPr lang="pl-PL" altLang="pl-PL" sz="1800" dirty="0"/>
              <a:t>elektroniczny indeks</a:t>
            </a:r>
          </a:p>
          <a:p>
            <a:pPr marL="285750" indent="-285750">
              <a:buClr>
                <a:schemeClr val="bg1">
                  <a:lumMod val="75000"/>
                </a:schemeClr>
              </a:buClr>
              <a:buFont typeface="Wingdings" panose="05000000000000000000" pitchFamily="2" charset="2"/>
              <a:buChar char="§"/>
            </a:pPr>
            <a:r>
              <a:rPr lang="pl-PL" altLang="pl-PL" sz="1800" dirty="0"/>
              <a:t>współpraca z firmami i instytucjami </a:t>
            </a:r>
            <a:br>
              <a:rPr lang="pl-PL" altLang="pl-PL" sz="1800" dirty="0"/>
            </a:br>
            <a:r>
              <a:rPr lang="pl-PL" altLang="pl-PL" sz="1800" dirty="0"/>
              <a:t>w zakresie staży i praktyk</a:t>
            </a:r>
          </a:p>
          <a:p>
            <a:pPr marL="285750" indent="-285750">
              <a:buClr>
                <a:schemeClr val="bg1">
                  <a:lumMod val="75000"/>
                </a:schemeClr>
              </a:buClr>
              <a:buFont typeface="Wingdings" panose="05000000000000000000" pitchFamily="2" charset="2"/>
              <a:buChar char="§"/>
            </a:pPr>
            <a:r>
              <a:rPr lang="pl-PL" altLang="pl-PL" sz="1800" b="1" dirty="0"/>
              <a:t>biurokarier.pwr.edu.pl</a:t>
            </a:r>
            <a:endParaRPr lang="pl-PL" altLang="pl-PL" sz="1800" dirty="0"/>
          </a:p>
          <a:p>
            <a:pPr marL="800100" lvl="1" indent="-342900" eaLnBrk="1" hangingPunct="1">
              <a:buClr>
                <a:schemeClr val="bg1">
                  <a:lumMod val="75000"/>
                </a:schemeClr>
              </a:buClr>
              <a:buFont typeface="Wingdings" panose="05000000000000000000" pitchFamily="2" charset="2"/>
              <a:buChar char="§"/>
            </a:pPr>
            <a:endParaRPr lang="pl-PL" altLang="pl-PL" sz="1900" dirty="0"/>
          </a:p>
          <a:p>
            <a:pPr eaLnBrk="1" hangingPunct="1">
              <a:buClr>
                <a:schemeClr val="bg1">
                  <a:lumMod val="75000"/>
                </a:schemeClr>
              </a:buClr>
            </a:pPr>
            <a:r>
              <a:rPr lang="pl-PL" altLang="pl-PL" sz="1900" b="1" dirty="0"/>
              <a:t>Nauczanie:</a:t>
            </a:r>
          </a:p>
          <a:p>
            <a:pPr marL="171450" indent="-171450" eaLnBrk="1" hangingPunct="1">
              <a:buClr>
                <a:schemeClr val="bg1">
                  <a:lumMod val="75000"/>
                </a:schemeClr>
              </a:buClr>
              <a:buFont typeface="Wingdings" panose="05000000000000000000" pitchFamily="2" charset="2"/>
              <a:buChar char="§"/>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punkty ECTS</a:t>
            </a:r>
          </a:p>
          <a:p>
            <a:pPr marL="285750" indent="-285750">
              <a:buClr>
                <a:schemeClr val="bg1">
                  <a:lumMod val="75000"/>
                </a:schemeClr>
              </a:buClr>
              <a:buFont typeface="Wingdings" panose="05000000000000000000" pitchFamily="2" charset="2"/>
              <a:buChar char="§"/>
            </a:pPr>
            <a:r>
              <a:rPr lang="pl-PL" altLang="pl-PL" sz="1800" dirty="0"/>
              <a:t>studia w językach obcych </a:t>
            </a:r>
          </a:p>
          <a:p>
            <a:pPr eaLnBrk="1" hangingPunct="1">
              <a:buClr>
                <a:srgbClr val="9F250D"/>
              </a:buClr>
              <a:buFont typeface="Wingdings" pitchFamily="2" charset="2"/>
              <a:buNone/>
            </a:pPr>
            <a:endParaRPr lang="pl-PL" altLang="pl-PL" dirty="0"/>
          </a:p>
        </p:txBody>
      </p:sp>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20" name="Grupa 19">
            <a:extLst>
              <a:ext uri="{FF2B5EF4-FFF2-40B4-BE49-F238E27FC236}">
                <a16:creationId xmlns:a16="http://schemas.microsoft.com/office/drawing/2014/main" id="{CE3F641A-03C7-43B4-A58B-0AF838DAA317}"/>
              </a:ext>
            </a:extLst>
          </p:cNvPr>
          <p:cNvGrpSpPr/>
          <p:nvPr/>
        </p:nvGrpSpPr>
        <p:grpSpPr>
          <a:xfrm>
            <a:off x="1410423" y="2674640"/>
            <a:ext cx="3429008" cy="504054"/>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6" name="Grupa 15">
            <a:extLst>
              <a:ext uri="{FF2B5EF4-FFF2-40B4-BE49-F238E27FC236}">
                <a16:creationId xmlns:a16="http://schemas.microsoft.com/office/drawing/2014/main" id="{A22976C8-E4DD-47C3-B24F-CBC82F60F2DD}"/>
              </a:ext>
            </a:extLst>
          </p:cNvPr>
          <p:cNvGrpSpPr/>
          <p:nvPr/>
        </p:nvGrpSpPr>
        <p:grpSpPr>
          <a:xfrm>
            <a:off x="1410423" y="1104730"/>
            <a:ext cx="3429008" cy="504054"/>
            <a:chOff x="1343471" y="1013921"/>
            <a:chExt cx="6408709" cy="1839015"/>
          </a:xfrm>
        </p:grpSpPr>
        <p:cxnSp>
          <p:nvCxnSpPr>
            <p:cNvPr id="17" name="Łącznik prosty 16">
              <a:extLst>
                <a:ext uri="{FF2B5EF4-FFF2-40B4-BE49-F238E27FC236}">
                  <a16:creationId xmlns:a16="http://schemas.microsoft.com/office/drawing/2014/main" id="{EB7D8835-90F8-42A9-B056-0B6CB13D148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EAC8B9A-E4B7-40B9-BF1E-D8CEBEF886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5" name="Grupa 24">
            <a:extLst>
              <a:ext uri="{FF2B5EF4-FFF2-40B4-BE49-F238E27FC236}">
                <a16:creationId xmlns:a16="http://schemas.microsoft.com/office/drawing/2014/main" id="{25772E35-AFCD-41E1-897E-74002F7BF4B9}"/>
              </a:ext>
            </a:extLst>
          </p:cNvPr>
          <p:cNvGrpSpPr/>
          <p:nvPr/>
        </p:nvGrpSpPr>
        <p:grpSpPr>
          <a:xfrm>
            <a:off x="1403147" y="4916663"/>
            <a:ext cx="3429008" cy="504054"/>
            <a:chOff x="1343471" y="1013921"/>
            <a:chExt cx="6408709" cy="1839015"/>
          </a:xfrm>
        </p:grpSpPr>
        <p:cxnSp>
          <p:nvCxnSpPr>
            <p:cNvPr id="26" name="Łącznik prosty 25">
              <a:extLst>
                <a:ext uri="{FF2B5EF4-FFF2-40B4-BE49-F238E27FC236}">
                  <a16:creationId xmlns:a16="http://schemas.microsoft.com/office/drawing/2014/main" id="{14E27D87-A731-4419-AF02-18A2BB42E21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B7F0E0B6-1F9D-4172-81D3-836467E7478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sz="half" idx="1"/>
          </p:nvPr>
        </p:nvSpPr>
        <p:spPr>
          <a:xfrm>
            <a:off x="1271464" y="1412776"/>
            <a:ext cx="6624736" cy="4968552"/>
          </a:xfrm>
        </p:spPr>
        <p:txBody>
          <a:bodyPr>
            <a:noAutofit/>
          </a:bodyPr>
          <a:lstStyle/>
          <a:p>
            <a:pPr marL="341630" indent="-341630">
              <a:buClr>
                <a:schemeClr val="bg1">
                  <a:lumMod val="75000"/>
                </a:schemeClr>
              </a:buClr>
              <a:buFont typeface="Wingdings" panose="05000000000000000000" pitchFamily="2" charset="2"/>
              <a:buChar char="§"/>
              <a:defRPr/>
            </a:pPr>
            <a:r>
              <a:rPr lang="pl-PL" sz="1800" dirty="0"/>
              <a:t>Autorskie programy nauczania przedmiotów ścisłych </a:t>
            </a:r>
            <a:br>
              <a:rPr lang="pl-PL" sz="1800" dirty="0"/>
            </a:br>
            <a:r>
              <a:rPr lang="pl-PL" sz="1800" dirty="0"/>
              <a:t>i humanistycznych</a:t>
            </a:r>
          </a:p>
          <a:p>
            <a:pPr marL="341630" indent="-341630">
              <a:buClr>
                <a:schemeClr val="bg1">
                  <a:lumMod val="75000"/>
                </a:schemeClr>
              </a:buClr>
              <a:buFont typeface="Wingdings" panose="05000000000000000000" pitchFamily="2" charset="2"/>
              <a:buChar char="§"/>
              <a:defRPr/>
            </a:pPr>
            <a:r>
              <a:rPr lang="pl-PL" sz="1800" dirty="0"/>
              <a:t>Możliwość przeprowadzania obserwacji oraz doświadczeń </a:t>
            </a:r>
            <a:br>
              <a:rPr lang="pl-PL" sz="1800" dirty="0"/>
            </a:br>
            <a:r>
              <a:rPr lang="pl-PL" sz="1800" dirty="0"/>
              <a:t>w laboratoriach i specjalistycznych pracowniach Uczelni</a:t>
            </a:r>
          </a:p>
          <a:p>
            <a:pPr marL="341630" indent="-341630">
              <a:buClr>
                <a:schemeClr val="bg1">
                  <a:lumMod val="75000"/>
                </a:schemeClr>
              </a:buClr>
              <a:buFont typeface="Wingdings" panose="05000000000000000000" pitchFamily="2" charset="2"/>
              <a:buChar char="§"/>
              <a:defRPr/>
            </a:pPr>
            <a:r>
              <a:rPr lang="pl-PL" sz="1800" dirty="0"/>
              <a:t>Rozszerzony program nauczania z matematyki, </a:t>
            </a:r>
            <a:br>
              <a:rPr lang="pl-PL" sz="1800" dirty="0"/>
            </a:br>
            <a:r>
              <a:rPr lang="pl-PL" sz="1800" dirty="0"/>
              <a:t>fizyki, chemii oraz informatyki</a:t>
            </a:r>
          </a:p>
          <a:p>
            <a:pPr>
              <a:buClr>
                <a:schemeClr val="bg1">
                  <a:lumMod val="75000"/>
                </a:schemeClr>
              </a:buClr>
              <a:defRPr/>
            </a:pPr>
            <a:endParaRPr lang="pl-PL" sz="1450" dirty="0">
              <a:cs typeface="Calibri" panose="020F0502020204030204" pitchFamily="34" charset="0"/>
            </a:endParaRPr>
          </a:p>
          <a:p>
            <a:pPr marL="341630" indent="-341630">
              <a:buClr>
                <a:schemeClr val="bg1">
                  <a:lumMod val="75000"/>
                </a:schemeClr>
              </a:buClr>
              <a:buFont typeface="Wingdings" panose="05000000000000000000" pitchFamily="2" charset="2"/>
              <a:buChar char="§"/>
              <a:defRPr/>
            </a:pPr>
            <a:endParaRPr lang="pl-PL" sz="1450" dirty="0">
              <a:cs typeface="Calibri" panose="020F0502020204030204" pitchFamily="34" charset="0"/>
            </a:endParaRPr>
          </a:p>
          <a:p>
            <a:pPr>
              <a:buClr>
                <a:schemeClr val="bg1">
                  <a:lumMod val="75000"/>
                </a:schemeClr>
              </a:buClr>
              <a:defRPr/>
            </a:pPr>
            <a:r>
              <a:rPr lang="pl-PL" sz="1600" b="1" dirty="0">
                <a:latin typeface="Calibri"/>
                <a:cs typeface="Calibri"/>
              </a:rPr>
              <a:t>        XXVII Ranking Liceów i Techników Perspektywy 2025</a:t>
            </a:r>
            <a:endParaRPr lang="pl-PL" sz="1600" b="1" dirty="0">
              <a:cs typeface="Calibri"/>
            </a:endParaRPr>
          </a:p>
          <a:p>
            <a:pPr marL="171450" indent="-171450">
              <a:spcBef>
                <a:spcPct val="50000"/>
              </a:spcBef>
              <a:buClr>
                <a:schemeClr val="bg1">
                  <a:lumMod val="75000"/>
                </a:schemeClr>
              </a:buClr>
              <a:buFont typeface="Wingdings" panose="05000000000000000000" pitchFamily="2" charset="2"/>
              <a:buChar char="§"/>
            </a:pPr>
            <a:endParaRPr lang="pl-PL" altLang="pl-PL" sz="800" dirty="0">
              <a:latin typeface="Calibri"/>
              <a:cs typeface="Calibri"/>
            </a:endParaRPr>
          </a:p>
          <a:p>
            <a:pPr marL="341630" indent="-341630">
              <a:buClr>
                <a:schemeClr val="bg1">
                  <a:lumMod val="75000"/>
                </a:schemeClr>
              </a:buClr>
              <a:buFont typeface="Wingdings" panose="05000000000000000000" pitchFamily="2" charset="2"/>
              <a:buChar char="§"/>
              <a:defRPr/>
            </a:pPr>
            <a:r>
              <a:rPr lang="pl-PL" altLang="pl-PL" sz="1800" dirty="0"/>
              <a:t>11. miejsce w rankingu </a:t>
            </a:r>
            <a:br>
              <a:rPr lang="pl-PL" altLang="pl-PL" sz="1800" dirty="0"/>
            </a:br>
            <a:r>
              <a:rPr lang="pl-PL" altLang="pl-PL" sz="1800" dirty="0"/>
              <a:t>Liceów Ogólnokształcących w kraju </a:t>
            </a:r>
          </a:p>
          <a:p>
            <a:pPr marL="341630" indent="-341630">
              <a:buClr>
                <a:schemeClr val="bg1">
                  <a:lumMod val="75000"/>
                </a:schemeClr>
              </a:buClr>
              <a:buFont typeface="Wingdings" panose="05000000000000000000" pitchFamily="2" charset="2"/>
              <a:buChar char="§"/>
              <a:defRPr/>
            </a:pPr>
            <a:r>
              <a:rPr lang="pl-PL" altLang="pl-PL" sz="1800" dirty="0"/>
              <a:t>11. miejsce w rankingu Maturalnych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Akademickich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t>
            </a:r>
            <a:br>
              <a:rPr lang="pl-PL" altLang="pl-PL" sz="1800" dirty="0"/>
            </a:br>
            <a:r>
              <a:rPr lang="pl-PL" altLang="pl-PL" sz="1800" dirty="0"/>
              <a:t>Dolnośląskich Liceów Ogólnokształcących </a:t>
            </a:r>
          </a:p>
          <a:p>
            <a:pPr>
              <a:buClr>
                <a:srgbClr val="C00000"/>
              </a:buClr>
              <a:defRPr/>
            </a:pPr>
            <a:endParaRPr lang="pl-PL" sz="1800" dirty="0"/>
          </a:p>
          <a:p>
            <a:pPr marL="341630" indent="-341630">
              <a:buClr>
                <a:schemeClr val="bg1">
                  <a:lumMod val="50000"/>
                </a:schemeClr>
              </a:buClr>
              <a:buFont typeface="Arial" panose="020B0604020202020204" pitchFamily="34" charset="0"/>
              <a:buChar char="•"/>
              <a:defRPr/>
            </a:pPr>
            <a:endParaRPr lang="pl-PL" sz="145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pic>
        <p:nvPicPr>
          <p:cNvPr id="12" name="Obraz 11">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9570" y="4106763"/>
            <a:ext cx="2056630" cy="2031950"/>
          </a:xfrm>
          <a:prstGeom prst="rect">
            <a:avLst/>
          </a:prstGeom>
        </p:spPr>
      </p:pic>
      <p:grpSp>
        <p:nvGrpSpPr>
          <p:cNvPr id="13" name="Grupa 12">
            <a:extLst>
              <a:ext uri="{FF2B5EF4-FFF2-40B4-BE49-F238E27FC236}">
                <a16:creationId xmlns:a16="http://schemas.microsoft.com/office/drawing/2014/main" id="{93651ACE-552E-4289-9C3B-7211F9A84559}"/>
              </a:ext>
            </a:extLst>
          </p:cNvPr>
          <p:cNvGrpSpPr/>
          <p:nvPr/>
        </p:nvGrpSpPr>
        <p:grpSpPr>
          <a:xfrm>
            <a:off x="1653021" y="3559324"/>
            <a:ext cx="4476184" cy="504054"/>
            <a:chOff x="1343471" y="1013921"/>
            <a:chExt cx="6408709" cy="1839015"/>
          </a:xfrm>
        </p:grpSpPr>
        <p:cxnSp>
          <p:nvCxnSpPr>
            <p:cNvPr id="14" name="Łącznik prosty 13">
              <a:extLst>
                <a:ext uri="{FF2B5EF4-FFF2-40B4-BE49-F238E27FC236}">
                  <a16:creationId xmlns:a16="http://schemas.microsoft.com/office/drawing/2014/main" id="{B426B5BE-9997-4B1E-AD7F-98E992F6A096}"/>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5" name="Łącznik prosty 14">
              <a:extLst>
                <a:ext uri="{FF2B5EF4-FFF2-40B4-BE49-F238E27FC236}">
                  <a16:creationId xmlns:a16="http://schemas.microsoft.com/office/drawing/2014/main" id="{791C5FD2-A15A-425B-8BFD-349F70AD0247}"/>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Lst>
          </p:cNvPr>
          <p:cNvGrpSpPr/>
          <p:nvPr/>
        </p:nvGrpSpPr>
        <p:grpSpPr>
          <a:xfrm>
            <a:off x="843272" y="415819"/>
            <a:ext cx="11363789" cy="864096"/>
            <a:chOff x="828211" y="216754"/>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8431" y="216754"/>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badania i innowacje</a:t>
              </a: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a:lnSpc>
                <a:spcPct val="120000"/>
              </a:lnSpc>
              <a:spcAft>
                <a:spcPts val="1200"/>
              </a:spcAft>
              <a:defRPr/>
            </a:pPr>
            <a:r>
              <a:rPr lang="pl-PL" sz="2200" b="1" dirty="0"/>
              <a:t>Wyniki badań naukowych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24 847 </a:t>
            </a:r>
            <a:r>
              <a:rPr lang="pl-PL" sz="2100" dirty="0"/>
              <a:t>publikacji w czasopismach z Listy Filadelfijskiej</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22 985 </a:t>
            </a:r>
            <a:r>
              <a:rPr lang="pl-PL" sz="2100" dirty="0"/>
              <a:t>publikacji w czasopismach z </a:t>
            </a:r>
            <a:r>
              <a:rPr lang="pl-PL" sz="2100" dirty="0" err="1"/>
              <a:t>Impact</a:t>
            </a:r>
            <a:r>
              <a:rPr lang="pl-PL" sz="2100" dirty="0"/>
              <a:t> </a:t>
            </a:r>
            <a:r>
              <a:rPr lang="pl-PL" sz="2100" dirty="0" err="1"/>
              <a:t>Factor</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6 279 </a:t>
            </a:r>
            <a:r>
              <a:rPr lang="pl-PL" sz="2100" dirty="0"/>
              <a:t>zgłoszeń wynalazków, w tym wzorów użytkowych </a:t>
            </a:r>
            <a:br>
              <a:rPr lang="pl-PL" sz="2100" dirty="0"/>
            </a:br>
            <a:r>
              <a:rPr lang="pl-PL" sz="2100" dirty="0"/>
              <a:t>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2 822 </a:t>
            </a:r>
            <a:r>
              <a:rPr lang="pl-PL" sz="2100" dirty="0"/>
              <a:t>uzyskanych patentów i innych praw ochronnych</a:t>
            </a:r>
            <a:endParaRPr lang="pl-PL" sz="2100" b="1" dirty="0"/>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Lst>
          </p:cNvPr>
          <p:cNvGrpSpPr/>
          <p:nvPr/>
        </p:nvGrpSpPr>
        <p:grpSpPr>
          <a:xfrm>
            <a:off x="1335718" y="1196752"/>
            <a:ext cx="6632490"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
          </p:nvPr>
        </p:nvSpPr>
        <p:spPr>
          <a:xfrm>
            <a:off x="1224427" y="1883779"/>
            <a:ext cx="6897388" cy="4308531"/>
          </a:xfrm>
        </p:spPr>
        <p:txBody>
          <a:bodyPr>
            <a:noAutofit/>
          </a:bodyPr>
          <a:lstStyle/>
          <a:p>
            <a:pPr>
              <a:spcBef>
                <a:spcPts val="400"/>
              </a:spcBef>
              <a:buNone/>
            </a:pPr>
            <a:r>
              <a:rPr lang="pl-PL" altLang="pl-PL" sz="2000" b="1" dirty="0">
                <a:cs typeface="Calibri" pitchFamily="34" charset="0"/>
              </a:rPr>
              <a:t>Cele</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wspólne prace badawcze wdrożeniowe w różnych branżach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rozwój nowych technologii</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rozwój przedsiębiorczości akademickiej </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komercjalizacja wyników badań naukowych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kształcenie i doskonalenie kadr inżynierskich dla gospodarki</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współpraca w zakresie wykorzystywania zaplecza naukowego, badawczego, dydaktycznego i szkoleniowego</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możliwość odbywania praktyk i staży, realizacji prac dyplomowych w przedsiębiorstwach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wspieranie karier absolwentów </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przygotowanie i realizacja projektów finansowanych z funduszy i dotacji krajowych i zagranicznych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promowanie nowoczesnych rozwiązań technologicznych</a:t>
            </a:r>
          </a:p>
        </p:txBody>
      </p:sp>
      <p:grpSp>
        <p:nvGrpSpPr>
          <p:cNvPr id="10" name="Grupa 9">
            <a:extLst>
              <a:ext uri="{FF2B5EF4-FFF2-40B4-BE49-F238E27FC236}">
                <a16:creationId xmlns:a16="http://schemas.microsoft.com/office/drawing/2014/main" id="{D6421B0C-B45B-480E-A6F0-C5EA3D194E9A}"/>
              </a:ext>
            </a:extLst>
          </p:cNvPr>
          <p:cNvGrpSpPr/>
          <p:nvPr/>
        </p:nvGrpSpPr>
        <p:grpSpPr>
          <a:xfrm>
            <a:off x="1271465" y="1834317"/>
            <a:ext cx="6807985" cy="446474"/>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Lst>
          </p:cNvPr>
          <p:cNvGrpSpPr/>
          <p:nvPr/>
        </p:nvGrpSpPr>
        <p:grpSpPr>
          <a:xfrm>
            <a:off x="1214836" y="665690"/>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Tree>
    <p:extLst>
      <p:ext uri="{BB962C8B-B14F-4D97-AF65-F5344CB8AC3E}">
        <p14:creationId xmlns:p14="http://schemas.microsoft.com/office/powerpoint/2010/main" val="19624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38300" y="954804"/>
            <a:ext cx="693949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dirty="0">
                <a:cs typeface="Calibri" pitchFamily="34" charset="0"/>
              </a:rPr>
              <a:t>Politechnika Wrocławska stawia sobie za cel rozwój otaczającego ją środowiska innowacyjnej przedsiębiorczości, wspierającego wynalazczość i innowacyjność nowych przedsiębiorstw, a także transfer wiedzy i technologii do podmiotów już obecnych na rynku. Ważnym elementem są tu działające obecnie w strukturze uczelni: </a:t>
            </a:r>
            <a:endParaRPr lang="pl-PL" altLang="pl-PL" sz="2100" dirty="0">
              <a:cs typeface="Calibri" pitchFamily="34" charset="0"/>
            </a:endParaRP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Centrum Innowacji i Biznesu</a:t>
            </a: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Wrocławskie Centrum Transferu Technologii </a:t>
            </a: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Akademicki Inkubator Przedsiębiorczości</a:t>
            </a:r>
            <a:r>
              <a:rPr lang="pl-PL" altLang="pl-PL" sz="2100" dirty="0">
                <a:cs typeface="Calibri" pitchFamily="34" charset="0"/>
              </a:rPr>
              <a:t>. </a:t>
            </a:r>
          </a:p>
        </p:txBody>
      </p:sp>
      <p:pic>
        <p:nvPicPr>
          <p:cNvPr id="3" name="Obraz 2">
            <a:extLst>
              <a:ext uri="{FF2B5EF4-FFF2-40B4-BE49-F238E27FC236}">
                <a16:creationId xmlns:a16="http://schemas.microsoft.com/office/drawing/2014/main" id="{7020A9E5-1BA4-6AC7-57B1-44B18512ACFC}"/>
              </a:ext>
            </a:extLst>
          </p:cNvPr>
          <p:cNvPicPr>
            <a:picLocks noChangeAspect="1"/>
          </p:cNvPicPr>
          <p:nvPr/>
        </p:nvPicPr>
        <p:blipFill>
          <a:blip r:embed="rId3"/>
          <a:srcRect l="51139" t="230" r="23732" b="230"/>
          <a:stretch/>
        </p:blipFill>
        <p:spPr>
          <a:xfrm>
            <a:off x="8256240" y="0"/>
            <a:ext cx="3935760" cy="6858000"/>
          </a:xfrm>
          <a:prstGeom prst="rect">
            <a:avLst/>
          </a:prstGeom>
        </p:spPr>
      </p:pic>
    </p:spTree>
    <p:extLst>
      <p:ext uri="{BB962C8B-B14F-4D97-AF65-F5344CB8AC3E}">
        <p14:creationId xmlns:p14="http://schemas.microsoft.com/office/powerpoint/2010/main" val="1807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pic>
        <p:nvPicPr>
          <p:cNvPr id="4" name="Google Shape;99;p2">
            <a:extLst>
              <a:ext uri="{FF2B5EF4-FFF2-40B4-BE49-F238E27FC236}">
                <a16:creationId xmlns:a16="http://schemas.microsoft.com/office/drawing/2014/main" id="{A2B878BE-EAC1-6BAE-751A-229BC0458146}"/>
              </a:ext>
            </a:extLst>
          </p:cNvPr>
          <p:cNvPicPr preferRelativeResize="0"/>
          <p:nvPr/>
        </p:nvPicPr>
        <p:blipFill>
          <a:blip r:embed="rId3" cstate="print">
            <a:extLst>
              <a:ext uri="{28A0092B-C50C-407E-A947-70E740481C1C}">
                <a14:useLocalDpi xmlns:a14="http://schemas.microsoft.com/office/drawing/2010/main" val="0"/>
              </a:ext>
            </a:extLst>
          </a:blip>
          <a:srcRect/>
          <a:stretch/>
        </p:blipFill>
        <p:spPr>
          <a:xfrm>
            <a:off x="8256240" y="0"/>
            <a:ext cx="3935759" cy="5840409"/>
          </a:xfrm>
          <a:prstGeom prst="rect">
            <a:avLst/>
          </a:prstGeom>
          <a:noFill/>
          <a:ln>
            <a:noFill/>
          </a:ln>
        </p:spPr>
      </p:pic>
      <p:sp>
        <p:nvSpPr>
          <p:cNvPr id="11" name="Prostokąt 10">
            <a:extLst>
              <a:ext uri="{FF2B5EF4-FFF2-40B4-BE49-F238E27FC236}">
                <a16:creationId xmlns:a16="http://schemas.microsoft.com/office/drawing/2014/main" id="{715AA2E6-C05C-E265-15F9-925723684253}"/>
              </a:ext>
            </a:extLst>
          </p:cNvPr>
          <p:cNvSpPr/>
          <p:nvPr/>
        </p:nvSpPr>
        <p:spPr>
          <a:xfrm>
            <a:off x="8256241" y="5840409"/>
            <a:ext cx="3935759" cy="103460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Grafika 12">
            <a:extLst>
              <a:ext uri="{FF2B5EF4-FFF2-40B4-BE49-F238E27FC236}">
                <a16:creationId xmlns:a16="http://schemas.microsoft.com/office/drawing/2014/main" id="{7BC41FAD-A34A-C54A-9CA1-3A3ED3C279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27186" y="5926239"/>
            <a:ext cx="1378466" cy="837183"/>
          </a:xfrm>
          <a:prstGeom prst="rect">
            <a:avLst/>
          </a:prstGeom>
        </p:spPr>
      </p:pic>
      <p:pic>
        <p:nvPicPr>
          <p:cNvPr id="10" name="Grafika 9">
            <a:hlinkClick r:id="rId6"/>
            <a:extLst>
              <a:ext uri="{FF2B5EF4-FFF2-40B4-BE49-F238E27FC236}">
                <a16:creationId xmlns:a16="http://schemas.microsoft.com/office/drawing/2014/main" id="{1434C60C-3212-C0F3-872D-794C4D5ABF8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51949" y="6247648"/>
            <a:ext cx="228035" cy="228035"/>
          </a:xfrm>
          <a:prstGeom prst="rect">
            <a:avLst/>
          </a:prstGeom>
        </p:spPr>
      </p:pic>
      <p:pic>
        <p:nvPicPr>
          <p:cNvPr id="14" name="Grafika 13">
            <a:hlinkClick r:id="rId9"/>
            <a:extLst>
              <a:ext uri="{FF2B5EF4-FFF2-40B4-BE49-F238E27FC236}">
                <a16:creationId xmlns:a16="http://schemas.microsoft.com/office/drawing/2014/main" id="{073A3563-3F74-430A-8C14-07CDEB579F6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70972" y="6247649"/>
            <a:ext cx="228035" cy="228035"/>
          </a:xfrm>
          <a:prstGeom prst="rect">
            <a:avLst/>
          </a:prstGeom>
        </p:spPr>
      </p:pic>
      <p:pic>
        <p:nvPicPr>
          <p:cNvPr id="16" name="Grafika 15">
            <a:hlinkClick r:id="rId12"/>
            <a:extLst>
              <a:ext uri="{FF2B5EF4-FFF2-40B4-BE49-F238E27FC236}">
                <a16:creationId xmlns:a16="http://schemas.microsoft.com/office/drawing/2014/main" id="{39FC8016-2D65-92A1-C956-8991A24BA48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189995"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5844198" y="6509506"/>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latin typeface="Kanit" pitchFamily="2" charset="-34"/>
                <a:cs typeface="Kanit" pitchFamily="2" charset="-34"/>
              </a:rPr>
              <a:t>@Centrum Innowacji i Biznesu </a:t>
            </a:r>
            <a:r>
              <a:rPr lang="pl-PL" altLang="pl-PL" sz="1050" dirty="0" err="1">
                <a:latin typeface="Kanit" pitchFamily="2" charset="-34"/>
                <a:cs typeface="Kanit" pitchFamily="2" charset="-34"/>
              </a:rPr>
              <a:t>PWr</a:t>
            </a:r>
            <a:endParaRPr lang="pl-PL" altLang="pl-PL" sz="1050"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C85F87B9-460E-45FB-B8F5-32DF2E90D70D}"/>
              </a:ext>
            </a:extLst>
          </p:cNvPr>
          <p:cNvSpPr txBox="1"/>
          <p:nvPr/>
        </p:nvSpPr>
        <p:spPr>
          <a:xfrm>
            <a:off x="1104132" y="1158568"/>
            <a:ext cx="6939494" cy="4401205"/>
          </a:xfrm>
          <a:prstGeom prst="rect">
            <a:avLst/>
          </a:prstGeom>
          <a:noFill/>
        </p:spPr>
        <p:txBody>
          <a:bodyPr wrap="square" rtlCol="0">
            <a:spAutoFit/>
          </a:bodyPr>
          <a:lstStyle/>
          <a:p>
            <a:pPr>
              <a:buClr>
                <a:srgbClr val="C00000"/>
              </a:buClr>
            </a:pPr>
            <a:r>
              <a:rPr lang="pl-PL" sz="2000" dirty="0">
                <a:latin typeface="Calibri" panose="020F0502020204030204" pitchFamily="34" charset="0"/>
                <a:cs typeface="Calibri" panose="020F0502020204030204" pitchFamily="34" charset="0"/>
              </a:rPr>
              <a:t>Misją Centrum Innowacji i Biznesu jest inicjowanie i wspieranie innowacyjnych przedsięwzięć dla gospodarki.</a:t>
            </a:r>
          </a:p>
          <a:p>
            <a:pPr>
              <a:buClr>
                <a:srgbClr val="C00000"/>
              </a:buClr>
            </a:pPr>
            <a:endParaRPr lang="pl-PL" sz="2000" dirty="0">
              <a:latin typeface="Calibri" panose="020F0502020204030204" pitchFamily="34" charset="0"/>
              <a:cs typeface="Calibri" panose="020F0502020204030204" pitchFamily="34" charset="0"/>
            </a:endParaRP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Identyfikuje i monitoruje projekty naukowo-badawcze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o wysokim potencjale komercjalizacyjnym</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Wspiera innowacje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Prowadzi </a:t>
            </a:r>
            <a:r>
              <a:rPr lang="pl-PL" sz="2000" b="1" dirty="0">
                <a:latin typeface="Calibri" panose="020F0502020204030204" pitchFamily="34" charset="0"/>
                <a:cs typeface="Calibri" panose="020F0502020204030204" pitchFamily="34" charset="0"/>
              </a:rPr>
              <a:t>Regionalny Ośrodek Informacji Patentowej </a:t>
            </a:r>
            <a:br>
              <a:rPr lang="pl-PL" sz="2000" b="1"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dla podmiotów zewnętrznych, pomagając w ochronie prawnej własności intelektualnej oraz </a:t>
            </a:r>
            <a:r>
              <a:rPr lang="pl-PL" sz="2000" b="1" dirty="0">
                <a:latin typeface="Calibri" panose="020F0502020204030204" pitchFamily="34" charset="0"/>
                <a:cs typeface="Calibri" panose="020F0502020204030204" pitchFamily="34" charset="0"/>
              </a:rPr>
              <a:t>Patent </a:t>
            </a:r>
            <a:r>
              <a:rPr lang="pl-PL" sz="2000" b="1" dirty="0" err="1">
                <a:latin typeface="Calibri" panose="020F0502020204030204" pitchFamily="34" charset="0"/>
                <a:cs typeface="Calibri" panose="020F0502020204030204" pitchFamily="34" charset="0"/>
              </a:rPr>
              <a:t>Intelligence</a:t>
            </a:r>
            <a:r>
              <a:rPr lang="pl-PL" sz="2000" b="1" dirty="0">
                <a:latin typeface="Calibri" panose="020F0502020204030204" pitchFamily="34" charset="0"/>
                <a:cs typeface="Calibri" panose="020F0502020204030204" pitchFamily="34" charset="0"/>
              </a:rPr>
              <a:t> </a:t>
            </a:r>
            <a:r>
              <a:rPr lang="pl-PL" sz="2000" b="1" dirty="0" err="1">
                <a:latin typeface="Calibri" panose="020F0502020204030204" pitchFamily="34" charset="0"/>
                <a:cs typeface="Calibri" panose="020F0502020204030204" pitchFamily="34" charset="0"/>
              </a:rPr>
              <a:t>Institute</a:t>
            </a:r>
            <a:r>
              <a:rPr lang="pl-PL" sz="2000"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Organizuje wydarzenia, konferencje i warsztaty</a:t>
            </a:r>
          </a:p>
        </p:txBody>
      </p:sp>
    </p:spTree>
    <p:extLst>
      <p:ext uri="{BB962C8B-B14F-4D97-AF65-F5344CB8AC3E}">
        <p14:creationId xmlns:p14="http://schemas.microsoft.com/office/powerpoint/2010/main" val="23156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sp>
        <p:nvSpPr>
          <p:cNvPr id="26" name="Strzałka: w prawo 25">
            <a:extLst>
              <a:ext uri="{FF2B5EF4-FFF2-40B4-BE49-F238E27FC236}">
                <a16:creationId xmlns:a16="http://schemas.microsoft.com/office/drawing/2014/main" id="{14D96A91-E06F-4D70-A8E6-E11CEC41F367}"/>
              </a:ext>
            </a:extLst>
          </p:cNvPr>
          <p:cNvSpPr/>
          <p:nvPr/>
        </p:nvSpPr>
        <p:spPr>
          <a:xfrm>
            <a:off x="11333804" y="69541"/>
            <a:ext cx="602681" cy="56980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atin typeface="Calibri" panose="020F0502020204030204" pitchFamily="34" charset="0"/>
              <a:cs typeface="Calibri" panose="020F0502020204030204" pitchFamily="34" charset="0"/>
            </a:endParaRPr>
          </a:p>
        </p:txBody>
      </p:sp>
      <p:pic>
        <p:nvPicPr>
          <p:cNvPr id="64" name="Google Shape;160;p4">
            <a:extLst>
              <a:ext uri="{FF2B5EF4-FFF2-40B4-BE49-F238E27FC236}">
                <a16:creationId xmlns:a16="http://schemas.microsoft.com/office/drawing/2014/main" id="{719B8AF2-95BC-23AA-9CBF-130DA27E5B1C}"/>
              </a:ext>
            </a:extLst>
          </p:cNvPr>
          <p:cNvPicPr preferRelativeResize="0"/>
          <p:nvPr/>
        </p:nvPicPr>
        <p:blipFill>
          <a:blip r:embed="rId3" cstate="print">
            <a:extLst>
              <a:ext uri="{28A0092B-C50C-407E-A947-70E740481C1C}">
                <a14:useLocalDpi xmlns:a14="http://schemas.microsoft.com/office/drawing/2010/main" val="0"/>
              </a:ext>
            </a:extLst>
          </a:blip>
          <a:srcRect t="-1" b="-848"/>
          <a:stretch/>
        </p:blipFill>
        <p:spPr>
          <a:xfrm>
            <a:off x="8352373" y="1189762"/>
            <a:ext cx="2874314" cy="2899544"/>
          </a:xfrm>
          <a:prstGeom prst="rect">
            <a:avLst/>
          </a:prstGeom>
          <a:noFill/>
          <a:ln>
            <a:noFill/>
          </a:ln>
        </p:spPr>
      </p:pic>
      <p:sp>
        <p:nvSpPr>
          <p:cNvPr id="69" name="Google Shape;166;p4">
            <a:extLst>
              <a:ext uri="{FF2B5EF4-FFF2-40B4-BE49-F238E27FC236}">
                <a16:creationId xmlns:a16="http://schemas.microsoft.com/office/drawing/2014/main" id="{D0EA8E1D-42AA-D8B8-4DB8-38CFE770F000}"/>
              </a:ext>
            </a:extLst>
          </p:cNvPr>
          <p:cNvSpPr txBox="1"/>
          <p:nvPr/>
        </p:nvSpPr>
        <p:spPr>
          <a:xfrm>
            <a:off x="1191328" y="5341715"/>
            <a:ext cx="8598202" cy="144650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Dopełnienie formalności w imieniu przedsiębiorców i naukowców</a:t>
            </a:r>
            <a:endParaRPr sz="2000" dirty="0"/>
          </a:p>
          <a:p>
            <a:pPr marL="285750" marR="0" lvl="0" indent="-285750" algn="l" rtl="0">
              <a:spcBef>
                <a:spcPts val="120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Obsługa formalno-prawna również w zakresie ochrony własności intelektualnej i zabezpieczeń patentowych</a:t>
            </a:r>
            <a:endParaRPr sz="20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4086432" y="1226589"/>
            <a:ext cx="3615665" cy="707846"/>
          </a:xfrm>
          <a:prstGeom prst="rect">
            <a:avLst/>
          </a:prstGeom>
          <a:noFill/>
          <a:ln w="28575">
            <a:solidFill>
              <a:srgbClr val="B40000"/>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cs typeface="Calibri"/>
                <a:sym typeface="Calibri"/>
              </a:rPr>
              <a:t>Otrzymanie</a:t>
            </a:r>
            <a:r>
              <a:rPr lang="pl-PL" sz="2000" b="1" dirty="0">
                <a:solidFill>
                  <a:schemeClr val="dk1"/>
                </a:solidFill>
                <a:latin typeface="Calibri"/>
                <a:ea typeface="Calibri"/>
                <a:cs typeface="Calibri"/>
                <a:sym typeface="Calibri"/>
              </a:rPr>
              <a:t> </a:t>
            </a:r>
            <a:br>
              <a:rPr lang="pl-PL" sz="2000" b="1" dirty="0">
                <a:solidFill>
                  <a:schemeClr val="dk1"/>
                </a:solidFill>
                <a:latin typeface="Calibri"/>
                <a:ea typeface="Calibri"/>
                <a:cs typeface="Calibri"/>
                <a:sym typeface="Calibri"/>
              </a:rPr>
            </a:br>
            <a:r>
              <a:rPr lang="pl-PL" sz="2000" b="1" dirty="0">
                <a:solidFill>
                  <a:schemeClr val="dk1"/>
                </a:solidFill>
                <a:latin typeface="Calibri"/>
                <a:ea typeface="Calibri"/>
                <a:cs typeface="Calibri"/>
                <a:sym typeface="Calibri"/>
              </a:rPr>
              <a:t>zapytania</a:t>
            </a:r>
            <a:endParaRPr sz="2000"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4116847" y="4089306"/>
            <a:ext cx="3635337" cy="707846"/>
          </a:xfrm>
          <a:prstGeom prst="rect">
            <a:avLst/>
          </a:prstGeom>
          <a:noFill/>
          <a:ln w="28575">
            <a:solidFill>
              <a:srgbClr val="B40000"/>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ea typeface="Calibri"/>
                <a:cs typeface="Calibri"/>
                <a:sym typeface="Calibri"/>
              </a:rPr>
              <a:t>Wybór właściwych zespołów badawczych/działów uczelni</a:t>
            </a:r>
            <a:endParaRPr sz="2000"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266429" y="1226589"/>
            <a:ext cx="2253285" cy="707846"/>
          </a:xfrm>
          <a:prstGeom prst="rect">
            <a:avLst/>
          </a:prstGeom>
          <a:noFill/>
          <a:ln w="28575">
            <a:solidFill>
              <a:schemeClr val="bg1">
                <a:lumMod val="50000"/>
              </a:schemeClr>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Firma zewnętrzna/</a:t>
            </a:r>
            <a:br>
              <a:rPr lang="pl-PL" sz="2000" dirty="0">
                <a:solidFill>
                  <a:schemeClr val="dk1"/>
                </a:solidFill>
                <a:latin typeface="Calibri"/>
                <a:ea typeface="Calibri"/>
                <a:cs typeface="Calibri"/>
                <a:sym typeface="Calibri"/>
              </a:rPr>
            </a:br>
            <a:r>
              <a:rPr lang="pl-PL" sz="20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8352373" y="4068936"/>
            <a:ext cx="2874314" cy="707846"/>
          </a:xfrm>
          <a:prstGeom prst="rect">
            <a:avLst/>
          </a:prstGeom>
          <a:noFill/>
          <a:ln w="28575">
            <a:solidFill>
              <a:schemeClr val="bg1">
                <a:lumMod val="50000"/>
              </a:schemeClr>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Jednostki badawcze uczelni/działy uczelni</a:t>
            </a:r>
            <a:endParaRPr sz="2000" dirty="0"/>
          </a:p>
        </p:txBody>
      </p:sp>
      <p:grpSp>
        <p:nvGrpSpPr>
          <p:cNvPr id="13" name="Grupa 12">
            <a:extLst>
              <a:ext uri="{FF2B5EF4-FFF2-40B4-BE49-F238E27FC236}">
                <a16:creationId xmlns:a16="http://schemas.microsoft.com/office/drawing/2014/main" id="{3030410B-A6FF-4FD8-BA85-5387C44206C5}"/>
              </a:ext>
            </a:extLst>
          </p:cNvPr>
          <p:cNvGrpSpPr/>
          <p:nvPr/>
        </p:nvGrpSpPr>
        <p:grpSpPr>
          <a:xfrm>
            <a:off x="4116847" y="2492896"/>
            <a:ext cx="3604554" cy="996694"/>
            <a:chOff x="3806728" y="2149190"/>
            <a:chExt cx="3604554" cy="996694"/>
          </a:xfrm>
        </p:grpSpPr>
        <p:grpSp>
          <p:nvGrpSpPr>
            <p:cNvPr id="10" name="Grupa 9">
              <a:extLst>
                <a:ext uri="{FF2B5EF4-FFF2-40B4-BE49-F238E27FC236}">
                  <a16:creationId xmlns:a16="http://schemas.microsoft.com/office/drawing/2014/main" id="{18A6ABA3-70F8-FD7B-9098-54B4161E9ADB}"/>
                </a:ext>
              </a:extLst>
            </p:cNvPr>
            <p:cNvGrpSpPr/>
            <p:nvPr/>
          </p:nvGrpSpPr>
          <p:grpSpPr>
            <a:xfrm>
              <a:off x="4165387" y="2149190"/>
              <a:ext cx="3245895" cy="982960"/>
              <a:chOff x="4165387" y="2149190"/>
              <a:chExt cx="3245895" cy="982960"/>
            </a:xfrm>
          </p:grpSpPr>
          <p:grpSp>
            <p:nvGrpSpPr>
              <p:cNvPr id="8" name="Grupa 7">
                <a:extLst>
                  <a:ext uri="{FF2B5EF4-FFF2-40B4-BE49-F238E27FC236}">
                    <a16:creationId xmlns:a16="http://schemas.microsoft.com/office/drawing/2014/main" id="{E0DF15EA-FA16-F0A2-6B11-68144B88481D}"/>
                  </a:ext>
                </a:extLst>
              </p:cNvPr>
              <p:cNvGrpSpPr/>
              <p:nvPr/>
            </p:nvGrpSpPr>
            <p:grpSpPr>
              <a:xfrm>
                <a:off x="4198608" y="2578193"/>
                <a:ext cx="2973560" cy="553957"/>
                <a:chOff x="4780360" y="2854788"/>
                <a:chExt cx="2973560" cy="553957"/>
              </a:xfrm>
            </p:grpSpPr>
            <p:sp>
              <p:nvSpPr>
                <p:cNvPr id="65" name="Google Shape;162;p4">
                  <a:extLst>
                    <a:ext uri="{FF2B5EF4-FFF2-40B4-BE49-F238E27FC236}">
                      <a16:creationId xmlns:a16="http://schemas.microsoft.com/office/drawing/2014/main" id="{FF07248E-2E00-6367-8B1A-1F1CC6CCA776}"/>
                    </a:ext>
                  </a:extLst>
                </p:cNvPr>
                <p:cNvSpPr txBox="1"/>
                <p:nvPr/>
              </p:nvSpPr>
              <p:spPr>
                <a:xfrm>
                  <a:off x="5174279" y="2854788"/>
                  <a:ext cx="2579641"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dirty="0">
                      <a:solidFill>
                        <a:schemeClr val="dk1"/>
                      </a:solidFill>
                      <a:latin typeface="Kanit"/>
                      <a:ea typeface="Kanit"/>
                      <a:cs typeface="Kanit"/>
                      <a:sym typeface="Kanit"/>
                    </a:rPr>
                    <a:t>biznes.pwr.edu.pl</a:t>
                  </a:r>
                  <a:endParaRPr lang="pl-PL" sz="2000" dirty="0"/>
                </a:p>
              </p:txBody>
            </p:sp>
            <p:pic>
              <p:nvPicPr>
                <p:cNvPr id="67" name="Google Shape;164;p4">
                  <a:hlinkClick r:id="rId4"/>
                  <a:extLst>
                    <a:ext uri="{FF2B5EF4-FFF2-40B4-BE49-F238E27FC236}">
                      <a16:creationId xmlns:a16="http://schemas.microsoft.com/office/drawing/2014/main" id="{FCCC2A32-FE84-6D61-9B3C-2B67CEE931B2}"/>
                    </a:ext>
                  </a:extLst>
                </p:cNvPr>
                <p:cNvPicPr preferRelativeResize="0"/>
                <p:nvPr/>
              </p:nvPicPr>
              <p:blipFill rotWithShape="1">
                <a:blip r:embed="rId5">
                  <a:alphaModFix/>
                </a:blip>
                <a:srcRect/>
                <a:stretch/>
              </p:blipFill>
              <p:spPr>
                <a:xfrm>
                  <a:off x="4780360" y="3002597"/>
                  <a:ext cx="352562" cy="352562"/>
                </a:xfrm>
                <a:prstGeom prst="rect">
                  <a:avLst/>
                </a:prstGeom>
                <a:noFill/>
                <a:ln>
                  <a:noFill/>
                </a:ln>
              </p:spPr>
            </p:pic>
          </p:grpSp>
          <p:grpSp>
            <p:nvGrpSpPr>
              <p:cNvPr id="9" name="Grupa 8">
                <a:extLst>
                  <a:ext uri="{FF2B5EF4-FFF2-40B4-BE49-F238E27FC236}">
                    <a16:creationId xmlns:a16="http://schemas.microsoft.com/office/drawing/2014/main" id="{BC20878E-F614-CFF7-C1F3-6D6E2FE86C04}"/>
                  </a:ext>
                </a:extLst>
              </p:cNvPr>
              <p:cNvGrpSpPr/>
              <p:nvPr/>
            </p:nvGrpSpPr>
            <p:grpSpPr>
              <a:xfrm>
                <a:off x="4165387" y="2149190"/>
                <a:ext cx="3245895" cy="553957"/>
                <a:chOff x="4770229" y="2369329"/>
                <a:chExt cx="3245895" cy="553957"/>
              </a:xfrm>
            </p:grpSpPr>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770229" y="2500327"/>
                  <a:ext cx="352562" cy="352562"/>
                </a:xfrm>
                <a:prstGeom prst="rect">
                  <a:avLst/>
                </a:prstGeom>
                <a:noFill/>
                <a:ln>
                  <a:noFill/>
                </a:ln>
              </p:spPr>
            </p:pic>
            <p:sp>
              <p:nvSpPr>
                <p:cNvPr id="7" name="Google Shape;162;p4">
                  <a:extLst>
                    <a:ext uri="{FF2B5EF4-FFF2-40B4-BE49-F238E27FC236}">
                      <a16:creationId xmlns:a16="http://schemas.microsoft.com/office/drawing/2014/main" id="{14F91D76-4882-76C2-4C03-34DE7C153A38}"/>
                    </a:ext>
                  </a:extLst>
                </p:cNvPr>
                <p:cNvSpPr txBox="1"/>
                <p:nvPr/>
              </p:nvSpPr>
              <p:spPr>
                <a:xfrm>
                  <a:off x="5197369" y="2369329"/>
                  <a:ext cx="2818755"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u="sng" dirty="0">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000" dirty="0">
                      <a:latin typeface="Kanit"/>
                      <a:ea typeface="Kanit"/>
                      <a:cs typeface="Kanit"/>
                      <a:sym typeface="Kanit"/>
                    </a:rPr>
                    <a:t> </a:t>
                  </a:r>
                  <a:endParaRPr sz="2000" dirty="0"/>
                </a:p>
              </p:txBody>
            </p:sp>
          </p:grpSp>
        </p:grpSp>
        <p:sp>
          <p:nvSpPr>
            <p:cNvPr id="12" name="Prostokąt 11">
              <a:extLst>
                <a:ext uri="{FF2B5EF4-FFF2-40B4-BE49-F238E27FC236}">
                  <a16:creationId xmlns:a16="http://schemas.microsoft.com/office/drawing/2014/main" id="{F685F59B-315E-7CC1-37C0-85CFD397F784}"/>
                </a:ext>
              </a:extLst>
            </p:cNvPr>
            <p:cNvSpPr/>
            <p:nvPr/>
          </p:nvSpPr>
          <p:spPr>
            <a:xfrm>
              <a:off x="3806728" y="2165156"/>
              <a:ext cx="3583078" cy="980728"/>
            </a:xfrm>
            <a:prstGeom prst="rect">
              <a:avLst/>
            </a:prstGeom>
            <a:noFill/>
            <a:ln w="28575">
              <a:solidFill>
                <a:srgbClr val="B40000"/>
              </a:solidFill>
            </a:ln>
          </p:spPr>
          <p:txBody>
            <a:bodyPr spcFirstLastPara="1" wrap="square" lIns="91425" tIns="45700" rIns="91425" bIns="45700" anchor="t" anchorCtr="0">
              <a:spAutoFit/>
            </a:bodyPr>
            <a:lstStyle/>
            <a:p>
              <a:pPr algn="ctr">
                <a:spcBef>
                  <a:spcPts val="0"/>
                </a:spcBef>
                <a:spcAft>
                  <a:spcPts val="0"/>
                </a:spcAft>
              </a:pPr>
              <a:endParaRPr lang="pl-PL" sz="2000" b="1">
                <a:solidFill>
                  <a:schemeClr val="dk1"/>
                </a:solidFill>
                <a:latin typeface="Calibri"/>
                <a:cs typeface="Calibri"/>
              </a:endParaRPr>
            </a:p>
          </p:txBody>
        </p:sp>
      </p:grpSp>
      <p:sp>
        <p:nvSpPr>
          <p:cNvPr id="14" name="Strzałka: w prawo 13">
            <a:extLst>
              <a:ext uri="{FF2B5EF4-FFF2-40B4-BE49-F238E27FC236}">
                <a16:creationId xmlns:a16="http://schemas.microsoft.com/office/drawing/2014/main" id="{87F9FFFD-2415-4A61-AB3F-C7DE4AD37CE0}"/>
              </a:ext>
            </a:extLst>
          </p:cNvPr>
          <p:cNvSpPr/>
          <p:nvPr/>
        </p:nvSpPr>
        <p:spPr>
          <a:xfrm>
            <a:off x="3519715" y="1460534"/>
            <a:ext cx="560062" cy="293312"/>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a:extLst>
              <a:ext uri="{FF2B5EF4-FFF2-40B4-BE49-F238E27FC236}">
                <a16:creationId xmlns:a16="http://schemas.microsoft.com/office/drawing/2014/main" id="{90544DB1-B586-7C9D-2200-CE070DD164C7}"/>
              </a:ext>
            </a:extLst>
          </p:cNvPr>
          <p:cNvSpPr/>
          <p:nvPr/>
        </p:nvSpPr>
        <p:spPr>
          <a:xfrm>
            <a:off x="5644161" y="1934435"/>
            <a:ext cx="288032" cy="58883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trzałka: w dół 15">
            <a:extLst>
              <a:ext uri="{FF2B5EF4-FFF2-40B4-BE49-F238E27FC236}">
                <a16:creationId xmlns:a16="http://schemas.microsoft.com/office/drawing/2014/main" id="{C7C3D523-2BE4-8931-81B4-4951C42C6FB3}"/>
              </a:ext>
            </a:extLst>
          </p:cNvPr>
          <p:cNvSpPr/>
          <p:nvPr/>
        </p:nvSpPr>
        <p:spPr>
          <a:xfrm>
            <a:off x="5644161" y="3499078"/>
            <a:ext cx="288032" cy="590228"/>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a:extLst>
              <a:ext uri="{FF2B5EF4-FFF2-40B4-BE49-F238E27FC236}">
                <a16:creationId xmlns:a16="http://schemas.microsoft.com/office/drawing/2014/main" id="{2C2D8CE5-DCC4-F0F9-801A-CD85D48E9FD7}"/>
              </a:ext>
            </a:extLst>
          </p:cNvPr>
          <p:cNvSpPr/>
          <p:nvPr/>
        </p:nvSpPr>
        <p:spPr>
          <a:xfrm>
            <a:off x="7765831" y="4293096"/>
            <a:ext cx="560062" cy="293312"/>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8325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Potencjał badawczy</a:t>
            </a:r>
          </a:p>
        </p:txBody>
      </p:sp>
      <p:sp>
        <p:nvSpPr>
          <p:cNvPr id="3" name="Rectangle 3"/>
          <p:cNvSpPr>
            <a:spLocks noGrp="1"/>
          </p:cNvSpPr>
          <p:nvPr>
            <p:ph type="body" idx="1"/>
          </p:nvPr>
        </p:nvSpPr>
        <p:spPr>
          <a:xfrm>
            <a:off x="7872590" y="1099545"/>
            <a:ext cx="3552711" cy="317090"/>
          </a:xfrm>
        </p:spPr>
        <p:txBody>
          <a:bodyPr>
            <a:noAutofit/>
          </a:bodyPr>
          <a:lstStyle/>
          <a:p>
            <a:pPr algn="ctr">
              <a:spcBef>
                <a:spcPts val="250"/>
              </a:spcBef>
              <a:buClr>
                <a:schemeClr val="bg1">
                  <a:lumMod val="50000"/>
                </a:schemeClr>
              </a:buClr>
            </a:pPr>
            <a:r>
              <a:rPr lang="pl-PL" altLang="pl-PL" sz="1800" b="1" dirty="0">
                <a:cs typeface="Calibri" pitchFamily="34" charset="0"/>
              </a:rPr>
              <a:t>NAJNOWSZE CENTRA BADAWCZE</a:t>
            </a:r>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7690614" y="1543310"/>
            <a:ext cx="4303800" cy="5124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Wingdings" panose="05000000000000000000" pitchFamily="2" charset="2"/>
              <a:buChar char="§"/>
            </a:pPr>
            <a:r>
              <a:rPr lang="pl-PL" altLang="pl-PL" sz="1650" dirty="0" err="1">
                <a:latin typeface="Calibri" panose="020F0502020204030204" pitchFamily="34" charset="0"/>
                <a:cs typeface="Calibri" panose="020F0502020204030204" pitchFamily="34" charset="0"/>
              </a:rPr>
              <a:t>HealthTech</a:t>
            </a:r>
            <a:r>
              <a:rPr lang="pl-PL" altLang="pl-PL" sz="1650" dirty="0">
                <a:latin typeface="Calibri" panose="020F0502020204030204" pitchFamily="34" charset="0"/>
                <a:cs typeface="Calibri" panose="020F0502020204030204" pitchFamily="34" charset="0"/>
              </a:rPr>
              <a:t> </a:t>
            </a:r>
            <a:r>
              <a:rPr lang="pl-PL" altLang="pl-PL" sz="1650" dirty="0" err="1">
                <a:latin typeface="Calibri" panose="020F0502020204030204" pitchFamily="34" charset="0"/>
                <a:cs typeface="Calibri" panose="020F0502020204030204" pitchFamily="34" charset="0"/>
              </a:rPr>
              <a:t>Synergy</a:t>
            </a:r>
            <a:r>
              <a:rPr lang="pl-PL" altLang="pl-PL" sz="1650" dirty="0">
                <a:latin typeface="Calibri" panose="020F0502020204030204" pitchFamily="34" charset="0"/>
                <a:cs typeface="Calibri" panose="020F0502020204030204" pitchFamily="34" charset="0"/>
              </a:rPr>
              <a:t> Hub – Centrum zaawansowanych technologii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i Technologii Obronnych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Mikro- i Nanoelektroniki,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Mikro- i </a:t>
            </a:r>
            <a:r>
              <a:rPr lang="pl-PL" altLang="pl-PL" sz="1650" dirty="0" err="1">
                <a:latin typeface="Calibri" panose="020F0502020204030204" pitchFamily="34" charset="0"/>
                <a:cs typeface="Calibri" panose="020F0502020204030204" pitchFamily="34" charset="0"/>
              </a:rPr>
              <a:t>Nanosystemów</a:t>
            </a:r>
            <a:r>
              <a:rPr lang="pl-PL" altLang="pl-PL" sz="1650" dirty="0">
                <a:latin typeface="Calibri" panose="020F0502020204030204" pitchFamily="34" charset="0"/>
                <a:cs typeface="Calibri" panose="020F0502020204030204" pitchFamily="34" charset="0"/>
              </a:rPr>
              <a:t>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oraz Mikro- i </a:t>
            </a:r>
            <a:r>
              <a:rPr lang="pl-PL" altLang="pl-PL" sz="1650" dirty="0" err="1">
                <a:latin typeface="Calibri" panose="020F0502020204030204" pitchFamily="34" charset="0"/>
                <a:cs typeface="Calibri" panose="020F0502020204030204" pitchFamily="34" charset="0"/>
              </a:rPr>
              <a:t>Nanoinżynierii</a:t>
            </a:r>
            <a:endParaRPr lang="pl-PL" altLang="pl-PL" sz="1650" dirty="0">
              <a:latin typeface="Calibri" panose="020F0502020204030204" pitchFamily="34" charset="0"/>
              <a:cs typeface="Calibri" panose="020F0502020204030204" pitchFamily="34" charset="0"/>
            </a:endParaRP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Zaawansowanych Technologii Surowcowych i Energetycznych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Technologii Wodorowych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Odnawialnych Źródeł Energii</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Modelowania i Analiz Statystycznych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naukowe i badawczo-rozwojowe "Lotniczy Ośrodek Badawczo-Rozwojowy"</a:t>
            </a:r>
          </a:p>
        </p:txBody>
      </p:sp>
      <p:grpSp>
        <p:nvGrpSpPr>
          <p:cNvPr id="38" name="Grupa 37">
            <a:extLst>
              <a:ext uri="{FF2B5EF4-FFF2-40B4-BE49-F238E27FC236}">
                <a16:creationId xmlns:a16="http://schemas.microsoft.com/office/drawing/2014/main" id="{8A84CDF4-1977-EBBE-F704-ED2E9196C743}"/>
              </a:ext>
            </a:extLst>
          </p:cNvPr>
          <p:cNvGrpSpPr/>
          <p:nvPr/>
        </p:nvGrpSpPr>
        <p:grpSpPr>
          <a:xfrm>
            <a:off x="7879818" y="1052736"/>
            <a:ext cx="3838647" cy="3489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5" name="Grafika 4">
            <a:hlinkClick r:id="rId3"/>
            <a:extLst>
              <a:ext uri="{FF2B5EF4-FFF2-40B4-BE49-F238E27FC236}">
                <a16:creationId xmlns:a16="http://schemas.microsoft.com/office/drawing/2014/main" id="{8EB62C1D-B789-E6C5-DC29-DA46CAF3D5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55032" y="1122246"/>
            <a:ext cx="228600" cy="228600"/>
          </a:xfrm>
          <a:prstGeom prst="rect">
            <a:avLst/>
          </a:prstGeom>
        </p:spPr>
      </p:pic>
      <p:sp>
        <p:nvSpPr>
          <p:cNvPr id="6" name="Prostokąt 5">
            <a:extLst>
              <a:ext uri="{FF2B5EF4-FFF2-40B4-BE49-F238E27FC236}">
                <a16:creationId xmlns:a16="http://schemas.microsoft.com/office/drawing/2014/main" id="{01EF59A4-5F35-0830-9E8D-2A282512C52B}"/>
              </a:ext>
            </a:extLst>
          </p:cNvPr>
          <p:cNvSpPr/>
          <p:nvPr/>
        </p:nvSpPr>
        <p:spPr>
          <a:xfrm>
            <a:off x="1265846" y="1054054"/>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7" name="pole tekstowe 6">
            <a:extLst>
              <a:ext uri="{FF2B5EF4-FFF2-40B4-BE49-F238E27FC236}">
                <a16:creationId xmlns:a16="http://schemas.microsoft.com/office/drawing/2014/main" id="{293BCDDA-D5AB-C81D-2DF5-8D011974FA77}"/>
              </a:ext>
            </a:extLst>
          </p:cNvPr>
          <p:cNvSpPr txBox="1"/>
          <p:nvPr/>
        </p:nvSpPr>
        <p:spPr>
          <a:xfrm>
            <a:off x="1581777" y="1335251"/>
            <a:ext cx="2230852" cy="738664"/>
          </a:xfrm>
          <a:prstGeom prst="rect">
            <a:avLst/>
          </a:prstGeom>
          <a:noFill/>
        </p:spPr>
        <p:txBody>
          <a:bodyPr wrap="square" rtlCol="0">
            <a:spAutoFit/>
          </a:bodyPr>
          <a:lstStyle/>
          <a:p>
            <a:pPr algn="ctr"/>
            <a:r>
              <a:rPr lang="pl-PL" i="0" dirty="0">
                <a:effectLst/>
                <a:latin typeface="Kanit" pitchFamily="2" charset="-34"/>
                <a:cs typeface="Kanit" pitchFamily="2" charset="-34"/>
              </a:rPr>
              <a:t>ponad</a:t>
            </a:r>
            <a:r>
              <a:rPr lang="pl-PL" b="1" i="0" dirty="0">
                <a:solidFill>
                  <a:srgbClr val="C38B45"/>
                </a:solidFill>
                <a:effectLst/>
                <a:latin typeface="Kanit" pitchFamily="2" charset="-34"/>
                <a:cs typeface="Kanit" pitchFamily="2" charset="-34"/>
              </a:rPr>
              <a:t> </a:t>
            </a:r>
            <a:r>
              <a:rPr lang="pl-PL" sz="2400" b="1" dirty="0">
                <a:solidFill>
                  <a:srgbClr val="B40000"/>
                </a:solidFill>
                <a:latin typeface="Kanit" pitchFamily="2" charset="-34"/>
                <a:cs typeface="Kanit" pitchFamily="2" charset="-34"/>
              </a:rPr>
              <a:t>60</a:t>
            </a:r>
            <a:r>
              <a:rPr lang="pl-PL" i="0" dirty="0">
                <a:solidFill>
                  <a:srgbClr val="000000"/>
                </a:solidFill>
                <a:effectLst/>
                <a:latin typeface="Kanit" pitchFamily="2" charset="-34"/>
                <a:cs typeface="Kanit" pitchFamily="2" charset="-34"/>
              </a:rPr>
              <a:t> umów </a:t>
            </a:r>
            <a:br>
              <a:rPr lang="pl-PL" i="0" dirty="0">
                <a:solidFill>
                  <a:srgbClr val="000000"/>
                </a:solidFill>
                <a:effectLst/>
                <a:latin typeface="Kanit" pitchFamily="2" charset="-34"/>
                <a:cs typeface="Kanit" pitchFamily="2" charset="-34"/>
              </a:rPr>
            </a:br>
            <a:r>
              <a:rPr lang="pl-PL" i="0" dirty="0">
                <a:solidFill>
                  <a:srgbClr val="000000"/>
                </a:solidFill>
                <a:effectLst/>
                <a:latin typeface="Kanit" pitchFamily="2" charset="-34"/>
                <a:cs typeface="Kanit" pitchFamily="2" charset="-34"/>
              </a:rPr>
              <a:t>o współpracy</a:t>
            </a:r>
            <a:endParaRPr lang="pl-PL" dirty="0">
              <a:latin typeface="Kanit" pitchFamily="2" charset="-34"/>
              <a:cs typeface="Kanit" pitchFamily="2" charset="-34"/>
            </a:endParaRPr>
          </a:p>
        </p:txBody>
      </p:sp>
      <p:sp>
        <p:nvSpPr>
          <p:cNvPr id="8" name="Prostokąt 7">
            <a:extLst>
              <a:ext uri="{FF2B5EF4-FFF2-40B4-BE49-F238E27FC236}">
                <a16:creationId xmlns:a16="http://schemas.microsoft.com/office/drawing/2014/main" id="{6FCEBC52-62DE-4ECC-E5ED-7600CF159D07}"/>
              </a:ext>
            </a:extLst>
          </p:cNvPr>
          <p:cNvSpPr/>
          <p:nvPr/>
        </p:nvSpPr>
        <p:spPr>
          <a:xfrm>
            <a:off x="4340142" y="1052736"/>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9" name="pole tekstowe 8">
            <a:extLst>
              <a:ext uri="{FF2B5EF4-FFF2-40B4-BE49-F238E27FC236}">
                <a16:creationId xmlns:a16="http://schemas.microsoft.com/office/drawing/2014/main" id="{E70B99E3-444F-51F6-C3E5-BCF05BA3D9B0}"/>
              </a:ext>
            </a:extLst>
          </p:cNvPr>
          <p:cNvSpPr txBox="1"/>
          <p:nvPr/>
        </p:nvSpPr>
        <p:spPr>
          <a:xfrm>
            <a:off x="4469426" y="1196752"/>
            <a:ext cx="2616133" cy="1015663"/>
          </a:xfrm>
          <a:prstGeom prst="rect">
            <a:avLst/>
          </a:prstGeom>
          <a:noFill/>
        </p:spPr>
        <p:txBody>
          <a:bodyPr wrap="square" rtlCol="0">
            <a:spAutoFit/>
          </a:bodyPr>
          <a:lstStyle/>
          <a:p>
            <a:pPr algn="ctr"/>
            <a:r>
              <a:rPr lang="pl-PL" sz="2400" b="1" dirty="0">
                <a:solidFill>
                  <a:srgbClr val="B40000"/>
                </a:solidFill>
                <a:latin typeface="Kanit" pitchFamily="2" charset="-34"/>
                <a:cs typeface="Kanit" pitchFamily="2" charset="-34"/>
              </a:rPr>
              <a:t>400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specjalistycznych badań, technologii ekspertyz i szkoleń</a:t>
            </a:r>
          </a:p>
        </p:txBody>
      </p:sp>
      <p:sp>
        <p:nvSpPr>
          <p:cNvPr id="10" name="Prostokąt 9">
            <a:extLst>
              <a:ext uri="{FF2B5EF4-FFF2-40B4-BE49-F238E27FC236}">
                <a16:creationId xmlns:a16="http://schemas.microsoft.com/office/drawing/2014/main" id="{81B894E6-9F02-C8A6-2965-976A2ABCA2A5}"/>
              </a:ext>
            </a:extLst>
          </p:cNvPr>
          <p:cNvSpPr/>
          <p:nvPr/>
        </p:nvSpPr>
        <p:spPr>
          <a:xfrm>
            <a:off x="2774368" y="2677061"/>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8EA99D37-69A8-B81F-3219-86471C88DD0D}"/>
              </a:ext>
            </a:extLst>
          </p:cNvPr>
          <p:cNvSpPr txBox="1"/>
          <p:nvPr/>
        </p:nvSpPr>
        <p:spPr>
          <a:xfrm>
            <a:off x="2840295" y="2712402"/>
            <a:ext cx="2808775" cy="1292662"/>
          </a:xfrm>
          <a:prstGeom prst="rect">
            <a:avLst/>
          </a:prstGeom>
          <a:noFill/>
        </p:spPr>
        <p:txBody>
          <a:bodyPr wrap="square" rtlCol="0">
            <a:spAutoFit/>
          </a:bodyPr>
          <a:lstStyle/>
          <a:p>
            <a:pPr algn="ctr"/>
            <a:r>
              <a:rPr lang="pl-PL" dirty="0">
                <a:latin typeface="Kanit" pitchFamily="2" charset="-34"/>
                <a:cs typeface="Kanit" pitchFamily="2" charset="-34"/>
              </a:rPr>
              <a:t>Nowoczesna aparatura badawcza - ponad </a:t>
            </a:r>
            <a:r>
              <a:rPr lang="pl-PL" sz="2400" b="1" dirty="0">
                <a:solidFill>
                  <a:srgbClr val="B40000"/>
                </a:solidFill>
                <a:latin typeface="Kanit" pitchFamily="2" charset="-34"/>
                <a:cs typeface="Kanit" pitchFamily="2" charset="-34"/>
              </a:rPr>
              <a:t>350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urządzeń i stanowisk badawczych</a:t>
            </a:r>
          </a:p>
        </p:txBody>
      </p:sp>
      <p:grpSp>
        <p:nvGrpSpPr>
          <p:cNvPr id="42" name="Grupa 41">
            <a:extLst>
              <a:ext uri="{FF2B5EF4-FFF2-40B4-BE49-F238E27FC236}">
                <a16:creationId xmlns:a16="http://schemas.microsoft.com/office/drawing/2014/main" id="{1AE49A31-9250-D145-2992-EC4F45AECD82}"/>
              </a:ext>
            </a:extLst>
          </p:cNvPr>
          <p:cNvGrpSpPr/>
          <p:nvPr/>
        </p:nvGrpSpPr>
        <p:grpSpPr>
          <a:xfrm>
            <a:off x="4345761" y="4408205"/>
            <a:ext cx="2874703" cy="866348"/>
            <a:chOff x="4345761" y="4496143"/>
            <a:chExt cx="2874703" cy="866348"/>
          </a:xfrm>
        </p:grpSpPr>
        <p:sp>
          <p:nvSpPr>
            <p:cNvPr id="13" name="Prostokąt 12">
              <a:extLst>
                <a:ext uri="{FF2B5EF4-FFF2-40B4-BE49-F238E27FC236}">
                  <a16:creationId xmlns:a16="http://schemas.microsoft.com/office/drawing/2014/main" id="{A1B502DF-90FA-A5CC-F855-5D89C29D7AD6}"/>
                </a:ext>
              </a:extLst>
            </p:cNvPr>
            <p:cNvSpPr/>
            <p:nvPr/>
          </p:nvSpPr>
          <p:spPr>
            <a:xfrm>
              <a:off x="4345761" y="4496143"/>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4" name="pole tekstowe 13">
              <a:extLst>
                <a:ext uri="{FF2B5EF4-FFF2-40B4-BE49-F238E27FC236}">
                  <a16:creationId xmlns:a16="http://schemas.microsoft.com/office/drawing/2014/main" id="{2003F4E0-4A4F-9A33-79F6-535BB578B627}"/>
                </a:ext>
              </a:extLst>
            </p:cNvPr>
            <p:cNvSpPr txBox="1"/>
            <p:nvPr/>
          </p:nvSpPr>
          <p:spPr>
            <a:xfrm>
              <a:off x="4662067"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8</a:t>
              </a:r>
              <a:r>
                <a:rPr lang="pl-PL" sz="1800" dirty="0">
                  <a:latin typeface="Kanit" pitchFamily="2" charset="-34"/>
                  <a:ea typeface="Calibri"/>
                  <a:cs typeface="Kanit" pitchFamily="2" charset="-34"/>
                  <a:sym typeface="Calibri"/>
                </a:rPr>
                <a:t> laboratoriów akredytowanych</a:t>
              </a:r>
              <a:endParaRPr lang="pl-PL" sz="1800" dirty="0">
                <a:latin typeface="Kanit" pitchFamily="2" charset="-34"/>
                <a:cs typeface="Kanit" pitchFamily="2" charset="-34"/>
              </a:endParaRPr>
            </a:p>
          </p:txBody>
        </p:sp>
      </p:grpSp>
      <p:grpSp>
        <p:nvGrpSpPr>
          <p:cNvPr id="41" name="Grupa 40">
            <a:extLst>
              <a:ext uri="{FF2B5EF4-FFF2-40B4-BE49-F238E27FC236}">
                <a16:creationId xmlns:a16="http://schemas.microsoft.com/office/drawing/2014/main" id="{8890D2F9-0FE2-8258-EE1D-30D87DE84A88}"/>
              </a:ext>
            </a:extLst>
          </p:cNvPr>
          <p:cNvGrpSpPr/>
          <p:nvPr/>
        </p:nvGrpSpPr>
        <p:grpSpPr>
          <a:xfrm>
            <a:off x="1271090" y="4408205"/>
            <a:ext cx="2874703" cy="866348"/>
            <a:chOff x="1271090" y="4496143"/>
            <a:chExt cx="2874703" cy="866348"/>
          </a:xfrm>
        </p:grpSpPr>
        <p:sp>
          <p:nvSpPr>
            <p:cNvPr id="33" name="Prostokąt 32">
              <a:extLst>
                <a:ext uri="{FF2B5EF4-FFF2-40B4-BE49-F238E27FC236}">
                  <a16:creationId xmlns:a16="http://schemas.microsoft.com/office/drawing/2014/main" id="{6BFB4B2E-D9A3-5C77-19ED-6004DD8E413F}"/>
                </a:ext>
              </a:extLst>
            </p:cNvPr>
            <p:cNvSpPr/>
            <p:nvPr/>
          </p:nvSpPr>
          <p:spPr>
            <a:xfrm>
              <a:off x="1271090" y="4496143"/>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Kanit" pitchFamily="2" charset="-34"/>
                  <a:cs typeface="Kanit" pitchFamily="2" charset="-34"/>
                </a:rPr>
                <a:t>\</a:t>
              </a:r>
            </a:p>
          </p:txBody>
        </p:sp>
        <p:sp>
          <p:nvSpPr>
            <p:cNvPr id="34" name="pole tekstowe 33">
              <a:extLst>
                <a:ext uri="{FF2B5EF4-FFF2-40B4-BE49-F238E27FC236}">
                  <a16:creationId xmlns:a16="http://schemas.microsoft.com/office/drawing/2014/main" id="{39FDDD11-BE4E-3BB6-C50E-9C08A0B9B067}"/>
                </a:ext>
              </a:extLst>
            </p:cNvPr>
            <p:cNvSpPr txBox="1"/>
            <p:nvPr/>
          </p:nvSpPr>
          <p:spPr>
            <a:xfrm>
              <a:off x="1587396"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5</a:t>
              </a:r>
              <a:r>
                <a:rPr lang="pl-PL" sz="1800" dirty="0">
                  <a:latin typeface="Kanit" pitchFamily="2" charset="-34"/>
                  <a:ea typeface="Calibri"/>
                  <a:cs typeface="Kanit" pitchFamily="2" charset="-34"/>
                  <a:sym typeface="Calibri"/>
                </a:rPr>
                <a:t> kluczowych klastrów</a:t>
              </a:r>
              <a:endParaRPr lang="pl-PL" sz="1800" dirty="0">
                <a:latin typeface="Kanit" pitchFamily="2" charset="-34"/>
                <a:cs typeface="Kanit" pitchFamily="2" charset="-34"/>
              </a:endParaRPr>
            </a:p>
          </p:txBody>
        </p:sp>
      </p:grpSp>
      <p:grpSp>
        <p:nvGrpSpPr>
          <p:cNvPr id="37" name="Grupa 36">
            <a:extLst>
              <a:ext uri="{FF2B5EF4-FFF2-40B4-BE49-F238E27FC236}">
                <a16:creationId xmlns:a16="http://schemas.microsoft.com/office/drawing/2014/main" id="{794FC95B-69C9-5D0A-24E2-7B26DAD2C104}"/>
              </a:ext>
            </a:extLst>
          </p:cNvPr>
          <p:cNvGrpSpPr/>
          <p:nvPr/>
        </p:nvGrpSpPr>
        <p:grpSpPr>
          <a:xfrm>
            <a:off x="2902790" y="5502952"/>
            <a:ext cx="2874703" cy="866348"/>
            <a:chOff x="4687136" y="3001444"/>
            <a:chExt cx="2874703" cy="866348"/>
          </a:xfrm>
        </p:grpSpPr>
        <p:sp>
          <p:nvSpPr>
            <p:cNvPr id="35" name="Prostokąt 34">
              <a:extLst>
                <a:ext uri="{FF2B5EF4-FFF2-40B4-BE49-F238E27FC236}">
                  <a16:creationId xmlns:a16="http://schemas.microsoft.com/office/drawing/2014/main" id="{9BAE2AE9-E967-BD88-93DA-5DE25785FE20}"/>
                </a:ext>
              </a:extLst>
            </p:cNvPr>
            <p:cNvSpPr/>
            <p:nvPr/>
          </p:nvSpPr>
          <p:spPr>
            <a:xfrm>
              <a:off x="4687136" y="3001444"/>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36" name="pole tekstowe 35">
              <a:extLst>
                <a:ext uri="{FF2B5EF4-FFF2-40B4-BE49-F238E27FC236}">
                  <a16:creationId xmlns:a16="http://schemas.microsoft.com/office/drawing/2014/main" id="{A5987E50-9EA5-0F8F-DDDC-F4C4B6BA9167}"/>
                </a:ext>
              </a:extLst>
            </p:cNvPr>
            <p:cNvSpPr txBox="1"/>
            <p:nvPr/>
          </p:nvSpPr>
          <p:spPr>
            <a:xfrm>
              <a:off x="5003442" y="3139152"/>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25</a:t>
              </a:r>
              <a:r>
                <a:rPr lang="pl-PL" sz="1800" dirty="0">
                  <a:latin typeface="Kanit" pitchFamily="2" charset="-34"/>
                  <a:ea typeface="Calibri"/>
                  <a:cs typeface="Kanit" pitchFamily="2" charset="-34"/>
                  <a:sym typeface="Calibri"/>
                </a:rPr>
                <a:t> </a:t>
              </a:r>
              <a:r>
                <a:rPr lang="pl-PL" dirty="0">
                  <a:latin typeface="Kanit" pitchFamily="2" charset="-34"/>
                  <a:ea typeface="Calibri"/>
                  <a:cs typeface="Kanit" pitchFamily="2" charset="-34"/>
                  <a:sym typeface="Calibri"/>
                </a:rPr>
                <a:t>centrów badawczych </a:t>
              </a:r>
              <a:r>
                <a:rPr lang="pl-PL" dirty="0" err="1">
                  <a:latin typeface="Kanit" pitchFamily="2" charset="-34"/>
                  <a:ea typeface="Calibri"/>
                  <a:cs typeface="Kanit" pitchFamily="2" charset="-34"/>
                  <a:sym typeface="Calibri"/>
                </a:rPr>
                <a:t>PWr</a:t>
              </a:r>
              <a:endParaRPr lang="pl-PL" sz="1800" dirty="0">
                <a:latin typeface="Kanit" pitchFamily="2" charset="-34"/>
                <a:cs typeface="Kanit" pitchFamily="2" charset="-34"/>
              </a:endParaRPr>
            </a:p>
          </p:txBody>
        </p:sp>
      </p:grpSp>
    </p:spTree>
    <p:extLst>
      <p:ext uri="{BB962C8B-B14F-4D97-AF65-F5344CB8AC3E}">
        <p14:creationId xmlns:p14="http://schemas.microsoft.com/office/powerpoint/2010/main" val="6351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CA6D675A-6FB3-E596-D9CF-178C72D11B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
          <a:stretch/>
        </p:blipFill>
        <p:spPr>
          <a:xfrm>
            <a:off x="8256240" y="0"/>
            <a:ext cx="3935760" cy="6858000"/>
          </a:xfrm>
          <a:prstGeom prst="rect">
            <a:avLst/>
          </a:prstGeom>
        </p:spPr>
      </p:pic>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Priorytetowe obszary badawcze</a:t>
            </a:r>
          </a:p>
        </p:txBody>
      </p:sp>
      <p:sp>
        <p:nvSpPr>
          <p:cNvPr id="7" name="Text Box 2"/>
          <p:cNvSpPr txBox="1">
            <a:spLocks noChangeArrowheads="1"/>
          </p:cNvSpPr>
          <p:nvPr/>
        </p:nvSpPr>
        <p:spPr bwMode="auto">
          <a:xfrm>
            <a:off x="1262584" y="1268760"/>
            <a:ext cx="6633616"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informacyjne, nauka o danych i sztuczna inteligencja</a:t>
            </a: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Innowacyjne materiały i zaawansowane technologie wytwarzania</a:t>
            </a:r>
          </a:p>
          <a:p>
            <a:pPr marL="457200" indent="-457200"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Zrównoważone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środowisko</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życia</a:t>
            </a:r>
            <a:endParaRPr lang="pl-PL" altLang="pl-PL" sz="2000" b="0" dirty="0">
              <a:solidFill>
                <a:schemeClr val="tx1"/>
              </a:solidFill>
              <a:latin typeface="Calibri" pitchFamily="34" charset="0"/>
              <a:cs typeface="Calibri" pitchFamily="34" charset="0"/>
            </a:endParaRP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Inteligentne miasta i społeczeństwo przyszłości</a:t>
            </a: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dla zdrowia i medycyny</a:t>
            </a:r>
          </a:p>
          <a:p>
            <a:pPr marL="457200" indent="-457200"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Technologie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ekstremalne</a:t>
            </a:r>
            <a:endParaRPr lang="pl-PL" altLang="pl-PL" sz="2000" b="0" dirty="0">
              <a:solidFill>
                <a:schemeClr val="tx1"/>
              </a:solidFill>
              <a:latin typeface="Calibri" pitchFamily="34" charset="0"/>
              <a:cs typeface="Calibri" pitchFamily="34" charset="0"/>
            </a:endParaRP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Badania podstawowe dla technologii i innowacji</a:t>
            </a:r>
            <a:endParaRPr lang="en-US" altLang="pl-PL" sz="2000" b="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39541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99072" y="1477442"/>
            <a:ext cx="6624736" cy="5112568"/>
          </a:xfrm>
        </p:spPr>
        <p:txBody>
          <a:bodyPr>
            <a:noAutofit/>
          </a:bodyPr>
          <a:lstStyle/>
          <a:p>
            <a:pPr algn="just">
              <a:lnSpc>
                <a:spcPct val="120000"/>
              </a:lnSpc>
              <a:spcBef>
                <a:spcPts val="600"/>
              </a:spcBef>
              <a:spcAft>
                <a:spcPts val="0"/>
              </a:spcAft>
              <a:buClr>
                <a:srgbClr val="C00000"/>
              </a:buClr>
              <a:defRPr/>
            </a:pPr>
            <a:r>
              <a:rPr lang="pl-PL" sz="1950" dirty="0"/>
              <a:t>Obszar obejmuje m.in. informatykę, algorytmikę i inżynierię oprogramowania, sztuczną inteligencję i uczenie maszynowe, interakcję człowiek – komputer, metody analizy i wizualizacji danych, statystykę matematyczną, klasyfikację i </a:t>
            </a:r>
            <a:r>
              <a:rPr lang="pl-PL" sz="1950" dirty="0" err="1"/>
              <a:t>progno-zowanie</a:t>
            </a:r>
            <a:r>
              <a:rPr lang="pl-PL" sz="1950" dirty="0"/>
              <a:t>, przetwarzanie języka naturalnego, obliczenia kwantowe, inżynierię magazynowania i transmisji danych, przetwarzanie informacji i prywatność, </a:t>
            </a:r>
            <a:r>
              <a:rPr lang="pl-PL" sz="1950" dirty="0" err="1"/>
              <a:t>cyberbezpieczeństwo</a:t>
            </a:r>
            <a:r>
              <a:rPr lang="pl-PL" sz="1950" dirty="0"/>
              <a:t> </a:t>
            </a:r>
            <a:br>
              <a:rPr lang="pl-PL" sz="1950" dirty="0"/>
            </a:br>
            <a:r>
              <a:rPr lang="pl-PL" sz="1950" dirty="0"/>
              <a:t>i kryptografię, telekomunikację, sieci komputerowe i mobilne, Internet Rzeczy, </a:t>
            </a:r>
            <a:r>
              <a:rPr lang="pl-PL" sz="1950" dirty="0" err="1"/>
              <a:t>cyberklonowanie</a:t>
            </a:r>
            <a:r>
              <a:rPr lang="pl-PL" sz="1950" dirty="0"/>
              <a:t> i wirtualizację, rozszerzoną </a:t>
            </a:r>
            <a:br>
              <a:rPr lang="pl-PL" sz="1950" dirty="0"/>
            </a:br>
            <a:r>
              <a:rPr lang="pl-PL" sz="1950" dirty="0"/>
              <a:t>i wirtualną rzeczywistość, techniki multimedialne, informatykę medyczną i </a:t>
            </a:r>
            <a:r>
              <a:rPr lang="pl-PL" sz="1950" dirty="0" err="1"/>
              <a:t>neuroinformatykę</a:t>
            </a:r>
            <a:r>
              <a:rPr lang="pl-PL" sz="1950" dirty="0"/>
              <a:t> oraz inteligentne systemy autonomiczne.</a:t>
            </a:r>
          </a:p>
          <a:p>
            <a:pPr lvl="1" algn="just">
              <a:lnSpc>
                <a:spcPct val="120000"/>
              </a:lnSpc>
              <a:spcAft>
                <a:spcPts val="1200"/>
              </a:spcAft>
              <a:buClr>
                <a:srgbClr val="9F250D"/>
              </a:buClr>
              <a:buFont typeface="Wingdings" pitchFamily="2" charset="2"/>
              <a:buChar char="§"/>
              <a:defRPr/>
            </a:pPr>
            <a:endParaRPr lang="pl-PL" sz="18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99456" y="84715"/>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anose="020F0502020204030204" pitchFamily="34" charset="0"/>
              </a:rPr>
              <a:t>Technologie informacyjne, nauka </a:t>
            </a:r>
            <a:br>
              <a:rPr lang="pl-PL" sz="3200" b="1" dirty="0">
                <a:solidFill>
                  <a:srgbClr val="B11D09"/>
                </a:solidFill>
                <a:ea typeface="Microsoft YaHei" pitchFamily="34" charset="-122"/>
                <a:cs typeface="Calibri" panose="020F0502020204030204" pitchFamily="34" charset="0"/>
              </a:rPr>
            </a:br>
            <a:r>
              <a:rPr lang="pl-PL" sz="3200" b="1" dirty="0">
                <a:solidFill>
                  <a:srgbClr val="B11D09"/>
                </a:solidFill>
                <a:ea typeface="Microsoft YaHei" pitchFamily="34" charset="-122"/>
                <a:cs typeface="Calibri" panose="020F0502020204030204" pitchFamily="34" charset="0"/>
              </a:rPr>
              <a:t>o danych i sztuczna inteligencja </a:t>
            </a:r>
            <a:r>
              <a:rPr lang="pl-PL" sz="2000" cap="all" dirty="0">
                <a:solidFill>
                  <a:srgbClr val="B40000"/>
                </a:solidFill>
                <a:latin typeface="Calibri  "/>
                <a:ea typeface="Microsoft YaHei" pitchFamily="34" charset="-122"/>
                <a:sym typeface="Audiowide"/>
              </a:rPr>
              <a:t>(1/7)</a:t>
            </a:r>
            <a:endParaRPr lang="pl-PL" sz="2000" b="1" dirty="0">
              <a:solidFill>
                <a:srgbClr val="B11D09"/>
              </a:solidFill>
              <a:ea typeface="Microsoft YaHei" pitchFamily="34" charset="-122"/>
              <a:cs typeface="Calibri" panose="020F0502020204030204" pitchFamily="34" charset="0"/>
            </a:endParaRPr>
          </a:p>
        </p:txBody>
      </p:sp>
    </p:spTree>
    <p:extLst>
      <p:ext uri="{BB962C8B-B14F-4D97-AF65-F5344CB8AC3E}">
        <p14:creationId xmlns:p14="http://schemas.microsoft.com/office/powerpoint/2010/main" val="16056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20000"/>
              </a:lnSpc>
              <a:spcAft>
                <a:spcPts val="1200"/>
              </a:spcAft>
              <a:defRPr/>
            </a:pPr>
            <a:r>
              <a:rPr lang="pl-PL" sz="2000" dirty="0"/>
              <a:t>Obszar obejmuje m.in. badania podstawowe i inżynierię materiałową, Przemysł 4.0 (cyfryzację, automatyzację </a:t>
            </a:r>
            <a:br>
              <a:rPr lang="pl-PL" sz="2000" dirty="0"/>
            </a:br>
            <a:r>
              <a:rPr lang="pl-PL" sz="2000" dirty="0"/>
              <a:t>i </a:t>
            </a:r>
            <a:r>
              <a:rPr lang="pl-PL" sz="2000" dirty="0" err="1"/>
              <a:t>hiperautomatyzację</a:t>
            </a:r>
            <a:r>
              <a:rPr lang="pl-PL" sz="2000" dirty="0"/>
              <a:t>, robotyzację i inteligentne systemy produkcji), technologie addytywne, technologie wysokiej precyzji, zielone technologie wykorzystujące odnawialną bazę surowcową i waloryzację odpadów, technologie zrównoważone i energooszczędne, wykorzystanie innowacyjnych metod </a:t>
            </a:r>
            <a:br>
              <a:rPr lang="pl-PL" sz="2000" dirty="0"/>
            </a:br>
            <a:r>
              <a:rPr lang="pl-PL" sz="2000" dirty="0"/>
              <a:t>i narzędzi oraz systemy kontroli.</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Innowacyjne materiały i zaawansowane technologie wytwarzania </a:t>
            </a:r>
            <a:r>
              <a:rPr lang="pl-PL" sz="2000" cap="all" dirty="0">
                <a:solidFill>
                  <a:srgbClr val="B40000"/>
                </a:solidFill>
                <a:latin typeface="Calibri  "/>
                <a:ea typeface="Microsoft YaHei" pitchFamily="34" charset="-122"/>
                <a:sym typeface="Audiowide"/>
              </a:rPr>
              <a:t>(2/7)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5736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20000"/>
              </a:lnSpc>
              <a:spcAft>
                <a:spcPts val="1200"/>
              </a:spcAft>
              <a:defRPr/>
            </a:pPr>
            <a:r>
              <a:rPr lang="pl-PL" sz="2000" dirty="0"/>
              <a:t>Obszar obejmuje m.in. gospodarkę surowcami, źródła energii (energetykę konwencjonalną, odnawialną i jądrową), transformację systemu energetycznego, technologie przyjazne człowiekowi i środowisku (np. </a:t>
            </a:r>
            <a:r>
              <a:rPr lang="pl-PL" sz="2000" dirty="0" err="1"/>
              <a:t>elektromobilność</a:t>
            </a:r>
            <a:r>
              <a:rPr lang="pl-PL" sz="2000" dirty="0"/>
              <a:t>), ochronę klimatu oraz środowiska przyrodniczego i kulturowego, gospodarkę wodną, identyfikację zagrożeń środowiskowych oraz reagowanie na klęski żywiołowe, a także wszelkie aspekty zrównoważonego rozwoju, gospodarki o obiegu zamkniętym oraz społecznej akceptacji zachodzących zmian. </a:t>
            </a:r>
            <a:endParaRPr lang="pl-PL" sz="16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Zrównoważone środowisko życia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b="-654"/>
          <a:stretch/>
        </p:blipFill>
        <p:spPr>
          <a:xfrm>
            <a:off x="8256241" y="0"/>
            <a:ext cx="3935760" cy="6858000"/>
          </a:xfrm>
          <a:prstGeom prst="rect">
            <a:avLst/>
          </a:prstGeom>
        </p:spPr>
      </p:pic>
      <p:sp>
        <p:nvSpPr>
          <p:cNvPr id="3" name="Symbol zastępczy zawartości 6"/>
          <p:cNvSpPr>
            <a:spLocks noGrp="1"/>
          </p:cNvSpPr>
          <p:nvPr>
            <p:ph sz="half" idx="1"/>
          </p:nvPr>
        </p:nvSpPr>
        <p:spPr>
          <a:xfrm>
            <a:off x="1254015" y="1484784"/>
            <a:ext cx="6768752" cy="5112568"/>
          </a:xfrm>
        </p:spPr>
        <p:txBody>
          <a:bodyPr>
            <a:normAutofit/>
          </a:bodyPr>
          <a:lstStyle/>
          <a:p>
            <a:pPr algn="just">
              <a:lnSpc>
                <a:spcPct val="120000"/>
              </a:lnSpc>
              <a:spcAft>
                <a:spcPts val="1200"/>
              </a:spcAft>
              <a:defRPr/>
            </a:pPr>
            <a:r>
              <a:rPr lang="pl-PL" sz="2040" dirty="0"/>
              <a:t>Obszar obejmuje m.in. holistyczne projektowanie i budowę przyjaznych człowiekowi budowli, osiedli i miast </a:t>
            </a:r>
            <a:br>
              <a:rPr lang="pl-PL" sz="2040" dirty="0"/>
            </a:br>
            <a:r>
              <a:rPr lang="pl-PL" sz="2040" dirty="0"/>
              <a:t>z wykorzystaniem nowoczesnych technologii, zastosowanie innowacyjnych i bezpiecznych materiałów, szeroko rozumianą komunikację i mobilność – w tym inteligentne i autonomiczne systemy transportu, projektowanie uniwersalne, zapobieganie i przeciwdziałanie wykluczeniu społecznemu, energetycznemu i cyfrowemu, badania interakcji człowieka z maszyną, a także analizę, predykcję i zarzadzanie procesami społecznymi oraz gospodarczymi.</a:t>
            </a:r>
            <a:endParaRPr lang="pl-PL" sz="204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6564" y="260648"/>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Inteligentne miasta i społeczeństwo przyszłości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lnSpcReduction="10000"/>
          </a:bodyPr>
          <a:lstStyle/>
          <a:p>
            <a:pPr algn="just">
              <a:lnSpc>
                <a:spcPct val="120000"/>
              </a:lnSpc>
              <a:spcAft>
                <a:spcPts val="1200"/>
              </a:spcAft>
              <a:defRPr/>
            </a:pPr>
            <a:r>
              <a:rPr lang="pl-PL" sz="2000" dirty="0"/>
              <a:t>Obszar odzwierciedla postępujący proces technizacji medycyny </a:t>
            </a:r>
            <a:br>
              <a:rPr lang="pl-PL" sz="2000" dirty="0"/>
            </a:br>
            <a:r>
              <a:rPr lang="pl-PL" sz="2000" dirty="0"/>
              <a:t>i coraz ściślejszy związek postępu w medycynie </a:t>
            </a:r>
            <a:br>
              <a:rPr lang="pl-PL" sz="2000" dirty="0"/>
            </a:br>
            <a:r>
              <a:rPr lang="pl-PL" sz="2000" dirty="0"/>
              <a:t>z rozwojem technologii. Obejmuje interdyscyplinarne badania na pograniczu nauk o zdrowiu oraz nauk podstawowych </a:t>
            </a:r>
            <a:br>
              <a:rPr lang="pl-PL" sz="2000" dirty="0"/>
            </a:br>
            <a:r>
              <a:rPr lang="pl-PL" sz="2000" dirty="0"/>
              <a:t>i technicznych, a także badania stricte medyczne. </a:t>
            </a:r>
            <a:br>
              <a:rPr lang="pl-PL" sz="2000" dirty="0"/>
            </a:br>
            <a:r>
              <a:rPr lang="pl-PL" sz="2000" dirty="0"/>
              <a:t>W szczególności należą do niego takie obszary jak biochemia </a:t>
            </a:r>
            <a:br>
              <a:rPr lang="pl-PL" sz="2000" dirty="0"/>
            </a:br>
            <a:r>
              <a:rPr lang="pl-PL" sz="2000" dirty="0"/>
              <a:t>i chemia biologiczna, bionika, inżynieria biomedyczna, biomechanika, materiały imitujące naturę i wspierające zdrowie, elektronika i </a:t>
            </a:r>
            <a:r>
              <a:rPr lang="pl-PL" sz="2000" dirty="0" err="1"/>
              <a:t>sensoryka</a:t>
            </a:r>
            <a:r>
              <a:rPr lang="pl-PL" sz="2000" dirty="0"/>
              <a:t> medyczna, </a:t>
            </a:r>
            <a:r>
              <a:rPr lang="pl-PL" sz="2000" dirty="0" err="1"/>
              <a:t>bioinformatyka</a:t>
            </a:r>
            <a:r>
              <a:rPr lang="pl-PL" sz="2000" dirty="0"/>
              <a:t>, analiza obrazów i dużych zbiorów danych medycznych, diagnostyka medyczna, medycyna personalizowana i precyzyjna, technologie cyfrowe dla zdrowia i medycyny, </a:t>
            </a:r>
            <a:r>
              <a:rPr lang="pl-PL" sz="2000" dirty="0" err="1"/>
              <a:t>telemedycyna</a:t>
            </a:r>
            <a:r>
              <a:rPr lang="pl-PL" sz="2000" dirty="0"/>
              <a:t>, augmentacja człowieka oraz badania wpływu na zdrowie czynników środowiskowych i procesów społecznych.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dla zdrowia i medycyny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lnSpc>
                <a:spcPct val="120000"/>
              </a:lnSpc>
              <a:spcAft>
                <a:spcPts val="1200"/>
              </a:spcAft>
              <a:defRPr/>
            </a:pPr>
            <a:r>
              <a:rPr lang="pl-PL" sz="2000" dirty="0"/>
              <a:t>Obszar obejmuje m.in. nanotechnologię, mikroelektronikę </a:t>
            </a:r>
            <a:br>
              <a:rPr lang="pl-PL" sz="2000" dirty="0"/>
            </a:br>
            <a:r>
              <a:rPr lang="pl-PL" sz="2000" dirty="0"/>
              <a:t>i fotonikę, metrologię, </a:t>
            </a:r>
            <a:r>
              <a:rPr lang="pl-PL" sz="2000" dirty="0" err="1"/>
              <a:t>megakonstrukcje</a:t>
            </a:r>
            <a:r>
              <a:rPr lang="pl-PL" sz="2000" dirty="0"/>
              <a:t> (wielkie budowle, maszyny, urządzenia, sieci elektroenergetyczne), technologie kwantowe, kriogeniczne, kosmiczne, morskie i podziemne, czyli badania zjawisk o ekstremalnych skalach oraz inżynierię obiektów o ekstremalnych parametrach lub pracujących </a:t>
            </a:r>
            <a:br>
              <a:rPr lang="pl-PL" sz="2000" dirty="0"/>
            </a:br>
            <a:r>
              <a:rPr lang="pl-PL" sz="2000" dirty="0"/>
              <a:t>w ekstremalnych warunkach.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ekstremalne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pl-PL" sz="2000" dirty="0"/>
              <a:t>Obszar obejmuje badania fundamentalnych obiektów, modeli </a:t>
            </a:r>
            <a:br>
              <a:rPr lang="pl-PL" sz="2000" dirty="0"/>
            </a:br>
            <a:r>
              <a:rPr lang="pl-PL" sz="2000" dirty="0"/>
              <a:t>i teorii ważnych dla zrozumienia systemów złożonych – od materiałów i procesów do układów biologicznych </a:t>
            </a:r>
            <a:br>
              <a:rPr lang="pl-PL" sz="2000" dirty="0"/>
            </a:br>
            <a:r>
              <a:rPr lang="pl-PL" sz="2000" dirty="0"/>
              <a:t>i społecznych. Uwzględnia zastosowania koncepcji i praw uniwersalnych do analizy rzeczywistych zjawisk i wsparcia rozwoju techniki i cywilizacji oraz poprawy jakości życia człowieka i stanu środowiska naturalnego. Obejmuje </a:t>
            </a:r>
            <a:br>
              <a:rPr lang="pl-PL" sz="2000" dirty="0"/>
            </a:br>
            <a:r>
              <a:rPr lang="pl-PL" sz="2000" dirty="0"/>
              <a:t>w szczególności badania w zakresie nauk ścisłych </a:t>
            </a:r>
            <a:br>
              <a:rPr lang="pl-PL" sz="2000" dirty="0"/>
            </a:br>
            <a:r>
              <a:rPr lang="pl-PL" sz="2000" dirty="0"/>
              <a:t>i przyrodniczych (w tym matematyki, fizyki i chemii) oraz nauk społecznych i humanistycznych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podstawowe dla technologii </a:t>
            </a:r>
            <a:br>
              <a:rPr lang="pl-PL" sz="3200" b="1" dirty="0">
                <a:solidFill>
                  <a:srgbClr val="B11D09"/>
                </a:solidFill>
                <a:ea typeface="Microsoft YaHei" pitchFamily="34" charset="-122"/>
                <a:cs typeface="Calibri" pitchFamily="34" charset="0"/>
              </a:rPr>
            </a:br>
            <a:r>
              <a:rPr lang="pl-PL" sz="3200" b="1" dirty="0">
                <a:solidFill>
                  <a:srgbClr val="B11D09"/>
                </a:solidFill>
                <a:ea typeface="Microsoft YaHei" pitchFamily="34" charset="-122"/>
                <a:cs typeface="Calibri" pitchFamily="34" charset="0"/>
              </a:rPr>
              <a:t>i innowacji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415480"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5355312"/>
          </a:xfrm>
          <a:prstGeom prst="rect">
            <a:avLst/>
          </a:prstGeom>
        </p:spPr>
        <p:txBody>
          <a:bodyPr wrap="square">
            <a:spAutoFit/>
          </a:bodyPr>
          <a:lstStyle/>
          <a:p>
            <a:pPr algn="just">
              <a:spcBef>
                <a:spcPts val="600"/>
              </a:spcBef>
              <a:buClr>
                <a:schemeClr val="bg1">
                  <a:lumMod val="50000"/>
                </a:schemeClr>
              </a:buClr>
            </a:pPr>
            <a:r>
              <a:rPr lang="pl-PL" sz="1900" dirty="0">
                <a:latin typeface="Calibri" panose="020F0502020204030204" pitchFamily="34" charset="0"/>
              </a:rPr>
              <a:t>Akademicki Inkubator Przedsiębiorczości Politechniki Wrocławskiej promuje działalność biznesową w środowisku akademickim, zapewniając optymalne warunki rozwoju młodym przedsiębiorcom </a:t>
            </a:r>
            <a:br>
              <a:rPr lang="pl-PL" sz="1900" dirty="0">
                <a:latin typeface="Calibri" panose="020F0502020204030204" pitchFamily="34" charset="0"/>
              </a:rPr>
            </a:br>
            <a:r>
              <a:rPr lang="pl-PL" sz="1900" dirty="0">
                <a:latin typeface="Calibri" panose="020F0502020204030204" pitchFamily="34" charset="0"/>
              </a:rPr>
              <a:t>i wspierając ich inicjatywy. W ciągu ostatniej dekady AIP wsparło ponad </a:t>
            </a:r>
            <a:r>
              <a:rPr lang="pl-PL" sz="2400" b="1" dirty="0">
                <a:latin typeface="Calibri" panose="020F0502020204030204" pitchFamily="34" charset="0"/>
              </a:rPr>
              <a:t>300</a:t>
            </a:r>
            <a:r>
              <a:rPr lang="pl-PL" sz="1900" dirty="0">
                <a:latin typeface="Calibri" panose="020F0502020204030204" pitchFamily="34" charset="0"/>
              </a:rPr>
              <a:t> firm i start-</a:t>
            </a:r>
            <a:r>
              <a:rPr lang="pl-PL" sz="1900" dirty="0" err="1">
                <a:latin typeface="Calibri" panose="020F0502020204030204" pitchFamily="34" charset="0"/>
              </a:rPr>
              <a:t>upów</a:t>
            </a:r>
            <a:r>
              <a:rPr lang="pl-PL" sz="1900" dirty="0">
                <a:latin typeface="Calibri" panose="020F0502020204030204" pitchFamily="34" charset="0"/>
              </a:rPr>
              <a:t> założonych przez pracowników, absolwentów i studentów uczelni</a:t>
            </a:r>
          </a:p>
          <a:p>
            <a:pPr algn="just">
              <a:spcBef>
                <a:spcPts val="600"/>
              </a:spcBef>
              <a:buClr>
                <a:schemeClr val="bg1">
                  <a:lumMod val="50000"/>
                </a:schemeClr>
              </a:buClr>
            </a:pPr>
            <a:r>
              <a:rPr lang="pl-PL" sz="1900" dirty="0">
                <a:latin typeface="Calibri" panose="020F0502020204030204" pitchFamily="34" charset="0"/>
              </a:rPr>
              <a:t>Absolwenci i pracownicy, którzy rozpoczęli swoją przygodę </a:t>
            </a:r>
            <a:br>
              <a:rPr lang="pl-PL" sz="1900" dirty="0">
                <a:latin typeface="Calibri" panose="020F0502020204030204" pitchFamily="34" charset="0"/>
              </a:rPr>
            </a:br>
            <a:r>
              <a:rPr lang="pl-PL" sz="1900" dirty="0">
                <a:latin typeface="Calibri" panose="020F0502020204030204" pitchFamily="34" charset="0"/>
              </a:rPr>
              <a:t>z dużym biznesem na uczelni są także założycielami firm uznanych nie tylko w naszym kraju, ale również międzynarodowo. Dobrym przykładem jest </a:t>
            </a:r>
            <a:r>
              <a:rPr lang="pl-PL" sz="1900" b="1" dirty="0" err="1">
                <a:latin typeface="Calibri" panose="020F0502020204030204" pitchFamily="34" charset="0"/>
              </a:rPr>
              <a:t>LiveChat</a:t>
            </a:r>
            <a:r>
              <a:rPr lang="pl-PL" sz="1900" b="1" dirty="0">
                <a:latin typeface="Calibri" panose="020F0502020204030204" pitchFamily="34" charset="0"/>
              </a:rPr>
              <a:t> Software </a:t>
            </a:r>
            <a:r>
              <a:rPr lang="pl-PL" sz="1900" dirty="0">
                <a:latin typeface="Calibri" panose="020F0502020204030204" pitchFamily="34" charset="0"/>
              </a:rPr>
              <a:t>– jeden ze światowych liderów w obszarze aplikacji typu live chat, która świadczy swoje usługi na rzecz m.in. Orange, Adobe, Samsung, Tele2, Kaspersky Lab i </a:t>
            </a:r>
            <a:r>
              <a:rPr lang="pl-PL" sz="1900" dirty="0" err="1">
                <a:latin typeface="Calibri" panose="020F0502020204030204" pitchFamily="34" charset="0"/>
              </a:rPr>
              <a:t>Air</a:t>
            </a:r>
            <a:r>
              <a:rPr lang="pl-PL" sz="1900" dirty="0">
                <a:latin typeface="Calibri" panose="020F0502020204030204" pitchFamily="34" charset="0"/>
              </a:rPr>
              <a:t> Asia. </a:t>
            </a:r>
          </a:p>
          <a:p>
            <a:pPr algn="just">
              <a:spcBef>
                <a:spcPts val="600"/>
              </a:spcBef>
              <a:buClr>
                <a:schemeClr val="bg1">
                  <a:lumMod val="50000"/>
                </a:schemeClr>
              </a:buClr>
            </a:pPr>
            <a:r>
              <a:rPr lang="pl-PL" sz="1900" dirty="0">
                <a:latin typeface="Calibri" panose="020F0502020204030204" pitchFamily="34" charset="0"/>
              </a:rPr>
              <a:t>Wspierane przez AIP przedsiębiorstwa działają w różnorodnych branżach, takich jak technologie kosmiczne, budownictwo, IT, </a:t>
            </a:r>
            <a:r>
              <a:rPr lang="pl-PL" sz="1900" dirty="0" err="1">
                <a:latin typeface="Calibri" panose="020F0502020204030204" pitchFamily="34" charset="0"/>
              </a:rPr>
              <a:t>IoT</a:t>
            </a:r>
            <a:r>
              <a:rPr lang="pl-PL" sz="1900" dirty="0">
                <a:latin typeface="Calibri" panose="020F0502020204030204" pitchFamily="34" charset="0"/>
              </a:rPr>
              <a:t>, silniki elektryczne, suplementy diety, badania nad zbiornikami wysokociśnieniowymi, modyfikacje powierzchni, cząstki nanometryczne, </a:t>
            </a:r>
            <a:r>
              <a:rPr lang="pl-PL" sz="1900" dirty="0" err="1">
                <a:latin typeface="Calibri" panose="020F0502020204030204" pitchFamily="34" charset="0"/>
              </a:rPr>
              <a:t>aerogele</a:t>
            </a:r>
            <a:r>
              <a:rPr lang="pl-PL" sz="1900" dirty="0">
                <a:latin typeface="Calibri" panose="020F0502020204030204" pitchFamily="34" charset="0"/>
              </a:rPr>
              <a:t> oraz wiele innych.</a:t>
            </a:r>
          </a:p>
        </p:txBody>
      </p:sp>
      <p:pic>
        <p:nvPicPr>
          <p:cNvPr id="12" name="Obraz 11">
            <a:extLst>
              <a:ext uri="{FF2B5EF4-FFF2-40B4-BE49-F238E27FC236}">
                <a16:creationId xmlns:a16="http://schemas.microsoft.com/office/drawing/2014/main" id="{10D7019C-86E1-46A9-9CBE-C56E2C8B8D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Tree>
    <p:extLst>
      <p:ext uri="{BB962C8B-B14F-4D97-AF65-F5344CB8AC3E}">
        <p14:creationId xmlns:p14="http://schemas.microsoft.com/office/powerpoint/2010/main" val="21832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Tree>
    <p:extLst>
      <p:ext uri="{BB962C8B-B14F-4D97-AF65-F5344CB8AC3E}">
        <p14:creationId xmlns:p14="http://schemas.microsoft.com/office/powerpoint/2010/main" val="275897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552728"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581</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108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407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472</a:t>
            </a:r>
            <a:r>
              <a:rPr lang="pl-PL" altLang="pl-PL" sz="2000" dirty="0">
                <a:solidFill>
                  <a:schemeClr val="tx1"/>
                </a:solidFill>
                <a:latin typeface="Calibri" pitchFamily="34" charset="0"/>
                <a:cs typeface="Calibri" pitchFamily="34" charset="0"/>
              </a:rPr>
              <a:t> sale i pracownie</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wykładowo-ćwiczeniowe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Tree>
    <p:extLst>
      <p:ext uri="{BB962C8B-B14F-4D97-AF65-F5344CB8AC3E}">
        <p14:creationId xmlns:p14="http://schemas.microsoft.com/office/powerpoint/2010/main" val="42247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
          <p:cNvGrpSpPr>
            <a:grpSpLocks noChangeAspect="1"/>
          </p:cNvGrpSpPr>
          <p:nvPr/>
        </p:nvGrpSpPr>
        <p:grpSpPr bwMode="auto">
          <a:xfrm>
            <a:off x="2423593" y="4947372"/>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42" name="Rectangle 2"/>
          <p:cNvSpPr txBox="1">
            <a:spLocks noChangeArrowheads="1"/>
          </p:cNvSpPr>
          <p:nvPr/>
        </p:nvSpPr>
        <p:spPr bwMode="auto">
          <a:xfrm>
            <a:off x="1199456" y="0"/>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
          </p:nvPr>
        </p:nvSpPr>
        <p:spPr>
          <a:xfrm>
            <a:off x="1203793" y="908720"/>
            <a:ext cx="6908431" cy="5473219"/>
          </a:xfrm>
        </p:spPr>
        <p:txBody>
          <a:bodyPr>
            <a:noAutofit/>
          </a:bodyPr>
          <a:lstStyle/>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t>Academica</a:t>
            </a:r>
            <a:r>
              <a:rPr lang="pl-PL" altLang="pl-PL" sz="1550" dirty="0"/>
              <a:t>), kooperująca także z innymi bibliotekami naukowymi w ramach Ogólnokrajowej Sieci Bibliotecznej</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Zapewnia dostęp do bogatej oferty usług oraz zasobów tradycyjnych </a:t>
            </a:r>
            <a:br>
              <a:rPr lang="pl-PL" altLang="pl-PL" sz="1550" dirty="0"/>
            </a:br>
            <a:r>
              <a:rPr lang="pl-PL" altLang="pl-PL" sz="1550" dirty="0"/>
              <a:t>i elektronicznych, w tym do ponad 3,8 mln e-książek, ponad 90 tys. e-czasopism oraz do ok. 110 baz danych – większość zasobów jest dostępna również przez system HAN lub VPN. Wspiera promocję dorobku naukowego </a:t>
            </a:r>
            <a:r>
              <a:rPr lang="pl-PL" altLang="pl-PL" sz="1550" dirty="0" err="1"/>
              <a:t>PWr</a:t>
            </a:r>
            <a:r>
              <a:rPr lang="pl-PL" altLang="pl-PL" sz="1550" dirty="0"/>
              <a:t> w bazie DONA, jak również sporządza analizy </a:t>
            </a:r>
            <a:r>
              <a:rPr lang="pl-PL" altLang="pl-PL" sz="1550" dirty="0" err="1"/>
              <a:t>bibliometryczne</a:t>
            </a:r>
            <a:r>
              <a:rPr lang="pl-PL" altLang="pl-PL" sz="1550" dirty="0"/>
              <a:t> i </a:t>
            </a:r>
            <a:r>
              <a:rPr lang="pl-PL" altLang="pl-PL" sz="1550" dirty="0" err="1"/>
              <a:t>naukometryczne</a:t>
            </a:r>
            <a:r>
              <a:rPr lang="pl-PL" altLang="pl-PL" sz="1550" dirty="0"/>
              <a:t> dla pracowników i jednostek Uczelni, w oparciu o różnorodne źródła informacji (</a:t>
            </a:r>
            <a:r>
              <a:rPr lang="pl-PL" altLang="pl-PL" sz="1550" dirty="0" err="1"/>
              <a:t>WoS</a:t>
            </a:r>
            <a:r>
              <a:rPr lang="pl-PL" altLang="pl-PL" sz="1550" dirty="0"/>
              <a:t>, </a:t>
            </a:r>
            <a:r>
              <a:rPr lang="pl-PL" altLang="pl-PL" sz="1550" dirty="0" err="1"/>
              <a:t>Scopus</a:t>
            </a:r>
            <a:r>
              <a:rPr lang="pl-PL" altLang="pl-PL" sz="1550" dirty="0"/>
              <a:t>, etc.), zapewniając stałe zasilanie baz krajowych (</a:t>
            </a:r>
            <a:r>
              <a:rPr lang="pl-PL" altLang="pl-PL" sz="1550" dirty="0" err="1"/>
              <a:t>POLon</a:t>
            </a:r>
            <a:r>
              <a:rPr lang="pl-PL" altLang="pl-PL" sz="1550" dirty="0"/>
              <a:t>/PBN) </a:t>
            </a:r>
            <a:br>
              <a:rPr lang="pl-PL" altLang="pl-PL" sz="1550" dirty="0"/>
            </a:br>
            <a:r>
              <a:rPr lang="pl-PL" altLang="pl-PL" sz="1550" dirty="0"/>
              <a:t>w informacje o dorobku naukowym </a:t>
            </a:r>
            <a:r>
              <a:rPr lang="pl-PL" altLang="pl-PL" sz="1550" dirty="0" err="1"/>
              <a:t>PWr</a:t>
            </a:r>
            <a:r>
              <a:rPr lang="pl-PL" altLang="pl-PL" sz="1550" dirty="0"/>
              <a:t> na potrzeby ewaluacji.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Zapewnia możliwość korzystania z miejsc pracy indywidualnej i grupowej </a:t>
            </a:r>
            <a:br>
              <a:rPr lang="pl-PL" altLang="pl-PL" sz="1550" dirty="0"/>
            </a:br>
            <a:r>
              <a:rPr lang="pl-PL" altLang="pl-PL" sz="1550" dirty="0"/>
              <a:t>w Strefie Otwartej Nauki oraz w Bibliotekach Tematycznych (Kampus Główny, Kampus Prusa, Kampus Na Grobli, Wałbrzych, Legnica, Jelenia Góra).</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Uczestniczy w projektach: Narodowy Program Rozwoju Czytelnictwa 2.0 na lata 2021-2025 oraz Społeczna Odpowiedzialność Nauki.</a:t>
            </a:r>
            <a:r>
              <a:rPr lang="pl-PL" altLang="pl-PL" sz="1550" dirty="0">
                <a:solidFill>
                  <a:srgbClr val="FF0000"/>
                </a:solidFill>
              </a:rPr>
              <a:t>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Jest liderem Konsorcjum Dolnośląskiej Biblioteki Cyfrowej (22 instytucje), a także członkiem branżowych organizacji międzynarodowych (IFLA, IATUL).</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Umożliwia publikowanie prac naukowych i dydaktycznych pracowników Uczelni </a:t>
            </a:r>
            <a:br>
              <a:rPr lang="pl-PL" altLang="pl-PL" sz="1550" dirty="0"/>
            </a:br>
            <a:r>
              <a:rPr lang="pl-PL" altLang="pl-PL" sz="1550" dirty="0"/>
              <a:t>w Oficynie Wydawniczej. </a:t>
            </a:r>
          </a:p>
          <a:p>
            <a:pPr marL="180975" indent="-180975" algn="just">
              <a:spcBef>
                <a:spcPts val="500"/>
              </a:spcBef>
              <a:spcAft>
                <a:spcPts val="500"/>
              </a:spcAft>
              <a:buClr>
                <a:srgbClr val="C00000"/>
              </a:buClr>
              <a:buFont typeface="Arial" panose="020B0604020202020204" pitchFamily="34" charset="0"/>
              <a:buChar char="•"/>
              <a:defRPr/>
            </a:pPr>
            <a:endParaRPr lang="pl-PL" altLang="pl-PL" sz="1500" dirty="0"/>
          </a:p>
          <a:p>
            <a:pPr marL="180975" indent="-180975" algn="just">
              <a:spcBef>
                <a:spcPts val="500"/>
              </a:spcBef>
              <a:spcAft>
                <a:spcPts val="500"/>
              </a:spcAft>
              <a:buClr>
                <a:srgbClr val="C00000"/>
              </a:buClr>
              <a:buFont typeface="Arial" panose="020B0604020202020204" pitchFamily="34" charset="0"/>
              <a:buChar char="•"/>
              <a:defRPr/>
            </a:pPr>
            <a:endParaRPr lang="pl-PL" altLang="pl-PL" sz="1550" dirty="0"/>
          </a:p>
        </p:txBody>
      </p:sp>
      <p:pic>
        <p:nvPicPr>
          <p:cNvPr id="16" name="Obraz 15">
            <a:extLst>
              <a:ext uri="{FF2B5EF4-FFF2-40B4-BE49-F238E27FC236}">
                <a16:creationId xmlns:a16="http://schemas.microsoft.com/office/drawing/2014/main" id="{03DC4CE1-F5D1-4CBD-A74D-FD0BF323B9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867715"/>
            <a:ext cx="5177085" cy="2215991"/>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3 sale seminaryjne</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Rejestracja dźwiękowa konferencji</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Internet bezprzewodowy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Zmienny system oświetlenia</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Kompleks wystawienniczy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Profesjonalna obsługa wydarzeń, 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5832648" cy="830997"/>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dirty="0">
                <a:latin typeface="Calibri" pitchFamily="34" charset="0"/>
                <a:cs typeface="Calibri" pitchFamily="34" charset="0"/>
              </a:rPr>
              <a:t>Sala kongresowa na 620 miejsc (jedna z największych </a:t>
            </a:r>
            <a:br>
              <a:rPr lang="pl-PL" dirty="0">
                <a:latin typeface="Calibri" pitchFamily="34" charset="0"/>
                <a:cs typeface="Calibri" pitchFamily="34" charset="0"/>
              </a:rPr>
            </a:br>
            <a:r>
              <a:rPr lang="pl-PL" dirty="0">
                <a:latin typeface="Calibri" pitchFamily="34" charset="0"/>
                <a:cs typeface="Calibri" pitchFamily="34" charset="0"/>
              </a:rPr>
              <a:t>na Dolnym Śląsku), z możliwością podziału na trzy moduły: </a:t>
            </a:r>
            <a:br>
              <a:rPr lang="pl-PL" dirty="0">
                <a:latin typeface="Calibri" pitchFamily="34" charset="0"/>
                <a:cs typeface="Calibri" pitchFamily="34" charset="0"/>
              </a:rPr>
            </a:br>
            <a:r>
              <a:rPr lang="pl-PL" dirty="0">
                <a:latin typeface="Calibri" pitchFamily="34" charset="0"/>
                <a:cs typeface="Calibri" pitchFamily="34" charset="0"/>
              </a:rPr>
              <a:t>300 miejsc i 2x160 miejsc</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83777" y="170333"/>
            <a:ext cx="1080120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Strategia Politechniki Wrocławskiej </a:t>
            </a:r>
          </a:p>
          <a:p>
            <a:pPr eaLnBrk="1" hangingPunct="1">
              <a:spcBef>
                <a:spcPct val="0"/>
              </a:spcBef>
              <a:buClrTx/>
              <a:buFontTx/>
              <a:buNone/>
            </a:pPr>
            <a:r>
              <a:rPr lang="pl-PL" altLang="pl-PL" sz="3200" b="1" dirty="0">
                <a:solidFill>
                  <a:srgbClr val="B11D09"/>
                </a:solidFill>
                <a:latin typeface="Calibri" pitchFamily="34" charset="0"/>
                <a:cs typeface="Calibri" pitchFamily="34" charset="0"/>
              </a:rPr>
              <a:t>2023-2030</a:t>
            </a:r>
          </a:p>
        </p:txBody>
      </p:sp>
      <p:pic>
        <p:nvPicPr>
          <p:cNvPr id="8" name="Obraz 7">
            <a:extLst>
              <a:ext uri="{FF2B5EF4-FFF2-40B4-BE49-F238E27FC236}">
                <a16:creationId xmlns:a16="http://schemas.microsoft.com/office/drawing/2014/main" id="{8CC154BD-7BD2-4CD0-BED8-D3BBDA37D1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b="1"/>
          <a:stretch/>
        </p:blipFill>
        <p:spPr>
          <a:xfrm>
            <a:off x="8400257" y="0"/>
            <a:ext cx="3755028" cy="6857999"/>
          </a:xfrm>
          <a:prstGeom prst="rect">
            <a:avLst/>
          </a:prstGeom>
        </p:spPr>
      </p:pic>
      <p:sp>
        <p:nvSpPr>
          <p:cNvPr id="9" name="Symbol zastępczy zawartości 11">
            <a:extLst>
              <a:ext uri="{FF2B5EF4-FFF2-40B4-BE49-F238E27FC236}">
                <a16:creationId xmlns:a16="http://schemas.microsoft.com/office/drawing/2014/main" id="{C834FD6E-B74D-459F-9848-6DBBCB4060D6}"/>
              </a:ext>
            </a:extLst>
          </p:cNvPr>
          <p:cNvSpPr txBox="1">
            <a:spLocks/>
          </p:cNvSpPr>
          <p:nvPr/>
        </p:nvSpPr>
        <p:spPr bwMode="auto">
          <a:xfrm>
            <a:off x="1100681" y="1405109"/>
            <a:ext cx="7051479"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600"/>
              </a:spcAft>
              <a:buClr>
                <a:srgbClr val="4868A8"/>
              </a:buClr>
            </a:pPr>
            <a:r>
              <a:rPr lang="pl-PL" sz="2400" b="1" kern="0">
                <a:cs typeface="Calibri" panose="020F0502020204030204" pitchFamily="34" charset="0"/>
              </a:rPr>
              <a:t>Misja uczelni</a:t>
            </a:r>
            <a:endParaRPr lang="en-GB" sz="2400" b="1" kern="0" dirty="0">
              <a:cs typeface="Calibri" panose="020F0502020204030204" pitchFamily="34" charset="0"/>
            </a:endParaRPr>
          </a:p>
          <a:p>
            <a:pPr algn="just">
              <a:spcBef>
                <a:spcPts val="600"/>
              </a:spcBef>
              <a:spcAft>
                <a:spcPts val="600"/>
              </a:spcAft>
              <a:buClr>
                <a:srgbClr val="9BAEC5"/>
              </a:buClr>
            </a:pPr>
            <a:r>
              <a:rPr lang="pl-PL" sz="2400" kern="0" dirty="0">
                <a:cs typeface="Calibri" panose="020F0502020204030204" pitchFamily="34" charset="0"/>
              </a:rPr>
              <a:t>Badając, ucząc i współdziałając inspirujemy i wspieramy rozwój osobowości, które w oparciu o wiedzę i standardy etyczne, wykazując wrażliwość na potrzeby społeczne i globalne wyzwania, z odwagą i odpowiedzialnością kształtują przyszłość.</a:t>
            </a:r>
          </a:p>
          <a:p>
            <a:pPr algn="just">
              <a:spcBef>
                <a:spcPts val="600"/>
              </a:spcBef>
              <a:spcAft>
                <a:spcPts val="600"/>
              </a:spcAft>
              <a:buClr>
                <a:srgbClr val="4868A8"/>
              </a:buClr>
            </a:pPr>
            <a:r>
              <a:rPr lang="pl-PL" sz="2400" b="1" kern="0" dirty="0">
                <a:cs typeface="Calibri" panose="020F0502020204030204" pitchFamily="34" charset="0"/>
              </a:rPr>
              <a:t>Wizja</a:t>
            </a:r>
            <a:endParaRPr lang="en-US" sz="2400" b="1" kern="0" dirty="0">
              <a:cs typeface="Calibri" panose="020F0502020204030204" pitchFamily="34" charset="0"/>
            </a:endParaRPr>
          </a:p>
          <a:p>
            <a:pPr algn="just">
              <a:spcBef>
                <a:spcPts val="600"/>
              </a:spcBef>
              <a:spcAft>
                <a:spcPts val="600"/>
              </a:spcAft>
              <a:buClr>
                <a:srgbClr val="9BAEC5"/>
              </a:buClr>
            </a:pPr>
            <a:r>
              <a:rPr lang="pl-PL" sz="2400" kern="0" dirty="0">
                <a:cs typeface="Calibri" panose="020F0502020204030204" pitchFamily="34" charset="0"/>
              </a:rPr>
              <a:t>Jako europejski wielodziedzinowy uniwersytet techniczny, afirmujący wolność, prawdę, ciekawość </a:t>
            </a:r>
            <a:br>
              <a:rPr lang="pl-PL" sz="2400" kern="0" dirty="0">
                <a:cs typeface="Calibri" panose="020F0502020204030204" pitchFamily="34" charset="0"/>
              </a:rPr>
            </a:br>
            <a:r>
              <a:rPr lang="pl-PL" sz="2400" kern="0" dirty="0">
                <a:cs typeface="Calibri" panose="020F0502020204030204" pitchFamily="34" charset="0"/>
              </a:rPr>
              <a:t>i radość poznania, prowadzimy interdyscyplinarne kształcenie i badania na miarę oczekiwań społeczeństwa i gospodarki.</a:t>
            </a:r>
          </a:p>
        </p:txBody>
      </p:sp>
    </p:spTree>
    <p:extLst>
      <p:ext uri="{BB962C8B-B14F-4D97-AF65-F5344CB8AC3E}">
        <p14:creationId xmlns:p14="http://schemas.microsoft.com/office/powerpoint/2010/main" val="8186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dirty="0">
                <a:solidFill>
                  <a:schemeClr val="bg1"/>
                </a:solidFill>
              </a:rPr>
              <a:t>Dziękuję za uwagę</a:t>
            </a: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dirty="0">
                <a:solidFill>
                  <a:schemeClr val="bg1"/>
                </a:solidFill>
              </a:rPr>
              <a:t>pwr.edu.pl </a:t>
            </a:r>
            <a:endParaRPr lang="pl-PL" sz="3200" kern="0" dirty="0">
              <a:solidFill>
                <a:schemeClr val="bg1"/>
              </a:solidFill>
            </a:endParaRPr>
          </a:p>
        </p:txBody>
      </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25383</TotalTime>
  <Words>6241</Words>
  <Application>Microsoft Office PowerPoint</Application>
  <PresentationFormat>Panoramiczny</PresentationFormat>
  <Paragraphs>793</Paragraphs>
  <Slides>61</Slides>
  <Notes>51</Notes>
  <HiddenSlides>0</HiddenSlides>
  <MMClips>0</MMClips>
  <ScaleCrop>false</ScaleCrop>
  <HeadingPairs>
    <vt:vector size="6" baseType="variant">
      <vt:variant>
        <vt:lpstr>Używane czcionki</vt:lpstr>
      </vt:variant>
      <vt:variant>
        <vt:i4>12</vt:i4>
      </vt:variant>
      <vt:variant>
        <vt:lpstr>Motyw</vt:lpstr>
      </vt:variant>
      <vt:variant>
        <vt:i4>1</vt:i4>
      </vt:variant>
      <vt:variant>
        <vt:lpstr>Tytuły slajdów</vt:lpstr>
      </vt:variant>
      <vt:variant>
        <vt:i4>61</vt:i4>
      </vt:variant>
    </vt:vector>
  </HeadingPairs>
  <TitlesOfParts>
    <vt:vector size="74" baseType="lpstr">
      <vt:lpstr>Trebuchet MS</vt:lpstr>
      <vt:lpstr>Arial</vt:lpstr>
      <vt:lpstr>Verdana</vt:lpstr>
      <vt:lpstr>Wingdings</vt:lpstr>
      <vt:lpstr>Kanit</vt:lpstr>
      <vt:lpstr>Audiowide</vt:lpstr>
      <vt:lpstr>Calibri</vt:lpstr>
      <vt:lpstr>Microsoft YaHei</vt:lpstr>
      <vt:lpstr>Calibri  </vt:lpstr>
      <vt:lpstr>Calibri Light</vt:lpstr>
      <vt:lpstr>Times New Roman</vt:lpstr>
      <vt:lpstr>Lato</vt:lpstr>
      <vt:lpstr>szablon1-PL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1269</cp:revision>
  <cp:lastPrinted>2019-10-30T07:13:40Z</cp:lastPrinted>
  <dcterms:created xsi:type="dcterms:W3CDTF">2015-03-09T09:58:09Z</dcterms:created>
  <dcterms:modified xsi:type="dcterms:W3CDTF">2025-01-15T07:35:26Z</dcterms:modified>
</cp:coreProperties>
</file>