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64"/>
  </p:notesMasterIdLst>
  <p:handoutMasterIdLst>
    <p:handoutMasterId r:id="rId65"/>
  </p:handoutMasterIdLst>
  <p:sldIdLst>
    <p:sldId id="317" r:id="rId2"/>
    <p:sldId id="315" r:id="rId3"/>
    <p:sldId id="261" r:id="rId4"/>
    <p:sldId id="260" r:id="rId5"/>
    <p:sldId id="318" r:id="rId6"/>
    <p:sldId id="398" r:id="rId7"/>
    <p:sldId id="385" r:id="rId8"/>
    <p:sldId id="263" r:id="rId9"/>
    <p:sldId id="332"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7" r:id="rId24"/>
    <p:sldId id="371" r:id="rId25"/>
    <p:sldId id="372" r:id="rId26"/>
    <p:sldId id="373" r:id="rId27"/>
    <p:sldId id="331" r:id="rId28"/>
    <p:sldId id="333" r:id="rId29"/>
    <p:sldId id="316" r:id="rId30"/>
    <p:sldId id="319" r:id="rId31"/>
    <p:sldId id="374" r:id="rId32"/>
    <p:sldId id="342" r:id="rId33"/>
    <p:sldId id="343" r:id="rId34"/>
    <p:sldId id="344" r:id="rId35"/>
    <p:sldId id="291" r:id="rId36"/>
    <p:sldId id="292" r:id="rId37"/>
    <p:sldId id="388" r:id="rId38"/>
    <p:sldId id="296" r:id="rId39"/>
    <p:sldId id="295" r:id="rId40"/>
    <p:sldId id="297" r:id="rId41"/>
    <p:sldId id="298" r:id="rId42"/>
    <p:sldId id="382" r:id="rId43"/>
    <p:sldId id="380" r:id="rId44"/>
    <p:sldId id="397" r:id="rId45"/>
    <p:sldId id="381" r:id="rId46"/>
    <p:sldId id="383" r:id="rId47"/>
    <p:sldId id="395" r:id="rId48"/>
    <p:sldId id="389" r:id="rId49"/>
    <p:sldId id="390" r:id="rId50"/>
    <p:sldId id="391" r:id="rId51"/>
    <p:sldId id="392" r:id="rId52"/>
    <p:sldId id="393" r:id="rId53"/>
    <p:sldId id="396" r:id="rId54"/>
    <p:sldId id="394" r:id="rId55"/>
    <p:sldId id="302" r:id="rId56"/>
    <p:sldId id="354" r:id="rId57"/>
    <p:sldId id="280" r:id="rId58"/>
    <p:sldId id="281" r:id="rId59"/>
    <p:sldId id="353" r:id="rId60"/>
    <p:sldId id="303" r:id="rId61"/>
    <p:sldId id="376" r:id="rId62"/>
    <p:sldId id="375" r:id="rId63"/>
  </p:sldIdLst>
  <p:sldSz cx="12192000" cy="6858000"/>
  <p:notesSz cx="6797675" cy="9926638"/>
  <p:embeddedFontLst>
    <p:embeddedFont>
      <p:font typeface="Kanit" panose="020B0604020202020204" charset="0"/>
      <p:regular r:id="rId66"/>
      <p:bold r:id="rId67"/>
      <p:italic r:id="rId68"/>
      <p:boldItalic r:id="rId69"/>
    </p:embeddedFont>
    <p:embeddedFont>
      <p:font typeface="Microsoft YaHei" panose="020B0503020204020204" pitchFamily="34" charset="-122"/>
      <p:regular r:id="rId70"/>
      <p:bold r:id="rId71"/>
    </p:embeddedFont>
    <p:embeddedFont>
      <p:font typeface="Trebuchet MS" panose="020B0603020202020204" pitchFamily="34" charset="0"/>
      <p:regular r:id="rId72"/>
      <p:bold r:id="rId73"/>
      <p:italic r:id="rId74"/>
      <p:boldItalic r:id="rId75"/>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A06524-59E5-8489-6C32-9835E9238371}" name="Iwona Szajner" initials="IS" userId="S::iwona.szajner@pwr.edu.pl::ccc39e73-8108-4ce5-b1fe-195846f415fc" providerId="AD"/>
  <p188:author id="{F399FFBC-9EC2-3381-B790-B5CFFB2FD350}" name="Natalia Michalska" initials="NM" userId="S::natalia.michalska@pwr.edu.pl::f5cb394a-b04c-40d3-b9d8-2653df2076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000"/>
    <a:srgbClr val="060006"/>
    <a:srgbClr val="C49500"/>
    <a:srgbClr val="826300"/>
    <a:srgbClr val="EEB500"/>
    <a:srgbClr val="FFFFFF"/>
    <a:srgbClr val="C5BFBF"/>
    <a:srgbClr val="B11D09"/>
    <a:srgbClr val="8D2B72"/>
    <a:srgbClr val="54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2452" autoAdjust="0"/>
  </p:normalViewPr>
  <p:slideViewPr>
    <p:cSldViewPr snapToObjects="1">
      <p:cViewPr varScale="1">
        <p:scale>
          <a:sx n="69" d="100"/>
          <a:sy n="69" d="100"/>
        </p:scale>
        <p:origin x="331" y="77"/>
      </p:cViewPr>
      <p:guideLst>
        <p:guide orient="horz" pos="2160"/>
        <p:guide pos="3840"/>
      </p:guideLst>
    </p:cSldViewPr>
  </p:slideViewPr>
  <p:outlineViewPr>
    <p:cViewPr>
      <p:scale>
        <a:sx n="50" d="100"/>
        <a:sy n="50" d="100"/>
      </p:scale>
      <p:origin x="0" y="-1805"/>
    </p:cViewPr>
    <p:sldLst>
      <p:sld r:id="rId1" collapse="1"/>
      <p:sld r:id="rId2" collapse="1"/>
    </p:sldLst>
  </p:outlineViewPr>
  <p:notesTextViewPr>
    <p:cViewPr>
      <p:scale>
        <a:sx n="3" d="2"/>
        <a:sy n="3" d="2"/>
      </p:scale>
      <p:origin x="0" y="-182"/>
    </p:cViewPr>
  </p:notesTextViewPr>
  <p:sorterViewPr>
    <p:cViewPr varScale="1">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26.06.2025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26.06.2025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na kierunku lekarskim (JSM)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kierunków I stopień licencjat – 1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kierunków I stopień inżynier lub inny równorzędny – 54</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kierunków II stopień mgr – 2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kierunków II stopień mgr inż. lub inny równorzędny – 52</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jednolitych studiów magisterskich – 1</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pwr.edu.pl/uczelnia/informacje-ogolne/historia-i-rozwoj/osobistosci/doktorzy-honoris-causa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W tegorocznym zestawieniu QS World University </a:t>
            </a:r>
            <a:r>
              <a:rPr lang="pl-PL" dirty="0" err="1"/>
              <a:t>Rankings</a:t>
            </a:r>
            <a:r>
              <a:rPr lang="pl-PL" dirty="0"/>
              <a:t> by </a:t>
            </a:r>
            <a:r>
              <a:rPr lang="pl-PL" dirty="0" err="1"/>
              <a:t>Subject</a:t>
            </a:r>
            <a:r>
              <a:rPr lang="pl-PL" dirty="0"/>
              <a:t> za rok 2025 Politechnikę Wrocławską sklasyfikowano w ośmiu dziedzinach, przypisanych do dwóch dyscyplin. Podobnie jak przed rokiem w obu zanotowaliśmy awans.</a:t>
            </a:r>
          </a:p>
          <a:p>
            <a:r>
              <a:rPr lang="pl-PL" dirty="0"/>
              <a:t>Zestawienie QS World University </a:t>
            </a:r>
            <a:r>
              <a:rPr lang="pl-PL" dirty="0" err="1"/>
              <a:t>Rankings</a:t>
            </a:r>
            <a:r>
              <a:rPr lang="pl-PL" dirty="0"/>
              <a:t> by </a:t>
            </a:r>
            <a:r>
              <a:rPr lang="pl-PL" dirty="0" err="1"/>
              <a:t>Subject</a:t>
            </a:r>
            <a:r>
              <a:rPr lang="pl-PL" dirty="0"/>
              <a:t> 2025 uwzględnia 55 dyscyplin naukowych podzielonych na pięć obszarów: </a:t>
            </a:r>
            <a:r>
              <a:rPr lang="pl-PL" dirty="0" err="1"/>
              <a:t>Arts&amp;Humanities</a:t>
            </a:r>
            <a:r>
              <a:rPr lang="pl-PL" dirty="0"/>
              <a:t>, </a:t>
            </a:r>
            <a:r>
              <a:rPr lang="pl-PL" dirty="0" err="1"/>
              <a:t>Engineering&amp;Technology</a:t>
            </a:r>
            <a:r>
              <a:rPr lang="pl-PL" dirty="0"/>
              <a:t>, Life </a:t>
            </a:r>
            <a:r>
              <a:rPr lang="pl-PL" dirty="0" err="1"/>
              <a:t>Sciences&amp;Medicine</a:t>
            </a:r>
            <a:r>
              <a:rPr lang="pl-PL" dirty="0"/>
              <a:t>, Natural </a:t>
            </a:r>
            <a:r>
              <a:rPr lang="pl-PL" dirty="0" err="1"/>
              <a:t>Sciences</a:t>
            </a:r>
            <a:r>
              <a:rPr lang="pl-PL" dirty="0"/>
              <a:t>, </a:t>
            </a:r>
            <a:r>
              <a:rPr lang="pl-PL" dirty="0" err="1"/>
              <a:t>Social</a:t>
            </a:r>
            <a:r>
              <a:rPr lang="pl-PL" dirty="0"/>
              <a:t> </a:t>
            </a:r>
            <a:r>
              <a:rPr lang="pl-PL" dirty="0" err="1"/>
              <a:t>Sciences&amp;Management</a:t>
            </a:r>
            <a:r>
              <a:rPr lang="pl-PL" dirty="0"/>
              <a:t>. Politechnikę Wrocławską sklasyfikowano w dwóch szerokich obszarach tematycznych oraz ośmiu dziedzinach rankingowych (po cztery w każdym z obszarów).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165450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Politechnika Wrocławska jest uniwersytetem technicznym, kształcącym studentów i doktorantów oraz prowadzącym badania służące rozwojowi nauki i technologii oraz rozwiązywaniu realnych problemów społeczeństwa i gospodarki.</a:t>
            </a:r>
          </a:p>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Docelowy model Uczelni zakłada ścisłą interakcję badań i kształcenia prowadzonych w czterech dużych obszarach tematycznych: naukach technicznych, podstawowych, społecznych i humanistycznych oraz naukach o zdrowiu i życiu.</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altLang="pl-PL" b="0" dirty="0">
              <a:solidFill>
                <a:schemeClr val="tx1"/>
              </a:solidFill>
              <a:latin typeface="Calibri" pitchFamily="34" charset="0"/>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Calibri" pitchFamily="34" charset="0"/>
              <a:cs typeface="Calibri"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1092675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831688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938169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3900217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2424243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1173943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1397545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1813261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3800339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3700453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417431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1945148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eaLnBrk="1" hangingPunct="1">
              <a:spcBef>
                <a:spcPts val="0"/>
              </a:spcBef>
              <a:buClr>
                <a:prstClr val="white">
                  <a:lumMod val="50000"/>
                </a:prstClr>
              </a:buClr>
              <a:tabLst/>
              <a:defRPr/>
            </a:pPr>
            <a:r>
              <a:rPr lang="pl-PL" altLang="pl-PL" sz="800" dirty="0">
                <a:solidFill>
                  <a:prstClr val="black"/>
                </a:solidFill>
                <a:latin typeface="Calibri" pitchFamily="34" charset="0"/>
                <a:ea typeface="+mn-ea"/>
                <a:cs typeface="Calibri" pitchFamily="34" charset="0"/>
              </a:rPr>
              <a:t>W 2024 roku międzynarodowy kierunek „</a:t>
            </a:r>
            <a:r>
              <a:rPr lang="pl-PL" altLang="pl-PL" sz="800" dirty="0" err="1">
                <a:solidFill>
                  <a:prstClr val="black"/>
                </a:solidFill>
                <a:latin typeface="Calibri" pitchFamily="34" charset="0"/>
                <a:ea typeface="+mn-ea"/>
                <a:cs typeface="Calibri" pitchFamily="34" charset="0"/>
              </a:rPr>
              <a:t>Sustainable</a:t>
            </a:r>
            <a:r>
              <a:rPr lang="pl-PL" altLang="pl-PL" sz="800" dirty="0">
                <a:solidFill>
                  <a:prstClr val="black"/>
                </a:solidFill>
                <a:latin typeface="Calibri" pitchFamily="34" charset="0"/>
                <a:ea typeface="+mn-ea"/>
                <a:cs typeface="Calibri" pitchFamily="34" charset="0"/>
              </a:rPr>
              <a:t> </a:t>
            </a:r>
            <a:r>
              <a:rPr lang="pl-PL" altLang="pl-PL" sz="800" dirty="0" err="1">
                <a:solidFill>
                  <a:prstClr val="black"/>
                </a:solidFill>
                <a:latin typeface="Calibri" pitchFamily="34" charset="0"/>
                <a:ea typeface="+mn-ea"/>
                <a:cs typeface="Calibri" pitchFamily="34" charset="0"/>
              </a:rPr>
              <a:t>Biomass</a:t>
            </a:r>
            <a:r>
              <a:rPr lang="pl-PL" altLang="pl-PL" sz="800" dirty="0">
                <a:solidFill>
                  <a:prstClr val="black"/>
                </a:solidFill>
                <a:latin typeface="Calibri" pitchFamily="34" charset="0"/>
                <a:ea typeface="+mn-ea"/>
                <a:cs typeface="Calibri" pitchFamily="34" charset="0"/>
              </a:rPr>
              <a:t> and </a:t>
            </a:r>
            <a:r>
              <a:rPr lang="pl-PL" altLang="pl-PL" sz="800" dirty="0" err="1">
                <a:solidFill>
                  <a:prstClr val="black"/>
                </a:solidFill>
                <a:latin typeface="Calibri" pitchFamily="34" charset="0"/>
                <a:ea typeface="+mn-ea"/>
                <a:cs typeface="Calibri" pitchFamily="34" charset="0"/>
              </a:rPr>
              <a:t>Bioproducts</a:t>
            </a:r>
            <a:r>
              <a:rPr lang="pl-PL" altLang="pl-PL" sz="800" dirty="0">
                <a:solidFill>
                  <a:prstClr val="black"/>
                </a:solidFill>
                <a:latin typeface="Calibri" pitchFamily="34" charset="0"/>
                <a:ea typeface="+mn-ea"/>
                <a:cs typeface="Calibri" pitchFamily="34" charset="0"/>
              </a:rPr>
              <a:t> Engineering (SBBE)” otrzymał dwa certyfikaty: „Studia z Przyszłością 2024” przyznawany najlepszym kierunkom w Polsce oraz certyfikat nadzwyczajny „Laur Europejski 2024” za wdrożenie najbardziej innowacyjnych i unikalnych rozwiązań w zakresie umiędzynarodowienia kształcenia i współpracy zagranicznej. Kierunek prowadzony jest na Wydziale Chemicznym i Wydziale Mechaniczno-Energetycznym w ramach Erasmus </a:t>
            </a:r>
            <a:r>
              <a:rPr lang="pl-PL" altLang="pl-PL" sz="800" dirty="0" err="1">
                <a:solidFill>
                  <a:prstClr val="black"/>
                </a:solidFill>
                <a:latin typeface="Calibri" pitchFamily="34" charset="0"/>
                <a:ea typeface="+mn-ea"/>
                <a:cs typeface="Calibri" pitchFamily="34" charset="0"/>
              </a:rPr>
              <a:t>Mundus</a:t>
            </a:r>
            <a:r>
              <a:rPr lang="pl-PL" altLang="pl-PL" sz="800" dirty="0">
                <a:solidFill>
                  <a:prstClr val="black"/>
                </a:solidFill>
                <a:latin typeface="Calibri" pitchFamily="34" charset="0"/>
                <a:ea typeface="+mn-ea"/>
                <a:cs typeface="Calibri" pitchFamily="34" charset="0"/>
              </a:rPr>
              <a:t> Joint Master </a:t>
            </a:r>
            <a:r>
              <a:rPr lang="pl-PL" altLang="pl-PL" sz="800" dirty="0" err="1">
                <a:solidFill>
                  <a:prstClr val="black"/>
                </a:solidFill>
                <a:latin typeface="Calibri" pitchFamily="34" charset="0"/>
                <a:ea typeface="+mn-ea"/>
                <a:cs typeface="Calibri" pitchFamily="34" charset="0"/>
              </a:rPr>
              <a:t>Degree</a:t>
            </a:r>
            <a:r>
              <a:rPr lang="pl-PL" altLang="pl-PL" sz="800" dirty="0">
                <a:solidFill>
                  <a:prstClr val="black"/>
                </a:solidFill>
                <a:latin typeface="Calibri" pitchFamily="34" charset="0"/>
                <a:ea typeface="+mn-ea"/>
                <a:cs typeface="Calibri" pitchFamily="34" charset="0"/>
              </a:rPr>
              <a:t> Program.</a:t>
            </a:r>
          </a:p>
          <a:p>
            <a:pPr marL="0" lvl="0" indent="0" eaLnBrk="1" hangingPunct="1">
              <a:spcBef>
                <a:spcPts val="0"/>
              </a:spcBef>
              <a:buClr>
                <a:prstClr val="white">
                  <a:lumMod val="50000"/>
                </a:prstClr>
              </a:buClr>
              <a:tabLst/>
              <a:defRPr/>
            </a:pPr>
            <a:endParaRPr lang="pl-PL" altLang="pl-PL" sz="800" dirty="0">
              <a:solidFill>
                <a:prstClr val="black"/>
              </a:solidFill>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
                <a:prstClr val="white">
                  <a:lumMod val="50000"/>
                </a:prstClr>
              </a:buClr>
              <a:buSzTx/>
              <a:buFontTx/>
              <a:buNone/>
              <a:tabLst/>
              <a:defRPr/>
            </a:pPr>
            <a:r>
              <a:rPr lang="pl-PL" altLang="pl-PL" sz="800" dirty="0">
                <a:solidFill>
                  <a:prstClr val="black"/>
                </a:solidFill>
                <a:latin typeface="Calibri" pitchFamily="34" charset="0"/>
                <a:ea typeface="+mn-ea"/>
                <a:cs typeface="Calibri" pitchFamily="34" charset="0"/>
              </a:rPr>
              <a:t>Studia podyplomowe „Tworzywa sztuczne w budowie maszyn” prowadzone na Wydziale Mechanicznym.</a:t>
            </a:r>
            <a:endParaRPr lang="pl-PL" altLang="pl-PL" sz="800" dirty="0">
              <a:latin typeface="Calibri" pitchFamily="34" charset="0"/>
              <a:cs typeface="Calibri" pitchFamily="34" charset="0"/>
            </a:endParaRPr>
          </a:p>
          <a:p>
            <a:pPr marL="0" lvl="0" indent="0" eaLnBrk="1" hangingPunct="1">
              <a:spcBef>
                <a:spcPts val="0"/>
              </a:spcBef>
              <a:buClr>
                <a:prstClr val="white">
                  <a:lumMod val="50000"/>
                </a:prstClr>
              </a:buClr>
              <a:tabLst/>
              <a:defRPr/>
            </a:pPr>
            <a:r>
              <a:rPr lang="pl-PL" altLang="pl-PL" sz="800" dirty="0">
                <a:solidFill>
                  <a:prstClr val="black"/>
                </a:solidFill>
                <a:latin typeface="Calibri" pitchFamily="34" charset="0"/>
                <a:ea typeface="+mn-ea"/>
                <a:cs typeface="Calibri" pitchFamily="34" charset="0"/>
              </a:rPr>
              <a:t>otrzymały dwa certyfikaty: „Studia z Przyszłością 2024” oraz „Progres Roku 2024”</a:t>
            </a:r>
            <a:endParaRPr lang="pl-PL" sz="80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1545648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t>roboticarena.pl/</a:t>
            </a:r>
            <a:r>
              <a:rPr lang="pl-PL" dirty="0" err="1"/>
              <a:t>pl</a:t>
            </a:r>
            <a:r>
              <a:rPr lang="pl-PL" dirty="0"/>
              <a:t>/</a:t>
            </a:r>
          </a:p>
          <a:p>
            <a:pPr marL="171450" indent="-171450">
              <a:buFont typeface="Arial" panose="020B0604020202020204" pitchFamily="34" charset="0"/>
              <a:buChar char="•"/>
            </a:pPr>
            <a:r>
              <a:rPr lang="pl-PL" dirty="0"/>
              <a:t>prk.pwr.edu.pl/projekty/wspolpraca-ze-szkolami-srednimi</a:t>
            </a:r>
          </a:p>
          <a:p>
            <a:pPr marL="171450" indent="-171450">
              <a:buFont typeface="Arial" panose="020B0604020202020204" pitchFamily="34" charset="0"/>
              <a:buChar char="•"/>
            </a:pPr>
            <a:r>
              <a:rPr lang="pl-PL" dirty="0"/>
              <a:t>amo.pwr.edu.pl/</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10.01.2025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224942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Publikacje zarejestrowane w bazie DONA.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25 887 liczba publikacji w czasopismach z Listy Filadelfijskiej</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24 016 liczba publikacji w czasopismach z </a:t>
            </a:r>
            <a:r>
              <a:rPr lang="pl-PL" sz="1200" kern="1200" dirty="0" err="1">
                <a:solidFill>
                  <a:schemeClr val="tx1"/>
                </a:solidFill>
                <a:effectLst/>
                <a:latin typeface="+mn-lt"/>
                <a:ea typeface="+mn-ea"/>
                <a:cs typeface="+mn-cs"/>
              </a:rPr>
              <a:t>Impact</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Factor</a:t>
            </a:r>
            <a:r>
              <a:rPr lang="pl-PL" sz="1200" kern="1200" dirty="0">
                <a:solidFill>
                  <a:schemeClr val="tx1"/>
                </a:solidFill>
                <a:effectLst/>
                <a:latin typeface="+mn-lt"/>
                <a:ea typeface="+mn-ea"/>
                <a:cs typeface="+mn-cs"/>
              </a:rPr>
              <a:t> (JCR)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Dane dot. prac afiliowanych do PWR (wszystkie typy publikacji) w bazie </a:t>
            </a:r>
            <a:r>
              <a:rPr lang="pl-PL" sz="1200" kern="1200" dirty="0" err="1">
                <a:solidFill>
                  <a:schemeClr val="tx1"/>
                </a:solidFill>
                <a:effectLst/>
                <a:latin typeface="+mn-lt"/>
                <a:ea typeface="+mn-ea"/>
                <a:cs typeface="+mn-cs"/>
              </a:rPr>
              <a:t>WoS</a:t>
            </a: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39,570 WOS </a:t>
            </a:r>
            <a:r>
              <a:rPr lang="pl-PL" sz="1200" kern="1200" dirty="0" err="1">
                <a:solidFill>
                  <a:schemeClr val="tx1"/>
                </a:solidFill>
                <a:effectLst/>
                <a:latin typeface="+mn-lt"/>
                <a:ea typeface="+mn-ea"/>
                <a:cs typeface="+mn-cs"/>
              </a:rPr>
              <a:t>indexed</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publications</a:t>
            </a: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61 </a:t>
            </a:r>
            <a:r>
              <a:rPr lang="pl-PL" sz="1200" kern="1200" dirty="0" err="1">
                <a:solidFill>
                  <a:schemeClr val="tx1"/>
                </a:solidFill>
                <a:effectLst/>
                <a:latin typeface="+mn-lt"/>
                <a:ea typeface="+mn-ea"/>
                <a:cs typeface="+mn-cs"/>
              </a:rPr>
              <a:t>highly</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cited</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papers</a:t>
            </a:r>
            <a:endParaRPr lang="pl-PL" sz="1200" kern="1200" dirty="0">
              <a:solidFill>
                <a:schemeClr val="tx1"/>
              </a:solidFill>
              <a:effectLst/>
              <a:latin typeface="+mn-lt"/>
              <a:ea typeface="+mn-ea"/>
              <a:cs typeface="+mn-cs"/>
            </a:endParaRPr>
          </a:p>
          <a:p>
            <a:r>
              <a:rPr lang="pl-PL" dirty="0"/>
              <a:t>1. Aktualna łączna liczba zgłoszonych do ochrony wynalazków i innych praw ochronnych stan na dzień 25.06.2025: 6327 szt. (w tym 4482 zgłoszenia do 31.12.2009 r.)</a:t>
            </a:r>
          </a:p>
          <a:p>
            <a:endParaRPr lang="pl-PL" dirty="0"/>
          </a:p>
          <a:p>
            <a:r>
              <a:rPr lang="pl-PL" dirty="0"/>
              <a:t>- dane do 31.12.2009 r na podstawie papierowych rejestrów zgłoszeń prowadzonych przez </a:t>
            </a:r>
            <a:r>
              <a:rPr lang="pl-PL" dirty="0" err="1"/>
              <a:t>PWr</a:t>
            </a:r>
            <a:r>
              <a:rPr lang="pl-PL" dirty="0"/>
              <a:t>, </a:t>
            </a:r>
          </a:p>
          <a:p>
            <a:endParaRPr lang="pl-PL" dirty="0"/>
          </a:p>
          <a:p>
            <a:r>
              <a:rPr lang="pl-PL" dirty="0"/>
              <a:t>- dane po 01.01.2010 na podstawie SLU (wewnętrznego systemu ewidencyjnego </a:t>
            </a:r>
            <a:r>
              <a:rPr lang="pl-PL" dirty="0" err="1"/>
              <a:t>PWr</a:t>
            </a:r>
            <a:r>
              <a:rPr lang="pl-PL" dirty="0"/>
              <a:t>.)</a:t>
            </a:r>
          </a:p>
          <a:p>
            <a:endParaRPr lang="pl-PL" dirty="0"/>
          </a:p>
          <a:p>
            <a:endParaRPr lang="pl-PL" dirty="0"/>
          </a:p>
          <a:p>
            <a:r>
              <a:rPr lang="pl-PL" dirty="0"/>
              <a:t>2. Aktualna liczba uzyskanych patentów i innych praw ochronnych stan na dzień     25.06.2025: co najmniej: 2839 szt. - dane na podstawie wyszukiwarki urzędu patentowego oraz SLU (wewnętrznego systemu ewidencyjnego </a:t>
            </a:r>
            <a:r>
              <a:rPr lang="pl-PL" dirty="0" err="1"/>
              <a:t>PWr</a:t>
            </a:r>
            <a:r>
              <a:rPr lang="pl-PL" dirty="0"/>
              <a:t>).</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41</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42</a:t>
            </a:fld>
            <a:endParaRPr lang="pl-PL"/>
          </a:p>
        </p:txBody>
      </p:sp>
    </p:spTree>
    <p:extLst>
      <p:ext uri="{BB962C8B-B14F-4D97-AF65-F5344CB8AC3E}">
        <p14:creationId xmlns:p14="http://schemas.microsoft.com/office/powerpoint/2010/main" val="2550515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43</a:t>
            </a:fld>
            <a:endParaRPr lang="pl-PL"/>
          </a:p>
        </p:txBody>
      </p:sp>
    </p:spTree>
    <p:extLst>
      <p:ext uri="{BB962C8B-B14F-4D97-AF65-F5344CB8AC3E}">
        <p14:creationId xmlns:p14="http://schemas.microsoft.com/office/powerpoint/2010/main" val="3261377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44</a:t>
            </a:fld>
            <a:endParaRPr lang="pl-PL"/>
          </a:p>
        </p:txBody>
      </p:sp>
    </p:spTree>
    <p:extLst>
      <p:ext uri="{BB962C8B-B14F-4D97-AF65-F5344CB8AC3E}">
        <p14:creationId xmlns:p14="http://schemas.microsoft.com/office/powerpoint/2010/main" val="638253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facebook.com/</a:t>
            </a:r>
            <a:r>
              <a:rPr lang="pl-PL" dirty="0" err="1"/>
              <a:t>biznes.pwr</a:t>
            </a:r>
            <a:endParaRPr lang="pl-PL" dirty="0"/>
          </a:p>
          <a:p>
            <a:r>
              <a:rPr lang="pl-PL" dirty="0"/>
              <a:t>biznes.pwr.edu.pl</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45</a:t>
            </a:fld>
            <a:endParaRPr lang="pl-PL"/>
          </a:p>
        </p:txBody>
      </p:sp>
    </p:spTree>
    <p:extLst>
      <p:ext uri="{BB962C8B-B14F-4D97-AF65-F5344CB8AC3E}">
        <p14:creationId xmlns:p14="http://schemas.microsoft.com/office/powerpoint/2010/main" val="36882230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kern="1200" dirty="0">
                <a:solidFill>
                  <a:schemeClr val="tx1"/>
                </a:solidFill>
                <a:effectLst/>
                <a:latin typeface="+mn-lt"/>
                <a:ea typeface="+mn-ea"/>
                <a:cs typeface="+mn-cs"/>
              </a:rPr>
              <a:t>8 realizowanych projektów interdyscyplinarnych i międzynarodowych w latach 2022–2024 </a:t>
            </a:r>
          </a:p>
          <a:p>
            <a:r>
              <a:rPr lang="pl-PL" sz="1200" kern="1200" dirty="0">
                <a:solidFill>
                  <a:schemeClr val="tx1"/>
                </a:solidFill>
                <a:effectLst/>
                <a:latin typeface="+mn-lt"/>
                <a:ea typeface="+mn-ea"/>
                <a:cs typeface="+mn-cs"/>
              </a:rPr>
              <a:t>wartość realizowanych projektów: ponad 37 mln</a:t>
            </a:r>
          </a:p>
          <a:p>
            <a:r>
              <a:rPr lang="pl-PL" sz="1200" kern="1200" dirty="0">
                <a:solidFill>
                  <a:schemeClr val="tx1"/>
                </a:solidFill>
                <a:effectLst/>
                <a:latin typeface="+mn-lt"/>
                <a:ea typeface="+mn-ea"/>
                <a:cs typeface="+mn-cs"/>
              </a:rPr>
              <a:t>Klastry, zrzeszenia, partnerstwa:</a:t>
            </a:r>
          </a:p>
          <a:p>
            <a:pPr lvl="0"/>
            <a:r>
              <a:rPr lang="pl-PL" sz="1200" kern="1200" dirty="0">
                <a:solidFill>
                  <a:schemeClr val="tx1"/>
                </a:solidFill>
                <a:effectLst/>
                <a:latin typeface="+mn-lt"/>
                <a:ea typeface="+mn-ea"/>
                <a:cs typeface="+mn-cs"/>
              </a:rPr>
              <a:t>MAKROKLASTER - technologie w bezpieczeństwie publicznym</a:t>
            </a:r>
          </a:p>
          <a:p>
            <a:pPr lvl="0"/>
            <a:r>
              <a:rPr lang="pl-PL" sz="1200" kern="1200" dirty="0">
                <a:solidFill>
                  <a:schemeClr val="tx1"/>
                </a:solidFill>
                <a:effectLst/>
                <a:latin typeface="+mn-lt"/>
                <a:ea typeface="+mn-ea"/>
                <a:cs typeface="+mn-cs"/>
              </a:rPr>
              <a:t>Konsorcjum Instytut Autostrada Technologii i Innowacji</a:t>
            </a:r>
          </a:p>
          <a:p>
            <a:pPr lvl="0"/>
            <a:r>
              <a:rPr lang="pl-PL" sz="1200" kern="1200" dirty="0">
                <a:solidFill>
                  <a:schemeClr val="tx1"/>
                </a:solidFill>
                <a:effectLst/>
                <a:latin typeface="+mn-lt"/>
                <a:ea typeface="+mn-ea"/>
                <a:cs typeface="+mn-cs"/>
              </a:rPr>
              <a:t>Dolnośląski Klaster Lotniczy i Dolnośląski Klaster Motoryzacyjny</a:t>
            </a:r>
          </a:p>
          <a:p>
            <a:pPr lvl="0"/>
            <a:r>
              <a:rPr lang="pl-PL" sz="1200" kern="1200" dirty="0">
                <a:solidFill>
                  <a:schemeClr val="tx1"/>
                </a:solidFill>
                <a:effectLst/>
                <a:latin typeface="+mn-lt"/>
                <a:ea typeface="+mn-ea"/>
                <a:cs typeface="+mn-cs"/>
              </a:rPr>
              <a:t>Klaster Wodorowy - </a:t>
            </a:r>
            <a:r>
              <a:rPr lang="pl-PL" sz="1200" kern="1200" dirty="0" err="1">
                <a:solidFill>
                  <a:schemeClr val="tx1"/>
                </a:solidFill>
                <a:effectLst/>
                <a:latin typeface="+mn-lt"/>
                <a:ea typeface="+mn-ea"/>
                <a:cs typeface="+mn-cs"/>
              </a:rPr>
              <a:t>Hydrogen</a:t>
            </a:r>
            <a:r>
              <a:rPr lang="pl-PL" sz="1200" kern="1200" dirty="0">
                <a:solidFill>
                  <a:schemeClr val="tx1"/>
                </a:solidFill>
                <a:effectLst/>
                <a:latin typeface="+mn-lt"/>
                <a:ea typeface="+mn-ea"/>
                <a:cs typeface="+mn-cs"/>
              </a:rPr>
              <a:t> Europe </a:t>
            </a:r>
            <a:r>
              <a:rPr lang="pl-PL" sz="1200" kern="1200" dirty="0" err="1">
                <a:solidFill>
                  <a:schemeClr val="tx1"/>
                </a:solidFill>
                <a:effectLst/>
                <a:latin typeface="+mn-lt"/>
                <a:ea typeface="+mn-ea"/>
                <a:cs typeface="+mn-cs"/>
              </a:rPr>
              <a:t>Research</a:t>
            </a:r>
            <a:r>
              <a:rPr lang="pl-PL" sz="1200" kern="1200" dirty="0">
                <a:solidFill>
                  <a:schemeClr val="tx1"/>
                </a:solidFill>
                <a:effectLst/>
                <a:latin typeface="+mn-lt"/>
                <a:ea typeface="+mn-ea"/>
                <a:cs typeface="+mn-cs"/>
              </a:rPr>
              <a:t> - dostęp do wielomilionowych projektów wodorowych</a:t>
            </a:r>
          </a:p>
          <a:p>
            <a:pPr lvl="0"/>
            <a:r>
              <a:rPr lang="pl-PL" sz="1200" kern="1200" dirty="0">
                <a:solidFill>
                  <a:schemeClr val="tx1"/>
                </a:solidFill>
                <a:effectLst/>
                <a:latin typeface="+mn-lt"/>
                <a:ea typeface="+mn-ea"/>
                <a:cs typeface="+mn-cs"/>
              </a:rPr>
              <a:t>Europejska Karta Naukowca</a:t>
            </a:r>
          </a:p>
          <a:p>
            <a:r>
              <a:rPr lang="pl-PL" sz="1200" kern="1200" dirty="0">
                <a:solidFill>
                  <a:schemeClr val="tx1"/>
                </a:solidFill>
                <a:effectLst/>
                <a:latin typeface="+mn-lt"/>
                <a:ea typeface="+mn-ea"/>
                <a:cs typeface="+mn-cs"/>
              </a:rPr>
              <a:t>1. Akredytowane Laboratorium Wzorców i Metrologii Pola Elektromagnetycznego </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(laboratorium badawcze i wzorcujące), AB 361, AP 078</a:t>
            </a:r>
          </a:p>
          <a:p>
            <a:r>
              <a:rPr lang="pl-PL" sz="1200" kern="1200" dirty="0">
                <a:solidFill>
                  <a:schemeClr val="tx1"/>
                </a:solidFill>
                <a:effectLst/>
                <a:latin typeface="+mn-lt"/>
                <a:ea typeface="+mn-ea"/>
                <a:cs typeface="+mn-cs"/>
              </a:rPr>
              <a:t>2. Akredytowane Laboratorium Badawcze Akustyki, AB 796</a:t>
            </a:r>
          </a:p>
          <a:p>
            <a:r>
              <a:rPr lang="pl-PL" sz="1200" kern="1200" dirty="0">
                <a:solidFill>
                  <a:schemeClr val="tx1"/>
                </a:solidFill>
                <a:effectLst/>
                <a:latin typeface="+mn-lt"/>
                <a:ea typeface="+mn-ea"/>
                <a:cs typeface="+mn-cs"/>
              </a:rPr>
              <a:t>3. Akredytowane Laboratorium Transportu Taśmowego, AB 710</a:t>
            </a:r>
          </a:p>
          <a:p>
            <a:r>
              <a:rPr lang="pl-PL" sz="1200" kern="1200" dirty="0">
                <a:solidFill>
                  <a:schemeClr val="tx1"/>
                </a:solidFill>
                <a:effectLst/>
                <a:latin typeface="+mn-lt"/>
                <a:ea typeface="+mn-ea"/>
                <a:cs typeface="+mn-cs"/>
              </a:rPr>
              <a:t>4. Akredytowane Laboratorium Bezpieczeństwa Pracy, AB 905</a:t>
            </a:r>
          </a:p>
          <a:p>
            <a:r>
              <a:rPr lang="pl-PL" sz="1200" kern="1200" dirty="0">
                <a:solidFill>
                  <a:schemeClr val="tx1"/>
                </a:solidFill>
                <a:effectLst/>
                <a:latin typeface="+mn-lt"/>
                <a:ea typeface="+mn-ea"/>
                <a:cs typeface="+mn-cs"/>
              </a:rPr>
              <a:t>5. Akredytowane Laboratorium Badawcze Obiektów Infrastruktury Transportowej, AB 1211</a:t>
            </a:r>
          </a:p>
          <a:p>
            <a:r>
              <a:rPr lang="pl-PL" sz="1200" kern="1200" dirty="0">
                <a:solidFill>
                  <a:schemeClr val="tx1"/>
                </a:solidFill>
                <a:effectLst/>
                <a:latin typeface="+mn-lt"/>
                <a:ea typeface="+mn-ea"/>
                <a:cs typeface="+mn-cs"/>
              </a:rPr>
              <a:t>6. Akredytowane Laboratorium Kompatybilności Elektromagnetycznej, AB 167</a:t>
            </a:r>
          </a:p>
          <a:p>
            <a:r>
              <a:rPr lang="pl-PL" sz="1200" kern="1200" dirty="0">
                <a:solidFill>
                  <a:schemeClr val="tx1"/>
                </a:solidFill>
                <a:effectLst/>
                <a:latin typeface="+mn-lt"/>
                <a:ea typeface="+mn-ea"/>
                <a:cs typeface="+mn-cs"/>
              </a:rPr>
              <a:t>7. Akredytowane Laboratorium Katedry Konstrukcji i Badań Maszyn Pojazdów, AB 659</a:t>
            </a:r>
          </a:p>
          <a:p>
            <a:r>
              <a:rPr lang="pl-PL" sz="1200" kern="1200" dirty="0">
                <a:solidFill>
                  <a:schemeClr val="tx1"/>
                </a:solidFill>
                <a:effectLst/>
                <a:latin typeface="+mn-lt"/>
                <a:ea typeface="+mn-ea"/>
                <a:cs typeface="+mn-cs"/>
              </a:rPr>
              <a:t>8. Akredytowane Laboratorium Chemiczne Analiz Wielopierwiastkowych, AB 696</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46</a:t>
            </a:fld>
            <a:endParaRPr lang="pl-PL"/>
          </a:p>
        </p:txBody>
      </p:sp>
    </p:spTree>
    <p:extLst>
      <p:ext uri="{BB962C8B-B14F-4D97-AF65-F5344CB8AC3E}">
        <p14:creationId xmlns:p14="http://schemas.microsoft.com/office/powerpoint/2010/main" val="941779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47</a:t>
            </a:fld>
            <a:endParaRPr lang="pl-PL"/>
          </a:p>
        </p:txBody>
      </p:sp>
    </p:spTree>
    <p:extLst>
      <p:ext uri="{BB962C8B-B14F-4D97-AF65-F5344CB8AC3E}">
        <p14:creationId xmlns:p14="http://schemas.microsoft.com/office/powerpoint/2010/main" val="30463773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48</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49</a:t>
            </a:fld>
            <a:endParaRPr lang="pl-PL"/>
          </a:p>
        </p:txBody>
      </p:sp>
    </p:spTree>
    <p:extLst>
      <p:ext uri="{BB962C8B-B14F-4D97-AF65-F5344CB8AC3E}">
        <p14:creationId xmlns:p14="http://schemas.microsoft.com/office/powerpoint/2010/main" val="14003744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50</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51</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52</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53</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54</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8 akredytowanych laboratoriów badawczych i jedno akredytowane laboratorium wzorcujące, </a:t>
            </a:r>
          </a:p>
          <a:p>
            <a:r>
              <a:rPr lang="pl-PL" sz="1200" b="0" i="0" kern="1200" dirty="0">
                <a:solidFill>
                  <a:schemeClr val="tx1"/>
                </a:solidFill>
                <a:effectLst/>
                <a:latin typeface="+mn-lt"/>
                <a:ea typeface="+mn-ea"/>
                <a:cs typeface="+mn-cs"/>
              </a:rPr>
              <a:t>stan na 20.05.2025 r.</a:t>
            </a:r>
            <a:endParaRPr lang="pl-PL" b="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55</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446C5285-8731-4A25-B6EF-8E5A6F2777C9}" type="slidenum">
              <a:rPr lang="pl-PL" smtClean="0"/>
              <a:t>56</a:t>
            </a:fld>
            <a:endParaRPr lang="pl-PL"/>
          </a:p>
        </p:txBody>
      </p:sp>
    </p:spTree>
    <p:extLst>
      <p:ext uri="{BB962C8B-B14F-4D97-AF65-F5344CB8AC3E}">
        <p14:creationId xmlns:p14="http://schemas.microsoft.com/office/powerpoint/2010/main" val="359889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marzec 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58</a:t>
            </a:fld>
            <a:endParaRPr lang="pl-PL"/>
          </a:p>
        </p:txBody>
      </p:sp>
    </p:spTree>
    <p:extLst>
      <p:ext uri="{BB962C8B-B14F-4D97-AF65-F5344CB8AC3E}">
        <p14:creationId xmlns:p14="http://schemas.microsoft.com/office/powerpoint/2010/main" val="38288325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sz="1200" dirty="0"/>
              <a:t>Uzupełnienie oferty Biblioteki </a:t>
            </a:r>
            <a:r>
              <a:rPr lang="pl-PL" altLang="pl-PL" sz="1200" dirty="0" err="1"/>
              <a:t>PWr</a:t>
            </a:r>
            <a:r>
              <a:rPr lang="pl-PL" altLang="pl-PL" sz="1200" dirty="0"/>
              <a:t>. stanowią szkolenia i warsztaty dla pracowników, doktorantów i studentów. Istnieje również możliwość korzystania z Punktu Informacji Normalizacyjnej z dostępem online do kompletu Polskich Norm.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59</a:t>
            </a:fld>
            <a:endParaRPr lang="pl-PL"/>
          </a:p>
        </p:txBody>
      </p:sp>
    </p:spTree>
    <p:extLst>
      <p:ext uri="{BB962C8B-B14F-4D97-AF65-F5344CB8AC3E}">
        <p14:creationId xmlns:p14="http://schemas.microsoft.com/office/powerpoint/2010/main" val="30606703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a:p>
            <a:endParaRPr lang="en-US"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60</a:t>
            </a:fld>
            <a:endParaRPr lang="pl-PL"/>
          </a:p>
        </p:txBody>
      </p:sp>
    </p:spTree>
    <p:extLst>
      <p:ext uri="{BB962C8B-B14F-4D97-AF65-F5344CB8AC3E}">
        <p14:creationId xmlns:p14="http://schemas.microsoft.com/office/powerpoint/2010/main" val="7590935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61</a:t>
            </a:fld>
            <a:endParaRPr lang="pl-PL"/>
          </a:p>
        </p:txBody>
      </p:sp>
    </p:spTree>
    <p:extLst>
      <p:ext uri="{BB962C8B-B14F-4D97-AF65-F5344CB8AC3E}">
        <p14:creationId xmlns:p14="http://schemas.microsoft.com/office/powerpoint/2010/main" val="35497664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62</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7" name="Obraz 6">
            <a:extLst>
              <a:ext uri="{FF2B5EF4-FFF2-40B4-BE49-F238E27FC236}">
                <a16:creationId xmlns:a16="http://schemas.microsoft.com/office/drawing/2014/main" id="{CDAF193E-C4DD-4954-8BCC-296CBCB5FF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sp>
        <p:nvSpPr>
          <p:cNvPr id="10" name="Prostokąt 9">
            <a:extLst>
              <a:ext uri="{FF2B5EF4-FFF2-40B4-BE49-F238E27FC236}">
                <a16:creationId xmlns:a16="http://schemas.microsoft.com/office/drawing/2014/main" id="{31E13C86-1EBD-4317-A03E-2E74AADF8BF1}"/>
              </a:ext>
            </a:extLst>
          </p:cNvPr>
          <p:cNvSpPr/>
          <p:nvPr/>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217E760A-C70C-172B-7326-987EDE96D4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17" name="Obraz 16">
            <a:extLst>
              <a:ext uri="{FF2B5EF4-FFF2-40B4-BE49-F238E27FC236}">
                <a16:creationId xmlns:a16="http://schemas.microsoft.com/office/drawing/2014/main" id="{30AB4438-749F-4011-AD32-75E3A38F515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897B40BA-8BCC-43DC-BE43-3D378CB7E6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sp>
        <p:nvSpPr>
          <p:cNvPr id="2" name="Prostokąt 1">
            <a:extLst>
              <a:ext uri="{FF2B5EF4-FFF2-40B4-BE49-F238E27FC236}">
                <a16:creationId xmlns:a16="http://schemas.microsoft.com/office/drawing/2014/main" id="{CEDE17E8-362A-7DA1-3BFA-640C67A5D5C8}"/>
              </a:ext>
            </a:extLst>
          </p:cNvPr>
          <p:cNvSpPr/>
          <p:nvPr userDrawn="1"/>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75935D0B-3975-C516-4E04-8EAE1EA39F9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5" name="Obraz 4">
            <a:extLst>
              <a:ext uri="{FF2B5EF4-FFF2-40B4-BE49-F238E27FC236}">
                <a16:creationId xmlns:a16="http://schemas.microsoft.com/office/drawing/2014/main" id="{D637B8BA-DD7E-5D47-82BA-3EA4564C952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6" name="Grupa 5">
            <a:extLst>
              <a:ext uri="{FF2B5EF4-FFF2-40B4-BE49-F238E27FC236}">
                <a16:creationId xmlns:a16="http://schemas.microsoft.com/office/drawing/2014/main" id="{5FF4BF88-D0D1-4C85-B4D7-7645AE72C7E5}"/>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9E22B6F9-184F-41E9-B355-0705E60E36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2CECAAB9-B9B9-4CD1-BBAD-08A635993859}"/>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D420B34-BFFB-4CC9-A891-8DFF83C0E0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8" name="Grupa 7">
            <a:extLst>
              <a:ext uri="{FF2B5EF4-FFF2-40B4-BE49-F238E27FC236}">
                <a16:creationId xmlns:a16="http://schemas.microsoft.com/office/drawing/2014/main" id="{4C817F96-D49D-48EC-9D10-804AC59E7A52}"/>
              </a:ext>
            </a:extLst>
          </p:cNvPr>
          <p:cNvGrpSpPr/>
          <p:nvPr userDrawn="1"/>
        </p:nvGrpSpPr>
        <p:grpSpPr>
          <a:xfrm>
            <a:off x="0" y="0"/>
            <a:ext cx="839501" cy="6858000"/>
            <a:chOff x="0" y="0"/>
            <a:chExt cx="839501" cy="6858000"/>
          </a:xfrm>
        </p:grpSpPr>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EC4F9B61-CEB1-421C-8EE9-D298FDB8C4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9" name="Grupa 8">
            <a:extLst>
              <a:ext uri="{FF2B5EF4-FFF2-40B4-BE49-F238E27FC236}">
                <a16:creationId xmlns:a16="http://schemas.microsoft.com/office/drawing/2014/main" id="{E19549AE-7802-41BA-AD2F-56C09924F67A}"/>
              </a:ext>
            </a:extLst>
          </p:cNvPr>
          <p:cNvGrpSpPr/>
          <p:nvPr userDrawn="1"/>
        </p:nvGrpSpPr>
        <p:grpSpPr>
          <a:xfrm>
            <a:off x="0" y="0"/>
            <a:ext cx="839501" cy="6858000"/>
            <a:chOff x="0" y="0"/>
            <a:chExt cx="839501" cy="6858000"/>
          </a:xfrm>
        </p:grpSpPr>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51FF8144-775B-46FB-BD14-2B96C1EF3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BD9A89D8-39EB-495B-9445-AFC145D557CC}"/>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3730C2D5-CEC8-4D53-A66C-3B0D2CC729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96BFAC7F-58D7-4C52-94F1-C6E2873F34E7}"/>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F19BBA0E-CB9B-48E5-98ED-DA5EFA1ACE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160E5372-5C8E-4806-ACD3-DBFB8155CED6}"/>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49C4E935-3228-444F-B25F-D0840D30E2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F99A2B65-D8BC-4C67-8B86-0081FFDD2EF2}"/>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CD97A30F-90D5-4BC3-BC42-90F6EDABD5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5537B9D9-C8A3-4CE4-91B2-0C18057ABA1A}"/>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DA15A0D1-58A1-4350-AB4F-0B5935A356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92C69CA9-05F7-4622-82F8-0D5D7D4835F1}"/>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EB200CA-FCDE-4137-824A-FC73BFB0F6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32AAA610-D7CB-4855-B2C5-87E1BED47294}"/>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C78D0743-0DF9-4614-AE6D-64A8049887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87244F47-6C1F-44CB-9E5E-FBC98C466746}"/>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16D836B5-45F1-47A0-83DA-70DECFE3BD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0A016FD8-8207-4FB4-93ED-13D4B61CFD9D}"/>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E1D614E4-A35F-4F63-AC5E-4A7FCAAE76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8" r:id="rId15"/>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tiff"/></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7.pn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microsoft.com/office/2007/relationships/hdphoto" Target="../media/hdphoto5.wdp"/></Relationships>
</file>

<file path=ppt/slides/_rels/slide3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microsoft.com/office/2007/relationships/hdphoto" Target="../media/hdphoto6.wdp"/></Relationships>
</file>

<file path=ppt/slides/_rels/slide3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78.png"/><Relationship Id="rId4" Type="http://schemas.microsoft.com/office/2007/relationships/hdphoto" Target="../media/hdphoto7.wdp"/></Relationships>
</file>

<file path=ppt/slides/_rels/slide4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7.png"/><Relationship Id="rId3" Type="http://schemas.openxmlformats.org/officeDocument/2006/relationships/image" Target="../media/image80.jpeg"/><Relationship Id="rId7" Type="http://schemas.openxmlformats.org/officeDocument/2006/relationships/hyperlink" Target="https://www.facebook.com/biznes.pwr" TargetMode="External"/><Relationship Id="rId12" Type="http://schemas.openxmlformats.org/officeDocument/2006/relationships/image" Target="../media/image86.sv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82.svg"/><Relationship Id="rId11" Type="http://schemas.openxmlformats.org/officeDocument/2006/relationships/image" Target="../media/image85.png"/><Relationship Id="rId5" Type="http://schemas.openxmlformats.org/officeDocument/2006/relationships/image" Target="../media/image81.png"/><Relationship Id="rId10" Type="http://schemas.openxmlformats.org/officeDocument/2006/relationships/hyperlink" Target="https://www.youtube.com/channel/UCNWEXf1XOBqhzZWZvGnw2KA" TargetMode="External"/><Relationship Id="rId4" Type="http://schemas.openxmlformats.org/officeDocument/2006/relationships/hyperlink" Target="https://www.linkedin.com/company/cib-pwr/" TargetMode="External"/><Relationship Id="rId9" Type="http://schemas.openxmlformats.org/officeDocument/2006/relationships/image" Target="../media/image84.svg"/></Relationships>
</file>

<file path=ppt/slides/_rels/slide45.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mailto:biznes@pwr.edu.pl" TargetMode="External"/><Relationship Id="rId5" Type="http://schemas.openxmlformats.org/officeDocument/2006/relationships/image" Target="../media/image89.png"/><Relationship Id="rId4" Type="http://schemas.openxmlformats.org/officeDocument/2006/relationships/hyperlink" Target="https://biznes.pwr.edu.pl/"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biznes.pwr.edu.pl/centra-br/" TargetMode="External"/><Relationship Id="rId2" Type="http://schemas.openxmlformats.org/officeDocument/2006/relationships/notesSlide" Target="../notesSlides/notesSlide37.xml"/><Relationship Id="rId1" Type="http://schemas.openxmlformats.org/officeDocument/2006/relationships/slideLayout" Target="../slideLayouts/slideLayout12.xml"/><Relationship Id="rId5" Type="http://schemas.openxmlformats.org/officeDocument/2006/relationships/image" Target="../media/image92.svg"/><Relationship Id="rId4" Type="http://schemas.openxmlformats.org/officeDocument/2006/relationships/image" Target="../media/image91.png"/></Relationships>
</file>

<file path=ppt/slides/_rels/slide4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8" Type="http://schemas.openxmlformats.org/officeDocument/2006/relationships/hyperlink" Target="https://www.pca.gov.pl/akredytowane-podmioty/akredytacje-aktywne/laboratoria-badawcze/AB%201211,podmiot.html" TargetMode="External"/><Relationship Id="rId3" Type="http://schemas.openxmlformats.org/officeDocument/2006/relationships/hyperlink" Target="https://www.pca.gov.pl/akredytowane-podmioty/akredytacje-aktywne/laboratoria-badawcze/AB%20361,podmiot.html" TargetMode="External"/><Relationship Id="rId7" Type="http://schemas.openxmlformats.org/officeDocument/2006/relationships/hyperlink" Target="https://www.pca.gov.pl/akredytowane-podmioty/akredytacje-aktywne/laboratoria-badawcze/AB%20905,podmiot.html" TargetMode="External"/><Relationship Id="rId12" Type="http://schemas.openxmlformats.org/officeDocument/2006/relationships/image" Target="../media/image100.jpe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hyperlink" Target="https://www.pca.gov.pl/akredytowane-podmioty/akredytacje-aktywne/laboratoria-badawcze/AB%20710,podmiot.html" TargetMode="External"/><Relationship Id="rId11" Type="http://schemas.openxmlformats.org/officeDocument/2006/relationships/hyperlink" Target="https://www.pca.gov.pl/akredytowane-podmioty/akredytacje-aktywne/laboratoria-badawcze/AB%20696,podmiot.html" TargetMode="External"/><Relationship Id="rId5" Type="http://schemas.openxmlformats.org/officeDocument/2006/relationships/hyperlink" Target="https://www.pca.gov.pl/akredytowane-podmioty/akredytacje-aktywne/laboratoria-badawcze/AB%20796,podmiot.html" TargetMode="External"/><Relationship Id="rId10" Type="http://schemas.openxmlformats.org/officeDocument/2006/relationships/hyperlink" Target="https://www.pca.gov.pl/akredytowane-podmioty/akredytacje-aktywne/laboratoria-badawcze/AB%20659,podmiot.html" TargetMode="External"/><Relationship Id="rId4" Type="http://schemas.openxmlformats.org/officeDocument/2006/relationships/hyperlink" Target="https://www.pca.gov.pl/akredytowane-podmioty/akredytacje-aktywne/laboratoria-wzorcujace/AP%20078,podmiot.html" TargetMode="External"/><Relationship Id="rId9" Type="http://schemas.openxmlformats.org/officeDocument/2006/relationships/hyperlink" Target="https://www.pca.gov.pl/akredytowane-podmioty/akredytacje-aktywne/laboratoria-badawcze/AB%20167,podmiot.html"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107.jpeg"/><Relationship Id="rId4" Type="http://schemas.openxmlformats.org/officeDocument/2006/relationships/image" Target="../media/image106.jpeg"/></Relationships>
</file>

<file path=ppt/slides/_rels/slide6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Kampus Politechniki Wrocławskiej. ">
            <a:extLst>
              <a:ext uri="{FF2B5EF4-FFF2-40B4-BE49-F238E27FC236}">
                <a16:creationId xmlns:a16="http://schemas.microsoft.com/office/drawing/2014/main" id="{F5E4B360-73B1-C32C-7E8F-F192B3C64D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 uri="{C183D7F6-B498-43B3-948B-1728B52AA6E4}">
                <adec:decorative xmlns:adec="http://schemas.microsoft.com/office/drawing/2017/decorative" val="1"/>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nSpc>
                <a:spcPts val="4700"/>
              </a:lnSpc>
            </a:pPr>
            <a:r>
              <a:rPr lang="pl-PL" kern="0" cap="all" dirty="0">
                <a:solidFill>
                  <a:schemeClr val="bg1"/>
                </a:solidFill>
              </a:rPr>
              <a:t>Politechnika Wrocławska</a:t>
            </a:r>
            <a:r>
              <a:rPr lang="pl-PL" b="0" kern="0" dirty="0">
                <a:solidFill>
                  <a:schemeClr val="bg1"/>
                </a:solidFill>
              </a:rPr>
              <a:t> </a:t>
            </a:r>
            <a:endParaRPr lang="pl-PL" kern="0" dirty="0">
              <a:solidFill>
                <a:schemeClr val="bg1"/>
              </a:solidFill>
            </a:endParaRPr>
          </a:p>
        </p:txBody>
      </p:sp>
      <p:sp>
        <p:nvSpPr>
          <p:cNvPr id="3" name="Tytuł 2">
            <a:extLst>
              <a:ext uri="{FF2B5EF4-FFF2-40B4-BE49-F238E27FC236}">
                <a16:creationId xmlns:a16="http://schemas.microsoft.com/office/drawing/2014/main" id="{1349C5F4-B9C1-3980-C406-26E7B1ED35B9}"/>
              </a:ext>
            </a:extLst>
          </p:cNvPr>
          <p:cNvSpPr>
            <a:spLocks noGrp="1"/>
          </p:cNvSpPr>
          <p:nvPr>
            <p:ph type="title" idx="4294967295"/>
          </p:nvPr>
        </p:nvSpPr>
        <p:spPr>
          <a:xfrm>
            <a:off x="0" y="-1971675"/>
            <a:ext cx="11041063" cy="1549400"/>
          </a:xfrm>
        </p:spPr>
        <p:txBody>
          <a:bodyPr/>
          <a:lstStyle/>
          <a:p>
            <a:r>
              <a:rPr lang="pl-PL" dirty="0"/>
              <a:t>Slajd tytułowy. Politechnika Wrocławska</a:t>
            </a:r>
          </a:p>
        </p:txBody>
      </p:sp>
    </p:spTree>
    <p:extLst>
      <p:ext uri="{BB962C8B-B14F-4D97-AF65-F5344CB8AC3E}">
        <p14:creationId xmlns:p14="http://schemas.microsoft.com/office/powerpoint/2010/main" val="4059102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pPr>
            <a:endParaRPr lang="pl-PL"/>
          </a:p>
        </p:txBody>
      </p:sp>
      <p:sp>
        <p:nvSpPr>
          <p:cNvPr id="5" name="Rectangle 2"/>
          <p:cNvSpPr txBox="1">
            <a:spLocks/>
          </p:cNvSpPr>
          <p:nvPr/>
        </p:nvSpPr>
        <p:spPr>
          <a:xfrm>
            <a:off x="1271464" y="0"/>
            <a:ext cx="5688632" cy="1083509"/>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Wrocławska</a:t>
            </a:r>
          </a:p>
        </p:txBody>
      </p:sp>
      <p:sp>
        <p:nvSpPr>
          <p:cNvPr id="7" name="pole tekstowe 3"/>
          <p:cNvSpPr txBox="1">
            <a:spLocks noChangeArrowheads="1"/>
          </p:cNvSpPr>
          <p:nvPr/>
        </p:nvSpPr>
        <p:spPr bwMode="auto">
          <a:xfrm>
            <a:off x="1261096" y="3231670"/>
            <a:ext cx="676875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b="1" dirty="0">
                <a:latin typeface="Calibri" pitchFamily="34" charset="0"/>
                <a:cs typeface="Calibri" pitchFamily="34" charset="0"/>
              </a:rPr>
              <a:t>Politechnika Wrocławska należy do największych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i najlepszych politechnik w kraju </a:t>
            </a:r>
            <a:r>
              <a:rPr lang="pl-PL" altLang="pl-PL" sz="2200" dirty="0">
                <a:latin typeface="Calibri" pitchFamily="34" charset="0"/>
                <a:cs typeface="Calibri" pitchFamily="34" charset="0"/>
              </a:rPr>
              <a:t>– na 14 wydziałach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we Wrocławiu oraz filiach w Jeleniej Górze, Wałbrzychu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Legnicy, pod kierunkiem </a:t>
            </a:r>
            <a:r>
              <a:rPr lang="pl-PL" altLang="pl-PL" sz="2200" b="1" dirty="0">
                <a:latin typeface="Calibri" pitchFamily="34" charset="0"/>
                <a:cs typeface="Calibri" pitchFamily="34" charset="0"/>
              </a:rPr>
              <a:t>2378</a:t>
            </a:r>
            <a:r>
              <a:rPr lang="pl-PL" altLang="pl-PL" sz="2200" dirty="0">
                <a:latin typeface="Calibri" pitchFamily="34" charset="0"/>
                <a:cs typeface="Calibri" pitchFamily="34" charset="0"/>
              </a:rPr>
              <a:t> nauczycieli akademickich, kształci się </a:t>
            </a:r>
            <a:r>
              <a:rPr lang="pl-PL" altLang="pl-PL" sz="2200" b="1" dirty="0">
                <a:latin typeface="Calibri" pitchFamily="34" charset="0"/>
                <a:cs typeface="Calibri" pitchFamily="34" charset="0"/>
              </a:rPr>
              <a:t>21 046 </a:t>
            </a:r>
            <a:r>
              <a:rPr lang="pl-PL" altLang="pl-PL" sz="2200" dirty="0">
                <a:latin typeface="Calibri" pitchFamily="34" charset="0"/>
                <a:cs typeface="Calibri" pitchFamily="34" charset="0"/>
              </a:rPr>
              <a:t>studentów, w tym </a:t>
            </a:r>
            <a:r>
              <a:rPr lang="pl-PL" altLang="pl-PL" sz="2200" b="1" dirty="0">
                <a:latin typeface="Calibri" pitchFamily="34" charset="0"/>
                <a:cs typeface="Calibri" pitchFamily="34" charset="0"/>
              </a:rPr>
              <a:t>758</a:t>
            </a:r>
            <a:r>
              <a:rPr lang="pl-PL" altLang="pl-PL" sz="2200" dirty="0">
                <a:latin typeface="Calibri" pitchFamily="34" charset="0"/>
                <a:cs typeface="Calibri" pitchFamily="34" charset="0"/>
              </a:rPr>
              <a:t> osób w Szkole Doktorskiej.</a:t>
            </a:r>
          </a:p>
          <a:p>
            <a:pPr marL="0" lvl="1" indent="0" algn="just">
              <a:spcAft>
                <a:spcPts val="600"/>
              </a:spcAft>
            </a:pPr>
            <a:r>
              <a:rPr lang="pl-PL" altLang="pl-PL" sz="2200" dirty="0">
                <a:latin typeface="Calibri" pitchFamily="34" charset="0"/>
                <a:cs typeface="Calibri" pitchFamily="34" charset="0"/>
              </a:rPr>
              <a:t>Od 2014 r. przy Politechnice Wrocławskiej działa Akademickie Liceum Ogólnokształcące.</a:t>
            </a:r>
          </a:p>
        </p:txBody>
      </p:sp>
      <p:sp>
        <p:nvSpPr>
          <p:cNvPr id="8" name="pole tekstowe 8"/>
          <p:cNvSpPr txBox="1">
            <a:spLocks noChangeArrowheads="1"/>
          </p:cNvSpPr>
          <p:nvPr/>
        </p:nvSpPr>
        <p:spPr bwMode="auto">
          <a:xfrm>
            <a:off x="1271464" y="1083509"/>
            <a:ext cx="676875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dirty="0">
                <a:latin typeface="Calibri" pitchFamily="34" charset="0"/>
                <a:cs typeface="Calibri" pitchFamily="34" charset="0"/>
              </a:rPr>
              <a:t>Dzisiejsza Politechnika Wrocławska jest spadkobiercą materialnego dorobku niemieckiej K</a:t>
            </a:r>
            <a:r>
              <a:rPr lang="en-US" altLang="pl-PL" sz="2200" dirty="0">
                <a:latin typeface="Calibri" pitchFamily="34" charset="0"/>
                <a:cs typeface="Calibri" pitchFamily="34" charset="0"/>
              </a:rPr>
              <a:t>ö</a:t>
            </a:r>
            <a:r>
              <a:rPr lang="pl-PL" altLang="pl-PL" sz="2200" dirty="0" err="1">
                <a:latin typeface="Calibri" pitchFamily="34" charset="0"/>
                <a:cs typeface="Calibri" pitchFamily="34" charset="0"/>
              </a:rPr>
              <a:t>nigliche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Technische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Hochschule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Breslau</a:t>
            </a:r>
            <a:r>
              <a:rPr lang="pl-PL" altLang="pl-PL" sz="2200" dirty="0">
                <a:latin typeface="Calibri" pitchFamily="34" charset="0"/>
                <a:cs typeface="Calibri" pitchFamily="34" charset="0"/>
              </a:rPr>
              <a:t> oraz intelektualnego i naukowego Politechniki Lwowskiej. Uczelnia pod nazwą Politechnika Wrocławska funkcjonuje od 1945 roku. Jej twórcami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organizatorami byli uczeni lwowscy oraz warszawscy.</a:t>
            </a:r>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descr="Zdjęcie z pierwszego polskiego wykładu. Napis na tablicy Pierwszy polski wykład. Politechnika Wrocławska 15 XI 1945 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descr="Dawny logotyp Politechniki Wrocławskiej"/>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2" name="Obraz 1" descr="Obecny logotyp Politechniki Wrocławskiej"/>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32504" y="191203"/>
            <a:ext cx="990618" cy="1425524"/>
          </a:xfrm>
          <a:prstGeom prst="rect">
            <a:avLst/>
          </a:prstGeom>
        </p:spPr>
      </p:pic>
      <p:sp>
        <p:nvSpPr>
          <p:cNvPr id="3" name="Tytuł 2">
            <a:extLst>
              <a:ext uri="{FF2B5EF4-FFF2-40B4-BE49-F238E27FC236}">
                <a16:creationId xmlns:a16="http://schemas.microsoft.com/office/drawing/2014/main" id="{89301CF6-75D5-C51A-3BF0-6EBAE3F02ECF}"/>
              </a:ext>
            </a:extLst>
          </p:cNvPr>
          <p:cNvSpPr>
            <a:spLocks noGrp="1"/>
          </p:cNvSpPr>
          <p:nvPr>
            <p:ph type="title" idx="4294967295"/>
          </p:nvPr>
        </p:nvSpPr>
        <p:spPr>
          <a:xfrm>
            <a:off x="0" y="-2244725"/>
            <a:ext cx="11041063" cy="1549400"/>
          </a:xfrm>
        </p:spPr>
        <p:txBody>
          <a:bodyPr/>
          <a:lstStyle/>
          <a:p>
            <a:r>
              <a:rPr lang="pl-PL" dirty="0"/>
              <a:t>Politechnika Wrocławska</a:t>
            </a:r>
          </a:p>
        </p:txBody>
      </p:sp>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149701A5-D0FB-443A-A9B4-536393C13002}"/>
              </a:ext>
              <a:ext uri="{C183D7F6-B498-43B3-948B-1728B52AA6E4}">
                <adec:decorative xmlns:adec="http://schemas.microsoft.com/office/drawing/2017/decorative" val="1"/>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9" name="pole tekstowe 8">
            <a:extLst>
              <a:ext uri="{FF2B5EF4-FFF2-40B4-BE49-F238E27FC236}">
                <a16:creationId xmlns:a16="http://schemas.microsoft.com/office/drawing/2014/main" id="{B3FA55CE-6889-4691-89C9-1BE9EA4D1E18}"/>
              </a:ext>
            </a:extLst>
          </p:cNvPr>
          <p:cNvSpPr txBox="1"/>
          <p:nvPr/>
        </p:nvSpPr>
        <p:spPr>
          <a:xfrm>
            <a:off x="9356037" y="793984"/>
            <a:ext cx="1838944" cy="968214"/>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55</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kierunków I stopnia </a:t>
            </a:r>
          </a:p>
        </p:txBody>
      </p:sp>
      <p:sp>
        <p:nvSpPr>
          <p:cNvPr id="10" name="pole tekstowe 9">
            <a:extLst>
              <a:ext uri="{FF2B5EF4-FFF2-40B4-BE49-F238E27FC236}">
                <a16:creationId xmlns:a16="http://schemas.microsoft.com/office/drawing/2014/main" id="{066E0BBA-B35F-433F-A946-1B01DDA77685}"/>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programy</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języku angielskim</a:t>
            </a:r>
          </a:p>
        </p:txBody>
      </p:sp>
      <p:sp>
        <p:nvSpPr>
          <p:cNvPr id="11" name="pole tekstowe 10">
            <a:extLst>
              <a:ext uri="{FF2B5EF4-FFF2-40B4-BE49-F238E27FC236}">
                <a16:creationId xmlns:a16="http://schemas.microsoft.com/office/drawing/2014/main" id="{DE4D3260-5F76-41DF-9B19-06D1956448E9}"/>
              </a:ext>
            </a:extLst>
          </p:cNvPr>
          <p:cNvSpPr txBox="1"/>
          <p:nvPr/>
        </p:nvSpPr>
        <p:spPr>
          <a:xfrm>
            <a:off x="9230920" y="1826828"/>
            <a:ext cx="2158484" cy="1663789"/>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54</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kierunki II stopnia</a:t>
            </a: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4" name="pole tekstowe 13">
            <a:extLst>
              <a:ext uri="{FF2B5EF4-FFF2-40B4-BE49-F238E27FC236}">
                <a16:creationId xmlns:a16="http://schemas.microsoft.com/office/drawing/2014/main" id="{BCCAC337-68E3-4978-A7A3-5DA8506FF45B}"/>
              </a:ext>
            </a:extLst>
          </p:cNvPr>
          <p:cNvSpPr txBox="1"/>
          <p:nvPr/>
        </p:nvSpPr>
        <p:spPr>
          <a:xfrm>
            <a:off x="3829205" y="3308397"/>
            <a:ext cx="3057318" cy="264392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557</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pracowników dydaktycznych </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1697</a:t>
            </a:r>
            <a: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badawczo-dydaktycznych</a:t>
            </a: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124</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badawczych</a:t>
            </a:r>
          </a:p>
        </p:txBody>
      </p:sp>
      <p:sp>
        <p:nvSpPr>
          <p:cNvPr id="15" name="pole tekstowe 14">
            <a:extLst>
              <a:ext uri="{FF2B5EF4-FFF2-40B4-BE49-F238E27FC236}">
                <a16:creationId xmlns:a16="http://schemas.microsoft.com/office/drawing/2014/main" id="{EC4AC063-6413-49A2-BC7C-5CA111A6177F}"/>
              </a:ext>
            </a:extLst>
          </p:cNvPr>
          <p:cNvSpPr txBox="1"/>
          <p:nvPr/>
        </p:nvSpPr>
        <p:spPr>
          <a:xfrm>
            <a:off x="4205185" y="1397020"/>
            <a:ext cx="2095339"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378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nauczycieli akademickich </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7" name="pole tekstowe 16">
            <a:extLst>
              <a:ext uri="{FF2B5EF4-FFF2-40B4-BE49-F238E27FC236}">
                <a16:creationId xmlns:a16="http://schemas.microsoft.com/office/drawing/2014/main" id="{57EC8E17-553E-43A0-8508-0E6A4790ED17}"/>
              </a:ext>
            </a:extLst>
          </p:cNvPr>
          <p:cNvSpPr txBox="1"/>
          <p:nvPr/>
        </p:nvSpPr>
        <p:spPr>
          <a:xfrm>
            <a:off x="1827833" y="2081185"/>
            <a:ext cx="2095339" cy="2282420"/>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1046</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studentów </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tym </a:t>
            </a:r>
          </a:p>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758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doktorantów</a:t>
            </a:r>
          </a:p>
        </p:txBody>
      </p:sp>
      <p:sp>
        <p:nvSpPr>
          <p:cNvPr id="18" name="Prostokąt 17">
            <a:extLst>
              <a:ext uri="{FF2B5EF4-FFF2-40B4-BE49-F238E27FC236}">
                <a16:creationId xmlns:a16="http://schemas.microsoft.com/office/drawing/2014/main" id="{3B736A2C-933D-448A-9D76-E475EFB9DEE9}"/>
              </a:ext>
            </a:extLst>
          </p:cNvPr>
          <p:cNvSpPr/>
          <p:nvPr/>
        </p:nvSpPr>
        <p:spPr>
          <a:xfrm>
            <a:off x="1959317" y="504295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1401</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cudzoziemców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2" name="Text Box 47"/>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a:solidFill>
                  <a:srgbClr val="B11D09"/>
                </a:solidFill>
                <a:latin typeface="Calibri" pitchFamily="34" charset="0"/>
                <a:cs typeface="Calibri" pitchFamily="34" charset="0"/>
              </a:rPr>
              <a:t>Politechnika w liczbach</a:t>
            </a:r>
            <a:endParaRPr lang="en-GB" altLang="pl-PL" sz="3200" b="1" dirty="0">
              <a:solidFill>
                <a:srgbClr val="B11D09"/>
              </a:solidFill>
              <a:latin typeface="Calibri" pitchFamily="34" charset="0"/>
              <a:cs typeface="Calibri" pitchFamily="34" charset="0"/>
            </a:endParaRPr>
          </a:p>
        </p:txBody>
      </p:sp>
      <p:sp>
        <p:nvSpPr>
          <p:cNvPr id="19" name="pole tekstowe 18">
            <a:extLst>
              <a:ext uri="{FF2B5EF4-FFF2-40B4-BE49-F238E27FC236}">
                <a16:creationId xmlns:a16="http://schemas.microsoft.com/office/drawing/2014/main" id="{CFE0C926-DCF0-4D84-B3AC-08F32165AED6}"/>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spcBef>
                <a:spcPct val="0"/>
              </a:spcBef>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dyscyplin naukowych </a:t>
            </a:r>
            <a:b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w ramach</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3" name="Prostokąt 2">
            <a:extLst>
              <a:ext uri="{FF2B5EF4-FFF2-40B4-BE49-F238E27FC236}">
                <a16:creationId xmlns:a16="http://schemas.microsoft.com/office/drawing/2014/main" id="{A68D0DB2-3E8F-454E-8E13-F78A914327F8}"/>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dziedzin naukowych</a:t>
            </a:r>
          </a:p>
        </p:txBody>
      </p:sp>
      <p:sp>
        <p:nvSpPr>
          <p:cNvPr id="20" name="pole tekstowe 19">
            <a:extLst>
              <a:ext uri="{FF2B5EF4-FFF2-40B4-BE49-F238E27FC236}">
                <a16:creationId xmlns:a16="http://schemas.microsoft.com/office/drawing/2014/main" id="{9FFBA0C3-4CA6-40DA-AF02-2B11B2257308}"/>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chemeClr val="tx1">
                    <a:lumMod val="65000"/>
                    <a:lumOff val="35000"/>
                  </a:schemeClr>
                </a:solidFill>
                <a:latin typeface="Calibri  "/>
                <a:ea typeface="Microsoft YaHei" pitchFamily="34" charset="-122"/>
                <a:cs typeface="+mj-cs"/>
              </a:rPr>
              <a:t>53</a:t>
            </a: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4" name="Prostokąt 3">
            <a:extLst>
              <a:ext uri="{FF2B5EF4-FFF2-40B4-BE49-F238E27FC236}">
                <a16:creationId xmlns:a16="http://schemas.microsoft.com/office/drawing/2014/main" id="{2FB545D1-297F-4BEB-996C-67E22039A931}"/>
              </a:ext>
            </a:extLst>
          </p:cNvPr>
          <p:cNvSpPr/>
          <p:nvPr/>
        </p:nvSpPr>
        <p:spPr>
          <a:xfrm>
            <a:off x="6388119" y="2753517"/>
            <a:ext cx="2746593" cy="1292662"/>
          </a:xfrm>
          <a:prstGeom prst="rect">
            <a:avLst/>
          </a:prstGeom>
        </p:spPr>
        <p:txBody>
          <a:bodyPr wrap="square">
            <a:spAutoFit/>
          </a:bodyPr>
          <a:lstStyle/>
          <a:p>
            <a:pPr algn="ct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osoby na liście TOP 2% najlepszych naukowców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 świecie</a:t>
            </a:r>
          </a:p>
          <a:p>
            <a:pPr algn="ct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
        <p:nvSpPr>
          <p:cNvPr id="24" name="Prostokąt 23">
            <a:extLst>
              <a:ext uri="{FF2B5EF4-FFF2-40B4-BE49-F238E27FC236}">
                <a16:creationId xmlns:a16="http://schemas.microsoft.com/office/drawing/2014/main" id="{7C638EF7-BB7E-4ED2-9B3B-B6833004D1EC}"/>
              </a:ext>
            </a:extLst>
          </p:cNvPr>
          <p:cNvSpPr/>
          <p:nvPr/>
        </p:nvSpPr>
        <p:spPr>
          <a:xfrm>
            <a:off x="6775030" y="67691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214</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profesorów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5" name="Tytuł 4">
            <a:extLst>
              <a:ext uri="{FF2B5EF4-FFF2-40B4-BE49-F238E27FC236}">
                <a16:creationId xmlns:a16="http://schemas.microsoft.com/office/drawing/2014/main" id="{D2E7ABA9-5228-0E7C-0FC8-665D43CC2F86}"/>
              </a:ext>
            </a:extLst>
          </p:cNvPr>
          <p:cNvSpPr>
            <a:spLocks noGrp="1"/>
          </p:cNvSpPr>
          <p:nvPr>
            <p:ph type="title" idx="4294967295"/>
          </p:nvPr>
        </p:nvSpPr>
        <p:spPr>
          <a:xfrm>
            <a:off x="0" y="-2132013"/>
            <a:ext cx="11041063" cy="1549400"/>
          </a:xfrm>
        </p:spPr>
        <p:txBody>
          <a:bodyPr/>
          <a:lstStyle/>
          <a:p>
            <a:r>
              <a:rPr lang="pl-PL" dirty="0"/>
              <a:t>Politechnika w liczbach</a:t>
            </a: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ext Box 1"/>
          <p:cNvSpPr txBox="1">
            <a:spLocks noChangeArrowheads="1"/>
          </p:cNvSpPr>
          <p:nvPr/>
        </p:nvSpPr>
        <p:spPr bwMode="auto">
          <a:xfrm>
            <a:off x="1145704" y="980728"/>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err="1">
                <a:solidFill>
                  <a:srgbClr val="000000"/>
                </a:solidFill>
                <a:latin typeface="Calibri"/>
                <a:cs typeface="Calibri"/>
              </a:rPr>
              <a:t>Trzebiatowska</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en-GB"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Gerard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pPr>
            <a:r>
              <a:rPr lang="en-GB" altLang="pl-PL" sz="3200" b="1" dirty="0">
                <a:solidFill>
                  <a:srgbClr val="B11D09"/>
                </a:solidFill>
                <a:latin typeface="Calibri" pitchFamily="34" charset="0"/>
                <a:cs typeface="Calibri" pitchFamily="34" charset="0"/>
              </a:rPr>
              <a:t>Do</a:t>
            </a:r>
            <a:r>
              <a:rPr lang="pl-PL" altLang="pl-PL" sz="3200" b="1" dirty="0" err="1">
                <a:solidFill>
                  <a:srgbClr val="B11D09"/>
                </a:solidFill>
                <a:latin typeface="Calibri" pitchFamily="34" charset="0"/>
                <a:cs typeface="Calibri" pitchFamily="34" charset="0"/>
              </a:rPr>
              <a:t>ktorzy</a:t>
            </a:r>
            <a:r>
              <a:rPr lang="en-GB" altLang="pl-PL" sz="3200" b="1" dirty="0">
                <a:solidFill>
                  <a:srgbClr val="B11D09"/>
                </a:solidFill>
                <a:latin typeface="Calibri" pitchFamily="34" charset="0"/>
                <a:cs typeface="Calibri" pitchFamily="34" charset="0"/>
              </a:rPr>
              <a:t> Honoris Causa</a:t>
            </a:r>
          </a:p>
        </p:txBody>
      </p:sp>
      <p:sp>
        <p:nvSpPr>
          <p:cNvPr id="11" name="Prostokąt 9" descr="profesor Ferenc Krausz"/>
          <p:cNvSpPr>
            <a:spLocks noChangeArrowheads="1"/>
          </p:cNvSpPr>
          <p:nvPr/>
        </p:nvSpPr>
        <p:spPr bwMode="auto">
          <a:xfrm>
            <a:off x="8365209" y="5698027"/>
            <a:ext cx="360158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900" b="1" dirty="0">
                <a:latin typeface="Calibri" panose="020F0502020204030204" pitchFamily="34" charset="0"/>
                <a:cs typeface="Calibri" panose="020F0502020204030204" pitchFamily="34" charset="0"/>
              </a:rPr>
              <a:t>prof. Ferenc </a:t>
            </a:r>
            <a:r>
              <a:rPr lang="pl-PL" sz="900" b="1" dirty="0" err="1">
                <a:latin typeface="Calibri" panose="020F0502020204030204" pitchFamily="34" charset="0"/>
                <a:cs typeface="Calibri" panose="020F0502020204030204" pitchFamily="34" charset="0"/>
              </a:rPr>
              <a:t>Krausz</a:t>
            </a:r>
            <a:r>
              <a:rPr lang="pl-PL" sz="900" b="1" dirty="0">
                <a:latin typeface="Calibri" panose="020F0502020204030204" pitchFamily="34" charset="0"/>
                <a:cs typeface="Calibri" panose="020F0502020204030204" pitchFamily="34" charset="0"/>
              </a:rPr>
              <a:t>, </a:t>
            </a:r>
            <a:r>
              <a:rPr lang="pl-PL" sz="900" dirty="0">
                <a:latin typeface="Calibri" panose="020F0502020204030204" pitchFamily="34" charset="0"/>
                <a:cs typeface="Calibri" panose="020F0502020204030204" pitchFamily="34" charset="0"/>
              </a:rPr>
              <a:t>rok nadania: 2024, dyrektor Instytutu Optyki Kwantowej </a:t>
            </a:r>
            <a:r>
              <a:rPr lang="pl-PL" sz="900" dirty="0" err="1">
                <a:latin typeface="Calibri" panose="020F0502020204030204" pitchFamily="34" charset="0"/>
                <a:cs typeface="Calibri" panose="020F0502020204030204" pitchFamily="34" charset="0"/>
              </a:rPr>
              <a:t>Maxa</a:t>
            </a:r>
            <a:r>
              <a:rPr lang="pl-PL" sz="900" dirty="0">
                <a:latin typeface="Calibri" panose="020F0502020204030204" pitchFamily="34" charset="0"/>
                <a:cs typeface="Calibri" panose="020F0502020204030204" pitchFamily="34" charset="0"/>
              </a:rPr>
              <a:t> Plancka, twórca fizyki </a:t>
            </a:r>
            <a:r>
              <a:rPr lang="pl-PL" sz="900" dirty="0" err="1">
                <a:latin typeface="Calibri" panose="020F0502020204030204" pitchFamily="34" charset="0"/>
                <a:cs typeface="Calibri" panose="020F0502020204030204" pitchFamily="34" charset="0"/>
              </a:rPr>
              <a:t>attosekundowej</a:t>
            </a:r>
            <a:r>
              <a:rPr lang="pl-PL" sz="900" dirty="0">
                <a:latin typeface="Calibri" panose="020F0502020204030204" pitchFamily="34" charset="0"/>
                <a:cs typeface="Calibri" panose="020F0502020204030204" pitchFamily="34" charset="0"/>
              </a:rPr>
              <a:t> i laureat Nagrody Nobla z fizyki w 2023 r. </a:t>
            </a:r>
            <a:endParaRPr lang="pl-PL" altLang="pl-PL" sz="900" dirty="0">
              <a:latin typeface="Calibri" pitchFamily="34" charset="0"/>
              <a:cs typeface="Calibri" pitchFamily="34" charset="0"/>
            </a:endParaRPr>
          </a:p>
        </p:txBody>
      </p:sp>
      <p:pic>
        <p:nvPicPr>
          <p:cNvPr id="13" name="Picture 2" descr="Nadanie tytułu doktora honoris causa w 2022 roku. Na zdjęciu profesor Michel Virlogeux."/>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sp>
        <p:nvSpPr>
          <p:cNvPr id="14" name="Prostokąt 9" descr="Nadanie tytułu doktora honoris causa profesorowi Michel Virlogeux w 2022 roku"/>
          <p:cNvSpPr>
            <a:spLocks noChangeArrowheads="1"/>
          </p:cNvSpPr>
          <p:nvPr/>
        </p:nvSpPr>
        <p:spPr bwMode="auto">
          <a:xfrm>
            <a:off x="8328249" y="2830292"/>
            <a:ext cx="357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b="1" dirty="0">
                <a:latin typeface="Calibri" pitchFamily="34" charset="0"/>
                <a:cs typeface="Calibri" pitchFamily="34" charset="0"/>
              </a:rPr>
              <a:t>prof. Michel </a:t>
            </a:r>
            <a:r>
              <a:rPr lang="pl-PL" altLang="pl-PL" sz="900" b="1" dirty="0" err="1">
                <a:latin typeface="Calibri" pitchFamily="34" charset="0"/>
                <a:cs typeface="Calibri" pitchFamily="34" charset="0"/>
              </a:rPr>
              <a:t>Virlogeux</a:t>
            </a:r>
            <a:r>
              <a:rPr lang="pl-PL" altLang="pl-PL" sz="900" b="1" dirty="0">
                <a:latin typeface="Calibri" pitchFamily="34" charset="0"/>
                <a:cs typeface="Calibri" pitchFamily="34" charset="0"/>
              </a:rPr>
              <a:t>, </a:t>
            </a:r>
            <a:r>
              <a:rPr lang="pl-PL" altLang="pl-PL" sz="900" dirty="0">
                <a:latin typeface="Calibri" pitchFamily="34" charset="0"/>
                <a:cs typeface="Calibri" pitchFamily="34" charset="0"/>
              </a:rPr>
              <a:t>rok nadania: 2022, profesor </a:t>
            </a:r>
            <a:r>
              <a:rPr lang="pl-PL" altLang="pl-PL" sz="900" dirty="0" err="1">
                <a:latin typeface="Calibri" pitchFamily="34" charset="0"/>
                <a:cs typeface="Calibri" pitchFamily="34" charset="0"/>
              </a:rPr>
              <a:t>École</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Nationale</a:t>
            </a:r>
            <a:r>
              <a:rPr lang="pl-PL" altLang="pl-PL" sz="900" dirty="0">
                <a:latin typeface="Calibri" pitchFamily="34" charset="0"/>
                <a:cs typeface="Calibri" pitchFamily="34" charset="0"/>
              </a:rPr>
              <a:t> des </a:t>
            </a:r>
            <a:r>
              <a:rPr lang="pl-PL" altLang="pl-PL" sz="900" dirty="0" err="1">
                <a:latin typeface="Calibri" pitchFamily="34" charset="0"/>
                <a:cs typeface="Calibri" pitchFamily="34" charset="0"/>
              </a:rPr>
              <a:t>Ponts</a:t>
            </a:r>
            <a:r>
              <a:rPr lang="pl-PL" altLang="pl-PL" sz="900" dirty="0">
                <a:latin typeface="Calibri" pitchFamily="34" charset="0"/>
                <a:cs typeface="Calibri" pitchFamily="34" charset="0"/>
              </a:rPr>
              <a:t> et </a:t>
            </a:r>
            <a:r>
              <a:rPr lang="pl-PL" altLang="pl-PL" sz="900" dirty="0" err="1">
                <a:latin typeface="Calibri" pitchFamily="34" charset="0"/>
                <a:cs typeface="Calibri" pitchFamily="34" charset="0"/>
              </a:rPr>
              <a:t>Chaussées</a:t>
            </a:r>
            <a:r>
              <a:rPr lang="pl-PL" altLang="pl-PL" sz="900" dirty="0">
                <a:latin typeface="Calibri" pitchFamily="34" charset="0"/>
                <a:cs typeface="Calibri" pitchFamily="34" charset="0"/>
              </a:rPr>
              <a:t>, wybitny specjalista w dziedzinie mostownictwa</a:t>
            </a:r>
          </a:p>
        </p:txBody>
      </p:sp>
      <p:cxnSp>
        <p:nvCxnSpPr>
          <p:cNvPr id="6" name="Łącznik prosty 5">
            <a:extLst>
              <a:ext uri="{C183D7F6-B498-43B3-948B-1728B52AA6E4}">
                <adec:decorative xmlns:adec="http://schemas.microsoft.com/office/drawing/2017/decorative" val="1"/>
              </a:ext>
            </a:extLst>
          </p:cNvPr>
          <p:cNvCxnSpPr>
            <a:cxnSpLocks/>
          </p:cNvCxnSpPr>
          <p:nvPr/>
        </p:nvCxnSpPr>
        <p:spPr>
          <a:xfrm>
            <a:off x="3431704"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C183D7F6-B498-43B3-948B-1728B52AA6E4}">
                <adec:decorative xmlns:adec="http://schemas.microsoft.com/office/drawing/2017/decorative" val="1"/>
              </a:ext>
            </a:extLst>
          </p:cNvPr>
          <p:cNvCxnSpPr>
            <a:cxnSpLocks/>
          </p:cNvCxnSpPr>
          <p:nvPr/>
        </p:nvCxnSpPr>
        <p:spPr>
          <a:xfrm>
            <a:off x="5663952"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sp>
        <p:nvSpPr>
          <p:cNvPr id="7" name="Tytuł 6">
            <a:extLst>
              <a:ext uri="{FF2B5EF4-FFF2-40B4-BE49-F238E27FC236}">
                <a16:creationId xmlns:a16="http://schemas.microsoft.com/office/drawing/2014/main" id="{BC44AC81-04A5-2AD2-3DA0-C74E2984BCCE}"/>
              </a:ext>
            </a:extLst>
          </p:cNvPr>
          <p:cNvSpPr>
            <a:spLocks noGrp="1"/>
          </p:cNvSpPr>
          <p:nvPr>
            <p:ph type="title" idx="4294967295"/>
          </p:nvPr>
        </p:nvSpPr>
        <p:spPr>
          <a:xfrm>
            <a:off x="0" y="-2757488"/>
            <a:ext cx="11041063" cy="1549400"/>
          </a:xfrm>
        </p:spPr>
        <p:txBody>
          <a:bodyPr/>
          <a:lstStyle/>
          <a:p>
            <a:r>
              <a:rPr lang="pl-PL" dirty="0"/>
              <a:t>Doktorzy Honoris Causa</a:t>
            </a:r>
          </a:p>
        </p:txBody>
      </p:sp>
      <p:pic>
        <p:nvPicPr>
          <p:cNvPr id="3" name="Obraz 2" descr="Nadanie tytułu doktora honoris causa w 2022 roku. Na zdjęciu profesor Ferenc Krausz.">
            <a:extLst>
              <a:ext uri="{FF2B5EF4-FFF2-40B4-BE49-F238E27FC236}">
                <a16:creationId xmlns:a16="http://schemas.microsoft.com/office/drawing/2014/main" id="{C87F21DD-5BCD-C80E-D8D2-FBEF8399F29E}"/>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rcRect l="6688" t="1519" r="7057" b="-1519"/>
          <a:stretch/>
        </p:blipFill>
        <p:spPr>
          <a:xfrm>
            <a:off x="8435883" y="3624396"/>
            <a:ext cx="3471270" cy="2073631"/>
          </a:xfrm>
          <a:prstGeom prst="rect">
            <a:avLst/>
          </a:prstGeom>
        </p:spPr>
      </p:pic>
    </p:spTree>
    <p:extLst>
      <p:ext uri="{BB962C8B-B14F-4D97-AF65-F5344CB8AC3E}">
        <p14:creationId xmlns:p14="http://schemas.microsoft.com/office/powerpoint/2010/main" val="3764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
                <a:cs typeface="Calibri" pitchFamily="34" charset="0"/>
              </a:rPr>
              <a:t>Politechnika w rankingach</a:t>
            </a:r>
          </a:p>
        </p:txBody>
      </p:sp>
      <p:sp>
        <p:nvSpPr>
          <p:cNvPr id="7" name="Text Box 32"/>
          <p:cNvSpPr txBox="1">
            <a:spLocks noChangeArrowheads="1"/>
          </p:cNvSpPr>
          <p:nvPr/>
        </p:nvSpPr>
        <p:spPr bwMode="auto">
          <a:xfrm>
            <a:off x="1144794" y="1004340"/>
            <a:ext cx="64087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Ranking Uczelni Wyższych Perspektywy 2025</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7. miejsce w rankingu uczelni akademickich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4. miejsce w rankingu uczelni technicznych</a:t>
            </a:r>
          </a:p>
        </p:txBody>
      </p:sp>
      <p:sp>
        <p:nvSpPr>
          <p:cNvPr id="15" name="Rectangle 17"/>
          <p:cNvSpPr>
            <a:spLocks noChangeArrowheads="1"/>
          </p:cNvSpPr>
          <p:nvPr/>
        </p:nvSpPr>
        <p:spPr bwMode="auto">
          <a:xfrm>
            <a:off x="1144794" y="2991825"/>
            <a:ext cx="1051316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The Center for World University Ranking </a:t>
            </a:r>
            <a:r>
              <a:rPr lang="pl-PL" altLang="pl-PL" sz="2000" b="1" dirty="0">
                <a:latin typeface="Calibri  "/>
                <a:cs typeface="Calibri" pitchFamily="34" charset="0"/>
              </a:rPr>
              <a:t>2025-2026</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13. miejsce w rankingu polskich uczelni i jednostek badawczych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382. miejsce w Europie</a:t>
            </a:r>
            <a:br>
              <a:rPr lang="pl-PL" altLang="pl-PL" sz="2000" dirty="0">
                <a:latin typeface="Calibri  "/>
                <a:cs typeface="Calibri" pitchFamily="34" charset="0"/>
              </a:rPr>
            </a:br>
            <a:endParaRPr lang="pl-PL" altLang="pl-PL" sz="2000" dirty="0">
              <a:latin typeface="Calibri  "/>
              <a:cs typeface="Calibri" pitchFamily="34" charset="0"/>
            </a:endParaRPr>
          </a:p>
        </p:txBody>
      </p:sp>
      <p:grpSp>
        <p:nvGrpSpPr>
          <p:cNvPr id="2" name="Grupa 1" descr="Logotypy Rankingu Szkół Wyższych  Perspektywy 2024">
            <a:extLst>
              <a:ext uri="{FF2B5EF4-FFF2-40B4-BE49-F238E27FC236}">
                <a16:creationId xmlns:a16="http://schemas.microsoft.com/office/drawing/2014/main" id="{AA523884-E809-4597-BF76-9DFD311FD1B0}"/>
              </a:ext>
            </a:extLst>
          </p:cNvPr>
          <p:cNvGrpSpPr/>
          <p:nvPr/>
        </p:nvGrpSpPr>
        <p:grpSpPr>
          <a:xfrm>
            <a:off x="8593266" y="501202"/>
            <a:ext cx="4847550" cy="1940044"/>
            <a:chOff x="8712215" y="1129183"/>
            <a:chExt cx="4245717" cy="1538090"/>
          </a:xfrm>
        </p:grpSpPr>
        <p:pic>
          <p:nvPicPr>
            <p:cNvPr id="3" name="Obraz 2">
              <a:extLst>
                <a:ext uri="{FF2B5EF4-FFF2-40B4-BE49-F238E27FC236}">
                  <a16:creationId xmlns:a16="http://schemas.microsoft.com/office/drawing/2014/main" id="{83108285-D52F-4361-BB36-9162FC6972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12216" y="1228461"/>
              <a:ext cx="1314396" cy="1096034"/>
            </a:xfrm>
            <a:prstGeom prst="rect">
              <a:avLst/>
            </a:prstGeom>
          </p:spPr>
        </p:pic>
        <p:pic>
          <p:nvPicPr>
            <p:cNvPr id="11" name="Obraz 10">
              <a:extLst>
                <a:ext uri="{FF2B5EF4-FFF2-40B4-BE49-F238E27FC236}">
                  <a16:creationId xmlns:a16="http://schemas.microsoft.com/office/drawing/2014/main" id="{C52E57B2-BAE6-475B-92A2-AA025A2DB2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12215" y="1129183"/>
              <a:ext cx="4245717" cy="1538090"/>
            </a:xfrm>
            <a:prstGeom prst="rect">
              <a:avLst/>
            </a:prstGeom>
          </p:spPr>
        </p:pic>
      </p:grpSp>
      <p:pic>
        <p:nvPicPr>
          <p:cNvPr id="18" name="Obraz 17" descr="logotyp Center for World University Ranking 2024-2025&#10;">
            <a:extLst>
              <a:ext uri="{FF2B5EF4-FFF2-40B4-BE49-F238E27FC236}">
                <a16:creationId xmlns:a16="http://schemas.microsoft.com/office/drawing/2014/main" id="{2D5C5047-EDA8-45C2-9B5E-BB3612B528C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23886" y="3621833"/>
            <a:ext cx="2541931" cy="1077089"/>
          </a:xfrm>
          <a:prstGeom prst="rect">
            <a:avLst/>
          </a:prstGeom>
        </p:spPr>
      </p:pic>
      <p:sp>
        <p:nvSpPr>
          <p:cNvPr id="4" name="Prostokąt 3">
            <a:extLst>
              <a:ext uri="{FF2B5EF4-FFF2-40B4-BE49-F238E27FC236}">
                <a16:creationId xmlns:a16="http://schemas.microsoft.com/office/drawing/2014/main" id="{EE2C7974-3D4E-44CA-907D-BDD70686DA00}"/>
              </a:ext>
            </a:extLst>
          </p:cNvPr>
          <p:cNvSpPr/>
          <p:nvPr/>
        </p:nvSpPr>
        <p:spPr>
          <a:xfrm>
            <a:off x="990115" y="5819067"/>
            <a:ext cx="7213134" cy="707886"/>
          </a:xfrm>
          <a:prstGeom prst="rect">
            <a:avLst/>
          </a:prstGeom>
        </p:spPr>
        <p:txBody>
          <a:bodyPr wrap="square">
            <a:spAutoFit/>
          </a:bodyPr>
          <a:lstStyle/>
          <a:p>
            <a:pPr>
              <a:spcBef>
                <a:spcPts val="0"/>
              </a:spcBef>
            </a:pPr>
            <a:r>
              <a:rPr lang="en-US" sz="2000" b="1" dirty="0">
                <a:latin typeface="Calibri  "/>
              </a:rPr>
              <a:t>Times Higher Education Interdisciplinary Science Rankings 2025</a:t>
            </a:r>
            <a:endParaRPr lang="pl-PL" sz="2000" b="1"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2 miejsce w Polsce, pozycje 201-250 wśród wszystkich uczelni </a:t>
            </a:r>
          </a:p>
        </p:txBody>
      </p:sp>
      <p:pic>
        <p:nvPicPr>
          <p:cNvPr id="19" name="Obraz 18" descr="Logotyp Shanghai Global Ranking of Academic Subjects 2024">
            <a:extLst>
              <a:ext uri="{FF2B5EF4-FFF2-40B4-BE49-F238E27FC236}">
                <a16:creationId xmlns:a16="http://schemas.microsoft.com/office/drawing/2014/main" id="{A9DF318B-CF3C-45E8-B6D8-26FE773851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41396" y="2257594"/>
            <a:ext cx="2573824" cy="1077089"/>
          </a:xfrm>
          <a:prstGeom prst="rect">
            <a:avLst/>
          </a:prstGeom>
        </p:spPr>
      </p:pic>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4416491" cy="1318468"/>
          </a:xfrm>
        </p:spPr>
        <p:txBody>
          <a:bodyPr/>
          <a:lstStyle/>
          <a:p>
            <a:r>
              <a:rPr lang="pl-PL" dirty="0">
                <a:latin typeface="Calibri  "/>
              </a:rPr>
              <a:t>Politechnika w</a:t>
            </a:r>
            <a:r>
              <a:rPr lang="pl-PL" baseline="0" dirty="0">
                <a:latin typeface="Calibri  "/>
              </a:rPr>
              <a:t> rankingach</a:t>
            </a:r>
            <a:endParaRPr lang="pl-PL" dirty="0">
              <a:latin typeface="Calibri  "/>
            </a:endParaRPr>
          </a:p>
        </p:txBody>
      </p:sp>
      <p:sp>
        <p:nvSpPr>
          <p:cNvPr id="10" name="Prostokąt 9">
            <a:extLst>
              <a:ext uri="{FF2B5EF4-FFF2-40B4-BE49-F238E27FC236}">
                <a16:creationId xmlns:a16="http://schemas.microsoft.com/office/drawing/2014/main" id="{71F8D3BA-4698-D41F-D167-2662E0C1A1E8}"/>
              </a:ext>
            </a:extLst>
          </p:cNvPr>
          <p:cNvSpPr/>
          <p:nvPr/>
        </p:nvSpPr>
        <p:spPr>
          <a:xfrm>
            <a:off x="1063684" y="2106930"/>
            <a:ext cx="7213134" cy="707886"/>
          </a:xfrm>
          <a:prstGeom prst="rect">
            <a:avLst/>
          </a:prstGeom>
        </p:spPr>
        <p:txBody>
          <a:bodyPr wrap="square">
            <a:spAutoFit/>
          </a:bodyPr>
          <a:lstStyle/>
          <a:p>
            <a:pPr>
              <a:spcBef>
                <a:spcPts val="0"/>
              </a:spcBef>
            </a:pPr>
            <a:r>
              <a:rPr lang="en-US" sz="2000" b="1" dirty="0">
                <a:latin typeface="Calibri  "/>
              </a:rPr>
              <a:t>Shanghai Global Ranking of Academic Subjects </a:t>
            </a:r>
            <a:r>
              <a:rPr lang="pl-PL" sz="2000" b="1" dirty="0">
                <a:latin typeface="Calibri  "/>
              </a:rPr>
              <a:t>2024</a:t>
            </a: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dyscyplina </a:t>
            </a:r>
            <a:r>
              <a:rPr lang="pl-PL" sz="2000" b="1" dirty="0">
                <a:latin typeface="Calibri  "/>
              </a:rPr>
              <a:t>inżynieria mechaniczna </a:t>
            </a:r>
            <a:r>
              <a:rPr lang="pl-PL" sz="2000" dirty="0">
                <a:latin typeface="Calibri  "/>
              </a:rPr>
              <a:t>(pozycje 101-150)</a:t>
            </a:r>
          </a:p>
        </p:txBody>
      </p:sp>
      <p:sp>
        <p:nvSpPr>
          <p:cNvPr id="13" name="pole tekstowe 12">
            <a:extLst>
              <a:ext uri="{FF2B5EF4-FFF2-40B4-BE49-F238E27FC236}">
                <a16:creationId xmlns:a16="http://schemas.microsoft.com/office/drawing/2014/main" id="{0A35280B-F4B2-BA8D-F384-B6DE62FCD0B4}"/>
              </a:ext>
            </a:extLst>
          </p:cNvPr>
          <p:cNvSpPr txBox="1"/>
          <p:nvPr/>
        </p:nvSpPr>
        <p:spPr>
          <a:xfrm>
            <a:off x="1037003" y="4043185"/>
            <a:ext cx="7239815" cy="1631216"/>
          </a:xfrm>
          <a:prstGeom prst="rect">
            <a:avLst/>
          </a:prstGeom>
          <a:noFill/>
        </p:spPr>
        <p:txBody>
          <a:bodyPr wrap="square">
            <a:spAutoFit/>
          </a:bodyPr>
          <a:lstStyle/>
          <a:p>
            <a:r>
              <a:rPr lang="pl-PL" sz="2000" b="1" dirty="0">
                <a:latin typeface="Calibri  "/>
              </a:rPr>
              <a:t>THE </a:t>
            </a:r>
            <a:r>
              <a:rPr lang="en-US" sz="2000" b="1" dirty="0">
                <a:latin typeface="Calibri  "/>
              </a:rPr>
              <a:t>World University Rankings by subject</a:t>
            </a:r>
            <a:r>
              <a:rPr lang="pl-PL" sz="2000" b="1" dirty="0">
                <a:latin typeface="Calibri  "/>
              </a:rPr>
              <a:t> 2025</a:t>
            </a:r>
          </a:p>
          <a:p>
            <a:pPr marL="285750" indent="-285750">
              <a:buClr>
                <a:schemeClr val="bg1">
                  <a:lumMod val="75000"/>
                </a:schemeClr>
              </a:buClr>
              <a:buFont typeface="Wingdings" panose="05000000000000000000" pitchFamily="2" charset="2"/>
              <a:buChar char="§"/>
            </a:pPr>
            <a:r>
              <a:rPr lang="en-US" sz="2000" dirty="0">
                <a:latin typeface="Calibri  "/>
              </a:rPr>
              <a:t>Computer Science (</a:t>
            </a:r>
            <a:r>
              <a:rPr lang="en-US" sz="2000" dirty="0" err="1">
                <a:latin typeface="Calibri  "/>
              </a:rPr>
              <a:t>pozycje</a:t>
            </a:r>
            <a:r>
              <a:rPr lang="en-US" sz="2000" dirty="0">
                <a:latin typeface="Calibri  "/>
              </a:rPr>
              <a:t> 801-1000)</a:t>
            </a:r>
            <a:endParaRPr lang="pl-PL" sz="2000" dirty="0">
              <a:latin typeface="Calibri  "/>
            </a:endParaRPr>
          </a:p>
          <a:p>
            <a:pPr marL="285750" indent="-285750">
              <a:buClr>
                <a:schemeClr val="bg1">
                  <a:lumMod val="75000"/>
                </a:schemeClr>
              </a:buClr>
              <a:buFont typeface="Wingdings" panose="05000000000000000000" pitchFamily="2" charset="2"/>
              <a:buChar char="§"/>
            </a:pPr>
            <a:r>
              <a:rPr lang="en-US" sz="2000" dirty="0">
                <a:latin typeface="Calibri  "/>
              </a:rPr>
              <a:t>Engineering (801-1000)</a:t>
            </a:r>
            <a:endParaRPr lang="pl-PL" sz="2000" dirty="0">
              <a:latin typeface="Calibri  "/>
            </a:endParaRPr>
          </a:p>
          <a:p>
            <a:pPr marL="285750" indent="-285750">
              <a:buClr>
                <a:schemeClr val="bg1">
                  <a:lumMod val="75000"/>
                </a:schemeClr>
              </a:buClr>
              <a:buFont typeface="Wingdings" panose="05000000000000000000" pitchFamily="2" charset="2"/>
              <a:buChar char="§"/>
            </a:pPr>
            <a:r>
              <a:rPr lang="en-US" sz="2000" dirty="0">
                <a:latin typeface="Calibri  "/>
              </a:rPr>
              <a:t>Physical Sciences (1001+) </a:t>
            </a:r>
            <a:endParaRPr lang="pl-PL" sz="2000" dirty="0">
              <a:latin typeface="Calibri  "/>
            </a:endParaRPr>
          </a:p>
          <a:p>
            <a:pPr marL="285750" indent="-285750">
              <a:buClr>
                <a:schemeClr val="bg1">
                  <a:lumMod val="75000"/>
                </a:schemeClr>
              </a:buClr>
              <a:buFont typeface="Wingdings" panose="05000000000000000000" pitchFamily="2" charset="2"/>
              <a:buChar char="§"/>
            </a:pPr>
            <a:r>
              <a:rPr lang="en-US" sz="2000" dirty="0">
                <a:latin typeface="Calibri  "/>
              </a:rPr>
              <a:t>Business and economics (600-800)</a:t>
            </a:r>
            <a:endParaRPr lang="pl-PL" sz="2000" dirty="0">
              <a:latin typeface="Calibri  "/>
            </a:endParaRPr>
          </a:p>
        </p:txBody>
      </p:sp>
      <p:pic>
        <p:nvPicPr>
          <p:cNvPr id="22" name="Obraz 21" descr="logotyp Times Higher Education World University Rankings 2025">
            <a:extLst>
              <a:ext uri="{FF2B5EF4-FFF2-40B4-BE49-F238E27FC236}">
                <a16:creationId xmlns:a16="http://schemas.microsoft.com/office/drawing/2014/main" id="{463FF897-2776-3AE6-8E6B-012F7A2654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19109" y="5138868"/>
            <a:ext cx="3231268" cy="1077089"/>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1826745-A888-5A91-1BE7-506096C21783}"/>
              </a:ext>
              <a:ext uri="{C183D7F6-B498-43B3-948B-1728B52AA6E4}">
                <adec:decorative xmlns:adec="http://schemas.microsoft.com/office/drawing/2017/decorative" val="1"/>
              </a:ext>
            </a:extLst>
          </p:cNvPr>
          <p:cNvSpPr/>
          <p:nvPr/>
        </p:nvSpPr>
        <p:spPr>
          <a:xfrm rot="16200000">
            <a:off x="3614765" y="-1706696"/>
            <a:ext cx="5801888" cy="11352586"/>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Politechnika w rankingach </a:t>
            </a:r>
          </a:p>
        </p:txBody>
      </p:sp>
      <p:sp>
        <p:nvSpPr>
          <p:cNvPr id="17"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3260" y="2623690"/>
            <a:ext cx="9792486"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QS World University Rankings by Subject</a:t>
            </a:r>
            <a:r>
              <a:rPr lang="pl-PL" altLang="pl-PL" sz="2000" b="1" dirty="0">
                <a:latin typeface="Calibri  "/>
                <a:cs typeface="Calibri" pitchFamily="34" charset="0"/>
              </a:rPr>
              <a:t> 2025</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Engineering and Technology </a:t>
            </a:r>
            <a:r>
              <a:rPr lang="pl-PL" altLang="pl-PL" sz="2000" dirty="0">
                <a:latin typeface="Calibri  "/>
                <a:cs typeface="Calibri" pitchFamily="34" charset="0"/>
              </a:rPr>
              <a:t>– 304. miejsce, 2. miejsce w rankingu polskich uczelni </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Natural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393. miejsce, 4. miejsce w rankingu polskich uczelni </a:t>
            </a:r>
          </a:p>
          <a:p>
            <a:pPr marL="342900" indent="-342900">
              <a:spcBef>
                <a:spcPts val="0"/>
              </a:spcBef>
              <a:buClr>
                <a:schemeClr val="bg1">
                  <a:lumMod val="75000"/>
                </a:schemeClr>
              </a:buClr>
              <a:buFont typeface="Wingdings" panose="05000000000000000000" pitchFamily="2" charset="2"/>
              <a:buChar char="§"/>
            </a:pPr>
            <a:endParaRPr lang="pl-PL" altLang="pl-PL" sz="2000" b="1" dirty="0">
              <a:latin typeface="Calibri  "/>
              <a:cs typeface="Calibri" pitchFamily="34" charset="0"/>
            </a:endParaRPr>
          </a:p>
        </p:txBody>
      </p:sp>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12079000" cy="1318468"/>
          </a:xfrm>
        </p:spPr>
        <p:txBody>
          <a:bodyPr/>
          <a:lstStyle/>
          <a:p>
            <a:r>
              <a:rPr lang="pl-PL" dirty="0"/>
              <a:t>Politechnika w</a:t>
            </a:r>
            <a:r>
              <a:rPr lang="pl-PL" baseline="0" dirty="0"/>
              <a:t> rankingach </a:t>
            </a:r>
            <a:r>
              <a:rPr lang="en-US" altLang="pl-PL" dirty="0">
                <a:latin typeface="Calibri  "/>
                <a:cs typeface="Calibri" pitchFamily="34" charset="0"/>
              </a:rPr>
              <a:t>QS World University Rankings 202</a:t>
            </a:r>
            <a:r>
              <a:rPr lang="pl-PL" altLang="pl-PL" dirty="0">
                <a:latin typeface="Calibri  "/>
                <a:cs typeface="Calibri" pitchFamily="34" charset="0"/>
              </a:rPr>
              <a:t>5</a:t>
            </a:r>
            <a:endParaRPr lang="pl-PL" dirty="0"/>
          </a:p>
        </p:txBody>
      </p:sp>
      <p:sp>
        <p:nvSpPr>
          <p:cNvPr id="8"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4784" y="1068654"/>
            <a:ext cx="704483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QS World University </a:t>
            </a:r>
            <a:r>
              <a:rPr lang="pl-PL" altLang="pl-PL" sz="2000" b="1" dirty="0" err="1">
                <a:latin typeface="Calibri  "/>
                <a:cs typeface="Calibri" pitchFamily="34" charset="0"/>
              </a:rPr>
              <a:t>Rankings</a:t>
            </a:r>
            <a:r>
              <a:rPr lang="pl-PL" altLang="pl-PL" sz="2000" b="1" dirty="0">
                <a:latin typeface="Calibri  "/>
                <a:cs typeface="Calibri" pitchFamily="34" charset="0"/>
              </a:rPr>
              <a:t> 2026</a:t>
            </a:r>
          </a:p>
          <a:p>
            <a:pPr marL="342900" indent="-342900">
              <a:spcBef>
                <a:spcPts val="0"/>
              </a:spcBef>
              <a:buClr>
                <a:srgbClr val="C5BFBF"/>
              </a:buClr>
              <a:buFont typeface="Wingdings" panose="05000000000000000000" pitchFamily="2" charset="2"/>
              <a:buChar char="§"/>
            </a:pPr>
            <a:r>
              <a:rPr lang="pl-PL" altLang="pl-PL" sz="2000" dirty="0">
                <a:latin typeface="Calibri  "/>
                <a:cs typeface="Calibri" pitchFamily="34" charset="0"/>
              </a:rPr>
              <a:t>10. miejsce w rankingu polskich uczelni </a:t>
            </a:r>
          </a:p>
          <a:p>
            <a:pPr marL="342900" indent="-342900">
              <a:spcBef>
                <a:spcPts val="0"/>
              </a:spcBef>
              <a:buClr>
                <a:srgbClr val="C5BFBF"/>
              </a:buClr>
              <a:buFont typeface="Wingdings" panose="05000000000000000000" pitchFamily="2" charset="2"/>
              <a:buChar char="§"/>
            </a:pPr>
            <a:r>
              <a:rPr lang="pl-PL" altLang="pl-PL" sz="2000" dirty="0">
                <a:latin typeface="Calibri  "/>
                <a:cs typeface="Calibri" pitchFamily="34" charset="0"/>
              </a:rPr>
              <a:t>28. miejsce w rankingu uczelni z krajów Europy Wschodniej</a:t>
            </a:r>
          </a:p>
          <a:p>
            <a:pPr marL="342900" indent="-342900">
              <a:spcBef>
                <a:spcPts val="0"/>
              </a:spcBef>
              <a:buClr>
                <a:srgbClr val="C5BFBF"/>
              </a:buClr>
              <a:buFont typeface="Wingdings" panose="05000000000000000000" pitchFamily="2" charset="2"/>
              <a:buChar char="§"/>
            </a:pPr>
            <a:r>
              <a:rPr lang="pl-PL" altLang="pl-PL" sz="2000" dirty="0">
                <a:latin typeface="Calibri  "/>
                <a:cs typeface="Calibri" pitchFamily="34" charset="0"/>
              </a:rPr>
              <a:t>343. miejsce wśród europejskich uczelni </a:t>
            </a:r>
          </a:p>
        </p:txBody>
      </p:sp>
      <p:pic>
        <p:nvPicPr>
          <p:cNvPr id="1026" name="Picture 2">
            <a:extLst>
              <a:ext uri="{FF2B5EF4-FFF2-40B4-BE49-F238E27FC236}">
                <a16:creationId xmlns:a16="http://schemas.microsoft.com/office/drawing/2014/main" id="{DE300524-0136-4750-A707-C1CE3080C8C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8455368" y="156859"/>
            <a:ext cx="3520883" cy="938902"/>
          </a:xfrm>
          <a:prstGeom prst="rect">
            <a:avLst/>
          </a:prstGeom>
          <a:solidFill>
            <a:schemeClr val="bg1"/>
          </a:solidFill>
        </p:spPr>
      </p:pic>
      <p:sp>
        <p:nvSpPr>
          <p:cNvPr id="12" name="pole tekstowe 11">
            <a:extLst>
              <a:ext uri="{FF2B5EF4-FFF2-40B4-BE49-F238E27FC236}">
                <a16:creationId xmlns:a16="http://schemas.microsoft.com/office/drawing/2014/main" id="{B749160E-9EC1-C0B6-BF93-C2D4652D2AC1}"/>
              </a:ext>
            </a:extLst>
          </p:cNvPr>
          <p:cNvSpPr txBox="1"/>
          <p:nvPr/>
        </p:nvSpPr>
        <p:spPr>
          <a:xfrm>
            <a:off x="1131343" y="3808622"/>
            <a:ext cx="11249606" cy="2862322"/>
          </a:xfrm>
          <a:prstGeom prst="rect">
            <a:avLst/>
          </a:prstGeom>
          <a:noFill/>
        </p:spPr>
        <p:txBody>
          <a:bodyPr wrap="square">
            <a:spAutoFit/>
          </a:bodyPr>
          <a:lstStyle/>
          <a:p>
            <a:pPr>
              <a:spcBef>
                <a:spcPts val="0"/>
              </a:spcBef>
            </a:pPr>
            <a:r>
              <a:rPr lang="pl-PL" altLang="pl-PL" sz="2000" dirty="0">
                <a:latin typeface="Calibri  "/>
                <a:cs typeface="Calibri" pitchFamily="34" charset="0"/>
              </a:rPr>
              <a:t>Dyscypliny:</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Mechanical</a:t>
            </a:r>
            <a:r>
              <a:rPr lang="pl-PL" altLang="pl-PL" sz="2000" b="1" dirty="0">
                <a:latin typeface="Calibri  "/>
                <a:cs typeface="Calibri" pitchFamily="34" charset="0"/>
              </a:rPr>
              <a:t> Engineering </a:t>
            </a:r>
            <a:r>
              <a:rPr lang="pl-PL" altLang="pl-PL" sz="2000" dirty="0">
                <a:latin typeface="Calibri  "/>
                <a:cs typeface="Calibri" pitchFamily="34" charset="0"/>
              </a:rPr>
              <a:t>– (251-300), 2.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Electrical</a:t>
            </a:r>
            <a:r>
              <a:rPr lang="pl-PL" altLang="pl-PL" sz="2000" b="1" dirty="0">
                <a:latin typeface="Calibri  "/>
                <a:cs typeface="Calibri" pitchFamily="34" charset="0"/>
              </a:rPr>
              <a:t> and </a:t>
            </a:r>
            <a:r>
              <a:rPr lang="pl-PL" altLang="pl-PL" sz="2000" b="1" dirty="0" err="1">
                <a:latin typeface="Calibri  "/>
                <a:cs typeface="Calibri" pitchFamily="34" charset="0"/>
              </a:rPr>
              <a:t>Electronic</a:t>
            </a:r>
            <a:r>
              <a:rPr lang="pl-PL" altLang="pl-PL" sz="2000" b="1" dirty="0">
                <a:latin typeface="Calibri  "/>
                <a:cs typeface="Calibri" pitchFamily="34" charset="0"/>
              </a:rPr>
              <a:t> </a:t>
            </a:r>
            <a:r>
              <a:rPr lang="pl-PL" altLang="pl-PL" sz="2000" dirty="0">
                <a:latin typeface="Calibri  "/>
                <a:cs typeface="Calibri" pitchFamily="34" charset="0"/>
              </a:rPr>
              <a:t>Engineering – (251-300), 2. miejsce w kraju</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Chemical</a:t>
            </a:r>
            <a:r>
              <a:rPr lang="pl-PL" altLang="pl-PL" sz="2000" b="1" dirty="0">
                <a:latin typeface="Calibri  "/>
                <a:cs typeface="Calibri" pitchFamily="34" charset="0"/>
              </a:rPr>
              <a:t> </a:t>
            </a:r>
            <a:r>
              <a:rPr lang="pl-PL" altLang="pl-PL" sz="2000" dirty="0">
                <a:latin typeface="Calibri  "/>
                <a:cs typeface="Calibri" pitchFamily="34" charset="0"/>
              </a:rPr>
              <a:t>Engineering – (351-400), 3.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Computer</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and Information Systems </a:t>
            </a:r>
            <a:r>
              <a:rPr lang="pl-PL" altLang="pl-PL" sz="2000" dirty="0">
                <a:latin typeface="Calibri  "/>
                <a:cs typeface="Calibri" pitchFamily="34" charset="0"/>
              </a:rPr>
              <a:t>– (451-500), 4.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Material</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(251-300), 2.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Mathematics</a:t>
            </a:r>
            <a:r>
              <a:rPr lang="pl-PL" altLang="pl-PL" sz="2000" dirty="0">
                <a:latin typeface="Calibri  "/>
                <a:cs typeface="Calibri" pitchFamily="34" charset="0"/>
              </a:rPr>
              <a:t> – (</a:t>
            </a:r>
            <a:r>
              <a:rPr lang="en-US" altLang="pl-PL" sz="2000" dirty="0">
                <a:latin typeface="Calibri  "/>
                <a:cs typeface="Calibri" pitchFamily="34" charset="0"/>
              </a:rPr>
              <a:t>351-400</a:t>
            </a:r>
            <a:r>
              <a:rPr lang="pl-PL" altLang="pl-PL" sz="2000" dirty="0">
                <a:latin typeface="Calibri  "/>
                <a:cs typeface="Calibri" pitchFamily="34" charset="0"/>
              </a:rPr>
              <a:t>), </a:t>
            </a:r>
            <a:r>
              <a:rPr lang="en-US" altLang="pl-PL" sz="2000" dirty="0">
                <a:latin typeface="Calibri  "/>
                <a:cs typeface="Calibri" pitchFamily="34" charset="0"/>
              </a:rPr>
              <a:t>4</a:t>
            </a:r>
            <a:r>
              <a:rPr lang="pl-PL" altLang="pl-PL" sz="2000" dirty="0">
                <a:latin typeface="Calibri  "/>
                <a:cs typeface="Calibri" pitchFamily="34" charset="0"/>
              </a:rPr>
              <a:t>. miejsce w kraju</a:t>
            </a:r>
            <a:endParaRPr lang="en-US" altLang="pl-PL" sz="2000"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Chemistry</a:t>
            </a:r>
            <a:r>
              <a:rPr lang="pl-PL" altLang="pl-PL" sz="2000" b="1" dirty="0">
                <a:latin typeface="Calibri  "/>
                <a:cs typeface="Calibri" pitchFamily="34" charset="0"/>
              </a:rPr>
              <a:t> </a:t>
            </a:r>
            <a:r>
              <a:rPr lang="pl-PL" altLang="pl-PL" sz="2000" dirty="0">
                <a:latin typeface="Calibri  "/>
                <a:cs typeface="Calibri" pitchFamily="34" charset="0"/>
              </a:rPr>
              <a:t>– (</a:t>
            </a:r>
            <a:r>
              <a:rPr lang="en-US" altLang="pl-PL" sz="2000" dirty="0">
                <a:latin typeface="Calibri  "/>
                <a:cs typeface="Calibri" pitchFamily="34" charset="0"/>
              </a:rPr>
              <a:t>501-550</a:t>
            </a:r>
            <a:r>
              <a:rPr lang="pl-PL" altLang="pl-PL" sz="2000" dirty="0">
                <a:latin typeface="Calibri  "/>
                <a:cs typeface="Calibri" pitchFamily="34" charset="0"/>
              </a:rPr>
              <a:t>), </a:t>
            </a:r>
            <a:r>
              <a:rPr lang="en-US" altLang="pl-PL" sz="2000" dirty="0">
                <a:latin typeface="Calibri  "/>
                <a:cs typeface="Calibri" pitchFamily="34" charset="0"/>
              </a:rPr>
              <a:t>5</a:t>
            </a:r>
            <a:r>
              <a:rPr lang="pl-PL" altLang="pl-PL" sz="2000" dirty="0">
                <a:latin typeface="Calibri  "/>
                <a:cs typeface="Calibri" pitchFamily="34" charset="0"/>
              </a:rPr>
              <a:t>.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Physics &amp; Astronomy</a:t>
            </a:r>
            <a:r>
              <a:rPr lang="pl-PL" altLang="pl-PL" sz="2000" b="1" dirty="0">
                <a:latin typeface="Calibri  "/>
                <a:cs typeface="Calibri" pitchFamily="34" charset="0"/>
              </a:rPr>
              <a:t> </a:t>
            </a:r>
            <a:r>
              <a:rPr lang="pl-PL" altLang="pl-PL" sz="2000" dirty="0">
                <a:latin typeface="Calibri  "/>
                <a:cs typeface="Calibri" pitchFamily="34" charset="0"/>
              </a:rPr>
              <a:t>– (</a:t>
            </a:r>
            <a:r>
              <a:rPr lang="pl-PL" sz="2000" dirty="0">
                <a:latin typeface="Calibri  "/>
              </a:rPr>
              <a:t>401-450), 5. miejsce w kraju</a:t>
            </a:r>
            <a:endParaRPr lang="pl-PL" altLang="pl-PL" sz="2000" dirty="0">
              <a:latin typeface="Calibri  "/>
              <a:cs typeface="Calibri" pitchFamily="34" charset="0"/>
            </a:endParaRPr>
          </a:p>
        </p:txBody>
      </p:sp>
    </p:spTree>
    <p:extLst>
      <p:ext uri="{BB962C8B-B14F-4D97-AF65-F5344CB8AC3E}">
        <p14:creationId xmlns:p14="http://schemas.microsoft.com/office/powerpoint/2010/main" val="1428695585"/>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Kluczowe obszary strategiczne</a:t>
            </a:r>
          </a:p>
        </p:txBody>
      </p:sp>
      <p:sp>
        <p:nvSpPr>
          <p:cNvPr id="7" name="Text Box 2"/>
          <p:cNvSpPr txBox="1">
            <a:spLocks noChangeArrowheads="1"/>
          </p:cNvSpPr>
          <p:nvPr/>
        </p:nvSpPr>
        <p:spPr bwMode="auto">
          <a:xfrm>
            <a:off x="1286868" y="1047056"/>
            <a:ext cx="6681340" cy="4614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pl-PL" altLang="pl-PL" sz="2400" b="0" dirty="0">
                <a:solidFill>
                  <a:schemeClr val="tx1"/>
                </a:solidFill>
                <a:latin typeface="Calibri" pitchFamily="34" charset="0"/>
                <a:cs typeface="Calibri" pitchFamily="34" charset="0"/>
              </a:rPr>
              <a:t>Politechnika Wrocławska definiuje pięć kluczowych obszarów strategicznych, które są niezbędne do realizacji misji i wizji Uczelni oraz wspierania </a:t>
            </a:r>
            <a:br>
              <a:rPr lang="pl-PL" altLang="pl-PL" sz="2400" b="0" dirty="0">
                <a:solidFill>
                  <a:schemeClr val="tx1"/>
                </a:solidFill>
                <a:latin typeface="Calibri" pitchFamily="34" charset="0"/>
                <a:cs typeface="Calibri" pitchFamily="34" charset="0"/>
              </a:rPr>
            </a:br>
            <a:r>
              <a:rPr lang="pl-PL" altLang="pl-PL" sz="2400" b="0" dirty="0">
                <a:solidFill>
                  <a:schemeClr val="tx1"/>
                </a:solidFill>
                <a:latin typeface="Calibri" pitchFamily="34" charset="0"/>
                <a:cs typeface="Calibri" pitchFamily="34" charset="0"/>
              </a:rPr>
              <a:t>i promowania jej wartości:</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kształcenie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badania i innowacje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współpraca z otoczeniem</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społeczność</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infrastruktura.</a:t>
            </a:r>
            <a:endParaRPr lang="en-GB" sz="2400" dirty="0">
              <a:solidFill>
                <a:schemeClr val="tx1"/>
              </a:solidFill>
              <a:latin typeface="Calibri" pitchFamily="34" charset="0"/>
              <a:cs typeface="Calibri" pitchFamily="34" charset="0"/>
            </a:endParaRPr>
          </a:p>
          <a:p>
            <a:pPr algn="just" defTabSz="358775">
              <a:spcBef>
                <a:spcPts val="600"/>
              </a:spcBef>
              <a:spcAft>
                <a:spcPts val="600"/>
              </a:spcAft>
            </a:pPr>
            <a:endParaRPr lang="pl-PL" altLang="pl-PL" sz="2400" b="0" dirty="0">
              <a:solidFill>
                <a:schemeClr val="tx1"/>
              </a:solidFill>
              <a:latin typeface="Calibri" pitchFamily="34" charset="0"/>
              <a:cs typeface="Calibri" pitchFamily="34" charset="0"/>
            </a:endParaRPr>
          </a:p>
        </p:txBody>
      </p:sp>
      <p:sp>
        <p:nvSpPr>
          <p:cNvPr id="5" name="Prostokąt 4">
            <a:extLst>
              <a:ext uri="{FF2B5EF4-FFF2-40B4-BE49-F238E27FC236}">
                <a16:creationId xmlns:a16="http://schemas.microsoft.com/office/drawing/2014/main" id="{06B3F13C-CAF7-4399-9F48-DBF03ABF9047}"/>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3E4EBFDB-DB68-4BEA-8998-9C9A4986A6D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
        <p:nvSpPr>
          <p:cNvPr id="2" name="Tytuł 1">
            <a:extLst>
              <a:ext uri="{FF2B5EF4-FFF2-40B4-BE49-F238E27FC236}">
                <a16:creationId xmlns:a16="http://schemas.microsoft.com/office/drawing/2014/main" id="{AE08121E-CDAA-439F-C14A-CEBBC48299C9}"/>
              </a:ext>
            </a:extLst>
          </p:cNvPr>
          <p:cNvSpPr>
            <a:spLocks noGrp="1"/>
          </p:cNvSpPr>
          <p:nvPr>
            <p:ph type="title" idx="4294967295"/>
          </p:nvPr>
        </p:nvSpPr>
        <p:spPr>
          <a:xfrm>
            <a:off x="0" y="-2347913"/>
            <a:ext cx="11041063" cy="1549400"/>
          </a:xfrm>
        </p:spPr>
        <p:txBody>
          <a:bodyPr/>
          <a:lstStyle/>
          <a:p>
            <a:r>
              <a:rPr lang="pl-PL" dirty="0"/>
              <a:t>Kluczowe</a:t>
            </a:r>
            <a:r>
              <a:rPr lang="pl-PL" baseline="0" dirty="0"/>
              <a:t> obszary strategiczne</a:t>
            </a:r>
            <a:endParaRPr lang="pl-PL" dirty="0"/>
          </a:p>
        </p:txBody>
      </p:sp>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43272" y="-1"/>
            <a:ext cx="11348727" cy="6858001"/>
          </a:xfrm>
          <a:prstGeom prst="rect">
            <a:avLst/>
          </a:prstGeom>
        </p:spPr>
      </p:pic>
      <p:grpSp>
        <p:nvGrpSpPr>
          <p:cNvPr id="7" name="Grupa 6">
            <a:extLst>
              <a:ext uri="{FF2B5EF4-FFF2-40B4-BE49-F238E27FC236}">
                <a16:creationId xmlns:a16="http://schemas.microsoft.com/office/drawing/2014/main" id="{A9D05CB4-1946-4C12-BF6F-771F05808E1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Kształcenie</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7400D709-852D-D705-969E-6024288F908E}"/>
              </a:ext>
            </a:extLst>
          </p:cNvPr>
          <p:cNvSpPr>
            <a:spLocks noGrp="1"/>
          </p:cNvSpPr>
          <p:nvPr>
            <p:ph type="title" idx="4294967295"/>
          </p:nvPr>
        </p:nvSpPr>
        <p:spPr>
          <a:xfrm>
            <a:off x="0" y="-2530475"/>
            <a:ext cx="11041063" cy="1547812"/>
          </a:xfrm>
        </p:spPr>
        <p:txBody>
          <a:bodyPr/>
          <a:lstStyle/>
          <a:p>
            <a:r>
              <a:rPr lang="pl-PL" dirty="0"/>
              <a:t>Kształcenie</a:t>
            </a:r>
          </a:p>
        </p:txBody>
      </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3075" y="620687"/>
            <a:ext cx="6889149" cy="56166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endParaRPr lang="pl-PL" altLang="pl-PL" sz="2000" dirty="0">
              <a:solidFill>
                <a:prstClr val="black"/>
              </a:solidFill>
              <a:latin typeface="Calibri" pitchFamily="34" charset="0"/>
              <a:cs typeface="Calibri" pitchFamily="34" charset="0"/>
            </a:endParaRPr>
          </a:p>
          <a:p>
            <a:pPr marL="0" algn="just" eaLnBrk="1" hangingPunct="1">
              <a:spcAft>
                <a:spcPts val="600"/>
              </a:spcAft>
              <a:buClr>
                <a:srgbClr val="A7190E"/>
              </a:buClr>
              <a:defRPr/>
            </a:pPr>
            <a:r>
              <a:rPr lang="pl-PL" altLang="pl-PL" sz="1800" dirty="0">
                <a:solidFill>
                  <a:schemeClr val="tx1"/>
                </a:solidFill>
                <a:latin typeface="Calibri" pitchFamily="34" charset="0"/>
                <a:cs typeface="Calibri" pitchFamily="34" charset="0"/>
              </a:rPr>
              <a:t>Politechnika Wrocławska prowadzi badania w czterech dziedzinach </a:t>
            </a:r>
            <a:r>
              <a:rPr lang="pl-PL" altLang="pl-PL" sz="1800" b="1" dirty="0">
                <a:solidFill>
                  <a:schemeClr val="tx1"/>
                </a:solidFill>
                <a:latin typeface="Calibri" pitchFamily="34" charset="0"/>
                <a:cs typeface="Calibri" pitchFamily="34" charset="0"/>
              </a:rPr>
              <a:t>nauk inżynieryjno-technicznych, ścisłych i przyrodniczych, medycznych </a:t>
            </a:r>
            <a:br>
              <a:rPr lang="pl-PL" altLang="pl-PL" sz="1800" b="1" dirty="0">
                <a:solidFill>
                  <a:schemeClr val="tx1"/>
                </a:solidFill>
                <a:latin typeface="Calibri" pitchFamily="34" charset="0"/>
                <a:cs typeface="Calibri" pitchFamily="34" charset="0"/>
              </a:rPr>
            </a:br>
            <a:r>
              <a:rPr lang="pl-PL" altLang="pl-PL" sz="1800" b="1" dirty="0">
                <a:solidFill>
                  <a:schemeClr val="tx1"/>
                </a:solidFill>
                <a:latin typeface="Calibri" pitchFamily="34" charset="0"/>
                <a:cs typeface="Calibri" pitchFamily="34" charset="0"/>
              </a:rPr>
              <a:t>i o zdrowiu oraz społecznych:</a:t>
            </a:r>
            <a:endParaRPr lang="pl-PL" altLang="pl-PL" sz="1800" dirty="0">
              <a:solidFill>
                <a:schemeClr val="tx1"/>
              </a:solidFill>
              <a:latin typeface="Calibri" pitchFamily="34" charset="0"/>
              <a:cs typeface="Calibri" pitchFamily="34" charset="0"/>
            </a:endParaRP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architektura i urbanistyka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automatyka, elektronika, elektrotechnika i technologie kosmiczne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informatyka techniczna i telekomunikacja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biomedyczna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chemiczna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lądowa, geodezja i transport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materiałowa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mechaniczna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środowiska, górnictwo i energetyka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medyczne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matematyka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chemiczne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fizyczne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o zarządzaniu i jakości</a:t>
            </a:r>
          </a:p>
          <a:p>
            <a:pPr marL="1587" indent="0">
              <a:buClr>
                <a:srgbClr val="C00000"/>
              </a:buClr>
              <a:defRPr/>
            </a:pPr>
            <a:endParaRPr lang="pl-PL" sz="2000"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23075" y="0"/>
            <a:ext cx="8065595"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defRPr/>
            </a:pPr>
            <a:r>
              <a:rPr lang="pl-PL" altLang="pl-PL" sz="3200" b="1" dirty="0">
                <a:solidFill>
                  <a:srgbClr val="B11D09"/>
                </a:solidFill>
                <a:latin typeface="Calibri" pitchFamily="34" charset="0"/>
                <a:cs typeface="Calibri" pitchFamily="34" charset="0"/>
              </a:rPr>
              <a:t>Dyscypliny naukowe</a:t>
            </a:r>
          </a:p>
        </p:txBody>
      </p:sp>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
        <p:nvSpPr>
          <p:cNvPr id="4" name="Tytuł 3">
            <a:extLst>
              <a:ext uri="{FF2B5EF4-FFF2-40B4-BE49-F238E27FC236}">
                <a16:creationId xmlns:a16="http://schemas.microsoft.com/office/drawing/2014/main" id="{981FBFD8-E0BE-5648-A550-72D9E03B5189}"/>
              </a:ext>
            </a:extLst>
          </p:cNvPr>
          <p:cNvSpPr>
            <a:spLocks noGrp="1"/>
          </p:cNvSpPr>
          <p:nvPr>
            <p:ph type="title" idx="4294967295"/>
          </p:nvPr>
        </p:nvSpPr>
        <p:spPr>
          <a:xfrm>
            <a:off x="0" y="-2657475"/>
            <a:ext cx="11041063" cy="1547812"/>
          </a:xfrm>
        </p:spPr>
        <p:txBody>
          <a:bodyPr/>
          <a:lstStyle/>
          <a:p>
            <a:r>
              <a:rPr lang="pl-PL" dirty="0"/>
              <a:t>Dyscypliny</a:t>
            </a:r>
            <a:r>
              <a:rPr lang="pl-PL" baseline="0" dirty="0"/>
              <a:t> naukowe</a:t>
            </a:r>
            <a:endParaRPr lang="pl-PL" dirty="0"/>
          </a:p>
        </p:txBody>
      </p:sp>
    </p:spTree>
    <p:extLst>
      <p:ext uri="{BB962C8B-B14F-4D97-AF65-F5344CB8AC3E}">
        <p14:creationId xmlns:p14="http://schemas.microsoft.com/office/powerpoint/2010/main" val="386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1271464" y="0"/>
            <a:ext cx="4968553" cy="1242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Architektury</a:t>
            </a:r>
            <a:endParaRPr lang="en-US" altLang="pl-PL" sz="3200" b="1" dirty="0">
              <a:solidFill>
                <a:srgbClr val="B40000"/>
              </a:solidFill>
              <a:latin typeface="Calibri" pitchFamily="34" charset="0"/>
              <a:cs typeface="Calibri" pitchFamily="34" charset="0"/>
            </a:endParaRPr>
          </a:p>
        </p:txBody>
      </p:sp>
      <p:pic>
        <p:nvPicPr>
          <p:cNvPr id="22" name="Picture 33" descr="logotyp Wydziału Architektur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010107" y="182341"/>
            <a:ext cx="814085" cy="814085"/>
          </a:xfrm>
          <a:prstGeom prst="rect">
            <a:avLst/>
          </a:prstGeom>
          <a:noFill/>
          <a:ln>
            <a:noFill/>
          </a:ln>
        </p:spPr>
      </p:pic>
      <p:sp>
        <p:nvSpPr>
          <p:cNvPr id="12" name="Text Box 2"/>
          <p:cNvSpPr txBox="1">
            <a:spLocks noChangeArrowheads="1"/>
          </p:cNvSpPr>
          <p:nvPr/>
        </p:nvSpPr>
        <p:spPr bwMode="auto">
          <a:xfrm>
            <a:off x="2639617" y="4808750"/>
            <a:ext cx="5022611" cy="1716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„Wrocław to miasto ciekawych pomysłów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ciągłych zmian, dlatego bardzo mile wspominam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studia na tutejszym Wydziale Architektury.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Zainspirowały mnie i wyznaczyły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kierunek życia zawodowego”.</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Krzysztof Basiński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własna Pracownia Projektowa SPAZIO</a:t>
            </a:r>
          </a:p>
          <a:p>
            <a:pPr marL="58737" indent="0" algn="r" eaLnBrk="1" hangingPunct="1">
              <a:spcBef>
                <a:spcPts val="350"/>
              </a:spcBef>
              <a:buClr>
                <a:schemeClr val="tx1"/>
              </a:buClr>
              <a:defRPr/>
            </a:pPr>
            <a:r>
              <a:rPr lang="pl-PL" altLang="pl-PL" sz="1200" dirty="0">
                <a:latin typeface="Calibri" pitchFamily="34" charset="0"/>
                <a:cs typeface="Calibri" pitchFamily="34" charset="0"/>
              </a:rPr>
              <a:t> </a:t>
            </a:r>
          </a:p>
        </p:txBody>
      </p:sp>
      <p:grpSp>
        <p:nvGrpSpPr>
          <p:cNvPr id="8" name="Grupa 7">
            <a:extLst>
              <a:ext uri="{FF2B5EF4-FFF2-40B4-BE49-F238E27FC236}">
                <a16:creationId xmlns:a16="http://schemas.microsoft.com/office/drawing/2014/main" id="{37489875-4455-423D-B09C-5339FE938CF2}"/>
              </a:ext>
              <a:ext uri="{C183D7F6-B498-43B3-948B-1728B52AA6E4}">
                <adec:decorative xmlns:adec="http://schemas.microsoft.com/office/drawing/2017/decorative" val="1"/>
              </a:ext>
            </a:extLst>
          </p:cNvPr>
          <p:cNvGrpSpPr/>
          <p:nvPr/>
        </p:nvGrpSpPr>
        <p:grpSpPr>
          <a:xfrm>
            <a:off x="1343471" y="1196752"/>
            <a:ext cx="6408711" cy="1467277"/>
            <a:chOff x="1343471" y="1196752"/>
            <a:chExt cx="6408711" cy="1467277"/>
          </a:xfrm>
        </p:grpSpPr>
        <p:sp>
          <p:nvSpPr>
            <p:cNvPr id="6" name="Text Box 2"/>
            <p:cNvSpPr txBox="1">
              <a:spLocks noChangeArrowheads="1"/>
            </p:cNvSpPr>
            <p:nvPr/>
          </p:nvSpPr>
          <p:spPr bwMode="auto">
            <a:xfrm>
              <a:off x="1343472" y="1322595"/>
              <a:ext cx="6408710" cy="1341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Architektura</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a:ea typeface="Microsoft YaHei"/>
                  <a:cs typeface="Calibri"/>
                </a:rPr>
                <a:t>Architektura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przestrzenna </a:t>
              </a:r>
              <a:endParaRPr lang="en-GB" altLang="pl-PL" dirty="0">
                <a:solidFill>
                  <a:schemeClr val="tx2"/>
                </a:solidFill>
                <a:latin typeface="Calibri" pitchFamily="34" charset="0"/>
                <a:cs typeface="Calibri" pitchFamily="34" charset="0"/>
              </a:endParaRPr>
            </a:p>
          </p:txBody>
        </p:sp>
        <p:grpSp>
          <p:nvGrpSpPr>
            <p:cNvPr id="5" name="Grupa 4">
              <a:extLst>
                <a:ext uri="{FF2B5EF4-FFF2-40B4-BE49-F238E27FC236}">
                  <a16:creationId xmlns:a16="http://schemas.microsoft.com/office/drawing/2014/main" id="{6C55F117-BA9E-430A-9E82-D0521722CFE9}"/>
                </a:ext>
              </a:extLst>
            </p:cNvPr>
            <p:cNvGrpSpPr/>
            <p:nvPr/>
          </p:nvGrpSpPr>
          <p:grpSpPr>
            <a:xfrm>
              <a:off x="1343471" y="1196752"/>
              <a:ext cx="6408711" cy="1467277"/>
              <a:chOff x="1343471" y="1196752"/>
              <a:chExt cx="6408711" cy="1467277"/>
            </a:xfrm>
          </p:grpSpPr>
          <p:cxnSp>
            <p:nvCxnSpPr>
              <p:cNvPr id="17" name="Łącznik prosty 16">
                <a:extLst>
                  <a:ext uri="{FF2B5EF4-FFF2-40B4-BE49-F238E27FC236}">
                    <a16:creationId xmlns:a16="http://schemas.microsoft.com/office/drawing/2014/main" id="{C6FD1EAE-FBDB-4F80-B98E-B4D79FDBE458}"/>
                  </a:ext>
                </a:extLst>
              </p:cNvPr>
              <p:cNvCxnSpPr/>
              <p:nvPr/>
            </p:nvCxnSpPr>
            <p:spPr>
              <a:xfrm flipH="1">
                <a:off x="1347871" y="1196752"/>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E3ECA9-76C4-4680-966E-C5F6E6DED1A3}"/>
                  </a:ext>
                </a:extLst>
              </p:cNvPr>
              <p:cNvCxnSpPr/>
              <p:nvPr/>
            </p:nvCxnSpPr>
            <p:spPr>
              <a:xfrm flipH="1">
                <a:off x="1343471" y="2664029"/>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pic>
        <p:nvPicPr>
          <p:cNvPr id="20" name="Obraz 19" descr="Budynek Wydziału Architektury">
            <a:extLst>
              <a:ext uri="{FF2B5EF4-FFF2-40B4-BE49-F238E27FC236}">
                <a16:creationId xmlns:a16="http://schemas.microsoft.com/office/drawing/2014/main" id="{D3B45454-896B-40D8-BC60-9F39465DA2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24"/>
          <a:stretch/>
        </p:blipFill>
        <p:spPr>
          <a:xfrm>
            <a:off x="8256241" y="0"/>
            <a:ext cx="3935760" cy="6858000"/>
          </a:xfrm>
          <a:prstGeom prst="rect">
            <a:avLst/>
          </a:prstGeom>
        </p:spPr>
      </p:pic>
      <p:sp>
        <p:nvSpPr>
          <p:cNvPr id="2" name="Tytuł 1">
            <a:extLst>
              <a:ext uri="{FF2B5EF4-FFF2-40B4-BE49-F238E27FC236}">
                <a16:creationId xmlns:a16="http://schemas.microsoft.com/office/drawing/2014/main" id="{6E315E24-EB2D-2E3D-C3E6-8AB1F1ABAAD0}"/>
              </a:ext>
            </a:extLst>
          </p:cNvPr>
          <p:cNvSpPr>
            <a:spLocks noGrp="1"/>
          </p:cNvSpPr>
          <p:nvPr>
            <p:ph type="title" idx="4294967295"/>
          </p:nvPr>
        </p:nvSpPr>
        <p:spPr>
          <a:xfrm>
            <a:off x="0" y="-1874838"/>
            <a:ext cx="11041063" cy="1549400"/>
          </a:xfrm>
        </p:spPr>
        <p:txBody>
          <a:bodyPr/>
          <a:lstStyle/>
          <a:p>
            <a:r>
              <a:rPr lang="pl-PL" dirty="0"/>
              <a:t>Wydział Architektury</a:t>
            </a:r>
          </a:p>
        </p:txBody>
      </p:sp>
    </p:spTree>
    <p:extLst>
      <p:ext uri="{BB962C8B-B14F-4D97-AF65-F5344CB8AC3E}">
        <p14:creationId xmlns:p14="http://schemas.microsoft.com/office/powerpoint/2010/main" val="227692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2"/>
            <a:ext cx="3935760" cy="6858001"/>
          </a:xfrm>
          <a:prstGeom prst="rect">
            <a:avLst/>
          </a:prstGeom>
        </p:spPr>
      </p:pic>
      <p:sp>
        <p:nvSpPr>
          <p:cNvPr id="6" name="Text Box 2"/>
          <p:cNvSpPr txBox="1">
            <a:spLocks noChangeArrowheads="1"/>
          </p:cNvSpPr>
          <p:nvPr/>
        </p:nvSpPr>
        <p:spPr bwMode="auto">
          <a:xfrm>
            <a:off x="1271464" y="1503437"/>
            <a:ext cx="6480716"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en-GB" altLang="pl-PL" dirty="0">
                <a:solidFill>
                  <a:schemeClr val="tx2"/>
                </a:solidFill>
                <a:latin typeface="Calibri" pitchFamily="34" charset="0"/>
                <a:cs typeface="Calibri" pitchFamily="34" charset="0"/>
              </a:rPr>
              <a:t>Advanced Solid Mechanics</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 zrównoważone infrastruktury transportowej (I stopień, nowy kierunek w roku </a:t>
            </a:r>
            <a:r>
              <a:rPr lang="pl-PL" altLang="pl-PL" dirty="0" err="1">
                <a:solidFill>
                  <a:schemeClr val="tx2"/>
                </a:solidFill>
                <a:latin typeface="Calibri" pitchFamily="34" charset="0"/>
                <a:cs typeface="Calibri" pitchFamily="34" charset="0"/>
              </a:rPr>
              <a:t>ak</a:t>
            </a:r>
            <a:r>
              <a:rPr lang="pl-PL" altLang="pl-PL" dirty="0">
                <a:solidFill>
                  <a:schemeClr val="tx2"/>
                </a:solidFill>
                <a:latin typeface="Calibri" pitchFamily="34" charset="0"/>
                <a:cs typeface="Calibri" pitchFamily="34" charset="0"/>
              </a:rPr>
              <a:t>. 2025/2026)</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endParaRPr lang="en-GB"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271464" y="-1"/>
            <a:ext cx="7351957"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Budownictwa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Lądowego i Wodnego</a:t>
            </a:r>
            <a:endParaRPr lang="en-US" altLang="pl-PL" sz="3200" b="1" dirty="0">
              <a:solidFill>
                <a:srgbClr val="B40000"/>
              </a:solidFill>
              <a:latin typeface="Calibri" pitchFamily="34" charset="0"/>
              <a:cs typeface="Calibri" pitchFamily="34" charset="0"/>
            </a:endParaRPr>
          </a:p>
        </p:txBody>
      </p:sp>
      <p:pic>
        <p:nvPicPr>
          <p:cNvPr id="8" name="Picture 33" descr="logotyp Wydziału Budownictwa Lądowego i Wodnego"/>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810423" y="166703"/>
            <a:ext cx="1023826" cy="1023826"/>
          </a:xfrm>
          <a:prstGeom prst="rect">
            <a:avLst/>
          </a:prstGeom>
          <a:noFill/>
          <a:ln>
            <a:noFill/>
          </a:ln>
        </p:spPr>
      </p:pic>
      <p:sp>
        <p:nvSpPr>
          <p:cNvPr id="11" name="Text Box 2"/>
          <p:cNvSpPr txBox="1">
            <a:spLocks noChangeArrowheads="1"/>
          </p:cNvSpPr>
          <p:nvPr/>
        </p:nvSpPr>
        <p:spPr bwMode="auto">
          <a:xfrm>
            <a:off x="1631505" y="4437112"/>
            <a:ext cx="6120676" cy="230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spc="-50" dirty="0">
                <a:solidFill>
                  <a:schemeClr val="tx1"/>
                </a:solidFill>
                <a:latin typeface="Calibri" pitchFamily="34" charset="0"/>
                <a:cs typeface="Calibri" pitchFamily="34" charset="0"/>
              </a:rPr>
              <a:t>„Dobry inżynier jest na wagę złota! </a:t>
            </a:r>
            <a:br>
              <a:rPr lang="pl-PL" sz="1300" i="1" spc="-50" dirty="0">
                <a:solidFill>
                  <a:schemeClr val="tx1"/>
                </a:solidFill>
                <a:latin typeface="Calibri" pitchFamily="34" charset="0"/>
                <a:cs typeface="Calibri" pitchFamily="34" charset="0"/>
              </a:rPr>
            </a:br>
            <a:r>
              <a:rPr lang="pl-PL" sz="1300" i="1" spc="-50" dirty="0">
                <a:solidFill>
                  <a:schemeClr val="tx1"/>
                </a:solidFill>
                <a:latin typeface="Calibri" pitchFamily="34" charset="0"/>
                <a:cs typeface="Calibri" pitchFamily="34" charset="0"/>
              </a:rPr>
              <a:t>Absolwenci Budownictwa są kreatywni, znają języki, są przygotowani do rozwiązywania złożonych problemów projektowych, organizacyjnych i technologicznych, a także do kierowania wykonawstwem wszelkich typów obiektów budowlanych. Szeroki dostęp do nowoczesnych technologii pozwala na bieżąco poznawać świat budownictwa. Sukcesem kadry wykładowców jest to, że absolwenci potrafią odnajdywać się w nowych sytuacjach, radzą sobie z nowymi problemami i stają się doskonałymi specjalistami w swojej dziedzinie”.</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Jarosław Pietruszko</a:t>
            </a:r>
          </a:p>
          <a:p>
            <a:pPr algn="r" eaLnBrk="1" hangingPunct="1">
              <a:lnSpc>
                <a:spcPct val="80000"/>
              </a:lnSpc>
              <a:spcBef>
                <a:spcPts val="500"/>
              </a:spcBef>
              <a:buClr>
                <a:srgbClr val="9F250D"/>
              </a:buClr>
              <a:defRPr/>
            </a:pPr>
            <a:r>
              <a:rPr lang="pl-PL" sz="1200" b="1" dirty="0">
                <a:solidFill>
                  <a:schemeClr val="bg1">
                    <a:lumMod val="50000"/>
                  </a:schemeClr>
                </a:solidFill>
                <a:latin typeface="Calibri" pitchFamily="34" charset="0"/>
                <a:cs typeface="Calibri" pitchFamily="34" charset="0"/>
              </a:rPr>
              <a:t>„</a:t>
            </a:r>
            <a:r>
              <a:rPr lang="pl-PL" sz="1200" b="1" dirty="0" err="1">
                <a:solidFill>
                  <a:schemeClr val="bg1">
                    <a:lumMod val="50000"/>
                  </a:schemeClr>
                </a:solidFill>
                <a:latin typeface="Calibri" pitchFamily="34" charset="0"/>
                <a:cs typeface="Calibri" pitchFamily="34" charset="0"/>
              </a:rPr>
              <a:t>Arkop</a:t>
            </a:r>
            <a:r>
              <a:rPr lang="pl-PL" sz="1200" b="1" dirty="0">
                <a:solidFill>
                  <a:schemeClr val="bg1">
                    <a:lumMod val="50000"/>
                  </a:schemeClr>
                </a:solidFill>
                <a:latin typeface="Calibri" pitchFamily="34" charset="0"/>
                <a:cs typeface="Calibri" pitchFamily="34" charset="0"/>
              </a:rPr>
              <a:t>” Przedsiębiorstwo Budowlano-Handlowe</a:t>
            </a:r>
            <a:br>
              <a:rPr lang="pl-PL" sz="1200" b="1" dirty="0">
                <a:solidFill>
                  <a:schemeClr val="bg1">
                    <a:lumMod val="50000"/>
                  </a:schemeClr>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 Krzysztof </a:t>
            </a:r>
            <a:r>
              <a:rPr lang="pl-PL" sz="1200" b="1" dirty="0" err="1">
                <a:solidFill>
                  <a:schemeClr val="bg1">
                    <a:lumMod val="50000"/>
                  </a:schemeClr>
                </a:solidFill>
                <a:latin typeface="Calibri" pitchFamily="34" charset="0"/>
                <a:cs typeface="Calibri" pitchFamily="34" charset="0"/>
              </a:rPr>
              <a:t>Pianowski</a:t>
            </a:r>
            <a:r>
              <a:rPr lang="pl-PL" sz="1200" b="1" dirty="0">
                <a:solidFill>
                  <a:schemeClr val="bg1">
                    <a:lumMod val="50000"/>
                  </a:schemeClr>
                </a:solidFill>
                <a:latin typeface="Calibri" pitchFamily="34" charset="0"/>
                <a:cs typeface="Calibri" pitchFamily="34" charset="0"/>
              </a:rPr>
              <a:t> i S-ka </a:t>
            </a:r>
          </a:p>
        </p:txBody>
      </p:sp>
      <p:grpSp>
        <p:nvGrpSpPr>
          <p:cNvPr id="2" name="Grupa 1">
            <a:extLst>
              <a:ext uri="{FF2B5EF4-FFF2-40B4-BE49-F238E27FC236}">
                <a16:creationId xmlns:a16="http://schemas.microsoft.com/office/drawing/2014/main" id="{D60B4078-A702-4531-BE63-5FFA15AA6D1E}"/>
              </a:ext>
              <a:ext uri="{C183D7F6-B498-43B3-948B-1728B52AA6E4}">
                <adec:decorative xmlns:adec="http://schemas.microsoft.com/office/drawing/2017/decorative" val="1"/>
              </a:ext>
            </a:extLst>
          </p:cNvPr>
          <p:cNvGrpSpPr/>
          <p:nvPr/>
        </p:nvGrpSpPr>
        <p:grpSpPr>
          <a:xfrm>
            <a:off x="1347871" y="1457667"/>
            <a:ext cx="6408709" cy="1827317"/>
            <a:chOff x="1347871" y="1385659"/>
            <a:chExt cx="6408709" cy="1827317"/>
          </a:xfrm>
        </p:grpSpPr>
        <p:cxnSp>
          <p:nvCxnSpPr>
            <p:cNvPr id="13" name="Łącznik prosty 12">
              <a:extLst>
                <a:ext uri="{FF2B5EF4-FFF2-40B4-BE49-F238E27FC236}">
                  <a16:creationId xmlns:a16="http://schemas.microsoft.com/office/drawing/2014/main" id="{E8A48211-895E-46A0-8E08-5297EF6CE4D7}"/>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7A852A50-0183-4DB3-B1F1-7197E3FFD160}"/>
                </a:ext>
              </a:extLst>
            </p:cNvPr>
            <p:cNvCxnSpPr/>
            <p:nvPr/>
          </p:nvCxnSpPr>
          <p:spPr>
            <a:xfrm flipH="1">
              <a:off x="1347871" y="321297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E596FD89-BDB6-2200-D505-E10EBF62099B}"/>
              </a:ext>
            </a:extLst>
          </p:cNvPr>
          <p:cNvSpPr>
            <a:spLocks noGrp="1"/>
          </p:cNvSpPr>
          <p:nvPr>
            <p:ph type="title" idx="4294967295"/>
          </p:nvPr>
        </p:nvSpPr>
        <p:spPr>
          <a:xfrm>
            <a:off x="0" y="-2878138"/>
            <a:ext cx="11041063" cy="1547813"/>
          </a:xfrm>
        </p:spPr>
        <p:txBody>
          <a:bodyPr/>
          <a:lstStyle/>
          <a:p>
            <a:r>
              <a:rPr lang="pl-PL" dirty="0"/>
              <a:t>Wydział Budownictwa Lądowego i Wodnego</a:t>
            </a:r>
          </a:p>
        </p:txBody>
      </p:sp>
    </p:spTree>
    <p:extLst>
      <p:ext uri="{BB962C8B-B14F-4D97-AF65-F5344CB8AC3E}">
        <p14:creationId xmlns:p14="http://schemas.microsoft.com/office/powerpoint/2010/main" val="313938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268147" y="0"/>
            <a:ext cx="5331910" cy="1111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Chemiczny</a:t>
            </a:r>
            <a:endParaRPr lang="en-GB" altLang="pl-PL" sz="3200" b="1" dirty="0">
              <a:solidFill>
                <a:srgbClr val="B40000"/>
              </a:solidFill>
              <a:latin typeface="Calibri" pitchFamily="34" charset="0"/>
              <a:cs typeface="Calibri" pitchFamily="34" charset="0"/>
            </a:endParaRPr>
          </a:p>
        </p:txBody>
      </p:sp>
      <p:pic>
        <p:nvPicPr>
          <p:cNvPr id="6" name="Picture 33" descr="logotyp Wydziału Chemicznego"/>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14922" y="78499"/>
            <a:ext cx="1075621" cy="1075621"/>
          </a:xfrm>
          <a:prstGeom prst="rect">
            <a:avLst/>
          </a:prstGeom>
          <a:noFill/>
          <a:ln>
            <a:noFill/>
          </a:ln>
        </p:spPr>
      </p:pic>
      <p:sp>
        <p:nvSpPr>
          <p:cNvPr id="10" name="Text Box 2"/>
          <p:cNvSpPr txBox="1">
            <a:spLocks noChangeArrowheads="1"/>
          </p:cNvSpPr>
          <p:nvPr/>
        </p:nvSpPr>
        <p:spPr bwMode="auto">
          <a:xfrm>
            <a:off x="1294164" y="1347400"/>
            <a:ext cx="6480714" cy="3305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12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Biotechnologia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Chemia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Chemia i analityka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Inżynieria chemiczna i procesowa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Chemia i inżynieria materiałów</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Inżynieria materiałowa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Technologia chemiczna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sz="1450" dirty="0" err="1">
                <a:solidFill>
                  <a:schemeClr val="tx2"/>
                </a:solidFill>
                <a:latin typeface="Calibri" pitchFamily="34" charset="0"/>
                <a:cs typeface="Calibri" pitchFamily="34" charset="0"/>
              </a:rPr>
              <a:t>Chemical</a:t>
            </a:r>
            <a:r>
              <a:rPr lang="pl-PL" sz="1450" dirty="0">
                <a:solidFill>
                  <a:schemeClr val="tx2"/>
                </a:solidFill>
                <a:latin typeface="Calibri" pitchFamily="34" charset="0"/>
                <a:cs typeface="Calibri" pitchFamily="34" charset="0"/>
              </a:rPr>
              <a:t> Nano-Engineering</a:t>
            </a:r>
            <a:endParaRPr lang="pl-PL" altLang="pl-PL" sz="1450"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sz="1450" dirty="0" err="1">
                <a:solidFill>
                  <a:schemeClr val="tx2"/>
                </a:solidFill>
                <a:latin typeface="Calibri" pitchFamily="34" charset="0"/>
                <a:cs typeface="Calibri" pitchFamily="34" charset="0"/>
              </a:rPr>
              <a:t>Sustainable</a:t>
            </a:r>
            <a:r>
              <a:rPr lang="pl-PL" sz="1450" dirty="0">
                <a:solidFill>
                  <a:schemeClr val="tx2"/>
                </a:solidFill>
                <a:latin typeface="Calibri" pitchFamily="34" charset="0"/>
                <a:cs typeface="Calibri" pitchFamily="34" charset="0"/>
              </a:rPr>
              <a:t> </a:t>
            </a:r>
            <a:r>
              <a:rPr lang="pl-PL" sz="1450" dirty="0" err="1">
                <a:solidFill>
                  <a:schemeClr val="tx2"/>
                </a:solidFill>
                <a:latin typeface="Calibri" pitchFamily="34" charset="0"/>
                <a:cs typeface="Calibri" pitchFamily="34" charset="0"/>
              </a:rPr>
              <a:t>Biomass</a:t>
            </a:r>
            <a:r>
              <a:rPr lang="pl-PL" sz="1450" dirty="0">
                <a:solidFill>
                  <a:schemeClr val="tx2"/>
                </a:solidFill>
                <a:latin typeface="Calibri" pitchFamily="34" charset="0"/>
                <a:cs typeface="Calibri" pitchFamily="34" charset="0"/>
              </a:rPr>
              <a:t> and </a:t>
            </a:r>
            <a:r>
              <a:rPr lang="pl-PL" sz="1450" dirty="0" err="1">
                <a:solidFill>
                  <a:schemeClr val="tx2"/>
                </a:solidFill>
                <a:latin typeface="Calibri" pitchFamily="34" charset="0"/>
                <a:cs typeface="Calibri" pitchFamily="34" charset="0"/>
              </a:rPr>
              <a:t>Bioproducts</a:t>
            </a:r>
            <a:r>
              <a:rPr lang="pl-PL" sz="1450" dirty="0">
                <a:solidFill>
                  <a:schemeClr val="tx2"/>
                </a:solidFill>
                <a:latin typeface="Calibri" pitchFamily="34" charset="0"/>
                <a:cs typeface="Calibri" pitchFamily="34" charset="0"/>
              </a:rPr>
              <a:t> Engineering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sz="1450" dirty="0">
                <a:solidFill>
                  <a:schemeClr val="tx2"/>
                </a:solidFill>
                <a:latin typeface="Calibri" pitchFamily="34" charset="0"/>
                <a:cs typeface="Calibri" pitchFamily="34" charset="0"/>
              </a:rPr>
              <a:t>Urban </a:t>
            </a:r>
            <a:r>
              <a:rPr lang="pl-PL" sz="1450" dirty="0" err="1">
                <a:solidFill>
                  <a:schemeClr val="tx2"/>
                </a:solidFill>
                <a:latin typeface="Calibri" pitchFamily="34" charset="0"/>
                <a:cs typeface="Calibri" pitchFamily="34" charset="0"/>
              </a:rPr>
              <a:t>Mining</a:t>
            </a:r>
            <a:r>
              <a:rPr lang="pl-PL" sz="1450" dirty="0">
                <a:solidFill>
                  <a:schemeClr val="tx2"/>
                </a:solidFill>
                <a:latin typeface="Calibri" pitchFamily="34" charset="0"/>
                <a:cs typeface="Calibri" pitchFamily="34" charset="0"/>
              </a:rPr>
              <a:t> – inżynieria recyklingu (kierunek wspólny z W6)</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en-US" sz="1450" dirty="0">
                <a:solidFill>
                  <a:schemeClr val="tx2"/>
                </a:solidFill>
                <a:latin typeface="Calibri" pitchFamily="34" charset="0"/>
                <a:cs typeface="Calibri" pitchFamily="34" charset="0"/>
              </a:rPr>
              <a:t>Advanced Nano and Biomaterials-MONABIPHOT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en-US" sz="1450" dirty="0">
                <a:solidFill>
                  <a:schemeClr val="tx2"/>
                </a:solidFill>
                <a:latin typeface="Calibri" pitchFamily="34" charset="0"/>
                <a:cs typeface="Calibri" pitchFamily="34" charset="0"/>
              </a:rPr>
              <a:t>Biosciences</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en-US" sz="1450" dirty="0">
                <a:solidFill>
                  <a:schemeClr val="tx2"/>
                </a:solidFill>
                <a:latin typeface="Calibri" pitchFamily="34" charset="0"/>
                <a:cs typeface="Calibri" pitchFamily="34" charset="0"/>
              </a:rPr>
              <a:t>Chemical Engineering and Technology </a:t>
            </a:r>
            <a:endParaRPr lang="pl-PL" sz="1450" dirty="0">
              <a:solidFill>
                <a:schemeClr val="tx2"/>
              </a:solidFill>
              <a:latin typeface="Calibri" pitchFamily="34" charset="0"/>
              <a:cs typeface="Calibri" pitchFamily="34" charset="0"/>
            </a:endParaRPr>
          </a:p>
          <a:p>
            <a:pPr marL="342582" lvl="1" indent="-283845">
              <a:lnSpc>
                <a:spcPct val="80000"/>
              </a:lnSpc>
              <a:spcBef>
                <a:spcPts val="350"/>
              </a:spcBef>
              <a:buClr>
                <a:srgbClr val="C00000"/>
              </a:buClr>
              <a:buFont typeface="Arial" panose="020B0604020202020204" pitchFamily="34" charset="0"/>
              <a:buChar char="•"/>
              <a:defRPr/>
            </a:pPr>
            <a:endParaRPr lang="pl-PL"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15" name="Text Box 2"/>
          <p:cNvSpPr txBox="1">
            <a:spLocks noChangeArrowheads="1"/>
          </p:cNvSpPr>
          <p:nvPr/>
        </p:nvSpPr>
        <p:spPr bwMode="auto">
          <a:xfrm>
            <a:off x="1374076" y="4601552"/>
            <a:ext cx="6408711" cy="2160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a:spcBef>
                <a:spcPts val="350"/>
              </a:spcBef>
              <a:defRPr/>
            </a:pPr>
            <a:endParaRPr lang="pl-PL" sz="1200" i="1" dirty="0">
              <a:solidFill>
                <a:schemeClr val="tx1"/>
              </a:solidFill>
              <a:latin typeface="Calibri"/>
              <a:ea typeface="Microsoft YaHei"/>
              <a:cs typeface="Calibri"/>
            </a:endParaRPr>
          </a:p>
          <a:p>
            <a:pPr marL="58420" indent="0" algn="r">
              <a:spcBef>
                <a:spcPts val="350"/>
              </a:spcBef>
              <a:defRPr/>
            </a:pPr>
            <a:r>
              <a:rPr lang="pl-PL" sz="1300" i="1" dirty="0">
                <a:solidFill>
                  <a:schemeClr val="tx1"/>
                </a:solidFill>
                <a:latin typeface="Calibri"/>
                <a:ea typeface="Microsoft YaHei"/>
                <a:cs typeface="Calibri"/>
              </a:rPr>
              <a:t>„Ukończyłam Biotechnologię ze specjalnością Chemia środowiska.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Studia nauczyły mnie przede wszystkim logicznego myślenia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i wyciągania konkretnych wniosków.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Wydział Chemiczny oferuje szeroką, szczegółową i przydatną wiedzę chemiczną oraz uczy samodzielnej pracy. Ponadto liczne zajęcia laboratoryjne zapewniają pozyskanie wiedzy praktycznej.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Pracę w laboratorium analitycznym zaczęłam od razu po obronie”.</a:t>
            </a:r>
            <a:endParaRPr lang="pl-PL" sz="1300" dirty="0">
              <a:solidFill>
                <a:schemeClr val="tx1"/>
              </a:solidFill>
            </a:endParaRPr>
          </a:p>
          <a:p>
            <a:pPr indent="-340995" algn="r" eaLnBrk="1" hangingPunct="1">
              <a:lnSpc>
                <a:spcPct val="80000"/>
              </a:lnSpc>
              <a:spcBef>
                <a:spcPts val="500"/>
              </a:spcBef>
              <a:buClr>
                <a:srgbClr val="9F250D"/>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Ewa Wieczorkiewicz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Wydziału Chemicznego </a:t>
            </a:r>
            <a:r>
              <a:rPr lang="pl-PL" sz="1200" b="1" dirty="0" err="1">
                <a:solidFill>
                  <a:schemeClr val="bg1">
                    <a:lumMod val="50000"/>
                  </a:schemeClr>
                </a:solidFill>
                <a:latin typeface="Calibri" pitchFamily="34" charset="0"/>
                <a:cs typeface="Calibri" pitchFamily="34" charset="0"/>
              </a:rPr>
              <a:t>PWr</a:t>
            </a:r>
            <a:endParaRPr lang="en-GB" altLang="pl-PL" sz="1200" b="1" dirty="0">
              <a:solidFill>
                <a:schemeClr val="bg1">
                  <a:lumMod val="50000"/>
                </a:schemeClr>
              </a:solidFill>
              <a:latin typeface="Calibri" pitchFamily="34" charset="0"/>
              <a:cs typeface="Calibri" pitchFamily="34" charset="0"/>
            </a:endParaRPr>
          </a:p>
        </p:txBody>
      </p:sp>
      <p:pic>
        <p:nvPicPr>
          <p:cNvPr id="5" name="Obraz 4" descr="Budynek Wydziału Chemicznego "/>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grpSp>
        <p:nvGrpSpPr>
          <p:cNvPr id="2" name="Grupa 1">
            <a:extLst>
              <a:ext uri="{FF2B5EF4-FFF2-40B4-BE49-F238E27FC236}">
                <a16:creationId xmlns:a16="http://schemas.microsoft.com/office/drawing/2014/main" id="{0774E8BA-794E-45B3-9AEF-5B99789EDC78}"/>
              </a:ext>
              <a:ext uri="{C183D7F6-B498-43B3-948B-1728B52AA6E4}">
                <adec:decorative xmlns:adec="http://schemas.microsoft.com/office/drawing/2017/decorative" val="1"/>
              </a:ext>
            </a:extLst>
          </p:cNvPr>
          <p:cNvGrpSpPr/>
          <p:nvPr/>
        </p:nvGrpSpPr>
        <p:grpSpPr>
          <a:xfrm>
            <a:off x="1294164" y="1268761"/>
            <a:ext cx="6453618" cy="3528392"/>
            <a:chOff x="1294164" y="1227971"/>
            <a:chExt cx="6453618" cy="1461727"/>
          </a:xfrm>
        </p:grpSpPr>
        <p:cxnSp>
          <p:nvCxnSpPr>
            <p:cNvPr id="17" name="Łącznik prosty 16">
              <a:extLst>
                <a:ext uri="{FF2B5EF4-FFF2-40B4-BE49-F238E27FC236}">
                  <a16:creationId xmlns:a16="http://schemas.microsoft.com/office/drawing/2014/main" id="{A82AF272-8676-440C-9D8E-0A2240104F79}"/>
                </a:ext>
              </a:extLst>
            </p:cNvPr>
            <p:cNvCxnSpPr/>
            <p:nvPr/>
          </p:nvCxnSpPr>
          <p:spPr>
            <a:xfrm flipH="1">
              <a:off x="1343471" y="122797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DB3E1F-11F1-4551-99E1-EA3E94C8CCA1}"/>
                </a:ext>
              </a:extLst>
            </p:cNvPr>
            <p:cNvCxnSpPr/>
            <p:nvPr/>
          </p:nvCxnSpPr>
          <p:spPr>
            <a:xfrm flipH="1">
              <a:off x="1294164" y="2689698"/>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3" name="Tytuł 2">
            <a:extLst>
              <a:ext uri="{FF2B5EF4-FFF2-40B4-BE49-F238E27FC236}">
                <a16:creationId xmlns:a16="http://schemas.microsoft.com/office/drawing/2014/main" id="{AFB0ABD9-684E-DF03-00CF-3998F49C4E67}"/>
              </a:ext>
            </a:extLst>
          </p:cNvPr>
          <p:cNvSpPr>
            <a:spLocks noGrp="1"/>
          </p:cNvSpPr>
          <p:nvPr>
            <p:ph type="title" idx="4294967295"/>
          </p:nvPr>
        </p:nvSpPr>
        <p:spPr>
          <a:xfrm>
            <a:off x="0" y="-2906713"/>
            <a:ext cx="11041063" cy="1547813"/>
          </a:xfrm>
        </p:spPr>
        <p:txBody>
          <a:bodyPr/>
          <a:lstStyle/>
          <a:p>
            <a:r>
              <a:rPr lang="pl-PL" dirty="0"/>
              <a:t>Wydział Chemiczny</a:t>
            </a:r>
          </a:p>
        </p:txBody>
      </p:sp>
    </p:spTree>
    <p:extLst>
      <p:ext uri="{BB962C8B-B14F-4D97-AF65-F5344CB8AC3E}">
        <p14:creationId xmlns:p14="http://schemas.microsoft.com/office/powerpoint/2010/main" val="144076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az 16" descr="Budynek Technopolis">
            <a:extLst>
              <a:ext uri="{FF2B5EF4-FFF2-40B4-BE49-F238E27FC236}">
                <a16:creationId xmlns:a16="http://schemas.microsoft.com/office/drawing/2014/main" id="{FC019EE9-4AE1-46FC-9671-57D504AC7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8"/>
          <a:stretch/>
        </p:blipFill>
        <p:spPr>
          <a:xfrm>
            <a:off x="8256240" y="0"/>
            <a:ext cx="3935760" cy="6857999"/>
          </a:xfrm>
          <a:prstGeom prst="rect">
            <a:avLst/>
          </a:prstGeom>
        </p:spPr>
      </p:pic>
      <p:sp>
        <p:nvSpPr>
          <p:cNvPr id="3" name="Text Box 1"/>
          <p:cNvSpPr txBox="1">
            <a:spLocks noChangeArrowheads="1"/>
          </p:cNvSpPr>
          <p:nvPr/>
        </p:nvSpPr>
        <p:spPr bwMode="auto">
          <a:xfrm>
            <a:off x="1271464" y="1"/>
            <a:ext cx="6264696" cy="1255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Informatyki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Telekomunikacji</a:t>
            </a:r>
            <a:endParaRPr lang="en-US" altLang="pl-PL" sz="3200" b="1" dirty="0">
              <a:solidFill>
                <a:srgbClr val="B40000"/>
              </a:solidFill>
              <a:latin typeface="Calibri" pitchFamily="34" charset="0"/>
              <a:cs typeface="Calibri" pitchFamily="34" charset="0"/>
            </a:endParaRPr>
          </a:p>
        </p:txBody>
      </p:sp>
      <p:sp>
        <p:nvSpPr>
          <p:cNvPr id="6" name="Prostokąt 5">
            <a:extLst>
              <a:ext uri="{FF2B5EF4-FFF2-40B4-BE49-F238E27FC236}">
                <a16:creationId xmlns:a16="http://schemas.microsoft.com/office/drawing/2014/main" id="{C208D158-078D-4DC8-AADB-593C50C3FFA7}"/>
              </a:ext>
            </a:extLst>
          </p:cNvPr>
          <p:cNvSpPr/>
          <p:nvPr/>
        </p:nvSpPr>
        <p:spPr>
          <a:xfrm>
            <a:off x="1404355" y="4679085"/>
            <a:ext cx="6354547" cy="2149306"/>
          </a:xfrm>
          <a:prstGeom prst="rect">
            <a:avLst/>
          </a:prstGeom>
        </p:spPr>
        <p:txBody>
          <a:bodyPr wrap="square">
            <a:spAutoFit/>
          </a:bodyPr>
          <a:lstStyle/>
          <a:p>
            <a:pPr marL="58737" algn="r">
              <a:spcBef>
                <a:spcPts val="350"/>
              </a:spcBef>
              <a:buClr>
                <a:schemeClr val="tx1"/>
              </a:buClr>
              <a:defRPr/>
            </a:pPr>
            <a:r>
              <a:rPr lang="pl-PL" sz="1300" i="1" dirty="0">
                <a:latin typeface="Calibri" pitchFamily="34" charset="0"/>
                <a:cs typeface="Calibri" pitchFamily="34" charset="0"/>
              </a:rPr>
              <a:t>„Wybrałam Informatykę na Politechnice Wrocławskiej gdyż studia na tej uczelni </a:t>
            </a:r>
            <a:br>
              <a:rPr lang="pl-PL" sz="1300" i="1" dirty="0">
                <a:latin typeface="Calibri" pitchFamily="34" charset="0"/>
                <a:cs typeface="Calibri" pitchFamily="34" charset="0"/>
              </a:rPr>
            </a:br>
            <a:r>
              <a:rPr lang="pl-PL" sz="1300" i="1" dirty="0">
                <a:latin typeface="Calibri" pitchFamily="34" charset="0"/>
                <a:cs typeface="Calibri" pitchFamily="34" charset="0"/>
              </a:rPr>
              <a:t>są moim zdaniem bardzo dobrze dopasowane do potrzeb rynku pracy. Pracuje tu przyjazna kadra, która nie utrudnia studiowania, jest pomocny dziekanat, do którego nie strach chodzić. Jest dużo zajęć praktycznych oraz przedmioty przybliżające nowe technologie. </a:t>
            </a:r>
            <a:br>
              <a:rPr lang="pl-PL" sz="1300" i="1" dirty="0">
                <a:latin typeface="Calibri" pitchFamily="34" charset="0"/>
                <a:cs typeface="Calibri" pitchFamily="34" charset="0"/>
              </a:rPr>
            </a:br>
            <a:r>
              <a:rPr lang="pl-PL" sz="1300" i="1" dirty="0">
                <a:latin typeface="Calibri" pitchFamily="34" charset="0"/>
                <a:cs typeface="Calibri" pitchFamily="34" charset="0"/>
              </a:rPr>
              <a:t>Myślę, że studia te świetnie przygotowały mnie do pracy, którą wykonuję. </a:t>
            </a:r>
            <a:br>
              <a:rPr lang="pl-PL" sz="1300" i="1" dirty="0">
                <a:latin typeface="Calibri" pitchFamily="34" charset="0"/>
                <a:cs typeface="Calibri" pitchFamily="34" charset="0"/>
              </a:rPr>
            </a:br>
            <a:r>
              <a:rPr lang="pl-PL" sz="1300" i="1" dirty="0">
                <a:latin typeface="Calibri" pitchFamily="34" charset="0"/>
                <a:cs typeface="Calibri" pitchFamily="34" charset="0"/>
              </a:rPr>
              <a:t>Obecnie pracuję na stanowisku Samodzielny Programista </a:t>
            </a:r>
            <a:br>
              <a:rPr lang="pl-PL" sz="1300" i="1" dirty="0">
                <a:latin typeface="Calibri" pitchFamily="34" charset="0"/>
                <a:cs typeface="Calibri" pitchFamily="34" charset="0"/>
              </a:rPr>
            </a:br>
            <a:r>
              <a:rPr lang="pl-PL" sz="1300" i="1" dirty="0">
                <a:latin typeface="Calibri" pitchFamily="34" charset="0"/>
                <a:cs typeface="Calibri" pitchFamily="34" charset="0"/>
              </a:rPr>
              <a:t>i Projektant (Professional) w VOLVO IT Polska”.</a:t>
            </a:r>
          </a:p>
          <a:p>
            <a:pPr marL="58737" algn="r">
              <a:spcBef>
                <a:spcPts val="350"/>
              </a:spcBef>
              <a:buClr>
                <a:schemeClr val="tx1"/>
              </a:buClr>
              <a:defRPr/>
            </a:pPr>
            <a:endParaRPr lang="pl-PL" sz="1200" b="1" dirty="0">
              <a:latin typeface="Calibri" pitchFamily="34" charset="0"/>
              <a:cs typeface="Calibri" pitchFamily="34" charset="0"/>
            </a:endParaRPr>
          </a:p>
          <a:p>
            <a:pPr marL="58737" algn="r">
              <a:spcBef>
                <a:spcPts val="350"/>
              </a:spcBef>
              <a:buClr>
                <a:schemeClr val="tx1"/>
              </a:buClr>
              <a:defRPr/>
            </a:pPr>
            <a:r>
              <a:rPr lang="pl-PL" sz="1200" b="1" dirty="0">
                <a:latin typeface="Calibri" pitchFamily="34" charset="0"/>
                <a:cs typeface="Calibri" pitchFamily="34" charset="0"/>
              </a:rPr>
              <a:t>Ewa Miernik</a:t>
            </a:r>
            <a:br>
              <a:rPr lang="pl-PL" sz="1200" b="1" dirty="0">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5" name="Picture 33" descr="logotyp Wydziału Informatyki i Telekomunikacji">
            <a:extLst>
              <a:ext uri="{FF2B5EF4-FFF2-40B4-BE49-F238E27FC236}">
                <a16:creationId xmlns:a16="http://schemas.microsoft.com/office/drawing/2014/main" id="{3A74163A-1626-4075-B34C-47CE6DF8BE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37084" y="171512"/>
            <a:ext cx="899390" cy="899390"/>
          </a:xfrm>
          <a:prstGeom prst="rect">
            <a:avLst/>
          </a:prstGeom>
          <a:noFill/>
          <a:ln>
            <a:noFill/>
          </a:ln>
        </p:spPr>
      </p:pic>
      <p:grpSp>
        <p:nvGrpSpPr>
          <p:cNvPr id="18" name="Grupa 17">
            <a:extLst>
              <a:ext uri="{FF2B5EF4-FFF2-40B4-BE49-F238E27FC236}">
                <a16:creationId xmlns:a16="http://schemas.microsoft.com/office/drawing/2014/main" id="{C3E4A0CD-5936-4353-99ED-604053CC14DD}"/>
              </a:ext>
              <a:ext uri="{C183D7F6-B498-43B3-948B-1728B52AA6E4}">
                <adec:decorative xmlns:adec="http://schemas.microsoft.com/office/drawing/2017/decorative" val="1"/>
              </a:ext>
            </a:extLst>
          </p:cNvPr>
          <p:cNvGrpSpPr/>
          <p:nvPr/>
        </p:nvGrpSpPr>
        <p:grpSpPr>
          <a:xfrm>
            <a:off x="1271464" y="1421035"/>
            <a:ext cx="6487438" cy="3258050"/>
            <a:chOff x="1271464" y="1408541"/>
            <a:chExt cx="6487438" cy="3258050"/>
          </a:xfrm>
        </p:grpSpPr>
        <p:sp>
          <p:nvSpPr>
            <p:cNvPr id="19" name="Text Box 2">
              <a:extLst>
                <a:ext uri="{FF2B5EF4-FFF2-40B4-BE49-F238E27FC236}">
                  <a16:creationId xmlns:a16="http://schemas.microsoft.com/office/drawing/2014/main" id="{27E317BE-0265-436B-836C-12EC4E2E6085}"/>
                </a:ext>
              </a:extLst>
            </p:cNvPr>
            <p:cNvSpPr txBox="1">
              <a:spLocks noChangeArrowheads="1"/>
            </p:cNvSpPr>
            <p:nvPr/>
          </p:nvSpPr>
          <p:spPr bwMode="auto">
            <a:xfrm>
              <a:off x="1271464" y="1472292"/>
              <a:ext cx="6480718" cy="2780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Cyberbezpieczeństwo</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Informatyczne systemy automatyki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algorytmiczna (w j. polskim)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stosowana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systemów</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Teleinformatyka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Telekomunikacja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Zaufane systemy sztucznej inteligencji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 (I stopień, nowy kierunek 2025/2026)</a:t>
              </a:r>
            </a:p>
          </p:txBody>
        </p:sp>
        <p:grpSp>
          <p:nvGrpSpPr>
            <p:cNvPr id="20" name="Grupa 19">
              <a:extLst>
                <a:ext uri="{FF2B5EF4-FFF2-40B4-BE49-F238E27FC236}">
                  <a16:creationId xmlns:a16="http://schemas.microsoft.com/office/drawing/2014/main" id="{2CC56256-8FC9-4F54-939D-140C00539F1B}"/>
                </a:ext>
              </a:extLst>
            </p:cNvPr>
            <p:cNvGrpSpPr/>
            <p:nvPr/>
          </p:nvGrpSpPr>
          <p:grpSpPr>
            <a:xfrm>
              <a:off x="1343471" y="1408541"/>
              <a:ext cx="6415431" cy="3258050"/>
              <a:chOff x="979484" y="1739230"/>
              <a:chExt cx="3869240" cy="3162814"/>
            </a:xfrm>
          </p:grpSpPr>
          <p:cxnSp>
            <p:nvCxnSpPr>
              <p:cNvPr id="21" name="Łącznik prosty 20">
                <a:extLst>
                  <a:ext uri="{FF2B5EF4-FFF2-40B4-BE49-F238E27FC236}">
                    <a16:creationId xmlns:a16="http://schemas.microsoft.com/office/drawing/2014/main" id="{7463C210-B494-4F99-9A69-138E6ABA107D}"/>
                  </a:ext>
                </a:extLst>
              </p:cNvPr>
              <p:cNvCxnSpPr/>
              <p:nvPr/>
            </p:nvCxnSpPr>
            <p:spPr>
              <a:xfrm flipH="1">
                <a:off x="979484" y="1739230"/>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CAEEEE56-EBB5-462E-AD56-BB8A3C9BD1B8}"/>
                  </a:ext>
                </a:extLst>
              </p:cNvPr>
              <p:cNvCxnSpPr/>
              <p:nvPr/>
            </p:nvCxnSpPr>
            <p:spPr>
              <a:xfrm flipH="1">
                <a:off x="983538" y="4902044"/>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sp>
        <p:nvSpPr>
          <p:cNvPr id="4" name="Tytuł 3">
            <a:extLst>
              <a:ext uri="{FF2B5EF4-FFF2-40B4-BE49-F238E27FC236}">
                <a16:creationId xmlns:a16="http://schemas.microsoft.com/office/drawing/2014/main" id="{FBA4FCC6-216D-3462-5FED-CE3F81837259}"/>
              </a:ext>
            </a:extLst>
          </p:cNvPr>
          <p:cNvSpPr>
            <a:spLocks noGrp="1"/>
          </p:cNvSpPr>
          <p:nvPr>
            <p:ph type="title" idx="4294967295"/>
          </p:nvPr>
        </p:nvSpPr>
        <p:spPr>
          <a:xfrm>
            <a:off x="0" y="-2644775"/>
            <a:ext cx="11041063" cy="1547812"/>
          </a:xfrm>
        </p:spPr>
        <p:txBody>
          <a:bodyPr/>
          <a:lstStyle/>
          <a:p>
            <a:pPr rtl="0" eaLnBrk="1" fontAlgn="base" hangingPunct="1"/>
            <a:r>
              <a:rPr lang="pl-PL" dirty="0">
                <a:effectLst/>
              </a:rPr>
              <a:t>Wydział Informatyki i Telekomunikacji</a:t>
            </a:r>
          </a:p>
        </p:txBody>
      </p:sp>
    </p:spTree>
    <p:extLst>
      <p:ext uri="{BB962C8B-B14F-4D97-AF65-F5344CB8AC3E}">
        <p14:creationId xmlns:p14="http://schemas.microsoft.com/office/powerpoint/2010/main" val="273396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4365104"/>
            <a:ext cx="6480716"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a:ea typeface="Microsoft YaHei"/>
                <a:cs typeface="Calibri"/>
              </a:rPr>
              <a:t>„Skończyłem Elektrotechnikę ze specjalizacją Control in </a:t>
            </a:r>
            <a:r>
              <a:rPr lang="pl-PL" sz="1300" i="1" dirty="0" err="1">
                <a:solidFill>
                  <a:schemeClr val="tx1"/>
                </a:solidFill>
                <a:latin typeface="Calibri"/>
                <a:ea typeface="Microsoft YaHei"/>
                <a:cs typeface="Calibri"/>
              </a:rPr>
              <a:t>Electrical</a:t>
            </a:r>
            <a:r>
              <a:rPr lang="pl-PL" sz="1300" i="1" dirty="0">
                <a:solidFill>
                  <a:schemeClr val="tx1"/>
                </a:solidFill>
                <a:latin typeface="Calibri"/>
                <a:ea typeface="Microsoft YaHei"/>
                <a:cs typeface="Calibri"/>
              </a:rPr>
              <a:t> Power Engineering.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Wybór anglojęzycznych studiów dał mi możliwość kształcenia się za granicą na programie podwójnego dyplomowania z </a:t>
            </a:r>
            <a:r>
              <a:rPr lang="pl-PL" sz="1300" i="1" dirty="0" err="1">
                <a:solidFill>
                  <a:schemeClr val="tx1"/>
                </a:solidFill>
                <a:latin typeface="Calibri"/>
                <a:ea typeface="Microsoft YaHei"/>
                <a:cs typeface="Calibri"/>
              </a:rPr>
              <a:t>Ryerson</a:t>
            </a:r>
            <a:r>
              <a:rPr lang="pl-PL" sz="1300" i="1" dirty="0">
                <a:solidFill>
                  <a:schemeClr val="tx1"/>
                </a:solidFill>
                <a:latin typeface="Calibri"/>
                <a:ea typeface="Microsoft YaHei"/>
                <a:cs typeface="Calibri"/>
              </a:rPr>
              <a:t> University (Kanada). Obecnie podjąłem pracę w firmie z branży energetycznej, gdzie znajomość technicznego języka angielskiego jest podstawą.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Studia anglojęzyczne bezdyskusyjnie pomogły mi w szybkim zdobyciu pracy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 dziedzinie kształcenia, z której niewątpliwie jestem zadowolony”. </a:t>
            </a:r>
            <a:endParaRPr lang="pl-PL" sz="13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r>
              <a:rPr lang="fr-FR" sz="1200" b="1" dirty="0">
                <a:solidFill>
                  <a:schemeClr val="tx1"/>
                </a:solidFill>
                <a:latin typeface="Calibri" pitchFamily="34" charset="0"/>
                <a:cs typeface="Calibri" pitchFamily="34" charset="0"/>
              </a:rPr>
              <a:t>Robert Pliszczak</a:t>
            </a:r>
          </a:p>
          <a:p>
            <a:pPr indent="-340995" algn="r" eaLnBrk="1" hangingPunct="1">
              <a:lnSpc>
                <a:spcPct val="80000"/>
              </a:lnSpc>
              <a:spcBef>
                <a:spcPts val="500"/>
              </a:spcBef>
              <a:buClr>
                <a:srgbClr val="9F250D"/>
              </a:buClr>
              <a:defRPr/>
            </a:pPr>
            <a:r>
              <a:rPr lang="fr-FR" sz="1200" b="1" dirty="0">
                <a:solidFill>
                  <a:schemeClr val="bg1">
                    <a:lumMod val="50000"/>
                  </a:schemeClr>
                </a:solidFill>
                <a:latin typeface="Calibri" pitchFamily="34" charset="0"/>
                <a:cs typeface="Calibri" pitchFamily="34" charset="0"/>
              </a:rPr>
              <a:t>absolwent Wydziału Elektrycznego PWr</a:t>
            </a: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5472608" cy="11247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Elektryczny</a:t>
            </a:r>
            <a:endParaRPr lang="en-US" altLang="pl-PL" sz="3200" b="1" dirty="0">
              <a:solidFill>
                <a:srgbClr val="B40000"/>
              </a:solidFill>
              <a:latin typeface="Calibri" pitchFamily="34" charset="0"/>
              <a:cs typeface="Calibri" pitchFamily="34" charset="0"/>
            </a:endParaRPr>
          </a:p>
        </p:txBody>
      </p:sp>
      <p:pic>
        <p:nvPicPr>
          <p:cNvPr id="4" name="Picture 33" descr="logotyp Wydziału Elektr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888088" y="144963"/>
            <a:ext cx="1003850" cy="1003850"/>
          </a:xfrm>
          <a:prstGeom prst="rect">
            <a:avLst/>
          </a:prstGeom>
          <a:noFill/>
          <a:ln>
            <a:noFill/>
          </a:ln>
        </p:spPr>
      </p:pic>
      <p:pic>
        <p:nvPicPr>
          <p:cNvPr id="5" name="Obraz 4" descr="Budynek Wydziału Elektrycznego"/>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1"/>
            <a:ext cx="3935760" cy="6857997"/>
          </a:xfrm>
          <a:prstGeom prst="rect">
            <a:avLst/>
          </a:prstGeom>
        </p:spPr>
      </p:pic>
      <p:grpSp>
        <p:nvGrpSpPr>
          <p:cNvPr id="14" name="Grupa 13">
            <a:extLst>
              <a:ext uri="{FF2B5EF4-FFF2-40B4-BE49-F238E27FC236}">
                <a16:creationId xmlns:a16="http://schemas.microsoft.com/office/drawing/2014/main" id="{516159FC-E975-403B-B2FC-C77428BA5076}"/>
              </a:ext>
              <a:ext uri="{C183D7F6-B498-43B3-948B-1728B52AA6E4}">
                <adec:decorative xmlns:adec="http://schemas.microsoft.com/office/drawing/2017/decorative" val="1"/>
              </a:ext>
            </a:extLst>
          </p:cNvPr>
          <p:cNvGrpSpPr/>
          <p:nvPr/>
        </p:nvGrpSpPr>
        <p:grpSpPr>
          <a:xfrm>
            <a:off x="1343471" y="1268761"/>
            <a:ext cx="6408709" cy="1296144"/>
            <a:chOff x="1343471" y="1449816"/>
            <a:chExt cx="6408709" cy="1403120"/>
          </a:xfrm>
        </p:grpSpPr>
        <p:cxnSp>
          <p:nvCxnSpPr>
            <p:cNvPr id="15" name="Łącznik prosty 14">
              <a:extLst>
                <a:ext uri="{FF2B5EF4-FFF2-40B4-BE49-F238E27FC236}">
                  <a16:creationId xmlns:a16="http://schemas.microsoft.com/office/drawing/2014/main" id="{61E77DF9-AA8F-4DBF-A51C-F0FBC5C4E6F3}"/>
                </a:ext>
              </a:extLst>
            </p:cNvPr>
            <p:cNvCxnSpPr/>
            <p:nvPr/>
          </p:nvCxnSpPr>
          <p:spPr>
            <a:xfrm flipH="1">
              <a:off x="1343471" y="1449816"/>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F788F5F3-B684-40E1-B0FC-11649F01ABD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57C436DF-4210-48DB-ACFA-0158E820D0D2}"/>
              </a:ext>
            </a:extLst>
          </p:cNvPr>
          <p:cNvSpPr txBox="1">
            <a:spLocks noChangeArrowheads="1"/>
          </p:cNvSpPr>
          <p:nvPr/>
        </p:nvSpPr>
        <p:spPr bwMode="auto">
          <a:xfrm>
            <a:off x="1271464" y="1314530"/>
            <a:ext cx="6480716" cy="1402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Elektrotechnika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Elektromobilność</a:t>
            </a:r>
            <a:endParaRPr 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6" name="Tytuł 5">
            <a:extLst>
              <a:ext uri="{FF2B5EF4-FFF2-40B4-BE49-F238E27FC236}">
                <a16:creationId xmlns:a16="http://schemas.microsoft.com/office/drawing/2014/main" id="{89FA679F-707F-057B-1649-8AF82EC16F0A}"/>
              </a:ext>
            </a:extLst>
          </p:cNvPr>
          <p:cNvSpPr>
            <a:spLocks noGrp="1"/>
          </p:cNvSpPr>
          <p:nvPr>
            <p:ph type="title" idx="4294967295"/>
          </p:nvPr>
        </p:nvSpPr>
        <p:spPr>
          <a:xfrm>
            <a:off x="0" y="-2405063"/>
            <a:ext cx="11041063" cy="1547813"/>
          </a:xfrm>
        </p:spPr>
        <p:txBody>
          <a:bodyPr/>
          <a:lstStyle/>
          <a:p>
            <a:r>
              <a:rPr lang="pl-PL" dirty="0"/>
              <a:t>Wydział Elektryczny</a:t>
            </a:r>
          </a:p>
        </p:txBody>
      </p:sp>
    </p:spTree>
    <p:extLst>
      <p:ext uri="{BB962C8B-B14F-4D97-AF65-F5344CB8AC3E}">
        <p14:creationId xmlns:p14="http://schemas.microsoft.com/office/powerpoint/2010/main" val="67224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4" y="-1"/>
            <a:ext cx="9396536" cy="1268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t>
            </a:r>
            <a:r>
              <a:rPr lang="pl-PL" altLang="pl-PL" sz="3200" b="1" dirty="0" err="1">
                <a:solidFill>
                  <a:srgbClr val="B40000"/>
                </a:solidFill>
                <a:latin typeface="Calibri" pitchFamily="34" charset="0"/>
                <a:cs typeface="Calibri" pitchFamily="34" charset="0"/>
              </a:rPr>
              <a:t>Geoinżynierii</a:t>
            </a:r>
            <a:r>
              <a:rPr lang="pl-PL" altLang="pl-PL" sz="3200" b="1" dirty="0">
                <a:solidFill>
                  <a:srgbClr val="B40000"/>
                </a:solidFill>
                <a:latin typeface="Calibri" pitchFamily="34" charset="0"/>
                <a:cs typeface="Calibri" pitchFamily="34" charset="0"/>
              </a:rPr>
              <a:t>,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Górnictwa i Geologii</a:t>
            </a:r>
            <a:endParaRPr lang="en-US" altLang="pl-PL" sz="3200" b="1" dirty="0">
              <a:solidFill>
                <a:srgbClr val="B40000"/>
              </a:solidFill>
              <a:latin typeface="Calibri" pitchFamily="34" charset="0"/>
              <a:cs typeface="Calibri" pitchFamily="34" charset="0"/>
            </a:endParaRPr>
          </a:p>
        </p:txBody>
      </p:sp>
      <p:sp>
        <p:nvSpPr>
          <p:cNvPr id="13" name="Text Box 2"/>
          <p:cNvSpPr txBox="1">
            <a:spLocks noChangeArrowheads="1"/>
          </p:cNvSpPr>
          <p:nvPr/>
        </p:nvSpPr>
        <p:spPr bwMode="auto">
          <a:xfrm>
            <a:off x="1271464" y="4005070"/>
            <a:ext cx="6480718" cy="2664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Największym atutem wydziału jest to, że absolwent staje się nie tylko specjalistą-inżynierem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zakresie geodezji, geologii, ekologii, zarządzania czy ekonomii, lecz również najlepszej klasy specjalistą od kierowania zespołami ludzi. Innowacyjne nauczanie kadry wykładowców powoduje, że studenci zdobywają wiadomości niezbędne do skutecznego zarządzania projektami w różnych branżach. Osiągamy sukcesy poprzez umiejętne pojmowanie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struktury i właściwości środowiska, w którym pracujemy.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Panie o umysłach ścisłych znajdą tu coś dla siebie.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Przez wiedzę do sukcesu. Polecam!</a:t>
            </a:r>
          </a:p>
          <a:p>
            <a:pPr marL="58420" indent="0" algn="r" eaLnBrk="1" hangingPunct="1">
              <a:spcBef>
                <a:spcPts val="350"/>
              </a:spcBef>
              <a:buClr>
                <a:schemeClr val="tx1"/>
              </a:buClr>
              <a:defRPr/>
            </a:pPr>
            <a:endParaRPr lang="pl-PL" sz="12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Joanna Kubińska</a:t>
            </a:r>
          </a:p>
          <a:p>
            <a:pPr marL="58420" indent="0" algn="r" eaLnBrk="1" hangingPunct="1">
              <a:spcBef>
                <a:spcPts val="350"/>
              </a:spcBef>
              <a:buClr>
                <a:schemeClr val="tx1"/>
              </a:buClr>
              <a:defRPr/>
            </a:pPr>
            <a:r>
              <a:rPr lang="pl-PL" sz="1200" b="1" dirty="0">
                <a:solidFill>
                  <a:schemeClr val="bg1">
                    <a:lumMod val="50000"/>
                  </a:schemeClr>
                </a:solidFill>
                <a:latin typeface="Calibri" pitchFamily="34" charset="0"/>
                <a:cs typeface="Calibri" pitchFamily="34" charset="0"/>
              </a:rPr>
              <a:t>absolwentka Wydziału </a:t>
            </a:r>
            <a:r>
              <a:rPr lang="pl-PL" sz="1200" b="1" dirty="0" err="1">
                <a:solidFill>
                  <a:schemeClr val="bg1">
                    <a:lumMod val="50000"/>
                  </a:schemeClr>
                </a:solidFill>
                <a:latin typeface="Calibri" pitchFamily="34" charset="0"/>
                <a:cs typeface="Calibri" pitchFamily="34" charset="0"/>
              </a:rPr>
              <a:t>Geoinżynierii</a:t>
            </a:r>
            <a:r>
              <a:rPr lang="pl-PL" sz="1200" b="1" dirty="0">
                <a:solidFill>
                  <a:schemeClr val="bg1">
                    <a:lumMod val="50000"/>
                  </a:schemeClr>
                </a:solidFill>
                <a:latin typeface="Calibri" pitchFamily="34" charset="0"/>
                <a:cs typeface="Calibri" pitchFamily="34" charset="0"/>
              </a:rPr>
              <a:t>, Górnictwa i Geologii </a:t>
            </a:r>
            <a:r>
              <a:rPr lang="pl-PL" sz="1200" b="1" dirty="0" err="1">
                <a:solidFill>
                  <a:schemeClr val="bg1">
                    <a:lumMod val="50000"/>
                  </a:schemeClr>
                </a:solidFill>
                <a:latin typeface="Calibri" pitchFamily="34" charset="0"/>
                <a:cs typeface="Calibri" pitchFamily="34" charset="0"/>
              </a:rPr>
              <a:t>PWr</a:t>
            </a:r>
            <a:endParaRPr lang="pl-PL" sz="12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pic>
        <p:nvPicPr>
          <p:cNvPr id="16" name="Picture 33" descr="logotyp Wydziału Geoinżynierii, Górnictwa i Geologii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88089" y="86513"/>
            <a:ext cx="951468" cy="951470"/>
          </a:xfrm>
          <a:prstGeom prst="rect">
            <a:avLst/>
          </a:prstGeom>
          <a:noFill/>
          <a:ln>
            <a:noFill/>
          </a:ln>
        </p:spPr>
      </p:pic>
      <p:pic>
        <p:nvPicPr>
          <p:cNvPr id="2" name="Obraz 1" descr="budynek Wydziału Geoinżynierii, Górnictwa i Geologii"/>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6219"/>
                    </a14:imgEffect>
                  </a14:imgLayer>
                </a14:imgProps>
              </a:ext>
              <a:ext uri="{28A0092B-C50C-407E-A947-70E740481C1C}">
                <a14:useLocalDpi xmlns:a14="http://schemas.microsoft.com/office/drawing/2010/main"/>
              </a:ext>
            </a:extLst>
          </a:blip>
          <a:srcRect/>
          <a:stretch/>
        </p:blipFill>
        <p:spPr>
          <a:xfrm>
            <a:off x="8256240" y="-2"/>
            <a:ext cx="3938166" cy="6857999"/>
          </a:xfrm>
          <a:prstGeom prst="rect">
            <a:avLst/>
          </a:prstGeom>
        </p:spPr>
      </p:pic>
      <p:grpSp>
        <p:nvGrpSpPr>
          <p:cNvPr id="4" name="Grupa 3">
            <a:extLst>
              <a:ext uri="{FF2B5EF4-FFF2-40B4-BE49-F238E27FC236}">
                <a16:creationId xmlns:a16="http://schemas.microsoft.com/office/drawing/2014/main" id="{35AA6123-8C87-4FD4-9268-6BEE3CF62EAA}"/>
              </a:ext>
              <a:ext uri="{C183D7F6-B498-43B3-948B-1728B52AA6E4}">
                <adec:decorative xmlns:adec="http://schemas.microsoft.com/office/drawing/2017/decorative" val="1"/>
              </a:ext>
            </a:extLst>
          </p:cNvPr>
          <p:cNvGrpSpPr/>
          <p:nvPr/>
        </p:nvGrpSpPr>
        <p:grpSpPr>
          <a:xfrm>
            <a:off x="1271464" y="1484783"/>
            <a:ext cx="6480718" cy="2289520"/>
            <a:chOff x="1271464" y="1484783"/>
            <a:chExt cx="6480718" cy="2088231"/>
          </a:xfrm>
        </p:grpSpPr>
        <p:grpSp>
          <p:nvGrpSpPr>
            <p:cNvPr id="12" name="Grupa 11">
              <a:extLst>
                <a:ext uri="{FF2B5EF4-FFF2-40B4-BE49-F238E27FC236}">
                  <a16:creationId xmlns:a16="http://schemas.microsoft.com/office/drawing/2014/main" id="{902E7F45-A1E0-4328-AEB6-BFE8C03BDB66}"/>
                </a:ext>
              </a:extLst>
            </p:cNvPr>
            <p:cNvGrpSpPr/>
            <p:nvPr/>
          </p:nvGrpSpPr>
          <p:grpSpPr>
            <a:xfrm>
              <a:off x="1343471" y="1484783"/>
              <a:ext cx="6408711" cy="2088231"/>
              <a:chOff x="1343471" y="1454354"/>
              <a:chExt cx="6408711" cy="1447173"/>
            </a:xfrm>
          </p:grpSpPr>
          <p:cxnSp>
            <p:nvCxnSpPr>
              <p:cNvPr id="17" name="Łącznik prosty 16">
                <a:extLst>
                  <a:ext uri="{FF2B5EF4-FFF2-40B4-BE49-F238E27FC236}">
                    <a16:creationId xmlns:a16="http://schemas.microsoft.com/office/drawing/2014/main" id="{20A19FE0-7875-4044-B37E-C6EED10CE22B}"/>
                  </a:ext>
                </a:extLst>
              </p:cNvPr>
              <p:cNvCxnSpPr/>
              <p:nvPr/>
            </p:nvCxnSpPr>
            <p:spPr>
              <a:xfrm flipH="1">
                <a:off x="1347871" y="1454354"/>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8D32B7AF-FCBC-483F-B239-E6A0CFC0EA0D}"/>
                  </a:ext>
                </a:extLst>
              </p:cNvPr>
              <p:cNvCxnSpPr/>
              <p:nvPr/>
            </p:nvCxnSpPr>
            <p:spPr>
              <a:xfrm flipH="1">
                <a:off x="1343471" y="290152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24AD46D0-EEF3-4C3A-A7B0-959C5670AEF4}"/>
                </a:ext>
              </a:extLst>
            </p:cNvPr>
            <p:cNvSpPr txBox="1">
              <a:spLocks noChangeArrowheads="1"/>
            </p:cNvSpPr>
            <p:nvPr/>
          </p:nvSpPr>
          <p:spPr bwMode="auto">
            <a:xfrm>
              <a:off x="1271464" y="1628807"/>
              <a:ext cx="6480716" cy="1720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Bezpieczeństwo i higiena pracy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Geodezja i kartografia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Geologia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Górnictwo i geologia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Geoinformatyka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Geoenergetyka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Inżynieria surowców mineralnych </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grpSp>
      <p:sp>
        <p:nvSpPr>
          <p:cNvPr id="5" name="Tytuł 4">
            <a:extLst>
              <a:ext uri="{FF2B5EF4-FFF2-40B4-BE49-F238E27FC236}">
                <a16:creationId xmlns:a16="http://schemas.microsoft.com/office/drawing/2014/main" id="{782C1375-25AB-DB63-6282-60F15D83DDC9}"/>
              </a:ext>
            </a:extLst>
          </p:cNvPr>
          <p:cNvSpPr>
            <a:spLocks noGrp="1"/>
          </p:cNvSpPr>
          <p:nvPr>
            <p:ph type="title" idx="4294967295"/>
          </p:nvPr>
        </p:nvSpPr>
        <p:spPr>
          <a:xfrm>
            <a:off x="0" y="-1549400"/>
            <a:ext cx="11041063" cy="1549400"/>
          </a:xfrm>
        </p:spPr>
        <p:txBody>
          <a:bodyPr/>
          <a:lstStyle/>
          <a:p>
            <a:r>
              <a:rPr lang="pl-PL" dirty="0"/>
              <a:t>Wydział </a:t>
            </a:r>
            <a:r>
              <a:rPr lang="pl-PL" dirty="0" err="1"/>
              <a:t>Geoinżynierii</a:t>
            </a:r>
            <a:r>
              <a:rPr lang="pl-PL" dirty="0"/>
              <a:t>, Górnictwa i Geologii</a:t>
            </a:r>
          </a:p>
        </p:txBody>
      </p:sp>
    </p:spTree>
    <p:extLst>
      <p:ext uri="{BB962C8B-B14F-4D97-AF65-F5344CB8AC3E}">
        <p14:creationId xmlns:p14="http://schemas.microsoft.com/office/powerpoint/2010/main" val="277080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az 12">
            <a:extLst>
              <a:ext uri="{FF2B5EF4-FFF2-40B4-BE49-F238E27FC236}">
                <a16:creationId xmlns:a16="http://schemas.microsoft.com/office/drawing/2014/main" id="{0FAAA8A3-6ACE-4CC0-9DA9-1087524641BE}"/>
              </a:ex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38" y="-3110"/>
            <a:ext cx="3961256" cy="6861107"/>
          </a:xfrm>
          <a:prstGeom prst="rect">
            <a:avLst/>
          </a:prstGeom>
        </p:spPr>
      </p:pic>
      <p:sp>
        <p:nvSpPr>
          <p:cNvPr id="2" name="Text Box 2"/>
          <p:cNvSpPr txBox="1">
            <a:spLocks noChangeArrowheads="1"/>
          </p:cNvSpPr>
          <p:nvPr/>
        </p:nvSpPr>
        <p:spPr bwMode="auto">
          <a:xfrm>
            <a:off x="1239529" y="4293101"/>
            <a:ext cx="6480716" cy="2304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„Jeszcze na V roku studiów znalazłem pracę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firmie projektującej i wykonującej fontanny i baseny.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Trochę się obawiałem, czy nadążę za kolegami, którzy pracowali tam kilka lat.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Na szczęście okazało się, że mimo iż na wydziale nie uczą o fontannach i basenach,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obiekty te składają się z takich samych części jak Stacja Uzdatniania Wody.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Często zaglądam do starych wykładów, gdy mam policzyć straty w układzie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lub dobrać pompę. Plusów mojej pracy jest więcej: po odbiorze basenu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jest obowiązkowa kąpiel, po odbiorze stacji tego nie ma”. </a:t>
            </a:r>
          </a:p>
          <a:p>
            <a:pPr marL="58420" indent="0" algn="r" eaLnBrk="1" hangingPunct="1">
              <a:spcBef>
                <a:spcPts val="350"/>
              </a:spcBef>
              <a:buClr>
                <a:schemeClr val="tx1"/>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Izydor Jaszczak </a:t>
            </a:r>
            <a:br>
              <a:rPr lang="pl-PL" sz="1200"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Inżynierii Środowiska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sp>
        <p:nvSpPr>
          <p:cNvPr id="3" name="Text Box 1"/>
          <p:cNvSpPr txBox="1">
            <a:spLocks noChangeArrowheads="1"/>
          </p:cNvSpPr>
          <p:nvPr/>
        </p:nvSpPr>
        <p:spPr bwMode="auto">
          <a:xfrm>
            <a:off x="1239529" y="3"/>
            <a:ext cx="9428471"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Inżynierii Środowiska</a:t>
            </a:r>
          </a:p>
        </p:txBody>
      </p:sp>
      <p:pic>
        <p:nvPicPr>
          <p:cNvPr id="14" name="Picture 33" descr="logotyp Wydziału Inżynierii Środowisk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60963" y="203066"/>
            <a:ext cx="936120" cy="936122"/>
          </a:xfrm>
          <a:prstGeom prst="rect">
            <a:avLst/>
          </a:prstGeom>
          <a:noFill/>
          <a:ln>
            <a:noFill/>
          </a:ln>
        </p:spPr>
      </p:pic>
      <p:grpSp>
        <p:nvGrpSpPr>
          <p:cNvPr id="12" name="Grupa 11">
            <a:extLst>
              <a:ext uri="{FF2B5EF4-FFF2-40B4-BE49-F238E27FC236}">
                <a16:creationId xmlns:a16="http://schemas.microsoft.com/office/drawing/2014/main" id="{B44C9114-FA7C-4FDE-9434-53A1A5BA5008}"/>
              </a:ext>
              <a:ext uri="{C183D7F6-B498-43B3-948B-1728B52AA6E4}">
                <adec:decorative xmlns:adec="http://schemas.microsoft.com/office/drawing/2017/decorative" val="1"/>
              </a:ext>
            </a:extLst>
          </p:cNvPr>
          <p:cNvGrpSpPr/>
          <p:nvPr/>
        </p:nvGrpSpPr>
        <p:grpSpPr>
          <a:xfrm>
            <a:off x="1343471" y="1268760"/>
            <a:ext cx="6408711" cy="1684900"/>
            <a:chOff x="1343471" y="1268760"/>
            <a:chExt cx="6408711" cy="1440160"/>
          </a:xfrm>
        </p:grpSpPr>
        <p:cxnSp>
          <p:nvCxnSpPr>
            <p:cNvPr id="17" name="Łącznik prosty 16">
              <a:extLst>
                <a:ext uri="{FF2B5EF4-FFF2-40B4-BE49-F238E27FC236}">
                  <a16:creationId xmlns:a16="http://schemas.microsoft.com/office/drawing/2014/main" id="{53FFD1E6-EF56-4740-BD08-6E7375606AE0}"/>
                </a:ext>
              </a:extLst>
            </p:cNvPr>
            <p:cNvCxnSpPr/>
            <p:nvPr/>
          </p:nvCxnSpPr>
          <p:spPr>
            <a:xfrm flipH="1">
              <a:off x="1347871" y="126876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D5AAA6F7-BCC0-4D9A-BD25-4DCD9C899DE3}"/>
                </a:ext>
              </a:extLst>
            </p:cNvPr>
            <p:cNvCxnSpPr/>
            <p:nvPr/>
          </p:nvCxnSpPr>
          <p:spPr>
            <a:xfrm flipH="1">
              <a:off x="1343471" y="2708920"/>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9BE03CF3-5BBA-41DF-9102-C3056A8D5082}"/>
              </a:ext>
            </a:extLst>
          </p:cNvPr>
          <p:cNvSpPr txBox="1">
            <a:spLocks noChangeArrowheads="1"/>
          </p:cNvSpPr>
          <p:nvPr/>
        </p:nvSpPr>
        <p:spPr bwMode="auto">
          <a:xfrm>
            <a:off x="1271464" y="1398333"/>
            <a:ext cx="6480716"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środowiska (w j. polskim i j.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o obiegu zamkniętym i ochrona klimatu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Environmental</a:t>
            </a:r>
            <a:r>
              <a:rPr lang="pl-PL" altLang="pl-PL" dirty="0">
                <a:solidFill>
                  <a:schemeClr val="tx2"/>
                </a:solidFill>
                <a:latin typeface="Calibri" pitchFamily="34" charset="0"/>
                <a:cs typeface="Calibri" pitchFamily="34" charset="0"/>
              </a:rPr>
              <a:t> </a:t>
            </a:r>
            <a:r>
              <a:rPr lang="pl-PL" altLang="pl-PL" dirty="0" err="1">
                <a:solidFill>
                  <a:schemeClr val="tx2"/>
                </a:solidFill>
                <a:latin typeface="Calibri" pitchFamily="34" charset="0"/>
                <a:cs typeface="Calibri" pitchFamily="34" charset="0"/>
              </a:rPr>
              <a:t>quality</a:t>
            </a:r>
            <a:r>
              <a:rPr lang="pl-PL" altLang="pl-PL" dirty="0">
                <a:solidFill>
                  <a:schemeClr val="tx2"/>
                </a:solidFill>
                <a:latin typeface="Calibri" pitchFamily="34" charset="0"/>
                <a:cs typeface="Calibri" pitchFamily="34" charset="0"/>
              </a:rPr>
              <a:t> management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Neutralność klimatyczna </a:t>
            </a:r>
          </a:p>
        </p:txBody>
      </p:sp>
      <p:sp>
        <p:nvSpPr>
          <p:cNvPr id="5" name="Tytuł 4">
            <a:extLst>
              <a:ext uri="{FF2B5EF4-FFF2-40B4-BE49-F238E27FC236}">
                <a16:creationId xmlns:a16="http://schemas.microsoft.com/office/drawing/2014/main" id="{205DF990-F2E2-FD69-0927-207192AD7BDD}"/>
              </a:ext>
            </a:extLst>
          </p:cNvPr>
          <p:cNvSpPr>
            <a:spLocks noGrp="1"/>
          </p:cNvSpPr>
          <p:nvPr>
            <p:ph type="title" idx="4294967295"/>
          </p:nvPr>
        </p:nvSpPr>
        <p:spPr>
          <a:xfrm>
            <a:off x="0" y="-2386013"/>
            <a:ext cx="11041063" cy="1549400"/>
          </a:xfrm>
        </p:spPr>
        <p:txBody>
          <a:bodyPr/>
          <a:lstStyle/>
          <a:p>
            <a:r>
              <a:rPr lang="pl-PL" dirty="0"/>
              <a:t>Wydział Inżynierii Środowiska</a:t>
            </a:r>
          </a:p>
        </p:txBody>
      </p:sp>
    </p:spTree>
    <p:extLst>
      <p:ext uri="{BB962C8B-B14F-4D97-AF65-F5344CB8AC3E}">
        <p14:creationId xmlns:p14="http://schemas.microsoft.com/office/powerpoint/2010/main" val="7616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941171"/>
            <a:ext cx="6404313" cy="180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Wydział Zarządzania zawdzięcza wysoką pozycję doskonałej kadrze dydaktyczno-naukowej, rozbudowanemu zapleczu technicznemu i ścisłej współpracy z biznesem.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Kierunki Zarządzanie i Inżynieria Zarządzania spełniają kryteria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nowoczesnego kształcenia i zdobyły certyfikat „Studia z przyszłością”.</a:t>
            </a:r>
          </a:p>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Na wydziale odbywają się cykliczne spotkania AMA – </a:t>
            </a:r>
            <a:r>
              <a:rPr lang="pl-PL" altLang="pl-PL" sz="1300" i="1" dirty="0" err="1">
                <a:solidFill>
                  <a:schemeClr val="tx1"/>
                </a:solidFill>
                <a:latin typeface="Calibri" pitchFamily="34" charset="0"/>
                <a:cs typeface="Calibri" pitchFamily="34" charset="0"/>
              </a:rPr>
              <a:t>Ask</a:t>
            </a:r>
            <a:r>
              <a:rPr lang="pl-PL" altLang="pl-PL" sz="1300" i="1" dirty="0">
                <a:solidFill>
                  <a:schemeClr val="tx1"/>
                </a:solidFill>
                <a:latin typeface="Calibri" pitchFamily="34" charset="0"/>
                <a:cs typeface="Calibri" pitchFamily="34" charset="0"/>
              </a:rPr>
              <a:t> Me </a:t>
            </a:r>
            <a:r>
              <a:rPr lang="pl-PL" altLang="pl-PL" sz="1300" i="1" dirty="0" err="1">
                <a:solidFill>
                  <a:schemeClr val="tx1"/>
                </a:solidFill>
                <a:latin typeface="Calibri" pitchFamily="34" charset="0"/>
                <a:cs typeface="Calibri" pitchFamily="34" charset="0"/>
              </a:rPr>
              <a:t>Anything</a:t>
            </a:r>
            <a:r>
              <a:rPr lang="pl-PL" altLang="pl-PL" sz="1300" i="1" dirty="0">
                <a:solidFill>
                  <a:schemeClr val="tx1"/>
                </a:solidFill>
                <a:latin typeface="Calibri" pitchFamily="34" charset="0"/>
                <a:cs typeface="Calibri" pitchFamily="34" charset="0"/>
              </a:rPr>
              <a:t>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oraz seria wykładów pt. „Praktyczna strona biznesu”, na których poruszane są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najbardziej popularne problemy zarządzania w przedsiębiorstwach. </a:t>
            </a: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3"/>
            <a:ext cx="9396536" cy="111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Zarządzania</a:t>
            </a:r>
            <a:endParaRPr lang="en-GB" altLang="pl-PL" sz="3200" b="1" dirty="0">
              <a:solidFill>
                <a:srgbClr val="B40000"/>
              </a:solidFill>
              <a:latin typeface="Calibri" pitchFamily="34" charset="0"/>
              <a:cs typeface="Calibri" pitchFamily="34" charset="0"/>
            </a:endParaRPr>
          </a:p>
        </p:txBody>
      </p:sp>
      <p:pic>
        <p:nvPicPr>
          <p:cNvPr id="14" name="Picture 33" descr="logotyp Wydziału Zarządzani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449720" y="-21692"/>
            <a:ext cx="1302464" cy="1302464"/>
          </a:xfrm>
          <a:prstGeom prst="rect">
            <a:avLst/>
          </a:prstGeom>
          <a:noFill/>
          <a:ln>
            <a:noFill/>
          </a:ln>
        </p:spPr>
      </p:pic>
      <p:pic>
        <p:nvPicPr>
          <p:cNvPr id="4" name="Obraz 3" descr="budynek Wydziału Zarządzania"/>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grpSp>
        <p:nvGrpSpPr>
          <p:cNvPr id="12" name="Grupa 11">
            <a:extLst>
              <a:ext uri="{FF2B5EF4-FFF2-40B4-BE49-F238E27FC236}">
                <a16:creationId xmlns:a16="http://schemas.microsoft.com/office/drawing/2014/main" id="{FC2B211F-D83E-4D7B-96A4-6A7C38D74A7D}"/>
              </a:ext>
              <a:ext uri="{C183D7F6-B498-43B3-948B-1728B52AA6E4}">
                <adec:decorative xmlns:adec="http://schemas.microsoft.com/office/drawing/2017/decorative" val="1"/>
              </a:ext>
            </a:extLst>
          </p:cNvPr>
          <p:cNvGrpSpPr/>
          <p:nvPr/>
        </p:nvGrpSpPr>
        <p:grpSpPr>
          <a:xfrm>
            <a:off x="1343471" y="1268760"/>
            <a:ext cx="6408711" cy="1113220"/>
            <a:chOff x="1343471" y="1385659"/>
            <a:chExt cx="6408711" cy="1411458"/>
          </a:xfrm>
        </p:grpSpPr>
        <p:cxnSp>
          <p:nvCxnSpPr>
            <p:cNvPr id="15" name="Łącznik prosty 14">
              <a:extLst>
                <a:ext uri="{FF2B5EF4-FFF2-40B4-BE49-F238E27FC236}">
                  <a16:creationId xmlns:a16="http://schemas.microsoft.com/office/drawing/2014/main" id="{3FDC3E21-D580-457D-A290-5B241449A7F8}"/>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723BEF3-D093-453C-8439-D21A61AA9093}"/>
                </a:ext>
              </a:extLst>
            </p:cNvPr>
            <p:cNvCxnSpPr/>
            <p:nvPr/>
          </p:nvCxnSpPr>
          <p:spPr>
            <a:xfrm flipH="1">
              <a:off x="1343471" y="279711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B7D48481-55EF-41AD-88A3-5D5A6055B806}"/>
              </a:ext>
            </a:extLst>
          </p:cNvPr>
          <p:cNvSpPr txBox="1">
            <a:spLocks noChangeArrowheads="1"/>
          </p:cNvSpPr>
          <p:nvPr/>
        </p:nvSpPr>
        <p:spPr bwMode="auto">
          <a:xfrm>
            <a:off x="1314983" y="1348912"/>
            <a:ext cx="6293185" cy="14323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zarządzania (w j. polskim i angielskim)</a:t>
            </a:r>
          </a:p>
          <a:p>
            <a:pPr marL="58737" lvl="1" indent="0" eaLnBrk="1" hangingPunct="1">
              <a:lnSpc>
                <a:spcPct val="80000"/>
              </a:lnSpc>
              <a:spcBef>
                <a:spcPts val="350"/>
              </a:spcBef>
              <a:buClr>
                <a:srgbClr val="C00000"/>
              </a:buClr>
              <a:defRPr/>
            </a:pPr>
            <a:endParaRPr lang="pl-PL" altLang="pl-PL" dirty="0">
              <a:solidFill>
                <a:schemeClr val="tx2"/>
              </a:solidFill>
              <a:latin typeface="Calibri" pitchFamily="34" charset="0"/>
              <a:cs typeface="Calibri" pitchFamily="34" charset="0"/>
            </a:endParaRPr>
          </a:p>
        </p:txBody>
      </p:sp>
      <p:sp>
        <p:nvSpPr>
          <p:cNvPr id="5" name="Tytuł 4">
            <a:extLst>
              <a:ext uri="{FF2B5EF4-FFF2-40B4-BE49-F238E27FC236}">
                <a16:creationId xmlns:a16="http://schemas.microsoft.com/office/drawing/2014/main" id="{D0BFD3CD-092F-D61E-4C55-0563C8B1E1BF}"/>
              </a:ext>
            </a:extLst>
          </p:cNvPr>
          <p:cNvSpPr>
            <a:spLocks noGrp="1"/>
          </p:cNvSpPr>
          <p:nvPr>
            <p:ph type="title" idx="4294967295"/>
          </p:nvPr>
        </p:nvSpPr>
        <p:spPr>
          <a:xfrm>
            <a:off x="0" y="-1828800"/>
            <a:ext cx="11041063" cy="1549400"/>
          </a:xfrm>
        </p:spPr>
        <p:txBody>
          <a:bodyPr/>
          <a:lstStyle/>
          <a:p>
            <a:r>
              <a:rPr lang="pl-PL" dirty="0"/>
              <a:t>Wydział Zarządzania</a:t>
            </a:r>
          </a:p>
        </p:txBody>
      </p:sp>
    </p:spTree>
    <p:extLst>
      <p:ext uri="{BB962C8B-B14F-4D97-AF65-F5344CB8AC3E}">
        <p14:creationId xmlns:p14="http://schemas.microsoft.com/office/powerpoint/2010/main" val="301281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077082"/>
            <a:ext cx="6404309" cy="2313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„Ukończyłem Energetykę o specjalności Budowa i eksploatacja systemów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energetycznych. Pod tą skomplikowaną nazwą kryje się bardzo ciekawa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dziedzina nauki, traktująca o możliwościach i technikach wykorzystywania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paliw kopalnych (m.in. węgla) do celów energetycznych. Konwersja energii z węgla niesłusznie stała się zjawiskiem społecznie niewygodnym. Po pięciu latach studiów przekonałem się, że wbrew powszechnym opiniom węgiel może być wykorzystywany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do celów energetycznych i nie obciążać nadmiernie środowiska naturalnego.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Teraz wraz z kolegami z zakładu pracuję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m.in. nad czystymi technologiami węglowymi (CCT)”.</a:t>
            </a:r>
          </a:p>
          <a:p>
            <a:pPr marL="58420" indent="0" algn="r" eaLnBrk="1" hangingPunct="1">
              <a:spcBef>
                <a:spcPts val="350"/>
              </a:spcBef>
              <a:buClr>
                <a:schemeClr val="tx1"/>
              </a:buClr>
              <a:defRPr/>
            </a:pPr>
            <a:br>
              <a:rPr lang="pl-PL" sz="1300" b="1" dirty="0">
                <a:solidFill>
                  <a:schemeClr val="tx1"/>
                </a:solidFill>
                <a:latin typeface="Calibri" pitchFamily="34" charset="0"/>
                <a:cs typeface="Calibri" pitchFamily="34" charset="0"/>
              </a:rPr>
            </a:br>
            <a:r>
              <a:rPr lang="pl-PL" sz="1300" b="1" dirty="0">
                <a:solidFill>
                  <a:schemeClr val="tx1"/>
                </a:solidFill>
                <a:latin typeface="Calibri" pitchFamily="34" charset="0"/>
                <a:cs typeface="Calibri" pitchFamily="34" charset="0"/>
              </a:rPr>
              <a:t>dr hab. inż. Krzysztof Czajka, prof. uczelni</a:t>
            </a:r>
            <a:br>
              <a:rPr lang="pl-PL" sz="13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Mechaniczno-Energet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42845" y="231542"/>
            <a:ext cx="1012090" cy="1012090"/>
          </a:xfrm>
          <a:prstGeom prst="rect">
            <a:avLst/>
          </a:prstGeom>
          <a:noFill/>
          <a:ln>
            <a:noFill/>
          </a:ln>
        </p:spPr>
      </p:pic>
      <p:pic>
        <p:nvPicPr>
          <p:cNvPr id="4" name="Obraz 3" descr="budynek A-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Text Box 1"/>
          <p:cNvSpPr txBox="1">
            <a:spLocks noChangeArrowheads="1"/>
          </p:cNvSpPr>
          <p:nvPr/>
        </p:nvSpPr>
        <p:spPr bwMode="auto">
          <a:xfrm>
            <a:off x="1271464" y="-1"/>
            <a:ext cx="5688632" cy="1268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Mechaniczno-Energetyczny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688598F8-92DB-41EA-80DF-F28A2D339A37}"/>
              </a:ext>
              <a:ext uri="{C183D7F6-B498-43B3-948B-1728B52AA6E4}">
                <adec:decorative xmlns:adec="http://schemas.microsoft.com/office/drawing/2017/decorative" val="1"/>
              </a:ext>
            </a:extLst>
          </p:cNvPr>
          <p:cNvGrpSpPr/>
          <p:nvPr/>
        </p:nvGrpSpPr>
        <p:grpSpPr>
          <a:xfrm>
            <a:off x="1343471" y="1484784"/>
            <a:ext cx="6408711" cy="1944216"/>
            <a:chOff x="1343471" y="1463640"/>
            <a:chExt cx="6408711" cy="1389296"/>
          </a:xfrm>
        </p:grpSpPr>
        <p:cxnSp>
          <p:nvCxnSpPr>
            <p:cNvPr id="19" name="Łącznik prosty 18">
              <a:extLst>
                <a:ext uri="{FF2B5EF4-FFF2-40B4-BE49-F238E27FC236}">
                  <a16:creationId xmlns:a16="http://schemas.microsoft.com/office/drawing/2014/main" id="{C85D6342-4FA1-4657-B626-FBE58C4181F1}"/>
                </a:ext>
              </a:extLst>
            </p:cNvPr>
            <p:cNvCxnSpPr/>
            <p:nvPr/>
          </p:nvCxnSpPr>
          <p:spPr>
            <a:xfrm flipH="1">
              <a:off x="1347871" y="146364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A05AA6F3-E9C9-45AC-A349-7B656509A5D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4CCC7AF5-D5E8-40EF-8D2D-0F8522A58F2D}"/>
              </a:ext>
            </a:extLst>
          </p:cNvPr>
          <p:cNvSpPr txBox="1">
            <a:spLocks noChangeArrowheads="1"/>
          </p:cNvSpPr>
          <p:nvPr/>
        </p:nvSpPr>
        <p:spPr bwMode="auto">
          <a:xfrm>
            <a:off x="1271466" y="1556797"/>
            <a:ext cx="6480716" cy="1584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(w j. polskim i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jądrowa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Lotnictwo i kosmonautyka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Odnawialne źródła energii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energetycznych </a:t>
            </a:r>
          </a:p>
        </p:txBody>
      </p:sp>
      <p:sp>
        <p:nvSpPr>
          <p:cNvPr id="5" name="Tytuł 4">
            <a:extLst>
              <a:ext uri="{FF2B5EF4-FFF2-40B4-BE49-F238E27FC236}">
                <a16:creationId xmlns:a16="http://schemas.microsoft.com/office/drawing/2014/main" id="{3CE0E468-F161-2ADC-6C27-A6BE228EE5C0}"/>
              </a:ext>
            </a:extLst>
          </p:cNvPr>
          <p:cNvSpPr>
            <a:spLocks noGrp="1"/>
          </p:cNvSpPr>
          <p:nvPr>
            <p:ph type="title" idx="4294967295"/>
          </p:nvPr>
        </p:nvSpPr>
        <p:spPr>
          <a:xfrm>
            <a:off x="0" y="-1765300"/>
            <a:ext cx="11041063" cy="1549400"/>
          </a:xfrm>
        </p:spPr>
        <p:txBody>
          <a:bodyPr/>
          <a:lstStyle/>
          <a:p>
            <a:r>
              <a:rPr lang="pl-PL" dirty="0"/>
              <a:t>Wydział Mechaniczno-Energetyczny</a:t>
            </a:r>
          </a:p>
        </p:txBody>
      </p:sp>
    </p:spTree>
    <p:extLst>
      <p:ext uri="{BB962C8B-B14F-4D97-AF65-F5344CB8AC3E}">
        <p14:creationId xmlns:p14="http://schemas.microsoft.com/office/powerpoint/2010/main" val="153269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descr="budynek Wydziału Mechanicznego">
            <a:extLst>
              <a:ext uri="{FF2B5EF4-FFF2-40B4-BE49-F238E27FC236}">
                <a16:creationId xmlns:a16="http://schemas.microsoft.com/office/drawing/2014/main" id="{32199156-FA71-48D8-A55F-B68615E9264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0" y="0"/>
            <a:ext cx="3945240" cy="6857997"/>
          </a:xfrm>
          <a:prstGeom prst="rect">
            <a:avLst/>
          </a:prstGeom>
        </p:spPr>
      </p:pic>
      <p:sp>
        <p:nvSpPr>
          <p:cNvPr id="2" name="Text Box 2"/>
          <p:cNvSpPr txBox="1">
            <a:spLocks noChangeArrowheads="1"/>
          </p:cNvSpPr>
          <p:nvPr/>
        </p:nvSpPr>
        <p:spPr bwMode="auto">
          <a:xfrm>
            <a:off x="1419881" y="4653136"/>
            <a:ext cx="6332299" cy="2016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Mechaniczny otwiera drzwi do realizowania swoich największych motoryzacyjnych pasji. Pięć lat studiów dobrze przygotowuje merytorycznie do podejmowania najtrudniejszych konstruktorskich wyzwań. Szeroki dostęp do nowoczesnych technologii, wsparcie kadry wykładowców i pomoc dla osób, które mają ambicje i pomysły, to jedne z czynników,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które przyczyniły się do naszego sukcesu. Do tej pory nikt nie wierzył, że można zbudować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w Polsce wyścigowy bolid! Przez pasję do sukcesu, drzwi na Wydział Mechaniczny są otwarte”.</a:t>
            </a:r>
          </a:p>
          <a:p>
            <a:pPr marL="58420" indent="0" algn="r" eaLnBrk="1" hangingPunct="1">
              <a:spcBef>
                <a:spcPts val="350"/>
              </a:spcBef>
              <a:buClr>
                <a:schemeClr val="tx1"/>
              </a:buClr>
              <a:defRPr/>
            </a:pPr>
            <a:endParaRPr lang="pl-PL" sz="13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Michał Modzelewski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Mechanicznego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4" name="Picture 33" descr="logotyp Wydziału Mechanicznego"/>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31994" y="110207"/>
            <a:ext cx="992198" cy="992198"/>
          </a:xfrm>
          <a:prstGeom prst="rect">
            <a:avLst/>
          </a:prstGeom>
          <a:noFill/>
          <a:ln>
            <a:noFill/>
          </a:ln>
        </p:spPr>
      </p:pic>
      <p:sp>
        <p:nvSpPr>
          <p:cNvPr id="3" name="Text Box 1"/>
          <p:cNvSpPr txBox="1">
            <a:spLocks noChangeArrowheads="1"/>
          </p:cNvSpPr>
          <p:nvPr/>
        </p:nvSpPr>
        <p:spPr bwMode="auto">
          <a:xfrm>
            <a:off x="1199456" y="1"/>
            <a:ext cx="5328592" cy="108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Mechaniczny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FDB8597A-DC70-46E3-9670-740FA2F7A0E2}"/>
              </a:ext>
              <a:ext uri="{C183D7F6-B498-43B3-948B-1728B52AA6E4}">
                <adec:decorative xmlns:adec="http://schemas.microsoft.com/office/drawing/2017/decorative" val="1"/>
              </a:ext>
            </a:extLst>
          </p:cNvPr>
          <p:cNvGrpSpPr/>
          <p:nvPr/>
        </p:nvGrpSpPr>
        <p:grpSpPr>
          <a:xfrm>
            <a:off x="1343471" y="1268761"/>
            <a:ext cx="6404311" cy="2736303"/>
            <a:chOff x="1343471" y="1312088"/>
            <a:chExt cx="6408709" cy="1722124"/>
          </a:xfrm>
        </p:grpSpPr>
        <p:cxnSp>
          <p:nvCxnSpPr>
            <p:cNvPr id="13" name="Łącznik prosty 12">
              <a:extLst>
                <a:ext uri="{FF2B5EF4-FFF2-40B4-BE49-F238E27FC236}">
                  <a16:creationId xmlns:a16="http://schemas.microsoft.com/office/drawing/2014/main" id="{6DA08D31-4146-46CD-8B8B-CC6B76D36DD2}"/>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DCFCCAB7-53CE-4781-A4AF-681AF7090851}"/>
                </a:ext>
              </a:extLst>
            </p:cNvPr>
            <p:cNvCxnSpPr/>
            <p:nvPr/>
          </p:nvCxnSpPr>
          <p:spPr>
            <a:xfrm flipH="1">
              <a:off x="1343471" y="3034212"/>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5244CC22-36A4-4FF8-B868-F466F50D9430}"/>
              </a:ext>
            </a:extLst>
          </p:cNvPr>
          <p:cNvSpPr txBox="1">
            <a:spLocks noChangeArrowheads="1"/>
          </p:cNvSpPr>
          <p:nvPr/>
        </p:nvSpPr>
        <p:spPr bwMode="auto">
          <a:xfrm>
            <a:off x="1271464" y="1340778"/>
            <a:ext cx="6480716" cy="1944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anose="020F0502020204030204" pitchFamily="34" charset="0"/>
                <a:cs typeface="Calibri" pitchFamily="34" charset="0"/>
              </a:rPr>
              <a:t>Robotyka i Automatyzacja Procesów</a:t>
            </a:r>
            <a:endParaRPr lang="pl-PL" dirty="0">
              <a:solidFill>
                <a:schemeClr val="tx2"/>
              </a:solidFill>
              <a:latin typeface="Calibri" panose="020F0502020204030204"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Biomechanika inżynierska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Logistyka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Mechatronika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Transport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inteligentne systemy w mechatronice (II stopień, </a:t>
            </a:r>
            <a:br>
              <a:rPr lang="pl-PL" altLang="pl-PL" dirty="0">
                <a:solidFill>
                  <a:schemeClr val="tx2"/>
                </a:solidFill>
                <a:latin typeface="Calibri" pitchFamily="34" charset="0"/>
                <a:cs typeface="Calibri" pitchFamily="34" charset="0"/>
              </a:rPr>
            </a:br>
            <a:r>
              <a:rPr lang="pl-PL" altLang="pl-PL" dirty="0">
                <a:solidFill>
                  <a:schemeClr val="tx2"/>
                </a:solidFill>
                <a:latin typeface="Calibri" pitchFamily="34" charset="0"/>
                <a:cs typeface="Calibri" pitchFamily="34" charset="0"/>
              </a:rPr>
              <a:t>nowy kierunek w roku </a:t>
            </a:r>
            <a:r>
              <a:rPr lang="pl-PL" altLang="pl-PL" dirty="0" err="1">
                <a:solidFill>
                  <a:schemeClr val="tx2"/>
                </a:solidFill>
                <a:latin typeface="Calibri" panose="020F0502020204030204" pitchFamily="34" charset="0"/>
                <a:cs typeface="Calibri" pitchFamily="34" charset="0"/>
              </a:rPr>
              <a:t>ak</a:t>
            </a:r>
            <a:r>
              <a:rPr lang="pl-PL" altLang="pl-PL" dirty="0">
                <a:solidFill>
                  <a:schemeClr val="tx2"/>
                </a:solidFill>
                <a:latin typeface="Calibri" panose="020F0502020204030204" pitchFamily="34" charset="0"/>
                <a:cs typeface="Calibri" pitchFamily="34" charset="0"/>
              </a:rPr>
              <a:t>. 2025/2026)</a:t>
            </a:r>
          </a:p>
        </p:txBody>
      </p:sp>
      <p:sp>
        <p:nvSpPr>
          <p:cNvPr id="4" name="Tytuł 3">
            <a:extLst>
              <a:ext uri="{FF2B5EF4-FFF2-40B4-BE49-F238E27FC236}">
                <a16:creationId xmlns:a16="http://schemas.microsoft.com/office/drawing/2014/main" id="{0888D5EB-E0A7-629D-F4E7-025683D02C7D}"/>
              </a:ext>
            </a:extLst>
          </p:cNvPr>
          <p:cNvSpPr>
            <a:spLocks noGrp="1"/>
          </p:cNvSpPr>
          <p:nvPr>
            <p:ph type="title" idx="4294967295"/>
          </p:nvPr>
        </p:nvSpPr>
        <p:spPr>
          <a:xfrm>
            <a:off x="0" y="-1709738"/>
            <a:ext cx="11041063" cy="1547813"/>
          </a:xfrm>
        </p:spPr>
        <p:txBody>
          <a:bodyPr/>
          <a:lstStyle/>
          <a:p>
            <a:r>
              <a:rPr lang="pl-PL" dirty="0"/>
              <a:t>Wydział Mechaniczny</a:t>
            </a:r>
          </a:p>
        </p:txBody>
      </p:sp>
    </p:spTree>
    <p:extLst>
      <p:ext uri="{BB962C8B-B14F-4D97-AF65-F5344CB8AC3E}">
        <p14:creationId xmlns:p14="http://schemas.microsoft.com/office/powerpoint/2010/main" val="355614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9881" y="4469234"/>
            <a:ext cx="6332299" cy="2388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„Jako student fizyki miałem możliwość uczestniczenia w badaniach nanostruktur półprzewodnikowych, takich jak kropki kwantowe, prowadzonych w nowoczesnym laboratorium, współpracującym z wieloma ośrodkami zagranicznymi.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Jednak studia na Politechnice Wrocławskiej nie tylko pozwoliły mi zdobyć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specjalistyczną wiedzę oraz poznać wielu ciekawych ludzi,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ale przede wszystkim nauczyły mnie innego sposobu myślenia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rozwiązywania problemów, z czego najczęściej korzystam w życiu codziennym”.</a:t>
            </a:r>
            <a:br>
              <a:rPr lang="pl-PL" sz="1200" i="1" dirty="0">
                <a:solidFill>
                  <a:schemeClr val="tx1"/>
                </a:solidFill>
                <a:latin typeface="Calibri" pitchFamily="34" charset="0"/>
                <a:cs typeface="Calibri" pitchFamily="34" charset="0"/>
              </a:rPr>
            </a:b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dr hab. inż. Paweł Podemski</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Podstawowych Problemów Technik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728598" y="87573"/>
            <a:ext cx="978179" cy="978179"/>
          </a:xfrm>
          <a:prstGeom prst="rect">
            <a:avLst/>
          </a:prstGeom>
          <a:noFill/>
          <a:ln>
            <a:noFill/>
          </a:ln>
        </p:spPr>
      </p:pic>
      <p:pic>
        <p:nvPicPr>
          <p:cNvPr id="6" name="Obraz 5" descr="Budynek A-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6088" cy="6858000"/>
          </a:xfrm>
          <a:prstGeom prst="rect">
            <a:avLst/>
          </a:prstGeom>
        </p:spPr>
      </p:pic>
      <p:sp>
        <p:nvSpPr>
          <p:cNvPr id="3" name="Text Box 1"/>
          <p:cNvSpPr txBox="1">
            <a:spLocks noChangeArrowheads="1"/>
          </p:cNvSpPr>
          <p:nvPr/>
        </p:nvSpPr>
        <p:spPr bwMode="auto">
          <a:xfrm>
            <a:off x="1271464" y="12308"/>
            <a:ext cx="5472608" cy="1256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Podstawowych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Problemów Techniki</a:t>
            </a:r>
            <a:endParaRPr lang="en-US"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37DDD881-2D90-4484-8EB4-683BDC09FC2C}"/>
              </a:ext>
              <a:ext uri="{C183D7F6-B498-43B3-948B-1728B52AA6E4}">
                <adec:decorative xmlns:adec="http://schemas.microsoft.com/office/drawing/2017/decorative" val="1"/>
              </a:ext>
            </a:extLst>
          </p:cNvPr>
          <p:cNvGrpSpPr/>
          <p:nvPr/>
        </p:nvGrpSpPr>
        <p:grpSpPr>
          <a:xfrm>
            <a:off x="1343471" y="1268761"/>
            <a:ext cx="6408709" cy="2160239"/>
            <a:chOff x="1343471" y="1312088"/>
            <a:chExt cx="6480721" cy="1540848"/>
          </a:xfrm>
        </p:grpSpPr>
        <p:cxnSp>
          <p:nvCxnSpPr>
            <p:cNvPr id="13" name="Łącznik prosty 12">
              <a:extLst>
                <a:ext uri="{FF2B5EF4-FFF2-40B4-BE49-F238E27FC236}">
                  <a16:creationId xmlns:a16="http://schemas.microsoft.com/office/drawing/2014/main" id="{9E6EB6CE-3128-4139-9594-FED4E1BB3ABA}"/>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6856C479-03E4-4379-B92A-C619C2C0F5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3C76AD48-B7D6-4165-8085-70FAC923C5A5}"/>
              </a:ext>
            </a:extLst>
          </p:cNvPr>
          <p:cNvSpPr txBox="1">
            <a:spLocks noChangeArrowheads="1"/>
          </p:cNvSpPr>
          <p:nvPr/>
        </p:nvSpPr>
        <p:spPr bwMode="auto">
          <a:xfrm>
            <a:off x="1271464" y="1340778"/>
            <a:ext cx="5832648" cy="2185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Big Data Analytics</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Medical</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Informatics</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Fizyka techniczna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Optyka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biomedyczna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kwantowa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4" name="Tytuł 3">
            <a:extLst>
              <a:ext uri="{FF2B5EF4-FFF2-40B4-BE49-F238E27FC236}">
                <a16:creationId xmlns:a16="http://schemas.microsoft.com/office/drawing/2014/main" id="{93375567-EB53-32CB-948A-D2D6E0F568EA}"/>
              </a:ext>
            </a:extLst>
          </p:cNvPr>
          <p:cNvSpPr>
            <a:spLocks noGrp="1"/>
          </p:cNvSpPr>
          <p:nvPr>
            <p:ph type="title" idx="4294967295"/>
          </p:nvPr>
        </p:nvSpPr>
        <p:spPr>
          <a:xfrm>
            <a:off x="0" y="-2424113"/>
            <a:ext cx="11041063" cy="1547813"/>
          </a:xfrm>
        </p:spPr>
        <p:txBody>
          <a:bodyPr/>
          <a:lstStyle/>
          <a:p>
            <a:r>
              <a:rPr lang="pl-PL" dirty="0"/>
              <a:t>Wydział Podstawowych Problemów Techniki</a:t>
            </a:r>
          </a:p>
        </p:txBody>
      </p:sp>
    </p:spTree>
    <p:extLst>
      <p:ext uri="{BB962C8B-B14F-4D97-AF65-F5344CB8AC3E}">
        <p14:creationId xmlns:p14="http://schemas.microsoft.com/office/powerpoint/2010/main" val="166254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Wydziału Elektroniki, Fotoniki &#10;i Mikrosystemów"/>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1000"/>
                    </a14:imgEffect>
                    <a14:imgEffect>
                      <a14:saturation sat="135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2" name="Text Box 2"/>
          <p:cNvSpPr txBox="1">
            <a:spLocks noChangeArrowheads="1"/>
          </p:cNvSpPr>
          <p:nvPr/>
        </p:nvSpPr>
        <p:spPr bwMode="auto">
          <a:xfrm>
            <a:off x="1343471" y="4509121"/>
            <a:ext cx="6408709" cy="216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Elektroniki, Fotoniki i Mikrosystemów to nieskończenie wiele możliwości własnego rozwoju. Gwarantuje wszechstronne wykształcenie w szeroko pojętym kierunku nowoczesnej elektroniki: od czystej technologii przez konstrukcję i eksploatację aparatury elektronicznej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do elementów informatyki. Dzięki wykładowcom tak mocno zaangażowanym w swoją twórczą pracę, umiejącym rozbudzić apetyt na wiedzę, można odkryć swoje życiowe pasje.</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A wszystko to w laboratoriach pełnych najnowocześniejszego sprzętu. </a:t>
            </a:r>
            <a:r>
              <a:rPr lang="pl-PL" sz="1300" i="1" spc="-40" dirty="0" err="1">
                <a:solidFill>
                  <a:schemeClr val="tx1"/>
                </a:solidFill>
                <a:latin typeface="Calibri" pitchFamily="34" charset="0"/>
                <a:cs typeface="Calibri" pitchFamily="34" charset="0"/>
              </a:rPr>
              <a:t>WEMiF</a:t>
            </a:r>
            <a:r>
              <a:rPr lang="pl-PL" sz="1300" i="1" spc="-40" dirty="0">
                <a:solidFill>
                  <a:schemeClr val="tx1"/>
                </a:solidFill>
                <a:latin typeface="Calibri" pitchFamily="34" charset="0"/>
                <a:cs typeface="Calibri" pitchFamily="34" charset="0"/>
              </a:rPr>
              <a:t>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przepustka do świata nowych technologii”.</a:t>
            </a:r>
            <a:br>
              <a:rPr lang="pl-PL" sz="1200" i="1" spc="-40" dirty="0">
                <a:solidFill>
                  <a:schemeClr val="tx1"/>
                </a:solidFill>
                <a:latin typeface="Calibri" pitchFamily="34" charset="0"/>
                <a:cs typeface="Calibri" pitchFamily="34" charset="0"/>
              </a:rPr>
            </a:br>
            <a:endParaRPr lang="pl-PL" sz="1200"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a:solidFill>
                  <a:schemeClr val="tx1"/>
                </a:solidFill>
                <a:latin typeface="Calibri" pitchFamily="34" charset="0"/>
                <a:cs typeface="Calibri" pitchFamily="34" charset="0"/>
              </a:rPr>
              <a:t>Piotr </a:t>
            </a:r>
            <a:r>
              <a:rPr lang="pl-PL" sz="1200" b="1" spc="-40" dirty="0">
                <a:solidFill>
                  <a:schemeClr val="tx1"/>
                </a:solidFill>
                <a:latin typeface="Calibri" pitchFamily="34" charset="0"/>
                <a:cs typeface="Calibri" pitchFamily="34" charset="0"/>
              </a:rPr>
              <a:t>Dziubiński</a:t>
            </a:r>
            <a:br>
              <a:rPr lang="pl-PL" sz="1200" b="1"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absolwent Wydziału Elektroniki, Fotoniki i Mikrosystemów </a:t>
            </a:r>
            <a:r>
              <a:rPr lang="pl-PL" sz="1200" b="1" spc="-40" dirty="0" err="1">
                <a:solidFill>
                  <a:schemeClr val="bg1">
                    <a:lumMod val="50000"/>
                  </a:schemeClr>
                </a:solidFill>
                <a:latin typeface="Calibri" pitchFamily="34" charset="0"/>
                <a:cs typeface="Calibri" pitchFamily="34" charset="0"/>
              </a:rPr>
              <a:t>PWr</a:t>
            </a:r>
            <a:endParaRPr lang="pl-PL" sz="1200" b="1" spc="-40" dirty="0">
              <a:solidFill>
                <a:schemeClr val="bg1">
                  <a:lumMod val="50000"/>
                </a:schemeClr>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2"/>
            <a:ext cx="5832648"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Elektroniki, Fotoniki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Mikrosystemów</a:t>
            </a:r>
            <a:endParaRPr lang="en-GB" altLang="pl-PL" sz="3200" b="1" dirty="0">
              <a:solidFill>
                <a:srgbClr val="B40000"/>
              </a:solidFill>
              <a:latin typeface="Calibri" pitchFamily="34" charset="0"/>
              <a:cs typeface="Calibri" pitchFamily="34" charset="0"/>
            </a:endParaRPr>
          </a:p>
        </p:txBody>
      </p:sp>
      <p:pic>
        <p:nvPicPr>
          <p:cNvPr id="12" name="Picture 33" descr="logotyp Wydziału Elektroniki, Fotoniki &#10;i Mikrosystemów"/>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791113" y="188640"/>
            <a:ext cx="858197" cy="858197"/>
          </a:xfrm>
          <a:prstGeom prst="rect">
            <a:avLst/>
          </a:prstGeom>
          <a:noFill/>
          <a:ln>
            <a:noFill/>
          </a:ln>
        </p:spPr>
      </p:pic>
      <p:grpSp>
        <p:nvGrpSpPr>
          <p:cNvPr id="13" name="Grupa 12">
            <a:extLst>
              <a:ext uri="{FF2B5EF4-FFF2-40B4-BE49-F238E27FC236}">
                <a16:creationId xmlns:a16="http://schemas.microsoft.com/office/drawing/2014/main" id="{CB574392-EFBB-48AF-8699-5435D33B7086}"/>
              </a:ext>
              <a:ext uri="{C183D7F6-B498-43B3-948B-1728B52AA6E4}">
                <adec:decorative xmlns:adec="http://schemas.microsoft.com/office/drawing/2017/decorative" val="1"/>
              </a:ext>
            </a:extLst>
          </p:cNvPr>
          <p:cNvGrpSpPr/>
          <p:nvPr/>
        </p:nvGrpSpPr>
        <p:grpSpPr>
          <a:xfrm>
            <a:off x="1307464" y="1323441"/>
            <a:ext cx="6480721" cy="2609615"/>
            <a:chOff x="1343471" y="1312088"/>
            <a:chExt cx="6480721" cy="1540848"/>
          </a:xfrm>
        </p:grpSpPr>
        <p:cxnSp>
          <p:nvCxnSpPr>
            <p:cNvPr id="19" name="Łącznik prosty 18">
              <a:extLst>
                <a:ext uri="{FF2B5EF4-FFF2-40B4-BE49-F238E27FC236}">
                  <a16:creationId xmlns:a16="http://schemas.microsoft.com/office/drawing/2014/main" id="{89F27C93-AF0D-4833-8C66-1AC1B9321FD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C7FC4B79-05AC-4506-AAFE-C7B7AC0432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F616B580-9F09-4397-8FE7-855820390BB6}"/>
              </a:ext>
            </a:extLst>
          </p:cNvPr>
          <p:cNvSpPr txBox="1">
            <a:spLocks noChangeArrowheads="1"/>
          </p:cNvSpPr>
          <p:nvPr/>
        </p:nvSpPr>
        <p:spPr bwMode="auto">
          <a:xfrm>
            <a:off x="1271464" y="1362399"/>
            <a:ext cx="6480716" cy="2171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i robotyka (w j. polskim i angielskim) </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Electronic</a:t>
            </a:r>
            <a:r>
              <a:rPr lang="pl-PL" altLang="pl-PL" dirty="0">
                <a:solidFill>
                  <a:schemeClr val="tx2"/>
                </a:solidFill>
                <a:latin typeface="Calibri" pitchFamily="34" charset="0"/>
                <a:cs typeface="Calibri" pitchFamily="34" charset="0"/>
              </a:rPr>
              <a:t> and </a:t>
            </a:r>
            <a:r>
              <a:rPr lang="pl-PL" altLang="pl-PL" dirty="0" err="1">
                <a:solidFill>
                  <a:schemeClr val="tx2"/>
                </a:solidFill>
                <a:latin typeface="Calibri" pitchFamily="34" charset="0"/>
                <a:cs typeface="Calibri" pitchFamily="34" charset="0"/>
              </a:rPr>
              <a:t>Computer</a:t>
            </a:r>
            <a:r>
              <a:rPr lang="pl-PL" altLang="pl-PL" dirty="0">
                <a:solidFill>
                  <a:schemeClr val="tx2"/>
                </a:solidFill>
                <a:latin typeface="Calibri" pitchFamily="34" charset="0"/>
                <a:cs typeface="Calibri" pitchFamily="34" charset="0"/>
              </a:rPr>
              <a:t> Engineering</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(w j. polskim i angielskim)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fotonika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telekomunikacja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Inteligentna elektronika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mikrosystemów </a:t>
            </a:r>
            <a:r>
              <a:rPr lang="pl-PL" altLang="pl-PL" dirty="0" err="1">
                <a:solidFill>
                  <a:schemeClr val="tx2"/>
                </a:solidFill>
                <a:latin typeface="Calibri" pitchFamily="34" charset="0"/>
                <a:cs typeface="Calibri" pitchFamily="34" charset="0"/>
              </a:rPr>
              <a:t>mechatronicznych</a:t>
            </a:r>
            <a:r>
              <a:rPr lang="pl-PL" altLang="pl-PL" dirty="0">
                <a:solidFill>
                  <a:schemeClr val="tx2"/>
                </a:solidFill>
                <a:latin typeface="Calibri" pitchFamily="34" charset="0"/>
                <a:cs typeface="Calibri" pitchFamily="34" charset="0"/>
              </a:rPr>
              <a: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Elektroniczne systemy mechatroniki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5" name="Tytuł 4">
            <a:extLst>
              <a:ext uri="{FF2B5EF4-FFF2-40B4-BE49-F238E27FC236}">
                <a16:creationId xmlns:a16="http://schemas.microsoft.com/office/drawing/2014/main" id="{834C833A-E83F-BD70-0D82-1BFC480FCC47}"/>
              </a:ext>
            </a:extLst>
          </p:cNvPr>
          <p:cNvSpPr>
            <a:spLocks noGrp="1"/>
          </p:cNvSpPr>
          <p:nvPr>
            <p:ph type="title" idx="4294967295"/>
          </p:nvPr>
        </p:nvSpPr>
        <p:spPr>
          <a:xfrm>
            <a:off x="0" y="-2343150"/>
            <a:ext cx="11041063" cy="1549400"/>
          </a:xfrm>
        </p:spPr>
        <p:txBody>
          <a:bodyPr/>
          <a:lstStyle/>
          <a:p>
            <a:pPr rtl="0" eaLnBrk="1" fontAlgn="base" hangingPunct="1"/>
            <a:r>
              <a:rPr lang="pl-PL" sz="3200" b="1" kern="1200" dirty="0">
                <a:solidFill>
                  <a:srgbClr val="B40000"/>
                </a:solidFill>
                <a:effectLst/>
                <a:latin typeface="Calibri" panose="020F0502020204030204" pitchFamily="34" charset="0"/>
                <a:ea typeface="+mn-ea"/>
                <a:cs typeface="Calibri" panose="020F0502020204030204" pitchFamily="34" charset="0"/>
              </a:rPr>
              <a:t>Wydział Elektroniki, Fotoniki i Mikrosystemów</a:t>
            </a:r>
            <a:endParaRPr lang="pl-PL" dirty="0">
              <a:effectLst/>
            </a:endParaRPr>
          </a:p>
        </p:txBody>
      </p:sp>
    </p:spTree>
    <p:extLst>
      <p:ext uri="{BB962C8B-B14F-4D97-AF65-F5344CB8AC3E}">
        <p14:creationId xmlns:p14="http://schemas.microsoft.com/office/powerpoint/2010/main" val="112195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4" y="4581132"/>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„Jeśli ktoś jest zainteresowany innowacyjnymi rozwiązaniami matematycznymi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dla przemysłu, sektora finansowego, medycyny czy biologii molekularnej,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tu znajdzie swoje miejsce. Uniwersalne metody matematyczne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pomagają bowiem w rozwiązywaniu wielu spraw.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Za ich pomocą łatwiej będzie dostrzec zarówno strukturę problemu,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jak i jego złożoność”.</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Aleksander Weron</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Matematyki Politechniki Wrocławskiej</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atematyki"/>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02696" y="116632"/>
            <a:ext cx="978116" cy="978118"/>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Matematyki</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480721" cy="1944200"/>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343476" y="1268761"/>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algorytmy sztucznej inteligencji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Applied </a:t>
            </a:r>
            <a:r>
              <a:rPr lang="pl-PL" altLang="pl-PL" dirty="0" err="1">
                <a:solidFill>
                  <a:schemeClr val="tx2"/>
                </a:solidFill>
                <a:latin typeface="Calibri" pitchFamily="34" charset="0"/>
                <a:cs typeface="Calibri" pitchFamily="34" charset="0"/>
              </a:rPr>
              <a:t>Mathematics</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analiza danych</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i sztuczna inteligencja (I stopień, </a:t>
            </a:r>
            <a:br>
              <a:rPr lang="pl-PL" altLang="pl-PL" dirty="0">
                <a:solidFill>
                  <a:schemeClr val="tx2"/>
                </a:solidFill>
                <a:latin typeface="Calibri" pitchFamily="34" charset="0"/>
                <a:cs typeface="Calibri" pitchFamily="34" charset="0"/>
              </a:rPr>
            </a:br>
            <a:r>
              <a:rPr lang="pl-PL" altLang="pl-PL" dirty="0">
                <a:solidFill>
                  <a:schemeClr val="tx2"/>
                </a:solidFill>
                <a:latin typeface="Calibri" pitchFamily="34" charset="0"/>
                <a:cs typeface="Calibri" pitchFamily="34" charset="0"/>
              </a:rPr>
              <a:t>nowy kierunek w roku </a:t>
            </a:r>
            <a:r>
              <a:rPr lang="pl-PL" altLang="pl-PL" dirty="0" err="1">
                <a:solidFill>
                  <a:schemeClr val="tx2"/>
                </a:solidFill>
                <a:latin typeface="Calibri" pitchFamily="34" charset="0"/>
                <a:cs typeface="Calibri" pitchFamily="34" charset="0"/>
              </a:rPr>
              <a:t>ak</a:t>
            </a:r>
            <a:r>
              <a:rPr lang="pl-PL" altLang="pl-PL" dirty="0">
                <a:solidFill>
                  <a:schemeClr val="tx2"/>
                </a:solidFill>
                <a:latin typeface="Calibri" pitchFamily="34" charset="0"/>
                <a:cs typeface="Calibri" pitchFamily="34" charset="0"/>
              </a:rPr>
              <a:t>. 2025/2026)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endParaRPr lang="pl-PL" altLang="pl-PL" dirty="0">
              <a:solidFill>
                <a:schemeClr val="tx2"/>
              </a:solidFill>
              <a:latin typeface="Calibri" pitchFamily="34" charset="0"/>
              <a:cs typeface="Calibri" pitchFamily="34" charset="0"/>
            </a:endParaRP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descr="budynek Wydziału Matematyki">
            <a:extLst>
              <a:ext uri="{FF2B5EF4-FFF2-40B4-BE49-F238E27FC236}">
                <a16:creationId xmlns:a16="http://schemas.microsoft.com/office/drawing/2014/main" id="{B8DE2333-0A03-4C03-A3CE-4872E2F2AA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7"/>
          </a:xfrm>
          <a:prstGeom prst="rect">
            <a:avLst/>
          </a:prstGeom>
        </p:spPr>
      </p:pic>
      <p:sp>
        <p:nvSpPr>
          <p:cNvPr id="4" name="Tytuł 3">
            <a:extLst>
              <a:ext uri="{FF2B5EF4-FFF2-40B4-BE49-F238E27FC236}">
                <a16:creationId xmlns:a16="http://schemas.microsoft.com/office/drawing/2014/main" id="{C29B3F56-D97D-EE33-0440-D94EF1055B22}"/>
              </a:ext>
            </a:extLst>
          </p:cNvPr>
          <p:cNvSpPr>
            <a:spLocks noGrp="1"/>
          </p:cNvSpPr>
          <p:nvPr>
            <p:ph type="title" idx="4294967295"/>
          </p:nvPr>
        </p:nvSpPr>
        <p:spPr>
          <a:xfrm>
            <a:off x="0" y="-2241550"/>
            <a:ext cx="11041063" cy="1547812"/>
          </a:xfrm>
        </p:spPr>
        <p:txBody>
          <a:bodyPr/>
          <a:lstStyle/>
          <a:p>
            <a:r>
              <a:rPr lang="pl-PL" dirty="0"/>
              <a:t>Wydział Matematyki</a:t>
            </a:r>
          </a:p>
        </p:txBody>
      </p:sp>
    </p:spTree>
    <p:extLst>
      <p:ext uri="{BB962C8B-B14F-4D97-AF65-F5344CB8AC3E}">
        <p14:creationId xmlns:p14="http://schemas.microsoft.com/office/powerpoint/2010/main" val="12328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5" y="4293096"/>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„Nowy kierunek kształcenia oferuje dodatkowe wartości dzięki wyjątkowo nowoczesnemu i interdyscyplinarnemu programowi dedykowanemu przyszłym lekarzom. Nasz program jest niezwykle wszechstronny, obejmuje nauki podstawowe na zaawansowanym poziomie, różnorodne aspekty technologii medycznych, ale przede wszystkim od pierwszych lat studiów proponujemy rozszerzony program szkolenia klinicznego w wysokospecjalistycznych szpitalach, świadczących usługi dla bardzo dużej liczby pacjentów.”</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lek. Halina Podbielska</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Katedra Inżynierii Biomedycznej Politechniki Wrocławskiej </a:t>
            </a:r>
            <a:br>
              <a:rPr lang="pl-PL" sz="1200" b="1" spc="-40" dirty="0">
                <a:solidFill>
                  <a:schemeClr val="bg1">
                    <a:lumMod val="50000"/>
                  </a:schemeClr>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Podstawowych Problemów Techniki</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edyczne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4686" b="26989"/>
          <a:stretch/>
        </p:blipFill>
        <p:spPr bwMode="auto">
          <a:xfrm>
            <a:off x="6320392" y="37138"/>
            <a:ext cx="1512168" cy="1095121"/>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Medyczny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337497"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Kierunek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Lekarski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Elektroradiologia</a:t>
            </a:r>
            <a:r>
              <a:rPr lang="pl-PL" altLang="pl-PL" dirty="0">
                <a:solidFill>
                  <a:schemeClr val="tx2"/>
                </a:solidFill>
                <a:latin typeface="Calibri" pitchFamily="34" charset="0"/>
                <a:cs typeface="Calibri" pitchFamily="34" charset="0"/>
              </a:rPr>
              <a:t> (nowy kierunek w roku </a:t>
            </a:r>
            <a:r>
              <a:rPr lang="pl-PL" altLang="pl-PL" dirty="0" err="1">
                <a:solidFill>
                  <a:schemeClr val="tx2"/>
                </a:solidFill>
                <a:latin typeface="Calibri" pitchFamily="34" charset="0"/>
                <a:cs typeface="Calibri" pitchFamily="34" charset="0"/>
              </a:rPr>
              <a:t>ak</a:t>
            </a:r>
            <a:r>
              <a:rPr lang="pl-PL" altLang="pl-PL" dirty="0">
                <a:solidFill>
                  <a:schemeClr val="tx2"/>
                </a:solidFill>
                <a:latin typeface="Calibri" pitchFamily="34" charset="0"/>
                <a:cs typeface="Calibri" pitchFamily="34" charset="0"/>
              </a:rPr>
              <a:t>. 2025/2026)</a:t>
            </a:r>
            <a:endParaRPr lang="pl-PL" altLang="pl-PL" b="1" dirty="0">
              <a:solidFill>
                <a:schemeClr val="tx2"/>
              </a:solidFill>
              <a:latin typeface="Calibri" pitchFamily="34" charset="0"/>
              <a:cs typeface="Calibri" pitchFamily="34" charset="0"/>
            </a:endParaRPr>
          </a:p>
        </p:txBody>
      </p:sp>
      <p:pic>
        <p:nvPicPr>
          <p:cNvPr id="14" name="Obraz 13" descr="budynek Wydziału Medycznego">
            <a:extLst>
              <a:ext uri="{FF2B5EF4-FFF2-40B4-BE49-F238E27FC236}">
                <a16:creationId xmlns:a16="http://schemas.microsoft.com/office/drawing/2014/main" id="{B8DE2333-0A03-4C03-A3CE-4872E2F2AA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886" r="52293" b="5346"/>
          <a:stretch/>
        </p:blipFill>
        <p:spPr>
          <a:xfrm>
            <a:off x="8051799" y="1"/>
            <a:ext cx="4140201" cy="6858000"/>
          </a:xfrm>
          <a:prstGeom prst="rect">
            <a:avLst/>
          </a:prstGeom>
        </p:spPr>
      </p:pic>
      <p:sp>
        <p:nvSpPr>
          <p:cNvPr id="4" name="Tytuł 3">
            <a:extLst>
              <a:ext uri="{FF2B5EF4-FFF2-40B4-BE49-F238E27FC236}">
                <a16:creationId xmlns:a16="http://schemas.microsoft.com/office/drawing/2014/main" id="{8D97528B-DF8C-A6F4-B1BD-E2CE3A713ABB}"/>
              </a:ext>
            </a:extLst>
          </p:cNvPr>
          <p:cNvSpPr>
            <a:spLocks noGrp="1"/>
          </p:cNvSpPr>
          <p:nvPr>
            <p:ph type="title" idx="4294967295"/>
          </p:nvPr>
        </p:nvSpPr>
        <p:spPr>
          <a:xfrm>
            <a:off x="0" y="-2463800"/>
            <a:ext cx="11041063" cy="1547812"/>
          </a:xfrm>
        </p:spPr>
        <p:txBody>
          <a:bodyPr/>
          <a:lstStyle/>
          <a:p>
            <a:r>
              <a:rPr lang="pl-PL" dirty="0"/>
              <a:t>Wydział Medyczny</a:t>
            </a:r>
          </a:p>
        </p:txBody>
      </p:sp>
    </p:spTree>
    <p:extLst>
      <p:ext uri="{BB962C8B-B14F-4D97-AF65-F5344CB8AC3E}">
        <p14:creationId xmlns:p14="http://schemas.microsoft.com/office/powerpoint/2010/main" val="80660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Legnicy"/>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1" y="0"/>
            <a:ext cx="3967186" cy="6858000"/>
          </a:xfrm>
          <a:prstGeom prst="rect">
            <a:avLst/>
          </a:prstGeom>
        </p:spPr>
      </p:pic>
      <p:sp>
        <p:nvSpPr>
          <p:cNvPr id="3" name="Text Box 1"/>
          <p:cNvSpPr txBox="1">
            <a:spLocks noChangeArrowheads="1"/>
          </p:cNvSpPr>
          <p:nvPr/>
        </p:nvSpPr>
        <p:spPr bwMode="auto">
          <a:xfrm>
            <a:off x="1271464" y="1"/>
            <a:ext cx="5616624" cy="1300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Legnicy</a:t>
            </a:r>
            <a:endParaRPr lang="en-GB" altLang="pl-PL" sz="3200" b="1" dirty="0">
              <a:solidFill>
                <a:srgbClr val="B40000"/>
              </a:solidFill>
              <a:latin typeface="Calibri" pitchFamily="34" charset="0"/>
              <a:cs typeface="Calibri" pitchFamily="34" charset="0"/>
            </a:endParaRPr>
          </a:p>
        </p:txBody>
      </p:sp>
      <p:pic>
        <p:nvPicPr>
          <p:cNvPr id="12" name="Picture 33" descr="logotyp Filii Politechniki Wrocławskiej &#10;w Legnic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944425" y="145068"/>
            <a:ext cx="855297" cy="855297"/>
          </a:xfrm>
          <a:prstGeom prst="rect">
            <a:avLst/>
          </a:prstGeom>
          <a:noFill/>
          <a:ln>
            <a:noFill/>
          </a:ln>
        </p:spPr>
      </p:pic>
      <p:grpSp>
        <p:nvGrpSpPr>
          <p:cNvPr id="13" name="Grupa 12">
            <a:extLst>
              <a:ext uri="{FF2B5EF4-FFF2-40B4-BE49-F238E27FC236}">
                <a16:creationId xmlns:a16="http://schemas.microsoft.com/office/drawing/2014/main" id="{3822D252-58C8-45BB-8A9D-887FF7907CF4}"/>
              </a:ext>
              <a:ext uri="{C183D7F6-B498-43B3-948B-1728B52AA6E4}">
                <adec:decorative xmlns:adec="http://schemas.microsoft.com/office/drawing/2017/decorative" val="1"/>
              </a:ext>
            </a:extLst>
          </p:cNvPr>
          <p:cNvGrpSpPr/>
          <p:nvPr/>
        </p:nvGrpSpPr>
        <p:grpSpPr>
          <a:xfrm>
            <a:off x="1271464" y="1480606"/>
            <a:ext cx="6480721" cy="1300321"/>
            <a:chOff x="1343471" y="1312088"/>
            <a:chExt cx="6480721" cy="1540848"/>
          </a:xfrm>
        </p:grpSpPr>
        <p:cxnSp>
          <p:nvCxnSpPr>
            <p:cNvPr id="16" name="Łącznik prosty 15">
              <a:extLst>
                <a:ext uri="{FF2B5EF4-FFF2-40B4-BE49-F238E27FC236}">
                  <a16:creationId xmlns:a16="http://schemas.microsoft.com/office/drawing/2014/main" id="{2FCCB397-62A1-4467-AE9C-90EFCBC5A761}"/>
                </a:ext>
              </a:extLst>
            </p:cNvPr>
            <p:cNvCxnSpPr>
              <a:cxnSpLocks/>
            </p:cNvCxnSpPr>
            <p:nvPr/>
          </p:nvCxnSpPr>
          <p:spPr>
            <a:xfrm flipH="1">
              <a:off x="1343471" y="1312088"/>
              <a:ext cx="648072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F5F16C22-75CF-4484-96CA-30F588A02712}"/>
                </a:ext>
              </a:extLst>
            </p:cNvPr>
            <p:cNvCxnSpPr>
              <a:cxnSpLocks/>
            </p:cNvCxnSpPr>
            <p:nvPr/>
          </p:nvCxnSpPr>
          <p:spPr>
            <a:xfrm flipH="1">
              <a:off x="1343471" y="2852936"/>
              <a:ext cx="648072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FBBEF06F-00AD-4792-8CD3-CFA90FB59119}"/>
              </a:ext>
            </a:extLst>
          </p:cNvPr>
          <p:cNvSpPr txBox="1">
            <a:spLocks noChangeArrowheads="1"/>
          </p:cNvSpPr>
          <p:nvPr/>
        </p:nvSpPr>
        <p:spPr bwMode="auto">
          <a:xfrm>
            <a:off x="1288050" y="1560940"/>
            <a:ext cx="6480716" cy="8899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Legnicy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i pojazdów (Wydział Mechaniczny)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automatyzacja procesów (Wydział Mechaniczny) </a:t>
            </a:r>
            <a:br>
              <a:rPr lang="pl-PL" altLang="pl-PL" dirty="0">
                <a:solidFill>
                  <a:schemeClr val="tx2"/>
                </a:solidFill>
                <a:latin typeface="Calibri" pitchFamily="34" charset="0"/>
                <a:cs typeface="Calibri" pitchFamily="34" charset="0"/>
              </a:rPr>
            </a:br>
            <a:endParaRPr lang="pl-PL" altLang="pl-PL" b="1" dirty="0">
              <a:solidFill>
                <a:schemeClr val="tx2"/>
              </a:solidFill>
              <a:latin typeface="Calibri" pitchFamily="34" charset="0"/>
              <a:cs typeface="Calibri" pitchFamily="34" charset="0"/>
            </a:endParaRPr>
          </a:p>
        </p:txBody>
      </p:sp>
      <p:sp>
        <p:nvSpPr>
          <p:cNvPr id="2" name="Tytuł 1">
            <a:extLst>
              <a:ext uri="{FF2B5EF4-FFF2-40B4-BE49-F238E27FC236}">
                <a16:creationId xmlns:a16="http://schemas.microsoft.com/office/drawing/2014/main" id="{CAF5EBA2-8223-EF18-DC52-DC3D97412D1F}"/>
              </a:ext>
            </a:extLst>
          </p:cNvPr>
          <p:cNvSpPr>
            <a:spLocks noGrp="1"/>
          </p:cNvSpPr>
          <p:nvPr>
            <p:ph type="title" idx="4294967295"/>
          </p:nvPr>
        </p:nvSpPr>
        <p:spPr>
          <a:xfrm>
            <a:off x="0" y="-2084388"/>
            <a:ext cx="11041063" cy="1549400"/>
          </a:xfrm>
        </p:spPr>
        <p:txBody>
          <a:bodyPr/>
          <a:lstStyle/>
          <a:p>
            <a:r>
              <a:rPr lang="pl-PL" dirty="0"/>
              <a:t>Filia Politechniki Wrocławskiej w Legnicy</a:t>
            </a:r>
          </a:p>
        </p:txBody>
      </p:sp>
    </p:spTree>
    <p:extLst>
      <p:ext uri="{BB962C8B-B14F-4D97-AF65-F5344CB8AC3E}">
        <p14:creationId xmlns:p14="http://schemas.microsoft.com/office/powerpoint/2010/main" val="192253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Jeleniej Górze"/>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17000" contrast="14000"/>
                    </a14:imgEffect>
                  </a14:imgLayer>
                </a14:imgProps>
              </a:ext>
              <a:ext uri="{28A0092B-C50C-407E-A947-70E740481C1C}">
                <a14:useLocalDpi xmlns:a14="http://schemas.microsoft.com/office/drawing/2010/main"/>
              </a:ext>
            </a:extLst>
          </a:blip>
          <a:srcRect/>
          <a:stretch/>
        </p:blipFill>
        <p:spPr>
          <a:xfrm>
            <a:off x="8256241" y="0"/>
            <a:ext cx="3935760" cy="6857996"/>
          </a:xfrm>
          <a:prstGeom prst="rect">
            <a:avLst/>
          </a:prstGeom>
        </p:spPr>
      </p:pic>
      <p:sp>
        <p:nvSpPr>
          <p:cNvPr id="3" name="Text Box 1"/>
          <p:cNvSpPr txBox="1">
            <a:spLocks noChangeArrowheads="1"/>
          </p:cNvSpPr>
          <p:nvPr/>
        </p:nvSpPr>
        <p:spPr bwMode="auto">
          <a:xfrm>
            <a:off x="1271464" y="1"/>
            <a:ext cx="9289032" cy="1286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Jeleniej Górze</a:t>
            </a:r>
            <a:endParaRPr lang="en-GB" altLang="pl-PL" sz="3200" b="1" dirty="0">
              <a:solidFill>
                <a:srgbClr val="B40000"/>
              </a:solidFill>
              <a:latin typeface="Calibri" pitchFamily="34" charset="0"/>
              <a:cs typeface="Calibri" pitchFamily="34" charset="0"/>
            </a:endParaRPr>
          </a:p>
        </p:txBody>
      </p:sp>
      <p:pic>
        <p:nvPicPr>
          <p:cNvPr id="13" name="Picture 33" descr="logotyp Filii Politechniki Wrocławskiej &#10;w Jeleniej Górze"/>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60097" y="57633"/>
            <a:ext cx="964630" cy="964632"/>
          </a:xfrm>
          <a:prstGeom prst="rect">
            <a:avLst/>
          </a:prstGeom>
          <a:noFill/>
          <a:ln>
            <a:noFill/>
          </a:ln>
        </p:spPr>
      </p:pic>
      <p:grpSp>
        <p:nvGrpSpPr>
          <p:cNvPr id="10" name="Grupa 9">
            <a:extLst>
              <a:ext uri="{FF2B5EF4-FFF2-40B4-BE49-F238E27FC236}">
                <a16:creationId xmlns:a16="http://schemas.microsoft.com/office/drawing/2014/main" id="{4A39981F-F612-4D4F-B2FE-1557B9026426}"/>
              </a:ext>
              <a:ext uri="{C183D7F6-B498-43B3-948B-1728B52AA6E4}">
                <adec:decorative xmlns:adec="http://schemas.microsoft.com/office/drawing/2017/decorative" val="1"/>
              </a:ext>
            </a:extLst>
          </p:cNvPr>
          <p:cNvGrpSpPr/>
          <p:nvPr/>
        </p:nvGrpSpPr>
        <p:grpSpPr>
          <a:xfrm>
            <a:off x="1270095" y="1349146"/>
            <a:ext cx="6480721" cy="964632"/>
            <a:chOff x="1343471" y="1312088"/>
            <a:chExt cx="6480721" cy="1540848"/>
          </a:xfrm>
        </p:grpSpPr>
        <p:cxnSp>
          <p:nvCxnSpPr>
            <p:cNvPr id="15" name="Łącznik prosty 14">
              <a:extLst>
                <a:ext uri="{FF2B5EF4-FFF2-40B4-BE49-F238E27FC236}">
                  <a16:creationId xmlns:a16="http://schemas.microsoft.com/office/drawing/2014/main" id="{5DFB439B-F79B-41B2-8DB2-E09B3DA2C09F}"/>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B0BCB52-83B1-49CF-9D5B-BC8D75288FF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7309DD22-E90E-449B-8DE5-FCF7BBA9BE48}"/>
              </a:ext>
            </a:extLst>
          </p:cNvPr>
          <p:cNvSpPr txBox="1">
            <a:spLocks noChangeArrowheads="1"/>
          </p:cNvSpPr>
          <p:nvPr/>
        </p:nvSpPr>
        <p:spPr bwMode="auto">
          <a:xfrm>
            <a:off x="1346505" y="1484784"/>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Jeleniej Górze</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09176EBB-5479-CD0E-C106-C8912B0A54B5}"/>
              </a:ext>
            </a:extLst>
          </p:cNvPr>
          <p:cNvSpPr>
            <a:spLocks noGrp="1"/>
          </p:cNvSpPr>
          <p:nvPr>
            <p:ph type="title" idx="4294967295"/>
          </p:nvPr>
        </p:nvSpPr>
        <p:spPr>
          <a:xfrm>
            <a:off x="0" y="-1912938"/>
            <a:ext cx="11041063" cy="1547813"/>
          </a:xfrm>
        </p:spPr>
        <p:txBody>
          <a:bodyPr/>
          <a:lstStyle/>
          <a:p>
            <a:r>
              <a:rPr lang="pl-PL" dirty="0"/>
              <a:t>Filia Politechniki Wrocławskiej w Jeleniej Górze</a:t>
            </a:r>
          </a:p>
        </p:txBody>
      </p:sp>
    </p:spTree>
    <p:extLst>
      <p:ext uri="{BB962C8B-B14F-4D97-AF65-F5344CB8AC3E}">
        <p14:creationId xmlns:p14="http://schemas.microsoft.com/office/powerpoint/2010/main" val="214740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Wałbrzychu"/>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8604" y="-7551"/>
            <a:ext cx="3893395" cy="6857997"/>
          </a:xfrm>
          <a:prstGeom prst="rect">
            <a:avLst/>
          </a:prstGeom>
        </p:spPr>
      </p:pic>
      <p:sp>
        <p:nvSpPr>
          <p:cNvPr id="3" name="Text Box 1"/>
          <p:cNvSpPr txBox="1">
            <a:spLocks noChangeArrowheads="1"/>
          </p:cNvSpPr>
          <p:nvPr/>
        </p:nvSpPr>
        <p:spPr bwMode="auto">
          <a:xfrm>
            <a:off x="1271464" y="2"/>
            <a:ext cx="5357119" cy="1282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Wałbrzychu</a:t>
            </a:r>
          </a:p>
        </p:txBody>
      </p:sp>
      <p:pic>
        <p:nvPicPr>
          <p:cNvPr id="11" name="Picture 33" descr="logotyp Filii Politechniki Wrocławskiej &#10;w Wałbrzychu&#10;"/>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98525" y="116632"/>
            <a:ext cx="867340" cy="867340"/>
          </a:xfrm>
          <a:prstGeom prst="rect">
            <a:avLst/>
          </a:prstGeom>
          <a:noFill/>
          <a:ln>
            <a:noFill/>
          </a:ln>
        </p:spPr>
      </p:pic>
      <p:grpSp>
        <p:nvGrpSpPr>
          <p:cNvPr id="12" name="Grupa 11">
            <a:extLst>
              <a:ext uri="{FF2B5EF4-FFF2-40B4-BE49-F238E27FC236}">
                <a16:creationId xmlns:a16="http://schemas.microsoft.com/office/drawing/2014/main" id="{1A95EF41-49CC-40E9-B73C-63B6A13D877D}"/>
              </a:ext>
              <a:ext uri="{C183D7F6-B498-43B3-948B-1728B52AA6E4}">
                <adec:decorative xmlns:adec="http://schemas.microsoft.com/office/drawing/2017/decorative" val="1"/>
              </a:ext>
            </a:extLst>
          </p:cNvPr>
          <p:cNvGrpSpPr/>
          <p:nvPr/>
        </p:nvGrpSpPr>
        <p:grpSpPr>
          <a:xfrm>
            <a:off x="1271459" y="1501439"/>
            <a:ext cx="6480721" cy="1418947"/>
            <a:chOff x="1343471" y="1312088"/>
            <a:chExt cx="6480721" cy="1540848"/>
          </a:xfrm>
        </p:grpSpPr>
        <p:cxnSp>
          <p:nvCxnSpPr>
            <p:cNvPr id="16" name="Łącznik prosty 15">
              <a:extLst>
                <a:ext uri="{FF2B5EF4-FFF2-40B4-BE49-F238E27FC236}">
                  <a16:creationId xmlns:a16="http://schemas.microsoft.com/office/drawing/2014/main" id="{89FBDDCD-1F1B-42F5-9251-4BDB15E503B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CB2697C4-623F-4078-9AAA-367EBA0817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543CA37C-E860-4937-B405-21547D62A26F}"/>
              </a:ext>
            </a:extLst>
          </p:cNvPr>
          <p:cNvSpPr txBox="1">
            <a:spLocks noChangeArrowheads="1"/>
          </p:cNvSpPr>
          <p:nvPr/>
        </p:nvSpPr>
        <p:spPr bwMode="auto">
          <a:xfrm>
            <a:off x="1271464" y="1567476"/>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Wałbrzychu</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(Wydział Mechaniczny)</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75833E87-E3FE-F94D-B1BB-7FB78C58F6DA}"/>
              </a:ext>
            </a:extLst>
          </p:cNvPr>
          <p:cNvSpPr>
            <a:spLocks noGrp="1"/>
          </p:cNvSpPr>
          <p:nvPr>
            <p:ph type="title" idx="4294967295"/>
          </p:nvPr>
        </p:nvSpPr>
        <p:spPr>
          <a:xfrm>
            <a:off x="0" y="-2105025"/>
            <a:ext cx="11041063" cy="1549400"/>
          </a:xfrm>
        </p:spPr>
        <p:txBody>
          <a:bodyPr/>
          <a:lstStyle/>
          <a:p>
            <a:r>
              <a:rPr lang="pl-PL" dirty="0"/>
              <a:t>Filia Politechniki Wrocławskiej w Wałbrzychu</a:t>
            </a:r>
          </a:p>
        </p:txBody>
      </p:sp>
    </p:spTree>
    <p:extLst>
      <p:ext uri="{BB962C8B-B14F-4D97-AF65-F5344CB8AC3E}">
        <p14:creationId xmlns:p14="http://schemas.microsoft.com/office/powerpoint/2010/main" val="228989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925343"/>
            <a:ext cx="6624736"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spcBef>
                <a:spcPts val="0"/>
              </a:spcBef>
            </a:pPr>
            <a:r>
              <a:rPr lang="pl-PL" b="1" dirty="0">
                <a:latin typeface="Calibri" panose="020F0502020204030204" pitchFamily="34" charset="0"/>
                <a:cs typeface="Calibri" panose="020F0502020204030204" pitchFamily="34" charset="0"/>
              </a:rPr>
              <a:t>Szkoła Doktorska Politechniki Wrocławskiej działa od 1 października 2019 r. Kandydaci mogą podjąć naukę w jednej z trzynastu dyscyplin kształcenia:</a:t>
            </a: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a:solidFill>
                  <a:srgbClr val="B11D09"/>
                </a:solidFill>
                <a:latin typeface="Calibri" panose="020F0502020204030204" pitchFamily="34" charset="0"/>
                <a:cs typeface="Calibri" pitchFamily="34" charset="0"/>
              </a:rPr>
              <a:t>Szkoła Doktorska</a:t>
            </a:r>
          </a:p>
        </p:txBody>
      </p:sp>
      <p:pic>
        <p:nvPicPr>
          <p:cNvPr id="42" name="Obraz 4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
        <p:nvSpPr>
          <p:cNvPr id="43" name="pole tekstowe 42"/>
          <p:cNvSpPr txBox="1"/>
          <p:nvPr/>
        </p:nvSpPr>
        <p:spPr>
          <a:xfrm>
            <a:off x="1271465" y="4584060"/>
            <a:ext cx="4766670" cy="2123658"/>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ścisłych i przyrodniczych</a:t>
            </a:r>
          </a:p>
          <a:p>
            <a:endParaRPr lang="pl-PL" sz="14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matematyka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chemiczne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fizyczne </a:t>
            </a:r>
          </a:p>
          <a:p>
            <a:endParaRPr lang="pl-PL" sz="1400" b="1" dirty="0">
              <a:latin typeface="Calibri" panose="020F0502020204030204" pitchFamily="34" charset="0"/>
              <a:cs typeface="Calibri" panose="020F0502020204030204" pitchFamily="34" charset="0"/>
            </a:endParaRPr>
          </a:p>
          <a:p>
            <a:r>
              <a:rPr lang="pl-PL" sz="1600" b="1" dirty="0">
                <a:solidFill>
                  <a:schemeClr val="bg1">
                    <a:lumMod val="50000"/>
                  </a:schemeClr>
                </a:solidFill>
                <a:latin typeface="Calibri" panose="020F0502020204030204" pitchFamily="34" charset="0"/>
                <a:cs typeface="Calibri" panose="020F0502020204030204" pitchFamily="34" charset="0"/>
              </a:rPr>
              <a:t>Dziedzina nauk społecznych</a:t>
            </a:r>
          </a:p>
          <a:p>
            <a:endParaRPr lang="pl-PL" sz="1400" b="1"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o zarządzaniu i jakości</a:t>
            </a:r>
          </a:p>
        </p:txBody>
      </p:sp>
      <p:sp>
        <p:nvSpPr>
          <p:cNvPr id="44" name="pole tekstowe 43"/>
          <p:cNvSpPr txBox="1"/>
          <p:nvPr/>
        </p:nvSpPr>
        <p:spPr>
          <a:xfrm>
            <a:off x="1271465" y="1819889"/>
            <a:ext cx="5827529" cy="2462213"/>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inżynieryjno-technicznych</a:t>
            </a:r>
          </a:p>
          <a:p>
            <a:endParaRPr lang="pl-PL" sz="12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architektura i urbanistyka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automatyka elektronika i elektrotechnika i technologie kosmiczne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informatyka techniczna i telekomunikacja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biomedyczna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chemiczna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lądowa, geodezja i transport </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mechaniczna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środowiska, górnictwo i energetyka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materiałowa </a:t>
            </a:r>
          </a:p>
        </p:txBody>
      </p:sp>
      <p:grpSp>
        <p:nvGrpSpPr>
          <p:cNvPr id="16" name="Grupa 15">
            <a:extLst>
              <a:ext uri="{FF2B5EF4-FFF2-40B4-BE49-F238E27FC236}">
                <a16:creationId xmlns:a16="http://schemas.microsoft.com/office/drawing/2014/main" id="{1A0CF7C4-5A01-4AE2-9D12-D18620EC57A8}"/>
              </a:ext>
              <a:ext uri="{C183D7F6-B498-43B3-948B-1728B52AA6E4}">
                <adec:decorative xmlns:adec="http://schemas.microsoft.com/office/drawing/2017/decorative" val="1"/>
              </a:ext>
            </a:extLst>
          </p:cNvPr>
          <p:cNvGrpSpPr/>
          <p:nvPr/>
        </p:nvGrpSpPr>
        <p:grpSpPr>
          <a:xfrm>
            <a:off x="1375014" y="1778408"/>
            <a:ext cx="3672407" cy="399337"/>
            <a:chOff x="1343471" y="1312088"/>
            <a:chExt cx="6408709" cy="1540848"/>
          </a:xfrm>
        </p:grpSpPr>
        <p:cxnSp>
          <p:nvCxnSpPr>
            <p:cNvPr id="17" name="Łącznik prosty 16">
              <a:extLst>
                <a:ext uri="{FF2B5EF4-FFF2-40B4-BE49-F238E27FC236}">
                  <a16:creationId xmlns:a16="http://schemas.microsoft.com/office/drawing/2014/main" id="{A220518C-4220-482F-A029-2DF982491CE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4FB66BC6-08B6-484C-B140-B85498C9640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9" name="Grupa 18">
            <a:extLst>
              <a:ext uri="{FF2B5EF4-FFF2-40B4-BE49-F238E27FC236}">
                <a16:creationId xmlns:a16="http://schemas.microsoft.com/office/drawing/2014/main" id="{E17FDFAC-D5C4-4B4A-953D-91FCDC68F997}"/>
              </a:ext>
              <a:ext uri="{C183D7F6-B498-43B3-948B-1728B52AA6E4}">
                <adec:decorative xmlns:adec="http://schemas.microsoft.com/office/drawing/2017/decorative" val="1"/>
              </a:ext>
            </a:extLst>
          </p:cNvPr>
          <p:cNvGrpSpPr/>
          <p:nvPr/>
        </p:nvGrpSpPr>
        <p:grpSpPr>
          <a:xfrm>
            <a:off x="1271465" y="4521001"/>
            <a:ext cx="3672407" cy="399337"/>
            <a:chOff x="1343471" y="1312088"/>
            <a:chExt cx="6408709" cy="1540848"/>
          </a:xfrm>
        </p:grpSpPr>
        <p:cxnSp>
          <p:nvCxnSpPr>
            <p:cNvPr id="20" name="Łącznik prosty 19">
              <a:extLst>
                <a:ext uri="{FF2B5EF4-FFF2-40B4-BE49-F238E27FC236}">
                  <a16:creationId xmlns:a16="http://schemas.microsoft.com/office/drawing/2014/main" id="{C30D7065-7F4C-4374-BFEB-AA643A2F63B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F64D99D-6095-4624-9448-33A77752415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2" name="Grupa 21">
            <a:extLst>
              <a:ext uri="{FF2B5EF4-FFF2-40B4-BE49-F238E27FC236}">
                <a16:creationId xmlns:a16="http://schemas.microsoft.com/office/drawing/2014/main" id="{0AC05120-7A87-42AB-A8CF-52D0859F8356}"/>
              </a:ext>
              <a:ext uri="{C183D7F6-B498-43B3-948B-1728B52AA6E4}">
                <adec:decorative xmlns:adec="http://schemas.microsoft.com/office/drawing/2017/decorative" val="1"/>
              </a:ext>
            </a:extLst>
          </p:cNvPr>
          <p:cNvGrpSpPr/>
          <p:nvPr/>
        </p:nvGrpSpPr>
        <p:grpSpPr>
          <a:xfrm>
            <a:off x="1344315" y="5860532"/>
            <a:ext cx="3672407" cy="399337"/>
            <a:chOff x="1343471" y="1312088"/>
            <a:chExt cx="6408709" cy="1540848"/>
          </a:xfrm>
        </p:grpSpPr>
        <p:cxnSp>
          <p:nvCxnSpPr>
            <p:cNvPr id="23" name="Łącznik prosty 22">
              <a:extLst>
                <a:ext uri="{FF2B5EF4-FFF2-40B4-BE49-F238E27FC236}">
                  <a16:creationId xmlns:a16="http://schemas.microsoft.com/office/drawing/2014/main" id="{4847806D-A716-4CDD-85A9-2B8791CF315B}"/>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4" name="Łącznik prosty 23">
              <a:extLst>
                <a:ext uri="{FF2B5EF4-FFF2-40B4-BE49-F238E27FC236}">
                  <a16:creationId xmlns:a16="http://schemas.microsoft.com/office/drawing/2014/main" id="{6E84B9B9-91A1-4C66-AF5B-2FE90FE7BFE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6291F482-C06C-DB57-7612-23F8E4539792}"/>
              </a:ext>
            </a:extLst>
          </p:cNvPr>
          <p:cNvSpPr>
            <a:spLocks noGrp="1"/>
          </p:cNvSpPr>
          <p:nvPr>
            <p:ph type="title" idx="4294967295"/>
          </p:nvPr>
        </p:nvSpPr>
        <p:spPr>
          <a:xfrm>
            <a:off x="0" y="-2411413"/>
            <a:ext cx="11041063" cy="1549400"/>
          </a:xfrm>
        </p:spPr>
        <p:txBody>
          <a:bodyPr/>
          <a:lstStyle/>
          <a:p>
            <a:r>
              <a:rPr lang="pl-PL" dirty="0"/>
              <a:t>Szkoła Doktorska</a:t>
            </a:r>
          </a:p>
        </p:txBody>
      </p:sp>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9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anose="020F0502020204030204" pitchFamily="34" charset="0"/>
                <a:cs typeface="Calibri" pitchFamily="34" charset="0"/>
              </a:rPr>
              <a:t>Jakość kształcenia i akredytacje</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272161" y="836712"/>
            <a:ext cx="10656487" cy="5504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1008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Komisja Ewaluacji Nauki (KEN) ocena dyscyplin za lata 2017-2021</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fizyczne</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chemiczne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Matematyka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chemiczna </a:t>
            </a:r>
          </a:p>
          <a:p>
            <a:pPr marL="171450" lvl="0" indent="0" eaLnBrk="1" hangingPunct="1">
              <a:spcBef>
                <a:spcPts val="0"/>
              </a:spcBef>
              <a:buClr>
                <a:schemeClr val="bg1">
                  <a:lumMod val="65000"/>
                </a:schemeClr>
              </a:buClr>
              <a:tabLst/>
              <a:defRPr/>
            </a:pPr>
            <a:endParaRPr lang="pl-PL" altLang="pl-PL" sz="1350"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Architektura i urbanistyka </a:t>
            </a: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Automatyka, elektronika i elektrotechnika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Informatyka techniczna i telekomunikacja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biomedyczna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lądowa i transport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mechaniczna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materiałowa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Inżynieria środowiskowa, górnictwo i energetyka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Nauki o zarządzaniu i jakości</a:t>
            </a:r>
          </a:p>
          <a:p>
            <a:pPr marL="0" lvl="0" indent="0" eaLnBrk="1" hangingPunct="1">
              <a:spcBef>
                <a:spcPts val="0"/>
              </a:spcBef>
              <a:buClr>
                <a:srgbClr val="C00000"/>
              </a:buClr>
              <a:buFont typeface="Arial" panose="020B0604020202020204" pitchFamily="34" charset="0"/>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Chemistry</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Thematic</a:t>
            </a:r>
            <a:r>
              <a:rPr lang="pl-PL" altLang="pl-PL" sz="1350" b="1" dirty="0">
                <a:solidFill>
                  <a:schemeClr val="tx1"/>
                </a:solidFill>
                <a:latin typeface="Calibri" pitchFamily="34" charset="0"/>
                <a:cs typeface="Calibri" pitchFamily="34" charset="0"/>
              </a:rPr>
              <a:t> Network (ECTN)</a:t>
            </a:r>
          </a:p>
          <a:p>
            <a:pPr marL="0" indent="0" eaLnBrk="1" hangingPunct="1">
              <a:spcBef>
                <a:spcPts val="0"/>
              </a:spcBef>
              <a:buClr>
                <a:schemeClr val="bg1">
                  <a:lumMod val="50000"/>
                </a:schemeClr>
              </a:buClr>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Chemistry</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Doctorate</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Eurolabel</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Inżynieria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Eurobachelor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i analityka przemysłowa </a:t>
            </a:r>
            <a:br>
              <a:rPr lang="pl-PL" altLang="pl-PL" sz="1350" dirty="0">
                <a:solidFill>
                  <a:prstClr val="black"/>
                </a:solidFill>
                <a:latin typeface="Calibri" pitchFamily="34" charset="0"/>
                <a:ea typeface="+mn-ea"/>
                <a:cs typeface="Calibri" pitchFamily="34" charset="0"/>
              </a:rPr>
            </a:br>
            <a:r>
              <a:rPr lang="pl-PL" altLang="pl-PL" sz="1350" dirty="0">
                <a:solidFill>
                  <a:prstClr val="black"/>
                </a:solidFill>
                <a:latin typeface="Calibri" pitchFamily="34" charset="0"/>
                <a:ea typeface="+mn-ea"/>
                <a:cs typeface="Calibri" pitchFamily="34" charset="0"/>
              </a:rPr>
              <a:t>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Euromaster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Consortium</a:t>
            </a:r>
            <a:r>
              <a:rPr lang="pl-PL" altLang="pl-PL" sz="1350" b="1" dirty="0">
                <a:solidFill>
                  <a:schemeClr val="tx1"/>
                </a:solidFill>
                <a:latin typeface="Calibri" pitchFamily="34" charset="0"/>
                <a:cs typeface="Calibri" pitchFamily="34" charset="0"/>
              </a:rPr>
              <a:t> for </a:t>
            </a:r>
            <a:r>
              <a:rPr lang="pl-PL" altLang="pl-PL" sz="1350" b="1" dirty="0" err="1">
                <a:solidFill>
                  <a:schemeClr val="tx1"/>
                </a:solidFill>
                <a:latin typeface="Calibri" pitchFamily="34" charset="0"/>
                <a:cs typeface="Calibri" pitchFamily="34" charset="0"/>
              </a:rPr>
              <a:t>Mathematics</a:t>
            </a:r>
            <a:r>
              <a:rPr lang="pl-PL" altLang="pl-PL" sz="1350" b="1" dirty="0">
                <a:solidFill>
                  <a:schemeClr val="tx1"/>
                </a:solidFill>
                <a:latin typeface="Calibri" pitchFamily="34" charset="0"/>
                <a:cs typeface="Calibri" pitchFamily="34" charset="0"/>
              </a:rPr>
              <a:t> in </a:t>
            </a:r>
            <a:r>
              <a:rPr lang="pl-PL" altLang="pl-PL" sz="1350" b="1" dirty="0" err="1">
                <a:solidFill>
                  <a:schemeClr val="tx1"/>
                </a:solidFill>
                <a:latin typeface="Calibri" pitchFamily="34" charset="0"/>
                <a:cs typeface="Calibri" pitchFamily="34" charset="0"/>
              </a:rPr>
              <a:t>Industry</a:t>
            </a: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285750" indent="-2857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akredytacja dla studiów II stopnia na kierunku Applied </a:t>
            </a:r>
            <a:r>
              <a:rPr lang="pl-PL" altLang="pl-PL" sz="1350" dirty="0" err="1">
                <a:solidFill>
                  <a:schemeClr val="tx1"/>
                </a:solidFill>
                <a:latin typeface="Calibri" pitchFamily="34" charset="0"/>
                <a:cs typeface="Calibri" pitchFamily="34" charset="0"/>
              </a:rPr>
              <a:t>Mathematics</a:t>
            </a:r>
            <a:r>
              <a:rPr lang="pl-PL" altLang="pl-PL" sz="1350" dirty="0">
                <a:solidFill>
                  <a:schemeClr val="tx1"/>
                </a:solidFill>
                <a:latin typeface="Calibri" pitchFamily="34" charset="0"/>
                <a:cs typeface="Calibri" pitchFamily="34" charset="0"/>
              </a:rPr>
              <a:t>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r>
              <a:rPr lang="en-US" altLang="pl-PL" sz="1350" b="1" dirty="0">
                <a:solidFill>
                  <a:schemeClr val="tx1"/>
                </a:solidFill>
                <a:latin typeface="Calibri" pitchFamily="34" charset="0"/>
                <a:cs typeface="Calibri" pitchFamily="34" charset="0"/>
              </a:rPr>
              <a:t>European Accreditation of Engineering </a:t>
            </a:r>
            <a:r>
              <a:rPr lang="pl-PL" altLang="pl-PL" sz="1350" b="1" dirty="0" err="1">
                <a:solidFill>
                  <a:schemeClr val="tx1"/>
                </a:solidFill>
                <a:latin typeface="Calibri" pitchFamily="34" charset="0"/>
                <a:cs typeface="Calibri" pitchFamily="34" charset="0"/>
              </a:rPr>
              <a:t>Programmes</a:t>
            </a:r>
            <a:endParaRPr lang="pl-PL" altLang="pl-PL" sz="1350" b="1" dirty="0">
              <a:solidFill>
                <a:schemeClr val="tx1"/>
              </a:solidFill>
              <a:latin typeface="Calibri" pitchFamily="34" charset="0"/>
              <a:cs typeface="Calibri" pitchFamily="34" charset="0"/>
            </a:endParaRPr>
          </a:p>
          <a:p>
            <a:pPr indent="0">
              <a:spcBef>
                <a:spcPts val="0"/>
              </a:spcBef>
              <a:buClr>
                <a:schemeClr val="bg1">
                  <a:lumMod val="50000"/>
                </a:schemeClr>
              </a:buClr>
              <a:defRPr/>
            </a:pPr>
            <a:endParaRPr lang="pl-PL" altLang="pl-PL" sz="1350" b="1"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Elektrotechnika</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Budownictwo</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kierunkach: Biotechnologia, Inżynieria chemiczna i procesowa, Technologia chemiczna </a:t>
            </a:r>
          </a:p>
          <a:p>
            <a:pPr marL="0" indent="0" eaLnBrk="1" hangingPunct="1">
              <a:spcBef>
                <a:spcPts val="0"/>
              </a:spcBef>
              <a:buClr>
                <a:schemeClr val="bg1">
                  <a:lumMod val="65000"/>
                </a:schemeClr>
              </a:buClr>
              <a:defRPr/>
            </a:pPr>
            <a:endParaRPr lang="pl-PL" altLang="pl-PL" sz="1350" dirty="0">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b="1" dirty="0">
                <a:solidFill>
                  <a:schemeClr val="tx1"/>
                </a:solidFill>
                <a:latin typeface="Calibri" pitchFamily="34" charset="0"/>
                <a:cs typeface="Calibri" pitchFamily="34" charset="0"/>
              </a:rPr>
              <a:t>Akredytacja Studia z Przyszłością 2024</a:t>
            </a:r>
          </a:p>
          <a:p>
            <a:pPr marL="0" indent="0" eaLnBrk="1" hangingPunct="1">
              <a:spcBef>
                <a:spcPts val="0"/>
              </a:spcBef>
              <a:buClr>
                <a:schemeClr val="bg1">
                  <a:lumMod val="50000"/>
                </a:schemeClr>
              </a:buClr>
              <a:defRPr/>
            </a:pP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kierunek </a:t>
            </a:r>
            <a:r>
              <a:rPr lang="en-US" altLang="pl-PL" sz="1350" dirty="0">
                <a:solidFill>
                  <a:schemeClr val="tx1"/>
                </a:solidFill>
                <a:latin typeface="Calibri" pitchFamily="34" charset="0"/>
                <a:cs typeface="Calibri" pitchFamily="34" charset="0"/>
              </a:rPr>
              <a:t>Sustainable Biomass and Bioproducts Engineering</a:t>
            </a:r>
            <a:endParaRPr lang="pl-PL" altLang="pl-PL" sz="1350" dirty="0">
              <a:solidFill>
                <a:schemeClr val="tx1"/>
              </a:solidFill>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studia podyplomowe: Tworzywa sztuczne w budowie maszyn</a:t>
            </a:r>
          </a:p>
          <a:p>
            <a:pPr marL="171450" indent="-171450" eaLnBrk="1" hangingPunct="1">
              <a:spcBef>
                <a:spcPts val="0"/>
              </a:spcBef>
              <a:buClr>
                <a:schemeClr val="bg1">
                  <a:lumMod val="65000"/>
                </a:schemeClr>
              </a:buClr>
              <a:buFont typeface="Wingdings" panose="05000000000000000000" pitchFamily="2" charset="2"/>
              <a:buChar char="§"/>
              <a:defRPr/>
            </a:pPr>
            <a:endParaRPr lang="pl-PL" altLang="pl-PL" sz="1350" b="1" dirty="0">
              <a:ln w="0"/>
              <a:latin typeface="Calibri" pitchFamily="34" charset="0"/>
              <a:cs typeface="Calibri" pitchFamily="34" charset="0"/>
            </a:endParaRPr>
          </a:p>
          <a:p>
            <a:pPr marL="0" indent="0">
              <a:buClr>
                <a:schemeClr val="bg1">
                  <a:lumMod val="50000"/>
                </a:schemeClr>
              </a:buClr>
              <a:defRPr/>
            </a:pPr>
            <a:r>
              <a:rPr lang="pl-PL" altLang="pl-PL" sz="1350" b="1" dirty="0">
                <a:solidFill>
                  <a:schemeClr val="tx1"/>
                </a:solidFill>
                <a:latin typeface="Calibri" pitchFamily="34" charset="0"/>
                <a:cs typeface="Calibri" pitchFamily="34" charset="0"/>
              </a:rPr>
              <a:t>Stowarzyszenie Akademickich Ośrodków Nauczania Języków Obcych</a:t>
            </a:r>
            <a:br>
              <a:rPr lang="pl-PL" altLang="pl-PL" sz="1350" b="1"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Studium Języków Obcych </a:t>
            </a:r>
            <a:r>
              <a:rPr lang="pl-PL" altLang="pl-PL" sz="1350" dirty="0" err="1">
                <a:solidFill>
                  <a:schemeClr val="tx1"/>
                </a:solidFill>
                <a:latin typeface="Calibri" pitchFamily="34" charset="0"/>
                <a:cs typeface="Calibri" pitchFamily="34" charset="0"/>
              </a:rPr>
              <a:t>PWr</a:t>
            </a:r>
            <a:r>
              <a:rPr lang="pl-PL" altLang="pl-PL" sz="1350" dirty="0">
                <a:solidFill>
                  <a:schemeClr val="tx1"/>
                </a:solidFill>
                <a:latin typeface="Calibri" pitchFamily="34" charset="0"/>
                <a:cs typeface="Calibri" pitchFamily="34" charset="0"/>
              </a:rPr>
              <a:t> – ocena wyróżniająca</a:t>
            </a:r>
          </a:p>
          <a:p>
            <a:pPr marL="0" indent="0" eaLnBrk="1" hangingPunct="1">
              <a:spcBef>
                <a:spcPts val="0"/>
              </a:spcBef>
              <a:buClr>
                <a:schemeClr val="bg1">
                  <a:lumMod val="50000"/>
                </a:schemeClr>
              </a:buClr>
              <a:defRPr/>
            </a:pPr>
            <a:endParaRPr lang="pl-PL" altLang="pl-PL" sz="135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dirty="0">
                <a:solidFill>
                  <a:schemeClr val="tx1"/>
                </a:solidFill>
                <a:latin typeface="Calibri" pitchFamily="34" charset="0"/>
                <a:cs typeface="Calibri" pitchFamily="34" charset="0"/>
              </a:rPr>
              <a:t> </a:t>
            </a:r>
            <a:r>
              <a:rPr lang="pl-PL" altLang="pl-PL" sz="1350" b="1" dirty="0">
                <a:solidFill>
                  <a:schemeClr val="tx1"/>
                </a:solidFill>
                <a:latin typeface="Calibri" pitchFamily="34" charset="0"/>
                <a:cs typeface="Calibri" pitchFamily="34" charset="0"/>
              </a:rPr>
              <a:t>Akredytacja IES (Certyfikat łączony razem z ICI)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171450" lvl="0" indent="-18000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kierunki: Zarządzanie oraz Inżynieria zarządzania</a:t>
            </a:r>
          </a:p>
          <a:p>
            <a:pPr marL="0" indent="0" eaLnBrk="1" hangingPunct="1">
              <a:spcBef>
                <a:spcPts val="0"/>
              </a:spcBef>
              <a:buClr>
                <a:schemeClr val="bg1">
                  <a:lumMod val="50000"/>
                </a:schemeClr>
              </a:buClr>
              <a:defRPr/>
            </a:pPr>
            <a:br>
              <a:rPr lang="pl-PL" altLang="pl-PL" sz="1350"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p:txBody>
      </p:sp>
      <p:sp>
        <p:nvSpPr>
          <p:cNvPr id="8" name="Owal 7">
            <a:extLst>
              <a:ext uri="{FF2B5EF4-FFF2-40B4-BE49-F238E27FC236}">
                <a16:creationId xmlns:a16="http://schemas.microsoft.com/office/drawing/2014/main" id="{63FF2D9F-BE7E-4D52-844D-F3A88362BDE6}"/>
              </a:ext>
              <a:ext uri="{C183D7F6-B498-43B3-948B-1728B52AA6E4}">
                <adec:decorative xmlns:adec="http://schemas.microsoft.com/office/drawing/2017/decorative" val="1"/>
              </a:ext>
            </a:extLst>
          </p:cNvPr>
          <p:cNvSpPr/>
          <p:nvPr/>
        </p:nvSpPr>
        <p:spPr>
          <a:xfrm>
            <a:off x="4367808" y="1268760"/>
            <a:ext cx="2003430" cy="1981522"/>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33E5EB04-E60C-8194-1651-D1A4B546CE53}"/>
              </a:ext>
            </a:extLst>
          </p:cNvPr>
          <p:cNvSpPr>
            <a:spLocks noGrp="1"/>
          </p:cNvSpPr>
          <p:nvPr>
            <p:ph type="title" idx="4294967295"/>
          </p:nvPr>
        </p:nvSpPr>
        <p:spPr>
          <a:xfrm>
            <a:off x="0" y="-2238375"/>
            <a:ext cx="11041063" cy="1547812"/>
          </a:xfrm>
        </p:spPr>
        <p:txBody>
          <a:bodyPr/>
          <a:lstStyle/>
          <a:p>
            <a:r>
              <a:rPr lang="pl-PL" dirty="0"/>
              <a:t>Jakość kształcenia i akredytacje</a:t>
            </a:r>
          </a:p>
        </p:txBody>
      </p:sp>
    </p:spTree>
    <p:extLst>
      <p:ext uri="{BB962C8B-B14F-4D97-AF65-F5344CB8AC3E}">
        <p14:creationId xmlns:p14="http://schemas.microsoft.com/office/powerpoint/2010/main" val="455181434"/>
      </p:ext>
    </p:extLst>
  </p:cSld>
  <p:clrMapOvr>
    <a:masterClrMapping/>
  </p:clrMapOvr>
  <p:transition>
    <p:randomBa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1052737"/>
            <a:ext cx="4540687"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b="1" dirty="0">
                <a:solidFill>
                  <a:schemeClr val="tx1"/>
                </a:solidFill>
                <a:latin typeface="Calibri"/>
                <a:ea typeface="Microsoft YaHei"/>
                <a:cs typeface="Calibri"/>
              </a:rPr>
              <a:t>W 2016 r. Komisja Europejska przyznała Politechnice Wrocławskiej prestiżowe logo „HR Excellence in </a:t>
            </a:r>
            <a:r>
              <a:rPr lang="pl-PL" altLang="pl-PL" sz="1800" b="1" dirty="0" err="1">
                <a:solidFill>
                  <a:schemeClr val="tx1"/>
                </a:solidFill>
                <a:latin typeface="Calibri"/>
                <a:ea typeface="Microsoft YaHei"/>
                <a:cs typeface="Calibri"/>
              </a:rPr>
              <a:t>Research</a:t>
            </a:r>
            <a:r>
              <a:rPr lang="pl-PL" altLang="pl-PL" sz="1800" b="1" dirty="0">
                <a:solidFill>
                  <a:schemeClr val="tx1"/>
                </a:solidFill>
                <a:latin typeface="Calibri"/>
                <a:ea typeface="Microsoft YaHei"/>
                <a:cs typeface="Calibri"/>
              </a:rPr>
              <a:t>”. Nadawane jest ono instytucjom, które stosują zasady Europejskiej Karty Naukowca i Kodeksu postępowania przy rekrutacji pracowników naukowych. </a:t>
            </a:r>
            <a:endParaRPr lang="pl-PL" altLang="pl-PL" sz="18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199456" y="0"/>
            <a:ext cx="7416824" cy="1063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Europejska Karta Naukowca</a:t>
            </a:r>
          </a:p>
        </p:txBody>
      </p:sp>
      <p:pic>
        <p:nvPicPr>
          <p:cNvPr id="5" name="Obraz 4" descr="Logotyp &quot;HR Excellence in Research&quot;"/>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86834" y="1196751"/>
            <a:ext cx="1852443" cy="1356253"/>
          </a:xfrm>
          <a:prstGeom prst="rect">
            <a:avLst/>
          </a:prstGeom>
        </p:spPr>
      </p:pic>
      <p:pic>
        <p:nvPicPr>
          <p:cNvPr id="7" name="Obraz 6">
            <a:extLst>
              <a:ext uri="{FF2B5EF4-FFF2-40B4-BE49-F238E27FC236}">
                <a16:creationId xmlns:a16="http://schemas.microsoft.com/office/drawing/2014/main" id="{20B526BA-6515-40A7-BDF1-4826FFDC560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71464" y="3297684"/>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Posiadanie znaku „HR Excellence in Research” jest premiowane m.in. w międzynarodowych konkursach grantowych Komisji Europejskiej, krajowych konkursach grantowych Narodowego Centrum Nauki i Narodowego Centrum Badań i Rozwoju oraz konkursach i programach finansowania nauki </a:t>
            </a:r>
            <a:r>
              <a:rPr lang="pl-PL" altLang="pl-PL" sz="1800" dirty="0" err="1">
                <a:solidFill>
                  <a:schemeClr val="tx1"/>
                </a:solidFill>
                <a:latin typeface="Calibri" pitchFamily="34" charset="0"/>
                <a:cs typeface="Calibri" pitchFamily="34" charset="0"/>
              </a:rPr>
              <a:t>MNiSW</a:t>
            </a:r>
            <a:r>
              <a:rPr lang="pl-PL" altLang="pl-PL" sz="1800" dirty="0">
                <a:solidFill>
                  <a:schemeClr val="tx1"/>
                </a:solidFill>
                <a:latin typeface="Calibri" pitchFamily="34" charset="0"/>
                <a:cs typeface="Calibri" pitchFamily="34" charset="0"/>
              </a:rPr>
              <a:t>.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Logo to dla uczelni także prestiż i wyróżnienie jako instytucji stwarzającej naukowcom najlepsze warunki pracy przy realizacji działalności naukowej oraz badawczo-rozwojowej zgodnie </a:t>
            </a:r>
            <a:br>
              <a:rPr lang="pl-PL" altLang="pl-PL" sz="1800" dirty="0">
                <a:solidFill>
                  <a:schemeClr val="tx1"/>
                </a:solidFill>
                <a:latin typeface="Calibri" pitchFamily="34" charset="0"/>
                <a:cs typeface="Calibri" pitchFamily="34" charset="0"/>
              </a:rPr>
            </a:br>
            <a:r>
              <a:rPr lang="pl-PL" altLang="pl-PL" sz="1800" dirty="0">
                <a:solidFill>
                  <a:schemeClr val="tx1"/>
                </a:solidFill>
                <a:latin typeface="Calibri" pitchFamily="34" charset="0"/>
                <a:cs typeface="Calibri" pitchFamily="34" charset="0"/>
              </a:rPr>
              <a:t>z europejskimi standardami.</a:t>
            </a:r>
          </a:p>
        </p:txBody>
      </p:sp>
      <p:sp>
        <p:nvSpPr>
          <p:cNvPr id="4" name="Tytuł 3">
            <a:extLst>
              <a:ext uri="{FF2B5EF4-FFF2-40B4-BE49-F238E27FC236}">
                <a16:creationId xmlns:a16="http://schemas.microsoft.com/office/drawing/2014/main" id="{1A79EFC6-B7BE-86D8-CDA5-13F04FDE1B48}"/>
              </a:ext>
            </a:extLst>
          </p:cNvPr>
          <p:cNvSpPr>
            <a:spLocks noGrp="1"/>
          </p:cNvSpPr>
          <p:nvPr>
            <p:ph type="title" idx="4294967295"/>
          </p:nvPr>
        </p:nvSpPr>
        <p:spPr>
          <a:xfrm>
            <a:off x="0" y="-1797050"/>
            <a:ext cx="11041063" cy="1549400"/>
          </a:xfrm>
        </p:spPr>
        <p:txBody>
          <a:bodyPr/>
          <a:lstStyle/>
          <a:p>
            <a:r>
              <a:rPr lang="pl-PL" dirty="0"/>
              <a:t>Europejska Karta Naukowca</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altLang="pl-PL" sz="4000" b="1" cap="all" dirty="0">
                  <a:solidFill>
                    <a:schemeClr val="bg1"/>
                  </a:solidFill>
                  <a:latin typeface="Calibri" pitchFamily="34" charset="0"/>
                  <a:cs typeface="Calibri" pitchFamily="34" charset="0"/>
                </a:rPr>
                <a:t>Współpraca międzynarodowa</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F34F12E6-8270-AF4C-08A9-F82A2D949B39}"/>
              </a:ext>
            </a:extLst>
          </p:cNvPr>
          <p:cNvSpPr>
            <a:spLocks noGrp="1"/>
          </p:cNvSpPr>
          <p:nvPr>
            <p:ph type="title" idx="4294967295"/>
          </p:nvPr>
        </p:nvSpPr>
        <p:spPr>
          <a:xfrm>
            <a:off x="0" y="-1763713"/>
            <a:ext cx="11041063" cy="1547813"/>
          </a:xfrm>
        </p:spPr>
        <p:txBody>
          <a:bodyPr/>
          <a:lstStyle/>
          <a:p>
            <a:r>
              <a:rPr lang="pl-PL" dirty="0"/>
              <a:t>Współpraca międzynarodowa</a:t>
            </a:r>
          </a:p>
        </p:txBody>
      </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5A4AB1E-13FF-459D-B348-BE28F3ACEB2B}"/>
              </a:ext>
              <a:ext uri="{C183D7F6-B498-43B3-948B-1728B52AA6E4}">
                <adec:decorative xmlns:adec="http://schemas.microsoft.com/office/drawing/2017/decorative" val="1"/>
              </a:ext>
            </a:extLst>
          </p:cNvPr>
          <p:cNvSpPr/>
          <p:nvPr/>
        </p:nvSpPr>
        <p:spPr>
          <a:xfrm>
            <a:off x="1340992" y="1301265"/>
            <a:ext cx="10081120" cy="200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271464" y="3501009"/>
            <a:ext cx="10225136" cy="3312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2000" b="1" dirty="0">
                <a:solidFill>
                  <a:schemeClr val="tx1"/>
                </a:solidFill>
                <a:latin typeface="Calibri"/>
                <a:ea typeface="Microsoft YaHei"/>
                <a:cs typeface="Calibri"/>
              </a:rPr>
              <a:t>We wrześniu 2022 r. Politechnika Wrocławska dołączyła do prestiżowej europejskiej sieci uniwersytetów. Celem tej elitarnej organizacji, zrzeszającej uczelnie z dziewięciu krajów UE, jest stworzenie modelu kształcenia odpowiadającego na wyzwania współczesnego świata.</a:t>
            </a:r>
            <a:endParaRPr lang="pl-PL" sz="2000" dirty="0">
              <a:solidFill>
                <a:schemeClr val="tx1"/>
              </a:solidFill>
              <a:latin typeface="Calibri"/>
              <a:ea typeface="Microsoft YaHei"/>
              <a:cs typeface="Calibri"/>
            </a:endParaRPr>
          </a:p>
          <a:p>
            <a:pPr marL="0" indent="-340995" algn="just" eaLnBrk="1" hangingPunct="1">
              <a:spcBef>
                <a:spcPts val="350"/>
              </a:spcBef>
              <a:buClr>
                <a:srgbClr val="A7190E"/>
              </a:buClr>
              <a:defRPr/>
            </a:pPr>
            <a:endParaRPr lang="pl-PL" altLang="pl-PL" sz="20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2000" dirty="0">
                <a:solidFill>
                  <a:schemeClr val="tx1"/>
                </a:solidFill>
                <a:latin typeface="Calibri" pitchFamily="34" charset="0"/>
                <a:cs typeface="Calibri" pitchFamily="34" charset="0"/>
              </a:rPr>
              <a:t>Sieć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powstała w 2019 r. dzięki inicjatywie Komisji Europejskiej, zakładającej stworzenie do 2025 r. Europejskiej Strefy Edukacyjnej. Obecnie w skład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wchodzi dziewięć czołowych europejskich uczelni. Członkowskie uczelnie skupiają się na stałym doskonaleniu procesu dydaktycznego, rozwijaniu wspólnych projektów badawczych i elastycznej ścieżki studiów oraz łączeniu nauk ścisłych i przyrodniczych z obszarami humanistycznymi w procesie kształcenia studentów. </a:t>
            </a:r>
          </a:p>
        </p:txBody>
      </p:sp>
      <p:pic>
        <p:nvPicPr>
          <p:cNvPr id="9" name="Obraz 8" descr="logotyp &quot;University Network for Innovation, Technology and Engineering&quot;&#10;">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7528" y="1301265"/>
            <a:ext cx="3401914" cy="1939440"/>
          </a:xfrm>
          <a:prstGeom prst="rect">
            <a:avLst/>
          </a:prstGeom>
        </p:spPr>
      </p:pic>
      <p:sp>
        <p:nvSpPr>
          <p:cNvPr id="3" name="Text Box 1"/>
          <p:cNvSpPr txBox="1">
            <a:spLocks noChangeArrowheads="1"/>
          </p:cNvSpPr>
          <p:nvPr/>
        </p:nvSpPr>
        <p:spPr bwMode="auto">
          <a:xfrm>
            <a:off x="1271464" y="0"/>
            <a:ext cx="9324850" cy="1268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a:solidFill>
                  <a:srgbClr val="B11D09"/>
                </a:solidFill>
                <a:latin typeface="Calibri" panose="020F0502020204030204" pitchFamily="34" charset="0"/>
                <a:cs typeface="Calibri" pitchFamily="34" charset="0"/>
              </a:rPr>
              <a:t>University Network for Innovation, Technology </a:t>
            </a:r>
            <a:br>
              <a:rPr lang="pl-PL" altLang="pl-PL" sz="3200" b="1" dirty="0">
                <a:solidFill>
                  <a:srgbClr val="B11D09"/>
                </a:solidFill>
                <a:latin typeface="Calibri" panose="020F0502020204030204" pitchFamily="34" charset="0"/>
                <a:cs typeface="Calibri" pitchFamily="34" charset="0"/>
              </a:rPr>
            </a:br>
            <a:r>
              <a:rPr lang="en-US" altLang="pl-PL" sz="3200" b="1" dirty="0">
                <a:solidFill>
                  <a:srgbClr val="B11D09"/>
                </a:solidFill>
                <a:latin typeface="Calibri" panose="020F0502020204030204" pitchFamily="34" charset="0"/>
                <a:cs typeface="Calibri" pitchFamily="34" charset="0"/>
              </a:rPr>
              <a:t>and Engineering</a:t>
            </a:r>
            <a:endParaRPr lang="pl-PL" altLang="pl-PL" sz="3200" b="1" dirty="0">
              <a:solidFill>
                <a:srgbClr val="B11D09"/>
              </a:solidFill>
              <a:latin typeface="Calibri" panose="020F0502020204030204" pitchFamily="34" charset="0"/>
              <a:cs typeface="Calibri" pitchFamily="34" charset="0"/>
            </a:endParaRPr>
          </a:p>
        </p:txBody>
      </p:sp>
      <p:pic>
        <p:nvPicPr>
          <p:cNvPr id="6" name="Obraz 5">
            <a:extLst>
              <a:ext uri="{FF2B5EF4-FFF2-40B4-BE49-F238E27FC236}">
                <a16:creationId xmlns:a16="http://schemas.microsoft.com/office/drawing/2014/main" id="{67349EFE-1BC7-42A2-B0C3-D5180DDE316C}"/>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8425"/>
          <a:stretch/>
        </p:blipFill>
        <p:spPr>
          <a:xfrm>
            <a:off x="7566080" y="1282824"/>
            <a:ext cx="3930520" cy="2006859"/>
          </a:xfrm>
          <a:prstGeom prst="rect">
            <a:avLst/>
          </a:prstGeom>
        </p:spPr>
      </p:pic>
      <p:sp>
        <p:nvSpPr>
          <p:cNvPr id="4" name="Tytuł 3">
            <a:extLst>
              <a:ext uri="{FF2B5EF4-FFF2-40B4-BE49-F238E27FC236}">
                <a16:creationId xmlns:a16="http://schemas.microsoft.com/office/drawing/2014/main" id="{372FE4CA-F269-6ED6-075C-B4930E703A1F}"/>
              </a:ext>
            </a:extLst>
          </p:cNvPr>
          <p:cNvSpPr>
            <a:spLocks noGrp="1"/>
          </p:cNvSpPr>
          <p:nvPr>
            <p:ph type="title" idx="4294967295"/>
          </p:nvPr>
        </p:nvSpPr>
        <p:spPr>
          <a:xfrm>
            <a:off x="0" y="-2239963"/>
            <a:ext cx="11041063" cy="1547813"/>
          </a:xfrm>
        </p:spPr>
        <p:txBody>
          <a:bodyPr/>
          <a:lstStyle/>
          <a:p>
            <a:r>
              <a:rPr lang="en-US" dirty="0"/>
              <a:t>University Network for Innovation, Technology and Engineering</a:t>
            </a:r>
          </a:p>
        </p:txBody>
      </p:sp>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07468" y="764704"/>
            <a:ext cx="7271882" cy="2292935"/>
          </a:xfrm>
          <a:prstGeom prst="rect">
            <a:avLst/>
          </a:prstGeom>
          <a:noFill/>
        </p:spPr>
        <p:txBody>
          <a:bodyPr wrap="square" rtlCol="0">
            <a:spAutoFit/>
          </a:bodyPr>
          <a:lstStyle/>
          <a:p>
            <a:pPr marL="285750" indent="-285750">
              <a:spcBef>
                <a:spcPts val="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Bilateralne umowy o współpracy </a:t>
            </a:r>
            <a:r>
              <a:rPr lang="pl-PL" sz="1600" dirty="0">
                <a:latin typeface="Calibri  "/>
                <a:ea typeface="Calibri"/>
                <a:cs typeface="Calibri"/>
                <a:sym typeface="Calibri"/>
              </a:rPr>
              <a:t>– międzyuczelniane i międzywydziałowe</a:t>
            </a:r>
            <a:br>
              <a:rPr lang="pl-PL" sz="1600" dirty="0">
                <a:latin typeface="Calibri  "/>
                <a:ea typeface="Calibri"/>
                <a:cs typeface="Calibri"/>
                <a:sym typeface="Calibri"/>
              </a:rPr>
            </a:br>
            <a:r>
              <a:rPr lang="pl-PL" sz="1600" b="1" dirty="0">
                <a:latin typeface="Calibri  "/>
                <a:ea typeface="Calibri"/>
                <a:cs typeface="Calibri"/>
                <a:sym typeface="Calibri"/>
              </a:rPr>
              <a:t>148 </a:t>
            </a:r>
            <a:r>
              <a:rPr lang="pl-PL" sz="1600" dirty="0">
                <a:latin typeface="Calibri  "/>
                <a:ea typeface="Calibri"/>
                <a:cs typeface="Calibri"/>
                <a:sym typeface="Calibri"/>
              </a:rPr>
              <a:t>partnerów z </a:t>
            </a:r>
            <a:r>
              <a:rPr lang="pl-PL" sz="1600" b="1" dirty="0">
                <a:latin typeface="Calibri  "/>
                <a:cs typeface="Calibri"/>
                <a:sym typeface="Calibri"/>
              </a:rPr>
              <a:t>41</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a:t>
            </a:r>
            <a:r>
              <a:rPr lang="pl-PL" sz="1600" b="1" dirty="0">
                <a:latin typeface="Calibri  "/>
                <a:cs typeface="Calibri"/>
                <a:sym typeface="Calibri"/>
              </a:rPr>
              <a:t>ilate</a:t>
            </a:r>
            <a:r>
              <a:rPr lang="pl-PL" sz="1600" b="1" dirty="0">
                <a:latin typeface="Calibri  "/>
                <a:ea typeface="Calibri"/>
                <a:cs typeface="Calibri"/>
                <a:sym typeface="Calibri"/>
              </a:rPr>
              <a:t>ralne umowy o wymianie studentów </a:t>
            </a:r>
            <a:r>
              <a:rPr lang="pl-PL" sz="1600" dirty="0">
                <a:latin typeface="Calibri  "/>
                <a:ea typeface="Calibri"/>
                <a:cs typeface="Calibri"/>
                <a:sym typeface="Calibri"/>
              </a:rPr>
              <a:t>(student exchange) </a:t>
            </a:r>
            <a:br>
              <a:rPr lang="pl-PL" sz="1600" dirty="0">
                <a:latin typeface="Calibri  "/>
                <a:ea typeface="Calibri"/>
                <a:cs typeface="Calibri"/>
                <a:sym typeface="Calibri"/>
              </a:rPr>
            </a:br>
            <a:r>
              <a:rPr lang="pl-PL" sz="1600" b="1" dirty="0">
                <a:latin typeface="Calibri  "/>
                <a:ea typeface="Calibri"/>
                <a:cs typeface="Calibri"/>
                <a:sym typeface="Calibri"/>
              </a:rPr>
              <a:t>33</a:t>
            </a:r>
            <a:r>
              <a:rPr lang="pl-PL" sz="1600" dirty="0">
                <a:latin typeface="Calibri  "/>
                <a:ea typeface="Calibri"/>
                <a:cs typeface="Calibri"/>
                <a:sym typeface="Calibri"/>
              </a:rPr>
              <a:t> partnerów z </a:t>
            </a:r>
            <a:r>
              <a:rPr lang="pl-PL" sz="1600" b="1" dirty="0">
                <a:latin typeface="Calibri  "/>
                <a:cs typeface="Calibri"/>
                <a:sym typeface="Calibri"/>
              </a:rPr>
              <a:t>16</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o podwójnym dyplomowaniu </a:t>
            </a:r>
            <a:r>
              <a:rPr lang="pl-PL" sz="1600" dirty="0">
                <a:latin typeface="Calibri  "/>
                <a:ea typeface="Calibri"/>
                <a:cs typeface="Calibri"/>
                <a:sym typeface="Calibri"/>
              </a:rPr>
              <a:t>(</a:t>
            </a:r>
            <a:r>
              <a:rPr lang="pl-PL" sz="1600" dirty="0" err="1">
                <a:latin typeface="Calibri  "/>
                <a:ea typeface="Calibri"/>
                <a:cs typeface="Calibri"/>
                <a:sym typeface="Calibri"/>
              </a:rPr>
              <a:t>double</a:t>
            </a:r>
            <a:r>
              <a:rPr lang="pl-PL" sz="1600" dirty="0">
                <a:latin typeface="Calibri  "/>
                <a:ea typeface="Calibri"/>
                <a:cs typeface="Calibri"/>
                <a:sym typeface="Calibri"/>
              </a:rPr>
              <a:t> </a:t>
            </a:r>
            <a:r>
              <a:rPr lang="pl-PL" sz="1600" dirty="0" err="1">
                <a:latin typeface="Calibri  "/>
                <a:ea typeface="Calibri"/>
                <a:cs typeface="Calibri"/>
                <a:sym typeface="Calibri"/>
              </a:rPr>
              <a:t>diploma</a:t>
            </a:r>
            <a:r>
              <a:rPr lang="pl-PL" sz="1600" dirty="0">
                <a:latin typeface="Calibri  "/>
                <a:ea typeface="Calibri"/>
                <a:cs typeface="Calibri"/>
                <a:sym typeface="Calibri"/>
              </a:rPr>
              <a:t>) </a:t>
            </a:r>
            <a:br>
              <a:rPr lang="pl-PL" sz="1600" dirty="0">
                <a:latin typeface="Calibri  "/>
                <a:ea typeface="Calibri"/>
                <a:cs typeface="Calibri"/>
                <a:sym typeface="Calibri"/>
              </a:rPr>
            </a:br>
            <a:r>
              <a:rPr lang="pl-PL" sz="1600" b="1" dirty="0">
                <a:latin typeface="Calibri  "/>
                <a:cs typeface="Calibri"/>
                <a:sym typeface="Calibri"/>
              </a:rPr>
              <a:t>11 </a:t>
            </a:r>
            <a:r>
              <a:rPr lang="pl-PL" sz="1600" dirty="0">
                <a:latin typeface="Calibri  "/>
                <a:cs typeface="Calibri"/>
                <a:sym typeface="Calibri"/>
              </a:rPr>
              <a:t>umów z</a:t>
            </a:r>
            <a:r>
              <a:rPr lang="pl-PL" sz="1600" dirty="0">
                <a:latin typeface="Calibri  "/>
                <a:ea typeface="Calibri"/>
                <a:cs typeface="Calibri"/>
                <a:sym typeface="Calibri"/>
              </a:rPr>
              <a:t> partnerami</a:t>
            </a:r>
            <a:r>
              <a:rPr lang="pl-PL" sz="1600" b="1" dirty="0">
                <a:latin typeface="Calibri  "/>
                <a:ea typeface="Calibri"/>
                <a:cs typeface="Calibri"/>
                <a:sym typeface="Calibri"/>
              </a:rPr>
              <a:t> </a:t>
            </a:r>
            <a:r>
              <a:rPr lang="pl-PL" sz="1600" dirty="0">
                <a:latin typeface="Calibri  "/>
                <a:ea typeface="Calibri"/>
                <a:cs typeface="Calibri"/>
                <a:sym typeface="Calibri"/>
              </a:rPr>
              <a:t>z</a:t>
            </a:r>
            <a:r>
              <a:rPr lang="pl-PL" sz="1600" b="1" dirty="0">
                <a:latin typeface="Calibri  "/>
                <a:ea typeface="Calibri"/>
                <a:cs typeface="Calibri"/>
                <a:sym typeface="Calibri"/>
              </a:rPr>
              <a:t> 6 </a:t>
            </a:r>
            <a:r>
              <a:rPr lang="pl-PL" sz="1600" dirty="0">
                <a:latin typeface="Calibri  "/>
                <a:ea typeface="Calibri"/>
                <a:cs typeface="Calibri"/>
                <a:sym typeface="Calibri"/>
              </a:rPr>
              <a:t>krajów</a:t>
            </a:r>
            <a:endParaRPr lang="pl-PL" sz="1600" b="1" dirty="0">
              <a:latin typeface="Calibri  "/>
              <a:ea typeface="Calibri"/>
              <a:cs typeface="Calibri"/>
              <a:sym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dotyczące mobilności akademickiej w programie Erasmus+ </a:t>
            </a:r>
            <a:br>
              <a:rPr lang="pl-PL" sz="1600" b="1" dirty="0">
                <a:latin typeface="Calibri  "/>
                <a:ea typeface="Calibri"/>
                <a:cs typeface="Calibri"/>
                <a:sym typeface="Calibri"/>
              </a:rPr>
            </a:br>
            <a:r>
              <a:rPr lang="pl-PL" sz="1600" b="1" dirty="0">
                <a:latin typeface="Calibri  "/>
                <a:ea typeface="Calibri"/>
                <a:cs typeface="Calibri"/>
                <a:sym typeface="Calibri"/>
              </a:rPr>
              <a:t>700</a:t>
            </a:r>
            <a:r>
              <a:rPr lang="pl-PL" sz="1600" dirty="0">
                <a:latin typeface="Calibri  "/>
                <a:ea typeface="Calibri"/>
                <a:cs typeface="Calibri"/>
                <a:sym typeface="Calibri"/>
              </a:rPr>
              <a:t> aktywnych umów europejskich z </a:t>
            </a:r>
            <a:r>
              <a:rPr lang="pl-PL" sz="1600" b="1" dirty="0">
                <a:latin typeface="Calibri  "/>
                <a:ea typeface="Calibri"/>
                <a:cs typeface="Calibri"/>
                <a:sym typeface="Calibri"/>
              </a:rPr>
              <a:t>200</a:t>
            </a:r>
            <a:r>
              <a:rPr lang="pl-PL" sz="1600" dirty="0">
                <a:latin typeface="Calibri  "/>
                <a:ea typeface="Calibri"/>
                <a:cs typeface="Calibri"/>
                <a:sym typeface="Calibri"/>
              </a:rPr>
              <a:t> uczelniami</a:t>
            </a: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127081"/>
            <a:ext cx="7776864"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sz="3200" b="1" dirty="0">
                <a:solidFill>
                  <a:srgbClr val="B11D09"/>
                </a:solidFill>
                <a:latin typeface="Calibri" panose="020F0502020204030204" pitchFamily="34" charset="0"/>
                <a:cs typeface="Calibri" pitchFamily="34" charset="0"/>
              </a:rPr>
              <a:t>Aktualne umowy międzynarodowe </a:t>
            </a:r>
            <a:endParaRPr lang="en-US" sz="3200" b="1" dirty="0">
              <a:solidFill>
                <a:srgbClr val="B11D09"/>
              </a:solidFill>
              <a:latin typeface="Calibri" panose="020F0502020204030204" pitchFamily="34" charset="0"/>
              <a:cs typeface="Calibri"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847354573"/>
              </p:ext>
            </p:extLst>
          </p:nvPr>
        </p:nvGraphicFramePr>
        <p:xfrm>
          <a:off x="1503170" y="3280218"/>
          <a:ext cx="6800180" cy="3467909"/>
        </p:xfrm>
        <a:graphic>
          <a:graphicData uri="http://schemas.openxmlformats.org/drawingml/2006/table">
            <a:tbl>
              <a:tblPr firstRow="1" bandRow="1">
                <a:tableStyleId>{C083E6E3-FA7D-4D7B-A595-EF9225AFEA82}</a:tableStyleId>
              </a:tblPr>
              <a:tblGrid>
                <a:gridCol w="5422928">
                  <a:extLst>
                    <a:ext uri="{9D8B030D-6E8A-4147-A177-3AD203B41FA5}">
                      <a16:colId xmlns:a16="http://schemas.microsoft.com/office/drawing/2014/main" val="20000"/>
                    </a:ext>
                  </a:extLst>
                </a:gridCol>
                <a:gridCol w="1377252">
                  <a:extLst>
                    <a:ext uri="{9D8B030D-6E8A-4147-A177-3AD203B41FA5}">
                      <a16:colId xmlns:a16="http://schemas.microsoft.com/office/drawing/2014/main" val="1724464519"/>
                    </a:ext>
                  </a:extLst>
                </a:gridCol>
              </a:tblGrid>
              <a:tr h="7538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600" b="1" i="0" u="none" strike="noStrike" kern="1200" cap="none" spc="0" normalizeH="0" baseline="0" dirty="0">
                          <a:ln>
                            <a:noFill/>
                          </a:ln>
                          <a:solidFill>
                            <a:schemeClr val="tx1"/>
                          </a:solidFill>
                          <a:effectLst/>
                          <a:latin typeface="Calibri" pitchFamily="34" charset="0"/>
                          <a:ea typeface="+mn-ea"/>
                          <a:cs typeface="Calibri" pitchFamily="34" charset="0"/>
                        </a:rPr>
                        <a:t>Umiędzynarodowienie </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b="1" dirty="0">
                          <a:solidFill>
                            <a:schemeClr val="tx1"/>
                          </a:solidFill>
                          <a:latin typeface="Calibri" pitchFamily="34" charset="0"/>
                          <a:cs typeface="Calibri" pitchFamily="34" charset="0"/>
                        </a:rPr>
                        <a:t>2024/2025</a:t>
                      </a:r>
                    </a:p>
                  </a:txBody>
                  <a:tcPr marL="91452" marR="91452" anchor="ctr">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968</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500" dirty="0"/>
                        <a:t>236</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przyjeżdżający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kern="1200" dirty="0">
                          <a:solidFill>
                            <a:schemeClr val="dk1"/>
                          </a:solidFill>
                          <a:latin typeface="Calibri"/>
                          <a:ea typeface="+mn-ea"/>
                          <a:cs typeface="Calibri"/>
                        </a:rPr>
                        <a:t>259</a:t>
                      </a:r>
                      <a:endParaRPr sz="1500" kern="1200" dirty="0">
                        <a:solidFill>
                          <a:schemeClr val="dk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wyjeżdżający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187</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540</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18863489"/>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 naukowcy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u="none" strike="noStrike" kern="1200" cap="none" dirty="0">
                          <a:solidFill>
                            <a:schemeClr val="dk1"/>
                          </a:solidFill>
                          <a:latin typeface="Calibri"/>
                          <a:cs typeface="Calibri"/>
                        </a:rPr>
                        <a:t>454</a:t>
                      </a:r>
                      <a:endParaRPr sz="1500" u="none" strike="noStrike" kern="1200" cap="none" dirty="0">
                        <a:solidFill>
                          <a:schemeClr val="dk1"/>
                        </a:solidFill>
                        <a:latin typeface="Calibri"/>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31600742"/>
                  </a:ext>
                </a:extLst>
              </a:tr>
            </a:tbl>
          </a:graphicData>
        </a:graphic>
      </p:graphicFrame>
      <p:pic>
        <p:nvPicPr>
          <p:cNvPr id="11" name="Obraz 10">
            <a:extLst>
              <a:ext uri="{FF2B5EF4-FFF2-40B4-BE49-F238E27FC236}">
                <a16:creationId xmlns:a16="http://schemas.microsoft.com/office/drawing/2014/main" id="{43ACE131-09CD-4732-9DDA-464F50AFEB1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5354" y="-1"/>
            <a:ext cx="3576646" cy="6857997"/>
          </a:xfrm>
          <a:prstGeom prst="rect">
            <a:avLst/>
          </a:prstGeom>
        </p:spPr>
      </p:pic>
      <p:sp>
        <p:nvSpPr>
          <p:cNvPr id="2" name="Tytuł 1">
            <a:extLst>
              <a:ext uri="{FF2B5EF4-FFF2-40B4-BE49-F238E27FC236}">
                <a16:creationId xmlns:a16="http://schemas.microsoft.com/office/drawing/2014/main" id="{C167D372-9DE8-909D-ED63-5C102FB3BFDC}"/>
              </a:ext>
            </a:extLst>
          </p:cNvPr>
          <p:cNvSpPr>
            <a:spLocks noGrp="1"/>
          </p:cNvSpPr>
          <p:nvPr>
            <p:ph type="title" idx="4294967295"/>
          </p:nvPr>
        </p:nvSpPr>
        <p:spPr>
          <a:xfrm>
            <a:off x="0" y="-2224088"/>
            <a:ext cx="11042650" cy="1549400"/>
          </a:xfrm>
        </p:spPr>
        <p:txBody>
          <a:bodyPr/>
          <a:lstStyle/>
          <a:p>
            <a:r>
              <a:rPr lang="pl-PL" dirty="0"/>
              <a:t>Aktualne umowy międzynarodowe </a:t>
            </a:r>
          </a:p>
        </p:txBody>
      </p:sp>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ymbol zastępczy tekstu 3">
            <a:extLst>
              <a:ext uri="{FF2B5EF4-FFF2-40B4-BE49-F238E27FC236}">
                <a16:creationId xmlns:a16="http://schemas.microsoft.com/office/drawing/2014/main" id="{44ADB52F-B3C0-418C-ABEF-606716326D88}"/>
              </a:ext>
            </a:extLst>
          </p:cNvPr>
          <p:cNvSpPr>
            <a:spLocks noGrp="1"/>
          </p:cNvSpPr>
          <p:nvPr>
            <p:ph idx="11"/>
          </p:nvPr>
        </p:nvSpPr>
        <p:spPr>
          <a:xfrm>
            <a:off x="1313151" y="3775973"/>
            <a:ext cx="5563073" cy="358791"/>
          </a:xfrm>
        </p:spPr>
        <p:txBody>
          <a:bodyPr anchor="t">
            <a:noAutofit/>
          </a:bodyPr>
          <a:lstStyle/>
          <a:p>
            <a:pPr>
              <a:spcBef>
                <a:spcPts val="0"/>
              </a:spcBef>
            </a:pPr>
            <a:r>
              <a:rPr lang="pl-PL" sz="1800" b="1" dirty="0">
                <a:solidFill>
                  <a:schemeClr val="bg1">
                    <a:lumMod val="50000"/>
                  </a:schemeClr>
                </a:solidFill>
              </a:rPr>
              <a:t>Przyjazdy studentów i doktorantów</a:t>
            </a:r>
          </a:p>
        </p:txBody>
      </p:sp>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0"/>
          </p:nvPr>
        </p:nvSpPr>
        <p:spPr>
          <a:xfrm>
            <a:off x="1271464" y="0"/>
            <a:ext cx="9396537" cy="1052737"/>
          </a:xfrm>
          <a:solidFill>
            <a:schemeClr val="bg1"/>
          </a:solidFill>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47657"/>
            <a:ext cx="5563073" cy="359022"/>
          </a:xfrm>
        </p:spPr>
        <p:txBody>
          <a:bodyPr anchor="t">
            <a:noAutofit/>
          </a:bodyPr>
          <a:lstStyle/>
          <a:p>
            <a:pPr>
              <a:spcBef>
                <a:spcPts val="0"/>
              </a:spcBef>
            </a:pPr>
            <a:r>
              <a:rPr lang="pl-PL" sz="1800" b="1" dirty="0">
                <a:solidFill>
                  <a:schemeClr val="bg1">
                    <a:lumMod val="50000"/>
                  </a:schemeClr>
                </a:solidFill>
              </a:rPr>
              <a:t>Wyjazdy studentów i doktorantów w roku </a:t>
            </a:r>
            <a:r>
              <a:rPr lang="pl-PL" sz="1800" b="1" dirty="0" err="1">
                <a:solidFill>
                  <a:schemeClr val="bg1">
                    <a:lumMod val="50000"/>
                  </a:schemeClr>
                </a:solidFill>
              </a:rPr>
              <a:t>ak</a:t>
            </a:r>
            <a:r>
              <a:rPr lang="pl-PL" sz="1800" b="1" dirty="0">
                <a:solidFill>
                  <a:schemeClr val="bg1">
                    <a:lumMod val="50000"/>
                  </a:schemeClr>
                </a:solidFill>
              </a:rPr>
              <a:t>. 2024/2025</a:t>
            </a:r>
          </a:p>
        </p:txBody>
      </p:sp>
      <p:sp>
        <p:nvSpPr>
          <p:cNvPr id="2" name="Tytuł 1">
            <a:extLst>
              <a:ext uri="{FF2B5EF4-FFF2-40B4-BE49-F238E27FC236}">
                <a16:creationId xmlns:a16="http://schemas.microsoft.com/office/drawing/2014/main" id="{72DBC86A-67DB-FA23-9CB4-BC4CBB52CA2B}"/>
              </a:ext>
            </a:extLst>
          </p:cNvPr>
          <p:cNvSpPr>
            <a:spLocks noGrp="1"/>
          </p:cNvSpPr>
          <p:nvPr>
            <p:ph type="title" idx="4294967295"/>
          </p:nvPr>
        </p:nvSpPr>
        <p:spPr>
          <a:xfrm>
            <a:off x="-4418013" y="-2279650"/>
            <a:ext cx="16610013" cy="1549400"/>
          </a:xfrm>
        </p:spPr>
        <p:txBody>
          <a:bodyPr/>
          <a:lstStyle/>
          <a:p>
            <a:r>
              <a:rPr lang="pl-PL" dirty="0"/>
              <a:t>Program</a:t>
            </a:r>
            <a:r>
              <a:rPr lang="pl-PL" baseline="0" dirty="0"/>
              <a:t> Erasmus+ wyjazdy i przyjazdy studentów i</a:t>
            </a:r>
            <a:r>
              <a:rPr lang="pl-PL" dirty="0"/>
              <a:t> doktorantów</a:t>
            </a:r>
          </a:p>
        </p:txBody>
      </p:sp>
      <p:graphicFrame>
        <p:nvGraphicFramePr>
          <p:cNvPr id="14" name="Tabela 13"/>
          <p:cNvGraphicFramePr>
            <a:graphicFrameLocks noGrp="1"/>
          </p:cNvGraphicFramePr>
          <p:nvPr>
            <p:extLst>
              <p:ext uri="{D42A27DB-BD31-4B8C-83A1-F6EECF244321}">
                <p14:modId xmlns:p14="http://schemas.microsoft.com/office/powerpoint/2010/main" val="2012042623"/>
              </p:ext>
            </p:extLst>
          </p:nvPr>
        </p:nvGraphicFramePr>
        <p:xfrm>
          <a:off x="1271464" y="1324980"/>
          <a:ext cx="6715880" cy="2422690"/>
        </p:xfrm>
        <a:graphic>
          <a:graphicData uri="http://schemas.openxmlformats.org/drawingml/2006/table">
            <a:tbl>
              <a:tblPr firstRow="1" bandRow="1">
                <a:tableStyleId>{C083E6E3-FA7D-4D7B-A595-EF9225AFEA82}</a:tableStyleId>
              </a:tblPr>
              <a:tblGrid>
                <a:gridCol w="5269292">
                  <a:extLst>
                    <a:ext uri="{9D8B030D-6E8A-4147-A177-3AD203B41FA5}">
                      <a16:colId xmlns:a16="http://schemas.microsoft.com/office/drawing/2014/main" val="20000"/>
                    </a:ext>
                  </a:extLst>
                </a:gridCol>
                <a:gridCol w="1446588">
                  <a:extLst>
                    <a:ext uri="{9D8B030D-6E8A-4147-A177-3AD203B41FA5}">
                      <a16:colId xmlns:a16="http://schemas.microsoft.com/office/drawing/2014/main" val="20001"/>
                    </a:ext>
                  </a:extLst>
                </a:gridCol>
              </a:tblGrid>
              <a:tr h="490086">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50471">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studia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134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9704">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praktyki studenckie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69704">
                <a:tc>
                  <a:txBody>
                    <a:bodyPr/>
                    <a:lstStyle/>
                    <a:p>
                      <a:pPr algn="l">
                        <a:spcAft>
                          <a:spcPts val="0"/>
                        </a:spcAft>
                      </a:pPr>
                      <a:r>
                        <a:rPr lang="pl-PL" sz="1400" b="0" dirty="0">
                          <a:effectLst/>
                          <a:latin typeface="Calibri" panose="020F0502020204030204" pitchFamily="34" charset="0"/>
                          <a:ea typeface="Calibri"/>
                          <a:cs typeface="Calibri" panose="020F0502020204030204" pitchFamily="34" charset="0"/>
                        </a:rPr>
                        <a:t>Erasmus+ krótkie mobilności (5-30 dni)</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4707009"/>
                  </a:ext>
                </a:extLst>
              </a:tr>
              <a:tr h="346761">
                <a:tc>
                  <a:txBody>
                    <a:bodyPr/>
                    <a:lstStyle/>
                    <a:p>
                      <a:pPr algn="l">
                        <a:spcAft>
                          <a:spcPts val="1000"/>
                        </a:spcAft>
                      </a:pPr>
                      <a:r>
                        <a:rPr lang="pl-PL" sz="1400" b="0" dirty="0">
                          <a:effectLst/>
                          <a:latin typeface="Calibri" panose="020F0502020204030204" pitchFamily="34" charset="0"/>
                          <a:cs typeface="Calibri" panose="020F0502020204030204" pitchFamily="34" charset="0"/>
                        </a:rPr>
                        <a:t>Erasmus+</a:t>
                      </a:r>
                      <a:r>
                        <a:rPr lang="pl-PL" sz="1400" b="0" baseline="0" dirty="0">
                          <a:effectLst/>
                          <a:latin typeface="Calibri" panose="020F0502020204030204" pitchFamily="34" charset="0"/>
                          <a:cs typeface="Calibri" panose="020F0502020204030204" pitchFamily="34" charset="0"/>
                        </a:rPr>
                        <a:t> staże absolwenckie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73856">
                <a:tc>
                  <a:txBody>
                    <a:bodyPr/>
                    <a:lstStyle/>
                    <a:p>
                      <a:pPr algn="l">
                        <a:lnSpc>
                          <a:spcPct val="115000"/>
                        </a:lnSpc>
                        <a:spcAft>
                          <a:spcPts val="0"/>
                        </a:spcAft>
                      </a:pPr>
                      <a:r>
                        <a:rPr lang="pl-PL" sz="14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81037">
                <a:tc>
                  <a:txBody>
                    <a:bodyPr/>
                    <a:lstStyle/>
                    <a:p>
                      <a:pPr algn="l">
                        <a:lnSpc>
                          <a:spcPct val="115000"/>
                        </a:lnSpc>
                        <a:spcAft>
                          <a:spcPts val="0"/>
                        </a:spcAft>
                      </a:pPr>
                      <a:r>
                        <a:rPr lang="pl-PL" sz="1400" b="0" dirty="0">
                          <a:effectLst/>
                          <a:latin typeface="Calibri" panose="020F0502020204030204" pitchFamily="34" charset="0"/>
                          <a:cs typeface="Calibri" panose="020F0502020204030204" pitchFamily="34" charset="0"/>
                        </a:rPr>
                        <a:t>Double </a:t>
                      </a:r>
                      <a:r>
                        <a:rPr lang="pl-PL" sz="1400" b="0" dirty="0" err="1">
                          <a:effectLst/>
                          <a:latin typeface="Calibri" panose="020F0502020204030204" pitchFamily="34" charset="0"/>
                          <a:cs typeface="Calibri" panose="020F0502020204030204" pitchFamily="34" charset="0"/>
                        </a:rPr>
                        <a:t>Diploma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bl>
          </a:graphicData>
        </a:graphic>
      </p:graphicFrame>
      <p:graphicFrame>
        <p:nvGraphicFramePr>
          <p:cNvPr id="18" name="Tabela 17"/>
          <p:cNvGraphicFramePr>
            <a:graphicFrameLocks noGrp="1"/>
          </p:cNvGraphicFramePr>
          <p:nvPr>
            <p:extLst>
              <p:ext uri="{D42A27DB-BD31-4B8C-83A1-F6EECF244321}">
                <p14:modId xmlns:p14="http://schemas.microsoft.com/office/powerpoint/2010/main" val="1152691843"/>
              </p:ext>
            </p:extLst>
          </p:nvPr>
        </p:nvGraphicFramePr>
        <p:xfrm>
          <a:off x="1284314" y="4226567"/>
          <a:ext cx="6710438" cy="2334617"/>
        </p:xfrm>
        <a:graphic>
          <a:graphicData uri="http://schemas.openxmlformats.org/drawingml/2006/table">
            <a:tbl>
              <a:tblPr firstRow="1" bandRow="1">
                <a:tableStyleId>{C083E6E3-FA7D-4D7B-A595-EF9225AFEA82}</a:tableStyleId>
              </a:tblPr>
              <a:tblGrid>
                <a:gridCol w="527027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454729">
                <a:tc>
                  <a:txBody>
                    <a:bodyPr/>
                    <a:lstStyle/>
                    <a:p>
                      <a:pPr algn="l">
                        <a:spcAft>
                          <a:spcPts val="0"/>
                        </a:spcAft>
                      </a:pPr>
                      <a:r>
                        <a:rPr lang="pl-PL" sz="1400" dirty="0">
                          <a:effectLst/>
                          <a:latin typeface="Calibri" panose="020F0502020204030204" pitchFamily="34" charset="0"/>
                          <a:cs typeface="Calibri" panose="020F0502020204030204" pitchFamily="34" charset="0"/>
                        </a:rPr>
                        <a:t>Erasmus+ studia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04648">
                <a:tc>
                  <a:txBody>
                    <a:bodyPr/>
                    <a:lstStyle/>
                    <a:p>
                      <a:pPr algn="l">
                        <a:spcAft>
                          <a:spcPts val="0"/>
                        </a:spcAft>
                      </a:pPr>
                      <a:r>
                        <a:rPr lang="pl-PL" sz="1400" dirty="0">
                          <a:effectLst/>
                          <a:latin typeface="Calibri" panose="020F0502020204030204" pitchFamily="34" charset="0"/>
                          <a:ea typeface="Calibri"/>
                          <a:cs typeface="Calibri" panose="020F0502020204030204" pitchFamily="34" charset="0"/>
                        </a:rPr>
                        <a:t>KA 131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04648">
                <a:tc>
                  <a:txBody>
                    <a:bodyPr/>
                    <a:lstStyle/>
                    <a:p>
                      <a:pPr algn="l">
                        <a:spcAft>
                          <a:spcPts val="1000"/>
                        </a:spcAft>
                      </a:pPr>
                      <a:r>
                        <a:rPr lang="pl-PL" sz="14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04648">
                <a:tc>
                  <a:txBody>
                    <a:bodyPr/>
                    <a:lstStyle/>
                    <a:p>
                      <a:pPr algn="l">
                        <a:lnSpc>
                          <a:spcPct val="115000"/>
                        </a:lnSpc>
                        <a:spcAft>
                          <a:spcPts val="0"/>
                        </a:spcAft>
                      </a:pPr>
                      <a:r>
                        <a:rPr lang="pl-PL" sz="1400" dirty="0" err="1">
                          <a:effectLst/>
                          <a:latin typeface="Calibri" panose="020F0502020204030204" pitchFamily="34" charset="0"/>
                          <a:ea typeface="Calibri"/>
                          <a:cs typeface="Calibri" panose="020F0502020204030204" pitchFamily="34" charset="0"/>
                        </a:rPr>
                        <a:t>Visiting</a:t>
                      </a:r>
                      <a:r>
                        <a:rPr lang="pl-PL" sz="14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016263"/>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Erasmus </a:t>
                      </a:r>
                      <a:r>
                        <a:rPr lang="pl-PL" sz="1400" dirty="0" err="1">
                          <a:effectLst/>
                          <a:latin typeface="Calibri" panose="020F0502020204030204" pitchFamily="34" charset="0"/>
                          <a:ea typeface="Calibri"/>
                          <a:cs typeface="Calibri" panose="020F0502020204030204" pitchFamily="34" charset="0"/>
                        </a:rPr>
                        <a:t>Mundus</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46</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0464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dirty="0">
                          <a:effectLst/>
                          <a:latin typeface="Calibri" panose="020F0502020204030204" pitchFamily="34" charset="0"/>
                          <a:cs typeface="Calibri" panose="020F0502020204030204" pitchFamily="34" charset="0"/>
                        </a:rPr>
                        <a:t>Double </a:t>
                      </a:r>
                      <a:r>
                        <a:rPr lang="pl-PL" sz="1400" dirty="0" err="1">
                          <a:effectLst/>
                          <a:latin typeface="Calibri" panose="020F0502020204030204" pitchFamily="34" charset="0"/>
                          <a:cs typeface="Calibri" panose="020F0502020204030204" pitchFamily="34" charset="0"/>
                        </a:rPr>
                        <a:t>Diploma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bl>
          </a:graphicData>
        </a:graphic>
      </p:graphicFrame>
      <p:pic>
        <p:nvPicPr>
          <p:cNvPr id="25" name="Obraz 2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descr="Logotyp Erasmus+">
            <a:extLst>
              <a:ext uri="{FF2B5EF4-FFF2-40B4-BE49-F238E27FC236}">
                <a16:creationId xmlns:a16="http://schemas.microsoft.com/office/drawing/2014/main" id="{A55EB5A9-104A-42FF-A16E-4FC4796430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4241" y="180194"/>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0"/>
          </p:nvPr>
        </p:nvSpPr>
        <p:spPr>
          <a:xfrm>
            <a:off x="1256344" y="38456"/>
            <a:ext cx="9396537" cy="1099638"/>
          </a:xfrm>
          <a:solidFill>
            <a:schemeClr val="bg1"/>
          </a:solidFill>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sp>
        <p:nvSpPr>
          <p:cNvPr id="19" name="Symbol zastępczy tekstu 3">
            <a:extLst>
              <a:ext uri="{FF2B5EF4-FFF2-40B4-BE49-F238E27FC236}">
                <a16:creationId xmlns:a16="http://schemas.microsoft.com/office/drawing/2014/main" id="{44ADB52F-B3C0-418C-ABEF-606716326D88}"/>
              </a:ext>
            </a:extLst>
          </p:cNvPr>
          <p:cNvSpPr>
            <a:spLocks noGrp="1"/>
          </p:cNvSpPr>
          <p:nvPr>
            <p:ph idx="11"/>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Wyjazdy pracowników</a:t>
            </a:r>
          </a:p>
        </p:txBody>
      </p:sp>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1052736"/>
            <a:ext cx="5563073" cy="359022"/>
          </a:xfrm>
        </p:spPr>
        <p:txBody>
          <a:bodyPr anchor="t">
            <a:normAutofit lnSpcReduction="10000"/>
          </a:bodyPr>
          <a:lstStyle/>
          <a:p>
            <a:pPr>
              <a:spcBef>
                <a:spcPts val="0"/>
              </a:spcBef>
            </a:pPr>
            <a:r>
              <a:rPr lang="pl-PL" sz="1800" b="1" dirty="0">
                <a:solidFill>
                  <a:schemeClr val="bg1">
                    <a:lumMod val="50000"/>
                  </a:schemeClr>
                </a:solidFill>
              </a:rPr>
              <a:t>Przyjazdy pracowników</a:t>
            </a:r>
          </a:p>
        </p:txBody>
      </p:sp>
      <p:sp>
        <p:nvSpPr>
          <p:cNvPr id="2" name="Tytuł 1">
            <a:extLst>
              <a:ext uri="{FF2B5EF4-FFF2-40B4-BE49-F238E27FC236}">
                <a16:creationId xmlns:a16="http://schemas.microsoft.com/office/drawing/2014/main" id="{263A0918-07AC-C507-322B-5A10CC7D01C8}"/>
              </a:ext>
            </a:extLst>
          </p:cNvPr>
          <p:cNvSpPr>
            <a:spLocks noGrp="1"/>
          </p:cNvSpPr>
          <p:nvPr>
            <p:ph type="title" idx="4294967295"/>
          </p:nvPr>
        </p:nvSpPr>
        <p:spPr>
          <a:xfrm>
            <a:off x="0" y="-2417763"/>
            <a:ext cx="11041063" cy="1549400"/>
          </a:xfrm>
        </p:spPr>
        <p:txBody>
          <a:bodyPr/>
          <a:lstStyle/>
          <a:p>
            <a:r>
              <a:rPr lang="pl-PL" dirty="0"/>
              <a:t>Program Erasmus+ przyjazdy i wyjazdy pracowników</a:t>
            </a:r>
          </a:p>
        </p:txBody>
      </p:sp>
      <p:graphicFrame>
        <p:nvGraphicFramePr>
          <p:cNvPr id="10" name="Tabela 9"/>
          <p:cNvGraphicFramePr>
            <a:graphicFrameLocks noGrp="1"/>
          </p:cNvGraphicFramePr>
          <p:nvPr>
            <p:extLst>
              <p:ext uri="{D42A27DB-BD31-4B8C-83A1-F6EECF244321}">
                <p14:modId xmlns:p14="http://schemas.microsoft.com/office/powerpoint/2010/main" val="2220640845"/>
              </p:ext>
            </p:extLst>
          </p:nvPr>
        </p:nvGraphicFramePr>
        <p:xfrm>
          <a:off x="1246392" y="1469557"/>
          <a:ext cx="6721816" cy="1950443"/>
        </p:xfrm>
        <a:graphic>
          <a:graphicData uri="http://schemas.openxmlformats.org/drawingml/2006/table">
            <a:tbl>
              <a:tblPr firstRow="1" bandRow="1">
                <a:tableStyleId>{C083E6E3-FA7D-4D7B-A595-EF9225AFEA82}</a:tableStyleId>
              </a:tblPr>
              <a:tblGrid>
                <a:gridCol w="5299620">
                  <a:extLst>
                    <a:ext uri="{9D8B030D-6E8A-4147-A177-3AD203B41FA5}">
                      <a16:colId xmlns:a16="http://schemas.microsoft.com/office/drawing/2014/main" val="20000"/>
                    </a:ext>
                  </a:extLst>
                </a:gridCol>
                <a:gridCol w="1422196">
                  <a:extLst>
                    <a:ext uri="{9D8B030D-6E8A-4147-A177-3AD203B41FA5}">
                      <a16:colId xmlns:a16="http://schemas.microsoft.com/office/drawing/2014/main" val="20001"/>
                    </a:ext>
                  </a:extLst>
                </a:gridCol>
              </a:tblGrid>
              <a:tr h="447275">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1807">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6</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19375">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38</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21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b="0" dirty="0">
                          <a:effectLst/>
                          <a:latin typeface="Calibri" panose="020F0502020204030204" pitchFamily="34" charset="0"/>
                          <a:cs typeface="Calibri" panose="020F0502020204030204" pitchFamily="34" charset="0"/>
                        </a:rPr>
                        <a:t>Erasmus+ KA107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19800">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47</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graphicFrame>
        <p:nvGraphicFramePr>
          <p:cNvPr id="15" name="Tabela 14"/>
          <p:cNvGraphicFramePr>
            <a:graphicFrameLocks noGrp="1"/>
          </p:cNvGraphicFramePr>
          <p:nvPr>
            <p:extLst>
              <p:ext uri="{D42A27DB-BD31-4B8C-83A1-F6EECF244321}">
                <p14:modId xmlns:p14="http://schemas.microsoft.com/office/powerpoint/2010/main" val="2582299952"/>
              </p:ext>
            </p:extLst>
          </p:nvPr>
        </p:nvGraphicFramePr>
        <p:xfrm>
          <a:off x="1270192" y="4241077"/>
          <a:ext cx="6698016" cy="1972042"/>
        </p:xfrm>
        <a:graphic>
          <a:graphicData uri="http://schemas.openxmlformats.org/drawingml/2006/table">
            <a:tbl>
              <a:tblPr firstRow="1" bandRow="1">
                <a:tableStyleId>{C083E6E3-FA7D-4D7B-A595-EF9225AFEA82}</a:tableStyleId>
              </a:tblPr>
              <a:tblGrid>
                <a:gridCol w="5249880">
                  <a:extLst>
                    <a:ext uri="{9D8B030D-6E8A-4147-A177-3AD203B41FA5}">
                      <a16:colId xmlns:a16="http://schemas.microsoft.com/office/drawing/2014/main" val="20000"/>
                    </a:ext>
                  </a:extLst>
                </a:gridCol>
                <a:gridCol w="1448136">
                  <a:extLst>
                    <a:ext uri="{9D8B030D-6E8A-4147-A177-3AD203B41FA5}">
                      <a16:colId xmlns:a16="http://schemas.microsoft.com/office/drawing/2014/main" val="20001"/>
                    </a:ext>
                  </a:extLst>
                </a:gridCol>
              </a:tblGrid>
              <a:tr h="484067">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95099">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94706">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47</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95099">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400" b="0" dirty="0">
                          <a:effectLst/>
                          <a:latin typeface="Calibri" panose="020F0502020204030204" pitchFamily="34" charset="0"/>
                          <a:cs typeface="Calibri" panose="020F0502020204030204" pitchFamily="34" charset="0"/>
                        </a:rPr>
                        <a:t>Erasmus+ KA107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91573">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75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pic>
        <p:nvPicPr>
          <p:cNvPr id="23" name="Obraz 2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descr="logotyp Erasmus+">
            <a:extLst>
              <a:ext uri="{FF2B5EF4-FFF2-40B4-BE49-F238E27FC236}">
                <a16:creationId xmlns:a16="http://schemas.microsoft.com/office/drawing/2014/main" id="{992815D3-BFA5-4E38-9D49-0DDB90E380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1340" y="18275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Politechnika dla młodych</a:t>
              </a:r>
              <a:endParaRPr lang="pl-PL" altLang="pl-PL" sz="4000" b="1" cap="all" dirty="0"/>
            </a:p>
          </p:txBody>
        </p:sp>
      </p:grpSp>
      <p:sp>
        <p:nvSpPr>
          <p:cNvPr id="2" name="Tytuł 1">
            <a:extLst>
              <a:ext uri="{FF2B5EF4-FFF2-40B4-BE49-F238E27FC236}">
                <a16:creationId xmlns:a16="http://schemas.microsoft.com/office/drawing/2014/main" id="{C0BF694A-D323-D24B-3EF6-51EC86E16C31}"/>
              </a:ext>
            </a:extLst>
          </p:cNvPr>
          <p:cNvSpPr>
            <a:spLocks noGrp="1"/>
          </p:cNvSpPr>
          <p:nvPr>
            <p:ph type="title" idx="4294967295"/>
          </p:nvPr>
        </p:nvSpPr>
        <p:spPr>
          <a:xfrm>
            <a:off x="0" y="-2114550"/>
            <a:ext cx="11041063" cy="1547812"/>
          </a:xfrm>
        </p:spPr>
        <p:txBody>
          <a:bodyPr/>
          <a:lstStyle/>
          <a:p>
            <a:r>
              <a:rPr lang="pl-PL" dirty="0"/>
              <a:t>Politechnika dla młodych</a:t>
            </a:r>
          </a:p>
        </p:txBody>
      </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1464" y="0"/>
            <a:ext cx="6696743" cy="1124744"/>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dla młodych</a:t>
            </a:r>
          </a:p>
        </p:txBody>
      </p:sp>
      <p:sp>
        <p:nvSpPr>
          <p:cNvPr id="3" name="Rectangle 3"/>
          <p:cNvSpPr>
            <a:spLocks noGrp="1"/>
          </p:cNvSpPr>
          <p:nvPr>
            <p:ph type="body" idx="10"/>
          </p:nvPr>
        </p:nvSpPr>
        <p:spPr>
          <a:xfrm>
            <a:off x="1271463" y="971860"/>
            <a:ext cx="6984778" cy="5481478"/>
          </a:xfrm>
          <a:noFill/>
        </p:spPr>
        <p:txBody>
          <a:bodyPr>
            <a:noAutofit/>
          </a:bodyPr>
          <a:lstStyle/>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Dni Otwarte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Olimpiada Chemiczna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Dolnośląski Festiwal Nauki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Akademia Młodych Odkrywców</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Noc Politechniki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solidFill>
                  <a:schemeClr val="tx1"/>
                </a:solidFill>
              </a:rPr>
              <a:t>PWr</a:t>
            </a:r>
            <a:r>
              <a:rPr lang="pl-PL" altLang="pl-PL" sz="1850" dirty="0">
                <a:solidFill>
                  <a:schemeClr val="tx1"/>
                </a:solidFill>
              </a:rPr>
              <a:t> Challenge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Platforma e-learningowa </a:t>
            </a:r>
            <a:r>
              <a:rPr lang="pl-PL" altLang="pl-PL" sz="1850" b="1" dirty="0">
                <a:solidFill>
                  <a:schemeClr val="tx1"/>
                </a:solidFill>
              </a:rPr>
              <a:t>eportal.pwr.edu.pl</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Kursy korespondencyjne z matematyki i fizyki </a:t>
            </a:r>
            <a:br>
              <a:rPr lang="pl-PL" altLang="pl-PL" sz="1850" dirty="0">
                <a:solidFill>
                  <a:schemeClr val="tx1"/>
                </a:solidFill>
              </a:rPr>
            </a:br>
            <a:r>
              <a:rPr lang="pl-PL" altLang="pl-PL" sz="1850" dirty="0">
                <a:solidFill>
                  <a:schemeClr val="tx1"/>
                </a:solidFill>
              </a:rPr>
              <a:t>dla kandydatów na studia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Intensywny kurs maturalny „Matematyka”, </a:t>
            </a:r>
            <a:br>
              <a:rPr lang="pl-PL" altLang="pl-PL" sz="1850" dirty="0">
                <a:solidFill>
                  <a:schemeClr val="tx1"/>
                </a:solidFill>
              </a:rPr>
            </a:br>
            <a:r>
              <a:rPr lang="pl-PL" altLang="pl-PL" sz="1850" dirty="0">
                <a:solidFill>
                  <a:schemeClr val="tx1"/>
                </a:solidFill>
              </a:rPr>
              <a:t>przygotowujący do zdawania matury z matematyki na poziomie rozszerzonym</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„Gry Matematyczne i Logiczne”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Studium Talent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solidFill>
                  <a:schemeClr val="tx1"/>
                </a:solidFill>
              </a:rPr>
              <a:t>Robotic</a:t>
            </a:r>
            <a:r>
              <a:rPr lang="pl-PL" altLang="pl-PL" sz="1850" dirty="0">
                <a:solidFill>
                  <a:schemeClr val="tx1"/>
                </a:solidFill>
              </a:rPr>
              <a:t> Arena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latin typeface="Calibri"/>
                <a:cs typeface="Calibri"/>
              </a:rPr>
              <a:t>Kanał na YouTube: @polilabPWr, @Fizykabezzamulania_PWr</a:t>
            </a:r>
            <a:endParaRPr lang="pl-PL" altLang="pl-PL" sz="1900" dirty="0">
              <a:solidFill>
                <a:schemeClr val="tx1"/>
              </a:solidFill>
            </a:endParaRPr>
          </a:p>
        </p:txBody>
      </p:sp>
      <p:sp>
        <p:nvSpPr>
          <p:cNvPr id="5" name="Tytuł 4">
            <a:extLst>
              <a:ext uri="{FF2B5EF4-FFF2-40B4-BE49-F238E27FC236}">
                <a16:creationId xmlns:a16="http://schemas.microsoft.com/office/drawing/2014/main" id="{2FC1A3E6-D2E8-13BF-73A3-A3B72E3A939B}"/>
              </a:ext>
            </a:extLst>
          </p:cNvPr>
          <p:cNvSpPr>
            <a:spLocks noGrp="1"/>
          </p:cNvSpPr>
          <p:nvPr>
            <p:ph type="title" idx="4294967295"/>
          </p:nvPr>
        </p:nvSpPr>
        <p:spPr>
          <a:xfrm>
            <a:off x="0" y="-1952625"/>
            <a:ext cx="11041063" cy="1547812"/>
          </a:xfrm>
        </p:spPr>
        <p:txBody>
          <a:bodyPr/>
          <a:lstStyle/>
          <a:p>
            <a:r>
              <a:rPr lang="pl-PL" dirty="0"/>
              <a:t>Działania skierowane</a:t>
            </a:r>
            <a:r>
              <a:rPr lang="pl-PL" baseline="0" dirty="0"/>
              <a:t> do młodzieży</a:t>
            </a:r>
            <a:endParaRPr lang="pl-PL" dirty="0"/>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02988"/>
            <a:ext cx="5760640" cy="104572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Aktywność studencka</a:t>
            </a:r>
          </a:p>
        </p:txBody>
      </p:sp>
      <p:sp>
        <p:nvSpPr>
          <p:cNvPr id="3" name="Rectangle 3">
            <a:extLst>
              <a:ext uri="{C183D7F6-B498-43B3-948B-1728B52AA6E4}">
                <adec:decorative xmlns:adec="http://schemas.microsoft.com/office/drawing/2017/decorative" val="1"/>
              </a:ext>
            </a:extLst>
          </p:cNvPr>
          <p:cNvSpPr>
            <a:spLocks noGrp="1"/>
          </p:cNvSpPr>
          <p:nvPr>
            <p:ph type="body" idx="10"/>
          </p:nvPr>
        </p:nvSpPr>
        <p:spPr>
          <a:xfrm>
            <a:off x="1271464" y="764704"/>
            <a:ext cx="6840760" cy="5760641"/>
          </a:xfrm>
        </p:spPr>
        <p:txBody>
          <a:bodyPr>
            <a:noAutofit/>
          </a:bodyPr>
          <a:lstStyle/>
          <a:p>
            <a:pPr>
              <a:spcBef>
                <a:spcPts val="600"/>
              </a:spcBef>
              <a:buClr>
                <a:schemeClr val="bg1">
                  <a:lumMod val="50000"/>
                </a:schemeClr>
              </a:buClr>
            </a:pPr>
            <a:endParaRPr lang="pl-PL" altLang="pl-PL" sz="1500" dirty="0">
              <a:cs typeface="Calibri" pitchFamily="34" charset="0"/>
            </a:endParaRPr>
          </a:p>
          <a:p>
            <a:pPr>
              <a:spcBef>
                <a:spcPts val="600"/>
              </a:spcBef>
              <a:buClr>
                <a:schemeClr val="bg1">
                  <a:lumMod val="50000"/>
                </a:schemeClr>
              </a:buClr>
            </a:pPr>
            <a:endParaRPr lang="pl-PL" altLang="pl-PL" sz="1500" dirty="0">
              <a:cs typeface="Calibri" pitchFamily="34" charset="0"/>
            </a:endParaRPr>
          </a:p>
        </p:txBody>
      </p:sp>
      <p:sp>
        <p:nvSpPr>
          <p:cNvPr id="4" name="Tytuł 3">
            <a:extLst>
              <a:ext uri="{FF2B5EF4-FFF2-40B4-BE49-F238E27FC236}">
                <a16:creationId xmlns:a16="http://schemas.microsoft.com/office/drawing/2014/main" id="{85EF30D9-33E0-C9E7-21F2-E4089C30A701}"/>
              </a:ext>
            </a:extLst>
          </p:cNvPr>
          <p:cNvSpPr>
            <a:spLocks noGrp="1"/>
          </p:cNvSpPr>
          <p:nvPr>
            <p:ph type="title" idx="4294967295"/>
          </p:nvPr>
        </p:nvSpPr>
        <p:spPr>
          <a:xfrm>
            <a:off x="0" y="-2389188"/>
            <a:ext cx="11042650" cy="1549400"/>
          </a:xfrm>
        </p:spPr>
        <p:txBody>
          <a:bodyPr/>
          <a:lstStyle/>
          <a:p>
            <a:r>
              <a:rPr lang="pl-PL" dirty="0"/>
              <a:t>Aktywność studencka</a:t>
            </a:r>
          </a:p>
        </p:txBody>
      </p:sp>
      <p:pic>
        <p:nvPicPr>
          <p:cNvPr id="16" name="Obraz 15">
            <a:extLst>
              <a:ext uri="{FF2B5EF4-FFF2-40B4-BE49-F238E27FC236}">
                <a16:creationId xmlns:a16="http://schemas.microsoft.com/office/drawing/2014/main" id="{5EAF948D-1413-4B3D-92FC-7F8D52E2D54B}"/>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
        <p:nvSpPr>
          <p:cNvPr id="28" name="Rectangle 3">
            <a:extLst>
              <a:ext uri="{FF2B5EF4-FFF2-40B4-BE49-F238E27FC236}">
                <a16:creationId xmlns:a16="http://schemas.microsoft.com/office/drawing/2014/main" id="{10029A5B-8F74-4BE7-8BF1-5CD09C6182B3}"/>
              </a:ext>
            </a:extLst>
          </p:cNvPr>
          <p:cNvSpPr txBox="1">
            <a:spLocks/>
          </p:cNvSpPr>
          <p:nvPr/>
        </p:nvSpPr>
        <p:spPr bwMode="auto">
          <a:xfrm>
            <a:off x="1249424" y="764703"/>
            <a:ext cx="6840760" cy="5760641"/>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214 studenckich kół naukowych</a:t>
            </a:r>
          </a:p>
          <a:p>
            <a:pPr algn="just">
              <a:spcBef>
                <a:spcPts val="600"/>
              </a:spcBef>
              <a:spcAft>
                <a:spcPts val="0"/>
              </a:spcAft>
              <a:buClr>
                <a:schemeClr val="bg1">
                  <a:lumMod val="75000"/>
                </a:schemeClr>
              </a:buClr>
            </a:pPr>
            <a:r>
              <a:rPr lang="pl-PL" altLang="pl-PL" sz="1600" kern="0" dirty="0">
                <a:cs typeface="Calibri" pitchFamily="34" charset="0"/>
              </a:rPr>
              <a:t>m.in. PWR Racing Team, LEM Wrocław Motorsport, KN </a:t>
            </a:r>
            <a:r>
              <a:rPr lang="pl-PL" altLang="pl-PL" sz="1600" kern="0" dirty="0" err="1">
                <a:cs typeface="Calibri" pitchFamily="34" charset="0"/>
              </a:rPr>
              <a:t>Robotyków</a:t>
            </a:r>
            <a:r>
              <a:rPr lang="pl-PL" altLang="pl-PL" sz="1600" kern="0" dirty="0">
                <a:cs typeface="Calibri" pitchFamily="34" charset="0"/>
              </a:rPr>
              <a:t> </a:t>
            </a:r>
            <a:r>
              <a:rPr lang="pl-PL" altLang="pl-PL" sz="1600" kern="0" dirty="0" err="1">
                <a:cs typeface="Calibri" pitchFamily="34" charset="0"/>
              </a:rPr>
              <a:t>KoNaR</a:t>
            </a:r>
            <a:r>
              <a:rPr lang="pl-PL" altLang="pl-PL" sz="1600" kern="0" dirty="0">
                <a:cs typeface="Calibri" pitchFamily="34" charset="0"/>
              </a:rPr>
              <a:t>, Akademicki Klub Lotniczy, KN </a:t>
            </a:r>
            <a:r>
              <a:rPr lang="pl-PL" altLang="pl-PL" sz="1600" kern="0" dirty="0" err="1">
                <a:cs typeface="Calibri" pitchFamily="34" charset="0"/>
              </a:rPr>
              <a:t>Solvro</a:t>
            </a:r>
            <a:r>
              <a:rPr lang="pl-PL" altLang="pl-PL" sz="1600" kern="0" dirty="0">
                <a:cs typeface="Calibri" pitchFamily="34" charset="0"/>
              </a:rPr>
              <a:t>, KN </a:t>
            </a:r>
            <a:r>
              <a:rPr lang="pl-PL" altLang="pl-PL" sz="1600" kern="0" dirty="0" err="1">
                <a:cs typeface="Calibri" pitchFamily="34" charset="0"/>
              </a:rPr>
              <a:t>Bio</a:t>
            </a:r>
            <a:r>
              <a:rPr lang="pl-PL" altLang="pl-PL" sz="1600" kern="0" dirty="0">
                <a:cs typeface="Calibri" pitchFamily="34" charset="0"/>
              </a:rPr>
              <a:t>-Top, KN ALLIN, KN White </a:t>
            </a:r>
            <a:r>
              <a:rPr lang="pl-PL" altLang="pl-PL" sz="1600" kern="0" dirty="0" err="1">
                <a:cs typeface="Calibri" pitchFamily="34" charset="0"/>
              </a:rPr>
              <a:t>Hats</a:t>
            </a:r>
            <a:r>
              <a:rPr lang="pl-PL" altLang="pl-PL" sz="1600" kern="0" dirty="0">
                <a:cs typeface="Calibri" pitchFamily="34" charset="0"/>
              </a:rPr>
              <a:t>, </a:t>
            </a:r>
            <a:br>
              <a:rPr lang="pl-PL" altLang="pl-PL" sz="1600" kern="0" dirty="0">
                <a:cs typeface="Calibri" pitchFamily="34" charset="0"/>
              </a:rPr>
            </a:br>
            <a:r>
              <a:rPr lang="pl-PL" altLang="pl-PL" sz="1600" kern="0" dirty="0">
                <a:cs typeface="Calibri" pitchFamily="34" charset="0"/>
              </a:rPr>
              <a:t>KN Sekcji Studenckiej Audio Engineering </a:t>
            </a:r>
            <a:r>
              <a:rPr lang="pl-PL" altLang="pl-PL" sz="1600" kern="0" dirty="0" err="1">
                <a:cs typeface="Calibri" pitchFamily="34" charset="0"/>
              </a:rPr>
              <a:t>Society</a:t>
            </a:r>
            <a:r>
              <a:rPr lang="pl-PL" altLang="pl-PL" sz="1600" kern="0" dirty="0">
                <a:cs typeface="Calibri" pitchFamily="34" charset="0"/>
              </a:rPr>
              <a:t> AES, Humanizacja Środowiska Miejskiego, </a:t>
            </a:r>
            <a:r>
              <a:rPr lang="pl-PL" altLang="pl-PL" sz="1600" kern="0" dirty="0" err="1">
                <a:cs typeface="Calibri" pitchFamily="34" charset="0"/>
              </a:rPr>
              <a:t>PWr</a:t>
            </a:r>
            <a:r>
              <a:rPr lang="pl-PL" altLang="pl-PL" sz="1600" kern="0" dirty="0">
                <a:cs typeface="Calibri" pitchFamily="34" charset="0"/>
              </a:rPr>
              <a:t> Solar </a:t>
            </a:r>
            <a:r>
              <a:rPr lang="pl-PL" altLang="pl-PL" sz="1600" kern="0" dirty="0" err="1">
                <a:cs typeface="Calibri" pitchFamily="34" charset="0"/>
              </a:rPr>
              <a:t>Boat</a:t>
            </a:r>
            <a:r>
              <a:rPr lang="pl-PL" altLang="pl-PL" sz="1600" kern="0" dirty="0">
                <a:cs typeface="Calibri" pitchFamily="34" charset="0"/>
              </a:rPr>
              <a:t> Team, KN </a:t>
            </a:r>
            <a:r>
              <a:rPr lang="pl-PL" altLang="pl-PL" sz="1600" kern="0" dirty="0" err="1">
                <a:cs typeface="Calibri" pitchFamily="34" charset="0"/>
              </a:rPr>
              <a:t>Solvro</a:t>
            </a:r>
            <a:r>
              <a:rPr lang="pl-PL" altLang="pl-PL" sz="1600" kern="0" dirty="0">
                <a:cs typeface="Calibri" pitchFamily="34" charset="0"/>
              </a:rPr>
              <a:t>, KN Pojazdów Niekonwencjonalnych OFF-ROAD, KN Młodzi Menedżerowie Budownictwa, </a:t>
            </a:r>
            <a:br>
              <a:rPr lang="pl-PL" altLang="pl-PL" sz="1600" kern="0" dirty="0">
                <a:cs typeface="Calibri" pitchFamily="34" charset="0"/>
              </a:rPr>
            </a:br>
            <a:r>
              <a:rPr lang="pl-PL" altLang="pl-PL" sz="1600" kern="0" dirty="0">
                <a:cs typeface="Calibri" pitchFamily="34" charset="0"/>
              </a:rPr>
              <a:t>KN Energy </a:t>
            </a:r>
            <a:r>
              <a:rPr lang="pl-PL" altLang="pl-PL" sz="1600" kern="0" dirty="0" err="1">
                <a:cs typeface="Calibri" pitchFamily="34" charset="0"/>
              </a:rPr>
              <a:t>Loop</a:t>
            </a:r>
            <a:r>
              <a:rPr lang="pl-PL" altLang="pl-PL" sz="1600" kern="0" dirty="0">
                <a:cs typeface="Calibri" pitchFamily="34" charset="0"/>
              </a:rPr>
              <a:t>, KN Project Management </a:t>
            </a:r>
            <a:r>
              <a:rPr lang="pl-PL" altLang="pl-PL" sz="1600" kern="0" dirty="0" err="1">
                <a:cs typeface="Calibri" pitchFamily="34" charset="0"/>
              </a:rPr>
              <a:t>Group</a:t>
            </a:r>
            <a:r>
              <a:rPr lang="pl-PL" altLang="pl-PL" sz="1600" kern="0" dirty="0">
                <a:cs typeface="Calibri" pitchFamily="34" charset="0"/>
              </a:rPr>
              <a:t>, </a:t>
            </a:r>
            <a:r>
              <a:rPr lang="pl-PL" altLang="pl-PL" sz="1600" kern="0" dirty="0" err="1">
                <a:cs typeface="Calibri" pitchFamily="34" charset="0"/>
              </a:rPr>
              <a:t>PWr</a:t>
            </a:r>
            <a:r>
              <a:rPr lang="pl-PL" altLang="pl-PL" sz="1600" kern="0" dirty="0">
                <a:cs typeface="Calibri" pitchFamily="34" charset="0"/>
              </a:rPr>
              <a:t> in Space, Koło Chirurgiczne </a:t>
            </a:r>
            <a:r>
              <a:rPr lang="pl-PL" altLang="pl-PL" sz="1600" kern="0" dirty="0" err="1">
                <a:cs typeface="Calibri" pitchFamily="34" charset="0"/>
              </a:rPr>
              <a:t>PWr</a:t>
            </a:r>
            <a:r>
              <a:rPr lang="pl-PL" altLang="pl-PL" sz="1600" kern="0" dirty="0">
                <a:cs typeface="Calibri" pitchFamily="34" charset="0"/>
              </a:rPr>
              <a:t>, </a:t>
            </a:r>
            <a:r>
              <a:rPr lang="pl-PL" altLang="pl-PL" sz="1600" kern="0" dirty="0" err="1">
                <a:cs typeface="Calibri" pitchFamily="34" charset="0"/>
              </a:rPr>
              <a:t>Geoscience</a:t>
            </a:r>
            <a:r>
              <a:rPr lang="pl-PL" altLang="pl-PL" sz="1600" kern="0" dirty="0">
                <a:cs typeface="Calibri" pitchFamily="34" charset="0"/>
              </a:rPr>
              <a:t> </a:t>
            </a:r>
            <a:r>
              <a:rPr lang="pl-PL" altLang="pl-PL" sz="1600" kern="0" dirty="0" err="1">
                <a:cs typeface="Calibri" pitchFamily="34" charset="0"/>
              </a:rPr>
              <a:t>Research</a:t>
            </a:r>
            <a:r>
              <a:rPr lang="pl-PL" altLang="pl-PL" sz="1600" kern="0" dirty="0">
                <a:cs typeface="Calibri" pitchFamily="34" charset="0"/>
              </a:rPr>
              <a:t> </a:t>
            </a:r>
            <a:r>
              <a:rPr lang="pl-PL" altLang="pl-PL" sz="1600" kern="0" dirty="0" err="1">
                <a:cs typeface="Calibri" pitchFamily="34" charset="0"/>
              </a:rPr>
              <a:t>Group</a:t>
            </a:r>
            <a:r>
              <a:rPr lang="pl-PL" altLang="pl-PL" sz="1600" kern="0" dirty="0">
                <a:cs typeface="Calibri" pitchFamily="34" charset="0"/>
              </a:rPr>
              <a:t>, KN Fizyków NABLA, Koło Chirurgiczne </a:t>
            </a:r>
            <a:r>
              <a:rPr lang="pl-PL" altLang="pl-PL" sz="1600" kern="0" dirty="0" err="1">
                <a:cs typeface="Calibri" pitchFamily="34" charset="0"/>
              </a:rPr>
              <a:t>PWr</a:t>
            </a:r>
            <a:r>
              <a:rPr lang="pl-PL" altLang="pl-PL" sz="1600" kern="0" dirty="0">
                <a:cs typeface="Calibri" pitchFamily="34" charset="0"/>
              </a:rPr>
              <a:t>, KN NANOSENS, KN </a:t>
            </a:r>
            <a:r>
              <a:rPr lang="pl-PL" altLang="pl-PL" sz="1600" kern="0" dirty="0" err="1">
                <a:cs typeface="Calibri" pitchFamily="34" charset="0"/>
              </a:rPr>
              <a:t>Neuroinformatyki</a:t>
            </a:r>
            <a:r>
              <a:rPr lang="pl-PL" altLang="pl-PL" sz="1600" kern="0" dirty="0">
                <a:cs typeface="Calibri" pitchFamily="34" charset="0"/>
              </a:rPr>
              <a:t> Neuron, CERBER – KN Medycyny Sądowej i Toksykologii, KN Inżynierii Materiałów i Procesów Budowlanych NEWWAY</a:t>
            </a: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29 organizacji studenckich              </a:t>
            </a:r>
          </a:p>
          <a:p>
            <a:pPr algn="just">
              <a:spcBef>
                <a:spcPts val="600"/>
              </a:spcBef>
              <a:spcAft>
                <a:spcPts val="0"/>
              </a:spcAft>
              <a:buClr>
                <a:schemeClr val="bg1">
                  <a:lumMod val="75000"/>
                </a:schemeClr>
              </a:buClr>
            </a:pPr>
            <a:r>
              <a:rPr lang="pl-PL" sz="1600" kern="0" dirty="0"/>
              <a:t>m.in. BEST Wrocław, IAESTE, Niezależne Stowarzyszenie Studentów, </a:t>
            </a:r>
            <a:br>
              <a:rPr lang="pl-PL" sz="1600" kern="0" dirty="0"/>
            </a:br>
            <a:r>
              <a:rPr lang="pl-PL" sz="1600" kern="0" dirty="0"/>
              <a:t>Erasmus Student Network, Klub Speleologiczny Politechniki Wrocławskiej, Akademickie Stowarzyszenie </a:t>
            </a:r>
            <a:r>
              <a:rPr lang="pl-PL" sz="1600" kern="0" dirty="0" err="1"/>
              <a:t>Esportowe</a:t>
            </a:r>
            <a:r>
              <a:rPr lang="pl-PL" sz="1600" kern="0" dirty="0"/>
              <a:t>, Ósemka wioślarska, Koło Szachowe </a:t>
            </a:r>
            <a:r>
              <a:rPr lang="pl-PL" sz="1600" kern="0" dirty="0" err="1"/>
              <a:t>Giuoco</a:t>
            </a:r>
            <a:r>
              <a:rPr lang="pl-PL" sz="1600" kern="0" dirty="0"/>
              <a:t> Piano, </a:t>
            </a:r>
            <a:r>
              <a:rPr lang="pl-PL" sz="1600" kern="0" dirty="0" err="1"/>
              <a:t>TuTech</a:t>
            </a:r>
            <a:r>
              <a:rPr lang="pl-PL" sz="1600" kern="0" dirty="0"/>
              <a:t>, </a:t>
            </a:r>
            <a:r>
              <a:rPr lang="pl-PL" sz="1600" kern="0" dirty="0" err="1"/>
              <a:t>Students</a:t>
            </a:r>
            <a:r>
              <a:rPr lang="pl-PL" sz="1600" kern="0" dirty="0"/>
              <a:t> for </a:t>
            </a:r>
            <a:r>
              <a:rPr lang="pl-PL" sz="1600" kern="0" dirty="0" err="1"/>
              <a:t>Students</a:t>
            </a:r>
            <a:r>
              <a:rPr lang="pl-PL" sz="1600" kern="0" dirty="0"/>
              <a:t>, </a:t>
            </a:r>
            <a:r>
              <a:rPr lang="en-US" sz="1600" kern="0" dirty="0"/>
              <a:t>4S – Soft Skills Support Squad</a:t>
            </a:r>
            <a:endParaRPr lang="pl-PL" altLang="pl-PL" sz="1600" kern="0" dirty="0">
              <a:cs typeface="Calibri" pitchFamily="34" charset="0"/>
            </a:endParaRP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 agend kultury                      </a:t>
            </a:r>
          </a:p>
          <a:p>
            <a:pPr algn="just">
              <a:spcBef>
                <a:spcPts val="600"/>
              </a:spcBef>
              <a:spcAft>
                <a:spcPts val="0"/>
              </a:spcAft>
              <a:buClr>
                <a:schemeClr val="bg1">
                  <a:lumMod val="75000"/>
                </a:schemeClr>
              </a:buClr>
            </a:pPr>
            <a:r>
              <a:rPr lang="pl-PL" sz="1600" kern="0" dirty="0"/>
              <a:t>m.in. Dyskusyjny Klub Filmowy POLITECHNIKA, Akademicki Chór </a:t>
            </a:r>
            <a:r>
              <a:rPr lang="pl-PL" sz="1600" kern="0" dirty="0" err="1"/>
              <a:t>PWr</a:t>
            </a:r>
            <a:r>
              <a:rPr lang="pl-PL" sz="1600" kern="0" dirty="0"/>
              <a:t>, </a:t>
            </a:r>
            <a:br>
              <a:rPr lang="pl-PL" sz="1600" kern="0" dirty="0"/>
            </a:br>
            <a:r>
              <a:rPr lang="pl-PL" sz="1600" kern="0" dirty="0"/>
              <a:t>BIG BAND, Akademicki Klub Realizatorów Filmowych FOSA, Stowarzyszenie </a:t>
            </a:r>
            <a:r>
              <a:rPr lang="pl-PL" sz="1600" kern="0" dirty="0" err="1"/>
              <a:t>paraArtystycznej</a:t>
            </a:r>
            <a:r>
              <a:rPr lang="pl-PL" sz="1600" kern="0" dirty="0"/>
              <a:t> Fotografii </a:t>
            </a:r>
            <a:r>
              <a:rPr lang="pl-PL" sz="1600" kern="0" dirty="0" err="1"/>
              <a:t>SpAF</a:t>
            </a:r>
            <a:r>
              <a:rPr lang="pl-PL" sz="1600" kern="0" dirty="0"/>
              <a:t>, Klub Studencki Bajer, Orkiestra </a:t>
            </a:r>
            <a:r>
              <a:rPr lang="pl-PL" sz="1600" kern="0" dirty="0" err="1"/>
              <a:t>PWr</a:t>
            </a:r>
            <a:r>
              <a:rPr lang="pl-PL" sz="1600" kern="0" dirty="0"/>
              <a:t>, Studencki Klub Turystyczny, Klub Kajakowy </a:t>
            </a:r>
            <a:r>
              <a:rPr lang="pl-PL" sz="1600" kern="0" dirty="0" err="1"/>
              <a:t>PrzeWrotka</a:t>
            </a:r>
            <a:r>
              <a:rPr lang="pl-PL" sz="1600" kern="0" dirty="0"/>
              <a:t>, Kameralny Chór </a:t>
            </a:r>
            <a:r>
              <a:rPr lang="pl-PL" sz="1600" kern="0" dirty="0" err="1"/>
              <a:t>PWr</a:t>
            </a:r>
            <a:r>
              <a:rPr lang="pl-PL" sz="1600" kern="0" dirty="0"/>
              <a:t>, Teatr Sztampa, Studencki Klub Tańca Towarzyskiego ISKRA</a:t>
            </a:r>
            <a:endParaRPr lang="pl-PL" altLang="pl-PL" sz="1600" kern="0" dirty="0">
              <a:cs typeface="Calibri" pitchFamily="34" charset="0"/>
            </a:endParaRPr>
          </a:p>
          <a:p>
            <a:pPr>
              <a:spcBef>
                <a:spcPts val="600"/>
              </a:spcBef>
              <a:spcAft>
                <a:spcPts val="600"/>
              </a:spcAft>
              <a:buClr>
                <a:schemeClr val="bg1">
                  <a:lumMod val="50000"/>
                </a:schemeClr>
              </a:buClr>
            </a:pPr>
            <a:endParaRPr lang="pl-PL" altLang="pl-PL" sz="1600" kern="0" dirty="0">
              <a:cs typeface="Calibri" pitchFamily="34" charset="0"/>
            </a:endParaRPr>
          </a:p>
        </p:txBody>
      </p:sp>
    </p:spTree>
    <p:extLst>
      <p:ext uri="{BB962C8B-B14F-4D97-AF65-F5344CB8AC3E}">
        <p14:creationId xmlns:p14="http://schemas.microsoft.com/office/powerpoint/2010/main" val="14506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Nowoczesna uczelnia</a:t>
            </a:r>
          </a:p>
        </p:txBody>
      </p:sp>
      <p:sp>
        <p:nvSpPr>
          <p:cNvPr id="3" name="Rectangle 3"/>
          <p:cNvSpPr>
            <a:spLocks noGrp="1"/>
          </p:cNvSpPr>
          <p:nvPr>
            <p:ph type="body" idx="10"/>
          </p:nvPr>
        </p:nvSpPr>
        <p:spPr>
          <a:xfrm>
            <a:off x="1343472" y="1196752"/>
            <a:ext cx="6480720" cy="5332073"/>
          </a:xfrm>
          <a:noFill/>
        </p:spPr>
        <p:txBody>
          <a:bodyPr>
            <a:normAutofit lnSpcReduction="10000"/>
          </a:bodyPr>
          <a:lstStyle/>
          <a:p>
            <a:pPr eaLnBrk="1" hangingPunct="1">
              <a:buFont typeface="Arial" charset="0"/>
              <a:buNone/>
            </a:pPr>
            <a:r>
              <a:rPr lang="pl-PL" altLang="pl-PL" sz="1900" b="1" dirty="0">
                <a:solidFill>
                  <a:schemeClr val="tx1"/>
                </a:solidFill>
              </a:rPr>
              <a:t>Kandydaci:</a:t>
            </a:r>
          </a:p>
          <a:p>
            <a:pPr eaLnBrk="1" hangingPunct="1">
              <a:buFont typeface="Arial" charset="0"/>
              <a:buNone/>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Internetowa rejestracja na studia </a:t>
            </a:r>
            <a:br>
              <a:rPr lang="pl-PL" altLang="pl-PL" sz="1800" dirty="0">
                <a:solidFill>
                  <a:schemeClr val="tx1"/>
                </a:solidFill>
              </a:rPr>
            </a:br>
            <a:r>
              <a:rPr lang="pl-PL" altLang="pl-PL" sz="1800" b="1" dirty="0">
                <a:solidFill>
                  <a:schemeClr val="tx1"/>
                </a:solidFill>
              </a:rPr>
              <a:t>rekrutacja.pwr.edu.pl</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oficjalny portal uczelni </a:t>
            </a:r>
            <a:r>
              <a:rPr lang="pl-PL" altLang="pl-PL" sz="1800" b="1" dirty="0">
                <a:solidFill>
                  <a:schemeClr val="tx1"/>
                </a:solidFill>
              </a:rPr>
              <a:t>pwr.edu.pl</a:t>
            </a:r>
            <a:br>
              <a:rPr lang="pl-PL" altLang="pl-PL" sz="2300" dirty="0">
                <a:solidFill>
                  <a:schemeClr val="tx1"/>
                </a:solidFill>
              </a:rPr>
            </a:br>
            <a:endParaRPr lang="pl-PL" altLang="pl-PL" sz="1900" dirty="0">
              <a:solidFill>
                <a:schemeClr val="tx1"/>
              </a:solidFill>
            </a:endParaRPr>
          </a:p>
          <a:p>
            <a:pPr eaLnBrk="1" hangingPunct="1">
              <a:buClr>
                <a:schemeClr val="bg1">
                  <a:lumMod val="75000"/>
                </a:schemeClr>
              </a:buClr>
            </a:pPr>
            <a:r>
              <a:rPr lang="pl-PL" altLang="pl-PL" sz="1900" b="1" dirty="0">
                <a:solidFill>
                  <a:schemeClr val="tx1"/>
                </a:solidFill>
              </a:rPr>
              <a:t>Studenci:</a:t>
            </a:r>
          </a:p>
          <a:p>
            <a:pPr marL="171450" indent="-171450" eaLnBrk="1" hangingPunct="1">
              <a:buClr>
                <a:schemeClr val="bg1">
                  <a:lumMod val="75000"/>
                </a:schemeClr>
              </a:buClr>
              <a:buFont typeface="Wingdings" panose="05000000000000000000" pitchFamily="2" charset="2"/>
              <a:buChar char="§"/>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legitymacja elektroniczna </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elektroniczny indeks</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współpraca z firmami i instytucjami </a:t>
            </a:r>
            <a:br>
              <a:rPr lang="pl-PL" altLang="pl-PL" sz="1800" dirty="0">
                <a:solidFill>
                  <a:schemeClr val="tx1"/>
                </a:solidFill>
              </a:rPr>
            </a:br>
            <a:r>
              <a:rPr lang="pl-PL" altLang="pl-PL" sz="1800" dirty="0">
                <a:solidFill>
                  <a:schemeClr val="tx1"/>
                </a:solidFill>
              </a:rPr>
              <a:t>w zakresie staży i praktyk </a:t>
            </a:r>
            <a:br>
              <a:rPr lang="pl-PL" altLang="pl-PL" sz="1800" dirty="0">
                <a:solidFill>
                  <a:schemeClr val="tx1"/>
                </a:solidFill>
              </a:rPr>
            </a:br>
            <a:r>
              <a:rPr lang="pl-PL" altLang="pl-PL" sz="1800" b="1" dirty="0">
                <a:solidFill>
                  <a:schemeClr val="tx1"/>
                </a:solidFill>
              </a:rPr>
              <a:t>biurokarier.pwr.edu.pl</a:t>
            </a:r>
            <a:endParaRPr lang="pl-PL" altLang="pl-PL" sz="1800" dirty="0">
              <a:solidFill>
                <a:schemeClr val="tx1"/>
              </a:solidFill>
            </a:endParaRPr>
          </a:p>
          <a:p>
            <a:pPr marL="800100" lvl="1" indent="-342900" eaLnBrk="1" hangingPunct="1">
              <a:buClr>
                <a:schemeClr val="bg1">
                  <a:lumMod val="75000"/>
                </a:schemeClr>
              </a:buClr>
              <a:buFont typeface="Wingdings" panose="05000000000000000000" pitchFamily="2" charset="2"/>
              <a:buChar char="§"/>
            </a:pPr>
            <a:endParaRPr lang="pl-PL" altLang="pl-PL" sz="1900" dirty="0"/>
          </a:p>
          <a:p>
            <a:pPr eaLnBrk="1" hangingPunct="1">
              <a:buClr>
                <a:schemeClr val="bg1">
                  <a:lumMod val="75000"/>
                </a:schemeClr>
              </a:buClr>
            </a:pPr>
            <a:r>
              <a:rPr lang="pl-PL" altLang="pl-PL" sz="1900" b="1" dirty="0">
                <a:solidFill>
                  <a:schemeClr val="tx1"/>
                </a:solidFill>
              </a:rPr>
              <a:t>Nauczanie:</a:t>
            </a:r>
          </a:p>
          <a:p>
            <a:pPr marL="171450" indent="-171450" eaLnBrk="1" hangingPunct="1">
              <a:buClr>
                <a:schemeClr val="bg1">
                  <a:lumMod val="75000"/>
                </a:schemeClr>
              </a:buClr>
              <a:buFont typeface="Wingdings" panose="05000000000000000000" pitchFamily="2" charset="2"/>
              <a:buChar char="§"/>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punkty ECTS</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studia w językach obcych </a:t>
            </a:r>
          </a:p>
          <a:p>
            <a:pPr eaLnBrk="1" hangingPunct="1">
              <a:buClr>
                <a:srgbClr val="9F250D"/>
              </a:buClr>
              <a:buFont typeface="Wingdings" pitchFamily="2" charset="2"/>
              <a:buNone/>
            </a:pPr>
            <a:endParaRPr lang="pl-PL" altLang="pl-PL" dirty="0">
              <a:solidFill>
                <a:schemeClr val="tx1"/>
              </a:solidFill>
            </a:endParaRPr>
          </a:p>
        </p:txBody>
      </p:sp>
      <p:sp>
        <p:nvSpPr>
          <p:cNvPr id="4" name="Tytuł 3">
            <a:extLst>
              <a:ext uri="{FF2B5EF4-FFF2-40B4-BE49-F238E27FC236}">
                <a16:creationId xmlns:a16="http://schemas.microsoft.com/office/drawing/2014/main" id="{504F99F8-36AB-9656-9D1D-34FF14B7957F}"/>
              </a:ext>
            </a:extLst>
          </p:cNvPr>
          <p:cNvSpPr>
            <a:spLocks noGrp="1"/>
          </p:cNvSpPr>
          <p:nvPr>
            <p:ph type="title" idx="4294967295"/>
          </p:nvPr>
        </p:nvSpPr>
        <p:spPr>
          <a:xfrm>
            <a:off x="0" y="-2303463"/>
            <a:ext cx="11041063" cy="1547813"/>
          </a:xfrm>
        </p:spPr>
        <p:txBody>
          <a:bodyPr/>
          <a:lstStyle/>
          <a:p>
            <a:r>
              <a:rPr lang="pl-PL" dirty="0"/>
              <a:t>Nowoczesna uczelnia</a:t>
            </a:r>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grpSp>
        <p:nvGrpSpPr>
          <p:cNvPr id="20" name="Grupa 19">
            <a:extLst>
              <a:ext uri="{FF2B5EF4-FFF2-40B4-BE49-F238E27FC236}">
                <a16:creationId xmlns:a16="http://schemas.microsoft.com/office/drawing/2014/main" id="{CE3F641A-03C7-43B4-A58B-0AF838DAA317}"/>
              </a:ext>
              <a:ext uri="{C183D7F6-B498-43B3-948B-1728B52AA6E4}">
                <adec:decorative xmlns:adec="http://schemas.microsoft.com/office/drawing/2017/decorative" val="1"/>
              </a:ext>
            </a:extLst>
          </p:cNvPr>
          <p:cNvGrpSpPr/>
          <p:nvPr/>
        </p:nvGrpSpPr>
        <p:grpSpPr>
          <a:xfrm>
            <a:off x="1410423" y="2674640"/>
            <a:ext cx="3429008" cy="504054"/>
            <a:chOff x="1343471" y="1013921"/>
            <a:chExt cx="6408709" cy="1839015"/>
          </a:xfrm>
        </p:grpSpPr>
        <p:cxnSp>
          <p:nvCxnSpPr>
            <p:cNvPr id="21" name="Łącznik prosty 20">
              <a:extLst>
                <a:ext uri="{FF2B5EF4-FFF2-40B4-BE49-F238E27FC236}">
                  <a16:creationId xmlns:a16="http://schemas.microsoft.com/office/drawing/2014/main" id="{BC972E73-0147-4299-9826-12D4EEE0523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6" name="Grupa 15">
            <a:extLst>
              <a:ext uri="{FF2B5EF4-FFF2-40B4-BE49-F238E27FC236}">
                <a16:creationId xmlns:a16="http://schemas.microsoft.com/office/drawing/2014/main" id="{A22976C8-E4DD-47C3-B24F-CBC82F60F2DD}"/>
              </a:ext>
              <a:ext uri="{C183D7F6-B498-43B3-948B-1728B52AA6E4}">
                <adec:decorative xmlns:adec="http://schemas.microsoft.com/office/drawing/2017/decorative" val="1"/>
              </a:ext>
            </a:extLst>
          </p:cNvPr>
          <p:cNvGrpSpPr/>
          <p:nvPr/>
        </p:nvGrpSpPr>
        <p:grpSpPr>
          <a:xfrm>
            <a:off x="1410423" y="1104730"/>
            <a:ext cx="3429008" cy="504054"/>
            <a:chOff x="1343471" y="1013921"/>
            <a:chExt cx="6408709" cy="1839015"/>
          </a:xfrm>
        </p:grpSpPr>
        <p:cxnSp>
          <p:nvCxnSpPr>
            <p:cNvPr id="17" name="Łącznik prosty 16">
              <a:extLst>
                <a:ext uri="{FF2B5EF4-FFF2-40B4-BE49-F238E27FC236}">
                  <a16:creationId xmlns:a16="http://schemas.microsoft.com/office/drawing/2014/main" id="{EB7D8835-90F8-42A9-B056-0B6CB13D1484}"/>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EAC8B9A-E4B7-40B9-BF1E-D8CEBEF886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5" name="Grupa 24">
            <a:extLst>
              <a:ext uri="{FF2B5EF4-FFF2-40B4-BE49-F238E27FC236}">
                <a16:creationId xmlns:a16="http://schemas.microsoft.com/office/drawing/2014/main" id="{25772E35-AFCD-41E1-897E-74002F7BF4B9}"/>
              </a:ext>
              <a:ext uri="{C183D7F6-B498-43B3-948B-1728B52AA6E4}">
                <adec:decorative xmlns:adec="http://schemas.microsoft.com/office/drawing/2017/decorative" val="1"/>
              </a:ext>
            </a:extLst>
          </p:cNvPr>
          <p:cNvGrpSpPr/>
          <p:nvPr/>
        </p:nvGrpSpPr>
        <p:grpSpPr>
          <a:xfrm>
            <a:off x="1403147" y="4916663"/>
            <a:ext cx="3429008" cy="504054"/>
            <a:chOff x="1343471" y="1013921"/>
            <a:chExt cx="6408709" cy="1839015"/>
          </a:xfrm>
        </p:grpSpPr>
        <p:cxnSp>
          <p:nvCxnSpPr>
            <p:cNvPr id="26" name="Łącznik prosty 25">
              <a:extLst>
                <a:ext uri="{FF2B5EF4-FFF2-40B4-BE49-F238E27FC236}">
                  <a16:creationId xmlns:a16="http://schemas.microsoft.com/office/drawing/2014/main" id="{14E27D87-A731-4419-AF02-18A2BB42E21F}"/>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B7F0E0B6-1F9D-4172-81D3-836467E7478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4"/>
          <p:cNvSpPr>
            <a:spLocks noGrp="1"/>
          </p:cNvSpPr>
          <p:nvPr>
            <p:ph idx="11"/>
          </p:nvPr>
        </p:nvSpPr>
        <p:spPr>
          <a:xfrm>
            <a:off x="1271464" y="1412776"/>
            <a:ext cx="6624736" cy="4968552"/>
          </a:xfrm>
        </p:spPr>
        <p:txBody>
          <a:bodyPr>
            <a:noAutofit/>
          </a:bodyPr>
          <a:lstStyle/>
          <a:p>
            <a:pPr marL="341630" indent="-341630">
              <a:buClr>
                <a:schemeClr val="bg1">
                  <a:lumMod val="75000"/>
                </a:schemeClr>
              </a:buClr>
              <a:buFont typeface="Wingdings" panose="05000000000000000000" pitchFamily="2" charset="2"/>
              <a:buChar char="§"/>
              <a:defRPr/>
            </a:pPr>
            <a:r>
              <a:rPr lang="pl-PL" sz="1800" dirty="0"/>
              <a:t>Autorskie programy nauczania przedmiotów ścisłych </a:t>
            </a:r>
            <a:br>
              <a:rPr lang="pl-PL" sz="1800" dirty="0"/>
            </a:br>
            <a:r>
              <a:rPr lang="pl-PL" sz="1800" dirty="0"/>
              <a:t>i humanistycznych</a:t>
            </a:r>
          </a:p>
          <a:p>
            <a:pPr marL="341630" indent="-341630">
              <a:buClr>
                <a:schemeClr val="bg1">
                  <a:lumMod val="75000"/>
                </a:schemeClr>
              </a:buClr>
              <a:buFont typeface="Wingdings" panose="05000000000000000000" pitchFamily="2" charset="2"/>
              <a:buChar char="§"/>
              <a:defRPr/>
            </a:pPr>
            <a:r>
              <a:rPr lang="pl-PL" sz="1800" dirty="0"/>
              <a:t>Możliwość przeprowadzania obserwacji oraz doświadczeń </a:t>
            </a:r>
            <a:br>
              <a:rPr lang="pl-PL" sz="1800" dirty="0"/>
            </a:br>
            <a:r>
              <a:rPr lang="pl-PL" sz="1800" dirty="0"/>
              <a:t>w laboratoriach i specjalistycznych pracowniach Uczelni</a:t>
            </a:r>
          </a:p>
          <a:p>
            <a:pPr marL="341630" indent="-341630">
              <a:buClr>
                <a:schemeClr val="bg1">
                  <a:lumMod val="75000"/>
                </a:schemeClr>
              </a:buClr>
              <a:buFont typeface="Wingdings" panose="05000000000000000000" pitchFamily="2" charset="2"/>
              <a:buChar char="§"/>
              <a:defRPr/>
            </a:pPr>
            <a:r>
              <a:rPr lang="pl-PL" sz="1800" dirty="0"/>
              <a:t>Rozszerzony program nauczania z matematyki, </a:t>
            </a:r>
            <a:br>
              <a:rPr lang="pl-PL" sz="1800" dirty="0"/>
            </a:br>
            <a:r>
              <a:rPr lang="pl-PL" sz="1800" dirty="0"/>
              <a:t>fizyki, chemii oraz informatyki</a:t>
            </a:r>
          </a:p>
          <a:p>
            <a:pPr>
              <a:buClr>
                <a:schemeClr val="bg1">
                  <a:lumMod val="75000"/>
                </a:schemeClr>
              </a:buClr>
              <a:defRPr/>
            </a:pPr>
            <a:endParaRPr lang="pl-PL" sz="1450" dirty="0">
              <a:cs typeface="Calibri" panose="020F0502020204030204" pitchFamily="34" charset="0"/>
            </a:endParaRPr>
          </a:p>
          <a:p>
            <a:pPr marL="341630" indent="-341630">
              <a:buClr>
                <a:schemeClr val="bg1">
                  <a:lumMod val="75000"/>
                </a:schemeClr>
              </a:buClr>
              <a:buFont typeface="Wingdings" panose="05000000000000000000" pitchFamily="2" charset="2"/>
              <a:buChar char="§"/>
              <a:defRPr/>
            </a:pPr>
            <a:endParaRPr lang="pl-PL" sz="1450" dirty="0">
              <a:cs typeface="Calibri" panose="020F0502020204030204" pitchFamily="34" charset="0"/>
            </a:endParaRPr>
          </a:p>
          <a:p>
            <a:pPr marL="0" indent="0">
              <a:buClr>
                <a:schemeClr val="bg1">
                  <a:lumMod val="75000"/>
                </a:schemeClr>
              </a:buClr>
              <a:buNone/>
              <a:defRPr/>
            </a:pPr>
            <a:r>
              <a:rPr lang="pl-PL" sz="1600" b="1" dirty="0">
                <a:latin typeface="Calibri"/>
                <a:cs typeface="Calibri"/>
              </a:rPr>
              <a:t>      XXVII Ranking Liceów i Techników Perspektywy 2025</a:t>
            </a:r>
            <a:endParaRPr lang="pl-PL" sz="1600" b="1" dirty="0">
              <a:cs typeface="Calibri"/>
            </a:endParaRPr>
          </a:p>
          <a:p>
            <a:pPr marL="171450" indent="-171450">
              <a:spcBef>
                <a:spcPct val="50000"/>
              </a:spcBef>
              <a:buClr>
                <a:schemeClr val="bg1">
                  <a:lumMod val="75000"/>
                </a:schemeClr>
              </a:buClr>
              <a:buFont typeface="Wingdings" panose="05000000000000000000" pitchFamily="2" charset="2"/>
              <a:buChar char="§"/>
            </a:pPr>
            <a:endParaRPr lang="pl-PL" altLang="pl-PL" sz="800" dirty="0">
              <a:latin typeface="Calibri"/>
              <a:cs typeface="Calibri"/>
            </a:endParaRPr>
          </a:p>
          <a:p>
            <a:pPr marL="341630" indent="-341630">
              <a:buClr>
                <a:schemeClr val="bg1">
                  <a:lumMod val="75000"/>
                </a:schemeClr>
              </a:buClr>
              <a:buFont typeface="Wingdings" panose="05000000000000000000" pitchFamily="2" charset="2"/>
              <a:buChar char="§"/>
              <a:defRPr/>
            </a:pPr>
            <a:r>
              <a:rPr lang="pl-PL" altLang="pl-PL" sz="1800" dirty="0"/>
              <a:t>11. miejsce w rankingu </a:t>
            </a:r>
            <a:br>
              <a:rPr lang="pl-PL" altLang="pl-PL" sz="1800" dirty="0"/>
            </a:br>
            <a:r>
              <a:rPr lang="pl-PL" altLang="pl-PL" sz="1800" dirty="0"/>
              <a:t>Liceów Ogólnokształcących w kraju </a:t>
            </a:r>
          </a:p>
          <a:p>
            <a:pPr marL="341630" indent="-341630">
              <a:buClr>
                <a:schemeClr val="bg1">
                  <a:lumMod val="75000"/>
                </a:schemeClr>
              </a:buClr>
              <a:buFont typeface="Wingdings" panose="05000000000000000000" pitchFamily="2" charset="2"/>
              <a:buChar char="§"/>
              <a:defRPr/>
            </a:pPr>
            <a:r>
              <a:rPr lang="pl-PL" altLang="pl-PL" sz="1800" dirty="0"/>
              <a:t>11. miejsce w rankingu Maturalnych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Akademickich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t>
            </a:r>
            <a:br>
              <a:rPr lang="pl-PL" altLang="pl-PL" sz="1800" dirty="0"/>
            </a:br>
            <a:r>
              <a:rPr lang="pl-PL" altLang="pl-PL" sz="1800" dirty="0"/>
              <a:t>Dolnośląskich Liceów Ogólnokształcących </a:t>
            </a:r>
          </a:p>
        </p:txBody>
      </p:sp>
      <p:sp>
        <p:nvSpPr>
          <p:cNvPr id="2" name="Tytuł 1">
            <a:extLst>
              <a:ext uri="{FF2B5EF4-FFF2-40B4-BE49-F238E27FC236}">
                <a16:creationId xmlns:a16="http://schemas.microsoft.com/office/drawing/2014/main" id="{EECCDDA2-96ED-8719-B667-C29EC4405F44}"/>
              </a:ext>
            </a:extLst>
          </p:cNvPr>
          <p:cNvSpPr>
            <a:spLocks noGrp="1"/>
          </p:cNvSpPr>
          <p:nvPr>
            <p:ph type="title" idx="4294967295"/>
          </p:nvPr>
        </p:nvSpPr>
        <p:spPr>
          <a:xfrm>
            <a:off x="0" y="-2025650"/>
            <a:ext cx="11041063" cy="1547812"/>
          </a:xfrm>
        </p:spPr>
        <p:txBody>
          <a:bodyPr/>
          <a:lstStyle/>
          <a:p>
            <a:r>
              <a:rPr lang="pl-PL" dirty="0"/>
              <a:t>Akademickie Liceum</a:t>
            </a:r>
            <a:r>
              <a:rPr lang="pl-PL" baseline="0" dirty="0"/>
              <a:t> Ogólnokształcące Politechniki Wrocławskiej</a:t>
            </a:r>
            <a:endParaRPr lang="pl-PL" dirty="0"/>
          </a:p>
        </p:txBody>
      </p:sp>
      <p:sp>
        <p:nvSpPr>
          <p:cNvPr id="6" name="Rectangle 2"/>
          <p:cNvSpPr txBox="1">
            <a:spLocks/>
          </p:cNvSpPr>
          <p:nvPr/>
        </p:nvSpPr>
        <p:spPr>
          <a:xfrm>
            <a:off x="1271464" y="0"/>
            <a:ext cx="9396536" cy="126875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Akademickie Liceum Ogólnokształcące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Politechniki Wrocławskiej </a:t>
            </a:r>
          </a:p>
        </p:txBody>
      </p:sp>
      <p:pic>
        <p:nvPicPr>
          <p:cNvPr id="7" name="Obraz 6">
            <a:extLst>
              <a:ext uri="{FF2B5EF4-FFF2-40B4-BE49-F238E27FC236}">
                <a16:creationId xmlns:a16="http://schemas.microsoft.com/office/drawing/2014/main" id="{0FD9DA50-AEC3-4766-A1C6-2216B482450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5"/>
          <a:stretch/>
        </p:blipFill>
        <p:spPr>
          <a:xfrm>
            <a:off x="8256240" y="0"/>
            <a:ext cx="3935761" cy="6858000"/>
          </a:xfrm>
          <a:prstGeom prst="rect">
            <a:avLst/>
          </a:prstGeom>
        </p:spPr>
      </p:pic>
      <p:pic>
        <p:nvPicPr>
          <p:cNvPr id="12" name="Obraz 11" descr="Logotyp Rankingu Liceów i Techników Perspektywy 2025">
            <a:extLst>
              <a:ext uri="{FF2B5EF4-FFF2-40B4-BE49-F238E27FC236}">
                <a16:creationId xmlns:a16="http://schemas.microsoft.com/office/drawing/2014/main" id="{7F5D28DF-2AC3-40B8-A7A8-EF29BD6AAA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1524" y="4349378"/>
            <a:ext cx="2056630" cy="2031950"/>
          </a:xfrm>
          <a:prstGeom prst="rect">
            <a:avLst/>
          </a:prstGeom>
        </p:spPr>
      </p:pic>
      <p:grpSp>
        <p:nvGrpSpPr>
          <p:cNvPr id="13" name="Grupa 12">
            <a:extLst>
              <a:ext uri="{FF2B5EF4-FFF2-40B4-BE49-F238E27FC236}">
                <a16:creationId xmlns:a16="http://schemas.microsoft.com/office/drawing/2014/main" id="{93651ACE-552E-4289-9C3B-7211F9A84559}"/>
              </a:ext>
              <a:ext uri="{C183D7F6-B498-43B3-948B-1728B52AA6E4}">
                <adec:decorative xmlns:adec="http://schemas.microsoft.com/office/drawing/2017/decorative" val="1"/>
              </a:ext>
            </a:extLst>
          </p:cNvPr>
          <p:cNvGrpSpPr/>
          <p:nvPr/>
        </p:nvGrpSpPr>
        <p:grpSpPr>
          <a:xfrm>
            <a:off x="1653020" y="3645025"/>
            <a:ext cx="4659003" cy="504054"/>
            <a:chOff x="1343471" y="1013921"/>
            <a:chExt cx="6408709" cy="1839015"/>
          </a:xfrm>
        </p:grpSpPr>
        <p:cxnSp>
          <p:nvCxnSpPr>
            <p:cNvPr id="14" name="Łącznik prosty 13">
              <a:extLst>
                <a:ext uri="{FF2B5EF4-FFF2-40B4-BE49-F238E27FC236}">
                  <a16:creationId xmlns:a16="http://schemas.microsoft.com/office/drawing/2014/main" id="{B426B5BE-9997-4B1E-AD7F-98E992F6A096}"/>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5" name="Łącznik prosty 14">
              <a:extLst>
                <a:ext uri="{FF2B5EF4-FFF2-40B4-BE49-F238E27FC236}">
                  <a16:creationId xmlns:a16="http://schemas.microsoft.com/office/drawing/2014/main" id="{791C5FD2-A15A-425B-8BFD-349F70AD0247}"/>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867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0"/>
            <a:ext cx="1134872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 uri="{C183D7F6-B498-43B3-948B-1728B52AA6E4}">
                <adec:decorative xmlns:adec="http://schemas.microsoft.com/office/drawing/2017/decorative" val="1"/>
              </a:ext>
            </a:extLst>
          </p:cNvPr>
          <p:cNvGrpSpPr/>
          <p:nvPr/>
        </p:nvGrpSpPr>
        <p:grpSpPr>
          <a:xfrm>
            <a:off x="843272" y="415819"/>
            <a:ext cx="11363789" cy="864096"/>
            <a:chOff x="828211" y="216754"/>
            <a:chExt cx="11363789" cy="864096"/>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8431" y="216754"/>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badania i innowacje</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33C0191D-56C4-7C19-1F56-68E38332CE02}"/>
              </a:ext>
            </a:extLst>
          </p:cNvPr>
          <p:cNvSpPr>
            <a:spLocks noGrp="1"/>
          </p:cNvSpPr>
          <p:nvPr>
            <p:ph type="title" idx="4294967295"/>
          </p:nvPr>
        </p:nvSpPr>
        <p:spPr>
          <a:xfrm>
            <a:off x="0" y="-2114550"/>
            <a:ext cx="11041063" cy="1547812"/>
          </a:xfrm>
        </p:spPr>
        <p:txBody>
          <a:bodyPr/>
          <a:lstStyle/>
          <a:p>
            <a:r>
              <a:rPr lang="pl-PL" dirty="0"/>
              <a:t>Badania i innowacje</a:t>
            </a:r>
          </a:p>
        </p:txBody>
      </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696744" cy="5112568"/>
          </a:xfrm>
        </p:spPr>
        <p:txBody>
          <a:bodyPr>
            <a:normAutofit/>
          </a:bodyPr>
          <a:lstStyle/>
          <a:p>
            <a:pPr marL="0" indent="0">
              <a:lnSpc>
                <a:spcPct val="120000"/>
              </a:lnSpc>
              <a:spcAft>
                <a:spcPts val="1200"/>
              </a:spcAft>
              <a:buNone/>
              <a:defRPr/>
            </a:pPr>
            <a:r>
              <a:rPr lang="pl-PL" sz="2200" b="1" dirty="0"/>
              <a:t>Wyniki badań naukowych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25 887 </a:t>
            </a:r>
            <a:r>
              <a:rPr lang="pl-PL" sz="2100" dirty="0"/>
              <a:t>publikacji w czasopismach z Listy Filadelfijskiej</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24 016 </a:t>
            </a:r>
            <a:r>
              <a:rPr lang="pl-PL" sz="2100" dirty="0"/>
              <a:t>publikacji w czasopismach z </a:t>
            </a:r>
            <a:r>
              <a:rPr lang="pl-PL" sz="2100" dirty="0" err="1"/>
              <a:t>Impact</a:t>
            </a:r>
            <a:r>
              <a:rPr lang="pl-PL" sz="2100" dirty="0"/>
              <a:t> </a:t>
            </a:r>
            <a:r>
              <a:rPr lang="pl-PL" sz="2100" dirty="0" err="1"/>
              <a:t>Factor</a:t>
            </a:r>
            <a:endParaRPr lang="pl-PL" sz="2100" dirty="0"/>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B40000"/>
                </a:solidFill>
              </a:rPr>
              <a:t>39 570 </a:t>
            </a:r>
            <a:r>
              <a:rPr lang="pl-PL" sz="2100" dirty="0"/>
              <a:t>publikacji w bazie </a:t>
            </a:r>
            <a:r>
              <a:rPr lang="pl-PL" sz="2100" dirty="0" err="1"/>
              <a:t>WoS</a:t>
            </a:r>
            <a:endParaRPr lang="pl-PL" sz="2100" dirty="0"/>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6 327 </a:t>
            </a:r>
            <a:r>
              <a:rPr lang="pl-PL" sz="2100" dirty="0"/>
              <a:t>zgłoszeń wynalazków, w tym wzorów użytkowych </a:t>
            </a:r>
            <a:br>
              <a:rPr lang="pl-PL" sz="2100" dirty="0"/>
            </a:br>
            <a:r>
              <a:rPr lang="pl-PL" sz="2100" dirty="0"/>
              <a:t>i innych praw ochronnych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2 839 </a:t>
            </a:r>
            <a:r>
              <a:rPr lang="pl-PL" sz="2100" dirty="0"/>
              <a:t>uzyskanych patentów i innych praw ochronnych</a:t>
            </a:r>
            <a:endParaRPr lang="pl-PL" sz="2100" b="1" dirty="0"/>
          </a:p>
        </p:txBody>
      </p:sp>
      <p:sp>
        <p:nvSpPr>
          <p:cNvPr id="2" name="Tytuł 1">
            <a:extLst>
              <a:ext uri="{FF2B5EF4-FFF2-40B4-BE49-F238E27FC236}">
                <a16:creationId xmlns:a16="http://schemas.microsoft.com/office/drawing/2014/main" id="{137DB062-68FD-7109-30D7-E8BC2035E861}"/>
              </a:ext>
            </a:extLst>
          </p:cNvPr>
          <p:cNvSpPr>
            <a:spLocks noGrp="1"/>
          </p:cNvSpPr>
          <p:nvPr>
            <p:ph type="title" idx="4294967295"/>
          </p:nvPr>
        </p:nvSpPr>
        <p:spPr>
          <a:xfrm>
            <a:off x="0" y="-2051050"/>
            <a:ext cx="11041063" cy="1549400"/>
          </a:xfrm>
        </p:spPr>
        <p:txBody>
          <a:bodyPr/>
          <a:lstStyle/>
          <a:p>
            <a:r>
              <a:rPr lang="pl-PL" dirty="0"/>
              <a:t>Badania naukowe</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naukowe</a:t>
            </a:r>
          </a:p>
        </p:txBody>
      </p:sp>
      <p:grpSp>
        <p:nvGrpSpPr>
          <p:cNvPr id="12" name="Grupa 11">
            <a:extLst>
              <a:ext uri="{FF2B5EF4-FFF2-40B4-BE49-F238E27FC236}">
                <a16:creationId xmlns:a16="http://schemas.microsoft.com/office/drawing/2014/main" id="{007C3ED8-D0F4-4684-8E94-17BBC8483446}"/>
              </a:ext>
              <a:ext uri="{C183D7F6-B498-43B3-948B-1728B52AA6E4}">
                <adec:decorative xmlns:adec="http://schemas.microsoft.com/office/drawing/2017/decorative" val="1"/>
              </a:ext>
            </a:extLst>
          </p:cNvPr>
          <p:cNvGrpSpPr/>
          <p:nvPr/>
        </p:nvGrpSpPr>
        <p:grpSpPr>
          <a:xfrm>
            <a:off x="1335718" y="1196752"/>
            <a:ext cx="6632490" cy="429882"/>
            <a:chOff x="1343471" y="1013921"/>
            <a:chExt cx="6408709" cy="1839015"/>
          </a:xfrm>
        </p:grpSpPr>
        <p:cxnSp>
          <p:nvCxnSpPr>
            <p:cNvPr id="13" name="Łącznik prosty 12">
              <a:extLst>
                <a:ext uri="{FF2B5EF4-FFF2-40B4-BE49-F238E27FC236}">
                  <a16:creationId xmlns:a16="http://schemas.microsoft.com/office/drawing/2014/main" id="{0370244A-60E2-4C6E-9DEF-D3BCAB2B7AA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4" name="Łącznik prosty 13">
              <a:extLst>
                <a:ext uri="{FF2B5EF4-FFF2-40B4-BE49-F238E27FC236}">
                  <a16:creationId xmlns:a16="http://schemas.microsoft.com/office/drawing/2014/main" id="{331B2148-2EEF-49C0-95D7-8C4C2FF6F1E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55170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Współpraca z otoczeniem </a:t>
            </a:r>
            <a:br>
              <a:rPr lang="pl-PL" altLang="pl-PL" sz="3200" b="1" dirty="0">
                <a:solidFill>
                  <a:srgbClr val="B11D09"/>
                </a:solidFill>
                <a:ea typeface="Microsoft YaHei" pitchFamily="34" charset="-122"/>
                <a:cs typeface="Calibri" pitchFamily="34" charset="0"/>
              </a:rPr>
            </a:b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0"/>
          </p:nvPr>
        </p:nvSpPr>
        <p:spPr>
          <a:xfrm>
            <a:off x="1165189" y="2162520"/>
            <a:ext cx="6897388" cy="4308531"/>
          </a:xfrm>
          <a:noFill/>
        </p:spPr>
        <p:txBody>
          <a:bodyPr>
            <a:noAutofit/>
          </a:bodyPr>
          <a:lstStyle/>
          <a:p>
            <a:pPr>
              <a:spcBef>
                <a:spcPts val="400"/>
              </a:spcBef>
              <a:buNone/>
            </a:pPr>
            <a:r>
              <a:rPr lang="pl-PL" altLang="pl-PL" sz="2000" b="1" dirty="0">
                <a:solidFill>
                  <a:schemeClr val="tx1"/>
                </a:solidFill>
                <a:cs typeface="Calibri" pitchFamily="34" charset="0"/>
              </a:rPr>
              <a:t>Cele</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wspólne prace badawcze wdrożeniowe w różnych branżach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rozwój nowych technologii</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rozwój przedsiębiorczości akademickiej </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komercjalizacja wyników badań naukowych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kształcenie i doskonalenie kadr inżynierskich dla gospodarki</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współpraca w zakresie wykorzystywania zaplecza naukowego, badawczego, dydaktycznego i szkoleniowego</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możliwość odbywania praktyk i staży, realizacji prac dyplomowych w przedsiębiorstwach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wspieranie karier absolwentów </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przygotowanie i realizacja projektów finansowanych </a:t>
            </a:r>
            <a:br>
              <a:rPr lang="pl-PL" altLang="pl-PL" sz="2000" dirty="0">
                <a:solidFill>
                  <a:schemeClr val="tx1"/>
                </a:solidFill>
                <a:cs typeface="Calibri" pitchFamily="34" charset="0"/>
              </a:rPr>
            </a:br>
            <a:r>
              <a:rPr lang="pl-PL" altLang="pl-PL" sz="2000" dirty="0">
                <a:solidFill>
                  <a:schemeClr val="tx1"/>
                </a:solidFill>
                <a:cs typeface="Calibri" pitchFamily="34" charset="0"/>
              </a:rPr>
              <a:t>z funduszy i dotacji krajowych i zagranicznych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promowanie nowoczesnych rozwiązań technologicznych</a:t>
            </a:r>
          </a:p>
        </p:txBody>
      </p:sp>
      <p:sp>
        <p:nvSpPr>
          <p:cNvPr id="11" name="Tytuł 10">
            <a:extLst>
              <a:ext uri="{FF2B5EF4-FFF2-40B4-BE49-F238E27FC236}">
                <a16:creationId xmlns:a16="http://schemas.microsoft.com/office/drawing/2014/main" id="{9330CFC5-F6A3-08E4-55CA-8996FFB80342}"/>
              </a:ext>
            </a:extLst>
          </p:cNvPr>
          <p:cNvSpPr>
            <a:spLocks noGrp="1"/>
          </p:cNvSpPr>
          <p:nvPr>
            <p:ph type="title" idx="4294967295"/>
          </p:nvPr>
        </p:nvSpPr>
        <p:spPr>
          <a:xfrm>
            <a:off x="0" y="-2503488"/>
            <a:ext cx="11041063" cy="1547813"/>
          </a:xfrm>
        </p:spPr>
        <p:txBody>
          <a:bodyPr/>
          <a:lstStyle/>
          <a:p>
            <a:r>
              <a:rPr lang="pl-PL" dirty="0"/>
              <a:t>Współpraca z otoczeniem</a:t>
            </a:r>
          </a:p>
        </p:txBody>
      </p:sp>
      <p:grpSp>
        <p:nvGrpSpPr>
          <p:cNvPr id="10" name="Grupa 9">
            <a:extLst>
              <a:ext uri="{FF2B5EF4-FFF2-40B4-BE49-F238E27FC236}">
                <a16:creationId xmlns:a16="http://schemas.microsoft.com/office/drawing/2014/main" id="{D6421B0C-B45B-480E-A6F0-C5EA3D194E9A}"/>
              </a:ext>
              <a:ext uri="{C183D7F6-B498-43B3-948B-1728B52AA6E4}">
                <adec:decorative xmlns:adec="http://schemas.microsoft.com/office/drawing/2017/decorative" val="1"/>
              </a:ext>
            </a:extLst>
          </p:cNvPr>
          <p:cNvGrpSpPr/>
          <p:nvPr/>
        </p:nvGrpSpPr>
        <p:grpSpPr>
          <a:xfrm>
            <a:off x="1209890" y="1786839"/>
            <a:ext cx="6807985" cy="446474"/>
            <a:chOff x="1343471" y="1013921"/>
            <a:chExt cx="6408709" cy="1839015"/>
          </a:xfrm>
        </p:grpSpPr>
        <p:cxnSp>
          <p:nvCxnSpPr>
            <p:cNvPr id="12" name="Łącznik prosty 11">
              <a:extLst>
                <a:ext uri="{FF2B5EF4-FFF2-40B4-BE49-F238E27FC236}">
                  <a16:creationId xmlns:a16="http://schemas.microsoft.com/office/drawing/2014/main" id="{BF2291C8-C07F-4399-97C9-CAC8E669872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3" name="Łącznik prosty 12">
              <a:extLst>
                <a:ext uri="{FF2B5EF4-FFF2-40B4-BE49-F238E27FC236}">
                  <a16:creationId xmlns:a16="http://schemas.microsoft.com/office/drawing/2014/main" id="{B3F9BEBB-EFE4-4CA3-81F6-4DA9715C5D6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4" name="Obraz 13">
            <a:extLst>
              <a:ext uri="{FF2B5EF4-FFF2-40B4-BE49-F238E27FC236}">
                <a16:creationId xmlns:a16="http://schemas.microsoft.com/office/drawing/2014/main" id="{7D4FB78A-C642-4717-8314-9CFC653DFC82}"/>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grpSp>
        <p:nvGrpSpPr>
          <p:cNvPr id="9" name="Grupa 8">
            <a:extLst>
              <a:ext uri="{FF2B5EF4-FFF2-40B4-BE49-F238E27FC236}">
                <a16:creationId xmlns:a16="http://schemas.microsoft.com/office/drawing/2014/main" id="{91562441-5F9B-8F4F-9DD8-F628DFC8A334}"/>
              </a:ext>
              <a:ext uri="{C183D7F6-B498-43B3-948B-1728B52AA6E4}">
                <adec:decorative xmlns:adec="http://schemas.microsoft.com/office/drawing/2017/decorative" val="1"/>
              </a:ext>
            </a:extLst>
          </p:cNvPr>
          <p:cNvGrpSpPr/>
          <p:nvPr/>
        </p:nvGrpSpPr>
        <p:grpSpPr>
          <a:xfrm>
            <a:off x="1127448" y="610812"/>
            <a:ext cx="6741466" cy="1011690"/>
            <a:chOff x="1284108" y="1816447"/>
            <a:chExt cx="6741466" cy="1011690"/>
          </a:xfrm>
        </p:grpSpPr>
        <p:pic>
          <p:nvPicPr>
            <p:cNvPr id="4" name="Obraz 3">
              <a:extLst>
                <a:ext uri="{FF2B5EF4-FFF2-40B4-BE49-F238E27FC236}">
                  <a16:creationId xmlns:a16="http://schemas.microsoft.com/office/drawing/2014/main" id="{B5D15BB2-479E-5D4A-7B88-CE358EE8C3B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22039" r="66381"/>
            <a:stretch/>
          </p:blipFill>
          <p:spPr>
            <a:xfrm>
              <a:off x="2570229" y="1816447"/>
              <a:ext cx="794197" cy="1011690"/>
            </a:xfrm>
            <a:prstGeom prst="rect">
              <a:avLst/>
            </a:prstGeom>
          </p:spPr>
        </p:pic>
        <p:pic>
          <p:nvPicPr>
            <p:cNvPr id="5" name="Obraz 4">
              <a:extLst>
                <a:ext uri="{FF2B5EF4-FFF2-40B4-BE49-F238E27FC236}">
                  <a16:creationId xmlns:a16="http://schemas.microsoft.com/office/drawing/2014/main" id="{83635786-38BB-6902-EF66-06D1BA27B46C}"/>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74834" r="5010"/>
            <a:stretch/>
          </p:blipFill>
          <p:spPr>
            <a:xfrm>
              <a:off x="6643241" y="1816447"/>
              <a:ext cx="1382333" cy="1011690"/>
            </a:xfrm>
            <a:prstGeom prst="rect">
              <a:avLst/>
            </a:prstGeom>
          </p:spPr>
        </p:pic>
        <p:pic>
          <p:nvPicPr>
            <p:cNvPr id="6" name="Obraz 5">
              <a:extLst>
                <a:ext uri="{FF2B5EF4-FFF2-40B4-BE49-F238E27FC236}">
                  <a16:creationId xmlns:a16="http://schemas.microsoft.com/office/drawing/2014/main" id="{7054F681-F8AA-35A8-1AF9-BD8A775D359F}"/>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37350" r="44122"/>
            <a:stretch/>
          </p:blipFill>
          <p:spPr>
            <a:xfrm>
              <a:off x="3688925" y="1816447"/>
              <a:ext cx="1270716" cy="1011690"/>
            </a:xfrm>
            <a:prstGeom prst="rect">
              <a:avLst/>
            </a:prstGeom>
          </p:spPr>
        </p:pic>
        <p:pic>
          <p:nvPicPr>
            <p:cNvPr id="7" name="Obraz 6">
              <a:extLst>
                <a:ext uri="{FF2B5EF4-FFF2-40B4-BE49-F238E27FC236}">
                  <a16:creationId xmlns:a16="http://schemas.microsoft.com/office/drawing/2014/main" id="{A72AE7EF-1EC8-96CF-A44A-CFBB8EFC7D6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58059" r="26855"/>
            <a:stretch/>
          </p:blipFill>
          <p:spPr>
            <a:xfrm>
              <a:off x="5284140" y="1816447"/>
              <a:ext cx="1034603" cy="1011690"/>
            </a:xfrm>
            <a:prstGeom prst="rect">
              <a:avLst/>
            </a:prstGeom>
          </p:spPr>
        </p:pic>
        <p:pic>
          <p:nvPicPr>
            <p:cNvPr id="8" name="Obraz 7">
              <a:extLst>
                <a:ext uri="{FF2B5EF4-FFF2-40B4-BE49-F238E27FC236}">
                  <a16:creationId xmlns:a16="http://schemas.microsoft.com/office/drawing/2014/main" id="{1AD42A8A-1BA2-5C6D-5BDB-635A9650C60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1911" r="84068"/>
            <a:stretch/>
          </p:blipFill>
          <p:spPr>
            <a:xfrm>
              <a:off x="1284108" y="1816447"/>
              <a:ext cx="961622" cy="1011690"/>
            </a:xfrm>
            <a:prstGeom prst="rect">
              <a:avLst/>
            </a:prstGeom>
          </p:spPr>
        </p:pic>
      </p:grpSp>
    </p:spTree>
    <p:extLst>
      <p:ext uri="{BB962C8B-B14F-4D97-AF65-F5344CB8AC3E}">
        <p14:creationId xmlns:p14="http://schemas.microsoft.com/office/powerpoint/2010/main" val="196246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Politechnika Wrocławska dla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5" name="pole tekstowe 12"/>
          <p:cNvSpPr txBox="1">
            <a:spLocks noChangeArrowheads="1"/>
          </p:cNvSpPr>
          <p:nvPr/>
        </p:nvSpPr>
        <p:spPr bwMode="auto">
          <a:xfrm>
            <a:off x="1138300" y="954804"/>
            <a:ext cx="693949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2000" dirty="0">
                <a:cs typeface="Calibri" pitchFamily="34" charset="0"/>
              </a:rPr>
              <a:t>Politechnika Wrocławska stawia sobie za cel rozwój otaczającego ją środowiska innowacyjnej przedsiębiorczości, wspierającego wynalazczość i innowacyjność nowych przedsiębiorstw, a także transfer wiedzy i technologii do podmiotów już obecnych na rynku. Ważnym elementem są tu działające obecnie w strukturze uczelni: </a:t>
            </a:r>
            <a:endParaRPr lang="pl-PL" altLang="pl-PL" sz="2100" dirty="0">
              <a:cs typeface="Calibri" pitchFamily="34" charset="0"/>
            </a:endParaRP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Centrum Innowacji i Biznesu</a:t>
            </a: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Wrocławskie Centrum Transferu Technologii </a:t>
            </a: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Akademicki Inkubator Przedsiębiorczości</a:t>
            </a:r>
            <a:r>
              <a:rPr lang="pl-PL" altLang="pl-PL" sz="2100" dirty="0">
                <a:cs typeface="Calibri" pitchFamily="34" charset="0"/>
              </a:rPr>
              <a:t>. </a:t>
            </a:r>
          </a:p>
        </p:txBody>
      </p:sp>
      <p:pic>
        <p:nvPicPr>
          <p:cNvPr id="3" name="Obraz 2">
            <a:extLst>
              <a:ext uri="{FF2B5EF4-FFF2-40B4-BE49-F238E27FC236}">
                <a16:creationId xmlns:a16="http://schemas.microsoft.com/office/drawing/2014/main" id="{7020A9E5-1BA4-6AC7-57B1-44B18512ACFC}"/>
              </a:ext>
              <a:ext uri="{C183D7F6-B498-43B3-948B-1728B52AA6E4}">
                <adec:decorative xmlns:adec="http://schemas.microsoft.com/office/drawing/2017/decorative" val="1"/>
              </a:ext>
            </a:extLst>
          </p:cNvPr>
          <p:cNvPicPr>
            <a:picLocks noChangeAspect="1"/>
          </p:cNvPicPr>
          <p:nvPr/>
        </p:nvPicPr>
        <p:blipFill>
          <a:blip r:embed="rId3"/>
          <a:srcRect l="51139" t="230" r="23732" b="230"/>
          <a:stretch/>
        </p:blipFill>
        <p:spPr>
          <a:xfrm>
            <a:off x="8256240" y="0"/>
            <a:ext cx="3935760" cy="6858000"/>
          </a:xfrm>
          <a:prstGeom prst="rect">
            <a:avLst/>
          </a:prstGeom>
        </p:spPr>
      </p:pic>
      <p:sp>
        <p:nvSpPr>
          <p:cNvPr id="4" name="Tytuł 3">
            <a:extLst>
              <a:ext uri="{FF2B5EF4-FFF2-40B4-BE49-F238E27FC236}">
                <a16:creationId xmlns:a16="http://schemas.microsoft.com/office/drawing/2014/main" id="{90203C23-2736-F5B1-0850-7A142664DEF4}"/>
              </a:ext>
            </a:extLst>
          </p:cNvPr>
          <p:cNvSpPr>
            <a:spLocks noGrp="1"/>
          </p:cNvSpPr>
          <p:nvPr>
            <p:ph type="title" idx="4294967295"/>
          </p:nvPr>
        </p:nvSpPr>
        <p:spPr>
          <a:xfrm>
            <a:off x="0" y="-2187575"/>
            <a:ext cx="11041063" cy="1549400"/>
          </a:xfrm>
        </p:spPr>
        <p:txBody>
          <a:bodyPr/>
          <a:lstStyle/>
          <a:p>
            <a:r>
              <a:rPr lang="pl-PL" dirty="0"/>
              <a:t>Politechnika Wrocławska dla biznesu</a:t>
            </a:r>
          </a:p>
        </p:txBody>
      </p:sp>
    </p:spTree>
    <p:extLst>
      <p:ext uri="{BB962C8B-B14F-4D97-AF65-F5344CB8AC3E}">
        <p14:creationId xmlns:p14="http://schemas.microsoft.com/office/powerpoint/2010/main" val="18070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pic>
        <p:nvPicPr>
          <p:cNvPr id="4" name="Google Shape;99;p2">
            <a:extLst>
              <a:ext uri="{FF2B5EF4-FFF2-40B4-BE49-F238E27FC236}">
                <a16:creationId xmlns:a16="http://schemas.microsoft.com/office/drawing/2014/main" id="{A2B878BE-EAC1-6BAE-751A-229BC0458146}"/>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a:stretch/>
        </p:blipFill>
        <p:spPr>
          <a:xfrm>
            <a:off x="8256240" y="0"/>
            <a:ext cx="3935759" cy="5840409"/>
          </a:xfrm>
          <a:prstGeom prst="rect">
            <a:avLst/>
          </a:prstGeom>
          <a:noFill/>
          <a:ln>
            <a:noFill/>
          </a:ln>
        </p:spPr>
      </p:pic>
      <p:pic>
        <p:nvPicPr>
          <p:cNvPr id="10" name="Grafika 9">
            <a:hlinkClick r:id="rId4"/>
            <a:extLst>
              <a:ext uri="{FF2B5EF4-FFF2-40B4-BE49-F238E27FC236}">
                <a16:creationId xmlns:a16="http://schemas.microsoft.com/office/drawing/2014/main" id="{1434C60C-3212-C0F3-872D-794C4D5ABF8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51949" y="6247648"/>
            <a:ext cx="228035" cy="228035"/>
          </a:xfrm>
          <a:prstGeom prst="rect">
            <a:avLst/>
          </a:prstGeom>
        </p:spPr>
      </p:pic>
      <p:pic>
        <p:nvPicPr>
          <p:cNvPr id="14" name="Grafika 13">
            <a:hlinkClick r:id="rId7"/>
            <a:extLst>
              <a:ext uri="{FF2B5EF4-FFF2-40B4-BE49-F238E27FC236}">
                <a16:creationId xmlns:a16="http://schemas.microsoft.com/office/drawing/2014/main" id="{073A3563-3F74-430A-8C14-07CDEB579F63}"/>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70972" y="6247649"/>
            <a:ext cx="228035" cy="228035"/>
          </a:xfrm>
          <a:prstGeom prst="rect">
            <a:avLst/>
          </a:prstGeom>
        </p:spPr>
      </p:pic>
      <p:pic>
        <p:nvPicPr>
          <p:cNvPr id="16" name="Grafika 15">
            <a:hlinkClick r:id="rId10"/>
            <a:extLst>
              <a:ext uri="{FF2B5EF4-FFF2-40B4-BE49-F238E27FC236}">
                <a16:creationId xmlns:a16="http://schemas.microsoft.com/office/drawing/2014/main" id="{39FC8016-2D65-92A1-C956-8991A24BA481}"/>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189995" y="6247648"/>
            <a:ext cx="228035" cy="228035"/>
          </a:xfrm>
          <a:prstGeom prst="rect">
            <a:avLst/>
          </a:prstGeom>
        </p:spPr>
      </p:pic>
      <p:sp>
        <p:nvSpPr>
          <p:cNvPr id="18" name="pole tekstowe 12">
            <a:extLst>
              <a:ext uri="{FF2B5EF4-FFF2-40B4-BE49-F238E27FC236}">
                <a16:creationId xmlns:a16="http://schemas.microsoft.com/office/drawing/2014/main" id="{97C89D34-4F48-43C8-B0E0-8DBED9507708}"/>
              </a:ext>
            </a:extLst>
          </p:cNvPr>
          <p:cNvSpPr txBox="1">
            <a:spLocks noChangeArrowheads="1"/>
          </p:cNvSpPr>
          <p:nvPr/>
        </p:nvSpPr>
        <p:spPr bwMode="auto">
          <a:xfrm>
            <a:off x="5771692" y="6509506"/>
            <a:ext cx="26546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1050" dirty="0">
                <a:cs typeface="Calibri" panose="020F0502020204030204" pitchFamily="34" charset="0"/>
              </a:rPr>
              <a:t>@Centrum Innowacji i Biznesu </a:t>
            </a:r>
            <a:r>
              <a:rPr lang="pl-PL" altLang="pl-PL" sz="1050" dirty="0" err="1">
                <a:cs typeface="Calibri" panose="020F0502020204030204" pitchFamily="34" charset="0"/>
              </a:rPr>
              <a:t>PWr</a:t>
            </a:r>
            <a:endParaRPr lang="pl-PL" altLang="pl-PL" sz="1050" dirty="0">
              <a:cs typeface="Calibri" panose="020F0502020204030204" pitchFamily="34" charset="0"/>
            </a:endParaRPr>
          </a:p>
        </p:txBody>
      </p:sp>
      <p:sp>
        <p:nvSpPr>
          <p:cNvPr id="12" name="pole tekstowe 11">
            <a:extLst>
              <a:ext uri="{FF2B5EF4-FFF2-40B4-BE49-F238E27FC236}">
                <a16:creationId xmlns:a16="http://schemas.microsoft.com/office/drawing/2014/main" id="{C85F87B9-460E-45FB-B8F5-32DF2E90D70D}"/>
              </a:ext>
            </a:extLst>
          </p:cNvPr>
          <p:cNvSpPr txBox="1"/>
          <p:nvPr/>
        </p:nvSpPr>
        <p:spPr>
          <a:xfrm>
            <a:off x="1104132" y="1158568"/>
            <a:ext cx="6939494" cy="4401205"/>
          </a:xfrm>
          <a:prstGeom prst="rect">
            <a:avLst/>
          </a:prstGeom>
          <a:noFill/>
        </p:spPr>
        <p:txBody>
          <a:bodyPr wrap="square" rtlCol="0">
            <a:spAutoFit/>
          </a:bodyPr>
          <a:lstStyle/>
          <a:p>
            <a:pPr>
              <a:buClr>
                <a:srgbClr val="C00000"/>
              </a:buClr>
            </a:pPr>
            <a:r>
              <a:rPr lang="pl-PL" sz="2000" dirty="0">
                <a:latin typeface="Calibri" panose="020F0502020204030204" pitchFamily="34" charset="0"/>
                <a:cs typeface="Calibri" panose="020F0502020204030204" pitchFamily="34" charset="0"/>
              </a:rPr>
              <a:t>Misją Centrum Innowacji i Biznesu jest inicjowanie i wspieranie innowacyjnych przedsięwzięć dla gospodarki.</a:t>
            </a:r>
          </a:p>
          <a:p>
            <a:pPr>
              <a:buClr>
                <a:srgbClr val="C00000"/>
              </a:buClr>
            </a:pPr>
            <a:endParaRPr lang="pl-PL" sz="2000" dirty="0">
              <a:latin typeface="Calibri" panose="020F0502020204030204" pitchFamily="34" charset="0"/>
              <a:cs typeface="Calibri" panose="020F0502020204030204" pitchFamily="34" charset="0"/>
            </a:endParaRP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CIB łączy naukowców z różnych dziedzin w zespoły badawcze, które odpowiadają potrzebom przedsiębiorcy</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Identyfikuje i monitoruje projekty naukowo-badawcze </a:t>
            </a:r>
            <a:br>
              <a:rPr lang="pl-PL" sz="2000"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o wysokim potencjale komercjalizacyjnym</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Wspiera innowacje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Prowadzi </a:t>
            </a:r>
            <a:r>
              <a:rPr lang="pl-PL" sz="2000" b="1" dirty="0">
                <a:latin typeface="Calibri" panose="020F0502020204030204" pitchFamily="34" charset="0"/>
                <a:cs typeface="Calibri" panose="020F0502020204030204" pitchFamily="34" charset="0"/>
              </a:rPr>
              <a:t>Regionalny Ośrodek Informacji Patentowej </a:t>
            </a:r>
            <a:br>
              <a:rPr lang="pl-PL" sz="2000" b="1"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dla podmiotów zewnętrznych, pomagając w ochronie prawnej własności intelektualnej oraz </a:t>
            </a:r>
            <a:r>
              <a:rPr lang="pl-PL" sz="2000" b="1" dirty="0">
                <a:latin typeface="Calibri" panose="020F0502020204030204" pitchFamily="34" charset="0"/>
                <a:cs typeface="Calibri" panose="020F0502020204030204" pitchFamily="34" charset="0"/>
              </a:rPr>
              <a:t>Patent </a:t>
            </a:r>
            <a:r>
              <a:rPr lang="pl-PL" sz="2000" b="1" dirty="0" err="1">
                <a:latin typeface="Calibri" panose="020F0502020204030204" pitchFamily="34" charset="0"/>
                <a:cs typeface="Calibri" panose="020F0502020204030204" pitchFamily="34" charset="0"/>
              </a:rPr>
              <a:t>Intelligence</a:t>
            </a:r>
            <a:r>
              <a:rPr lang="pl-PL" sz="2000" b="1" dirty="0">
                <a:latin typeface="Calibri" panose="020F0502020204030204" pitchFamily="34" charset="0"/>
                <a:cs typeface="Calibri" panose="020F0502020204030204" pitchFamily="34" charset="0"/>
              </a:rPr>
              <a:t> </a:t>
            </a:r>
            <a:r>
              <a:rPr lang="pl-PL" sz="2000" b="1" dirty="0" err="1">
                <a:latin typeface="Calibri" panose="020F0502020204030204" pitchFamily="34" charset="0"/>
                <a:cs typeface="Calibri" panose="020F0502020204030204" pitchFamily="34" charset="0"/>
              </a:rPr>
              <a:t>Institute</a:t>
            </a:r>
            <a:r>
              <a:rPr lang="pl-PL" sz="2000" dirty="0">
                <a:latin typeface="Calibri" panose="020F0502020204030204" pitchFamily="34" charset="0"/>
                <a:cs typeface="Calibri" panose="020F0502020204030204" pitchFamily="34" charset="0"/>
              </a:rPr>
              <a:t>, który zajmuje się rozpoznawaniem konkurencji i tworzeniem strategii ochrony patentowej na zlecenie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Organizuje wydarzenia, konferencje i warsztaty</a:t>
            </a:r>
          </a:p>
        </p:txBody>
      </p:sp>
      <p:sp>
        <p:nvSpPr>
          <p:cNvPr id="3" name="Tytuł 2">
            <a:extLst>
              <a:ext uri="{FF2B5EF4-FFF2-40B4-BE49-F238E27FC236}">
                <a16:creationId xmlns:a16="http://schemas.microsoft.com/office/drawing/2014/main" id="{E627244E-11B6-FCC4-1906-4EEC77BF96CA}"/>
              </a:ext>
            </a:extLst>
          </p:cNvPr>
          <p:cNvSpPr>
            <a:spLocks noGrp="1"/>
          </p:cNvSpPr>
          <p:nvPr>
            <p:ph type="title" idx="4294967295"/>
          </p:nvPr>
        </p:nvSpPr>
        <p:spPr>
          <a:xfrm>
            <a:off x="0" y="-2024063"/>
            <a:ext cx="11041063" cy="1549400"/>
          </a:xfrm>
        </p:spPr>
        <p:txBody>
          <a:bodyPr/>
          <a:lstStyle/>
          <a:p>
            <a:r>
              <a:rPr lang="pl-PL" dirty="0"/>
              <a:t>Centrum Innowacji i Biznesu</a:t>
            </a:r>
          </a:p>
        </p:txBody>
      </p:sp>
      <p:pic>
        <p:nvPicPr>
          <p:cNvPr id="6" name="Obraz 5" descr="logo Centrum Innowacji i Biznesu Politechniki Wrocławskiej">
            <a:extLst>
              <a:ext uri="{FF2B5EF4-FFF2-40B4-BE49-F238E27FC236}">
                <a16:creationId xmlns:a16="http://schemas.microsoft.com/office/drawing/2014/main" id="{FDF03120-B51E-8DE2-919C-02DA28DE035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498827" y="6058109"/>
            <a:ext cx="3384428" cy="524586"/>
          </a:xfrm>
          <a:prstGeom prst="rect">
            <a:avLst/>
          </a:prstGeom>
        </p:spPr>
      </p:pic>
    </p:spTree>
    <p:extLst>
      <p:ext uri="{BB962C8B-B14F-4D97-AF65-F5344CB8AC3E}">
        <p14:creationId xmlns:p14="http://schemas.microsoft.com/office/powerpoint/2010/main" val="23156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10225136"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 Politechniki Wrocławskiej (CIB) </a:t>
            </a:r>
          </a:p>
        </p:txBody>
      </p:sp>
      <p:pic>
        <p:nvPicPr>
          <p:cNvPr id="64" name="Google Shape;160;p4">
            <a:extLst>
              <a:ext uri="{FF2B5EF4-FFF2-40B4-BE49-F238E27FC236}">
                <a16:creationId xmlns:a16="http://schemas.microsoft.com/office/drawing/2014/main" id="{719B8AF2-95BC-23AA-9CBF-130DA27E5B1C}"/>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t="-1" b="-848"/>
          <a:stretch/>
        </p:blipFill>
        <p:spPr>
          <a:xfrm>
            <a:off x="8352373" y="1189762"/>
            <a:ext cx="2874314" cy="2899544"/>
          </a:xfrm>
          <a:prstGeom prst="rect">
            <a:avLst/>
          </a:prstGeom>
          <a:noFill/>
          <a:ln>
            <a:noFill/>
          </a:ln>
        </p:spPr>
      </p:pic>
      <p:sp>
        <p:nvSpPr>
          <p:cNvPr id="69" name="Google Shape;166;p4">
            <a:extLst>
              <a:ext uri="{FF2B5EF4-FFF2-40B4-BE49-F238E27FC236}">
                <a16:creationId xmlns:a16="http://schemas.microsoft.com/office/drawing/2014/main" id="{D0EA8E1D-42AA-D8B8-4DB8-38CFE770F000}"/>
              </a:ext>
            </a:extLst>
          </p:cNvPr>
          <p:cNvSpPr txBox="1"/>
          <p:nvPr/>
        </p:nvSpPr>
        <p:spPr>
          <a:xfrm>
            <a:off x="1191328" y="5341715"/>
            <a:ext cx="8598202" cy="144650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Dopełnienie formalności w imieniu przedsiębiorców i naukowców</a:t>
            </a:r>
            <a:endParaRPr sz="2000" dirty="0"/>
          </a:p>
          <a:p>
            <a:pPr marL="285750" marR="0" lvl="0" indent="-285750" algn="l" rtl="0">
              <a:spcBef>
                <a:spcPts val="120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Obsługa formalno-prawna również w zakresie ochrony własności intelektualnej i zabezpieczeń patentowych</a:t>
            </a:r>
            <a:endParaRPr sz="20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70" name="Google Shape;153;p4">
            <a:extLst>
              <a:ext uri="{FF2B5EF4-FFF2-40B4-BE49-F238E27FC236}">
                <a16:creationId xmlns:a16="http://schemas.microsoft.com/office/drawing/2014/main" id="{D3F71EFE-E7E0-FCA4-8485-8B6BF2A35BE8}"/>
              </a:ext>
            </a:extLst>
          </p:cNvPr>
          <p:cNvSpPr txBox="1"/>
          <p:nvPr/>
        </p:nvSpPr>
        <p:spPr>
          <a:xfrm>
            <a:off x="4086432" y="1226589"/>
            <a:ext cx="3615665"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cs typeface="Calibri"/>
                <a:sym typeface="Calibri"/>
              </a:rPr>
              <a:t>Otrzymanie</a:t>
            </a:r>
            <a:r>
              <a:rPr lang="pl-PL" sz="2000" b="1" dirty="0">
                <a:solidFill>
                  <a:schemeClr val="dk1"/>
                </a:solidFill>
                <a:latin typeface="Calibri"/>
                <a:ea typeface="Calibri"/>
                <a:cs typeface="Calibri"/>
                <a:sym typeface="Calibri"/>
              </a:rPr>
              <a:t> </a:t>
            </a:r>
            <a:br>
              <a:rPr lang="pl-PL" sz="2000" b="1" dirty="0">
                <a:solidFill>
                  <a:schemeClr val="dk1"/>
                </a:solidFill>
                <a:latin typeface="Calibri"/>
                <a:ea typeface="Calibri"/>
                <a:cs typeface="Calibri"/>
                <a:sym typeface="Calibri"/>
              </a:rPr>
            </a:br>
            <a:r>
              <a:rPr lang="pl-PL" sz="2000" b="1" dirty="0">
                <a:solidFill>
                  <a:schemeClr val="dk1"/>
                </a:solidFill>
                <a:latin typeface="Calibri"/>
                <a:ea typeface="Calibri"/>
                <a:cs typeface="Calibri"/>
                <a:sym typeface="Calibri"/>
              </a:rPr>
              <a:t>zapytania</a:t>
            </a:r>
            <a:endParaRPr sz="2000" dirty="0"/>
          </a:p>
        </p:txBody>
      </p:sp>
      <p:sp>
        <p:nvSpPr>
          <p:cNvPr id="71" name="Google Shape;167;p4">
            <a:extLst>
              <a:ext uri="{FF2B5EF4-FFF2-40B4-BE49-F238E27FC236}">
                <a16:creationId xmlns:a16="http://schemas.microsoft.com/office/drawing/2014/main" id="{E209EDF4-824E-8013-7930-8448E9328D2D}"/>
              </a:ext>
            </a:extLst>
          </p:cNvPr>
          <p:cNvSpPr txBox="1"/>
          <p:nvPr/>
        </p:nvSpPr>
        <p:spPr>
          <a:xfrm>
            <a:off x="4116847" y="4089306"/>
            <a:ext cx="3635337"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ea typeface="Calibri"/>
                <a:cs typeface="Calibri"/>
                <a:sym typeface="Calibri"/>
              </a:rPr>
              <a:t>Wybór właściwych zespołów badawczych/działów uczelni</a:t>
            </a:r>
            <a:endParaRPr sz="2000" dirty="0"/>
          </a:p>
        </p:txBody>
      </p:sp>
      <p:sp>
        <p:nvSpPr>
          <p:cNvPr id="72" name="Google Shape;168;p4">
            <a:extLst>
              <a:ext uri="{FF2B5EF4-FFF2-40B4-BE49-F238E27FC236}">
                <a16:creationId xmlns:a16="http://schemas.microsoft.com/office/drawing/2014/main" id="{D33D1820-8A01-34C0-2076-E695BE0F018C}"/>
              </a:ext>
            </a:extLst>
          </p:cNvPr>
          <p:cNvSpPr txBox="1"/>
          <p:nvPr/>
        </p:nvSpPr>
        <p:spPr>
          <a:xfrm>
            <a:off x="1266429" y="1226589"/>
            <a:ext cx="2253285"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Firma zewnętrzna/</a:t>
            </a:r>
            <a:br>
              <a:rPr lang="pl-PL" sz="2000" dirty="0">
                <a:solidFill>
                  <a:schemeClr val="dk1"/>
                </a:solidFill>
                <a:latin typeface="Calibri"/>
                <a:ea typeface="Calibri"/>
                <a:cs typeface="Calibri"/>
                <a:sym typeface="Calibri"/>
              </a:rPr>
            </a:br>
            <a:r>
              <a:rPr lang="pl-PL" sz="2000" dirty="0">
                <a:solidFill>
                  <a:schemeClr val="dk1"/>
                </a:solidFill>
                <a:latin typeface="Calibri"/>
                <a:ea typeface="Calibri"/>
                <a:cs typeface="Calibri"/>
                <a:sym typeface="Calibri"/>
              </a:rPr>
              <a:t>Organizacja</a:t>
            </a:r>
            <a:endParaRPr sz="2000" dirty="0"/>
          </a:p>
        </p:txBody>
      </p:sp>
      <p:sp>
        <p:nvSpPr>
          <p:cNvPr id="73" name="Google Shape;169;p4">
            <a:extLst>
              <a:ext uri="{FF2B5EF4-FFF2-40B4-BE49-F238E27FC236}">
                <a16:creationId xmlns:a16="http://schemas.microsoft.com/office/drawing/2014/main" id="{A2B0398C-5CD1-F441-E057-F9676A8BCCE8}"/>
              </a:ext>
            </a:extLst>
          </p:cNvPr>
          <p:cNvSpPr txBox="1"/>
          <p:nvPr/>
        </p:nvSpPr>
        <p:spPr>
          <a:xfrm>
            <a:off x="8352373" y="4068936"/>
            <a:ext cx="2874314"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Jednostki badawcze uczelni/działy uczelni</a:t>
            </a:r>
            <a:endParaRPr sz="2000" dirty="0"/>
          </a:p>
        </p:txBody>
      </p:sp>
      <p:grpSp>
        <p:nvGrpSpPr>
          <p:cNvPr id="13" name="Grupa 12">
            <a:extLst>
              <a:ext uri="{FF2B5EF4-FFF2-40B4-BE49-F238E27FC236}">
                <a16:creationId xmlns:a16="http://schemas.microsoft.com/office/drawing/2014/main" id="{3030410B-A6FF-4FD8-BA85-5387C44206C5}"/>
              </a:ext>
              <a:ext uri="{C183D7F6-B498-43B3-948B-1728B52AA6E4}">
                <adec:decorative xmlns:adec="http://schemas.microsoft.com/office/drawing/2017/decorative" val="1"/>
              </a:ext>
            </a:extLst>
          </p:cNvPr>
          <p:cNvGrpSpPr/>
          <p:nvPr/>
        </p:nvGrpSpPr>
        <p:grpSpPr>
          <a:xfrm>
            <a:off x="4116847" y="2492896"/>
            <a:ext cx="3604554" cy="996694"/>
            <a:chOff x="3806728" y="2149190"/>
            <a:chExt cx="3604554" cy="996694"/>
          </a:xfrm>
        </p:grpSpPr>
        <p:sp>
          <p:nvSpPr>
            <p:cNvPr id="12" name="Prostokąt 11">
              <a:extLst>
                <a:ext uri="{FF2B5EF4-FFF2-40B4-BE49-F238E27FC236}">
                  <a16:creationId xmlns:a16="http://schemas.microsoft.com/office/drawing/2014/main" id="{F685F59B-315E-7CC1-37C0-85CFD397F784}"/>
                </a:ext>
              </a:extLst>
            </p:cNvPr>
            <p:cNvSpPr/>
            <p:nvPr/>
          </p:nvSpPr>
          <p:spPr>
            <a:xfrm>
              <a:off x="3806728" y="2165156"/>
              <a:ext cx="3583078" cy="980728"/>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algn="ctr">
                <a:spcBef>
                  <a:spcPts val="0"/>
                </a:spcBef>
                <a:spcAft>
                  <a:spcPts val="0"/>
                </a:spcAft>
              </a:pPr>
              <a:endParaRPr lang="pl-PL" sz="2000" b="1">
                <a:solidFill>
                  <a:schemeClr val="dk1"/>
                </a:solidFill>
                <a:latin typeface="Calibri"/>
                <a:cs typeface="Calibri"/>
              </a:endParaRPr>
            </a:p>
          </p:txBody>
        </p:sp>
        <p:grpSp>
          <p:nvGrpSpPr>
            <p:cNvPr id="10" name="Grupa 9">
              <a:extLst>
                <a:ext uri="{FF2B5EF4-FFF2-40B4-BE49-F238E27FC236}">
                  <a16:creationId xmlns:a16="http://schemas.microsoft.com/office/drawing/2014/main" id="{18A6ABA3-70F8-FD7B-9098-54B4161E9ADB}"/>
                </a:ext>
              </a:extLst>
            </p:cNvPr>
            <p:cNvGrpSpPr/>
            <p:nvPr/>
          </p:nvGrpSpPr>
          <p:grpSpPr>
            <a:xfrm>
              <a:off x="4165387" y="2149190"/>
              <a:ext cx="3245895" cy="982960"/>
              <a:chOff x="4165387" y="2149190"/>
              <a:chExt cx="3245895" cy="982960"/>
            </a:xfrm>
          </p:grpSpPr>
          <p:grpSp>
            <p:nvGrpSpPr>
              <p:cNvPr id="8" name="Grupa 7">
                <a:extLst>
                  <a:ext uri="{FF2B5EF4-FFF2-40B4-BE49-F238E27FC236}">
                    <a16:creationId xmlns:a16="http://schemas.microsoft.com/office/drawing/2014/main" id="{E0DF15EA-FA16-F0A2-6B11-68144B88481D}"/>
                  </a:ext>
                </a:extLst>
              </p:cNvPr>
              <p:cNvGrpSpPr/>
              <p:nvPr/>
            </p:nvGrpSpPr>
            <p:grpSpPr>
              <a:xfrm>
                <a:off x="4198608" y="2578193"/>
                <a:ext cx="2973560" cy="553957"/>
                <a:chOff x="4780360" y="2854788"/>
                <a:chExt cx="2973560" cy="553957"/>
              </a:xfrm>
            </p:grpSpPr>
            <p:sp>
              <p:nvSpPr>
                <p:cNvPr id="65" name="Google Shape;162;p4">
                  <a:extLst>
                    <a:ext uri="{FF2B5EF4-FFF2-40B4-BE49-F238E27FC236}">
                      <a16:creationId xmlns:a16="http://schemas.microsoft.com/office/drawing/2014/main" id="{FF07248E-2E00-6367-8B1A-1F1CC6CCA776}"/>
                    </a:ext>
                  </a:extLst>
                </p:cNvPr>
                <p:cNvSpPr txBox="1"/>
                <p:nvPr/>
              </p:nvSpPr>
              <p:spPr>
                <a:xfrm>
                  <a:off x="5174279" y="2854788"/>
                  <a:ext cx="2579641"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dirty="0">
                      <a:solidFill>
                        <a:schemeClr val="dk1"/>
                      </a:solidFill>
                      <a:latin typeface="Kanit"/>
                      <a:ea typeface="Kanit"/>
                      <a:cs typeface="Kanit"/>
                      <a:sym typeface="Kanit"/>
                    </a:rPr>
                    <a:t>biznes.pwr.edu.pl</a:t>
                  </a:r>
                  <a:endParaRPr lang="pl-PL" sz="2000" dirty="0"/>
                </a:p>
              </p:txBody>
            </p:sp>
            <p:pic>
              <p:nvPicPr>
                <p:cNvPr id="67" name="Google Shape;164;p4">
                  <a:hlinkClick r:id="rId4"/>
                  <a:extLst>
                    <a:ext uri="{FF2B5EF4-FFF2-40B4-BE49-F238E27FC236}">
                      <a16:creationId xmlns:a16="http://schemas.microsoft.com/office/drawing/2014/main" id="{FCCC2A32-FE84-6D61-9B3C-2B67CEE931B2}"/>
                    </a:ext>
                  </a:extLst>
                </p:cNvPr>
                <p:cNvPicPr preferRelativeResize="0"/>
                <p:nvPr/>
              </p:nvPicPr>
              <p:blipFill rotWithShape="1">
                <a:blip r:embed="rId5">
                  <a:alphaModFix/>
                </a:blip>
                <a:srcRect/>
                <a:stretch/>
              </p:blipFill>
              <p:spPr>
                <a:xfrm>
                  <a:off x="4780360" y="3002597"/>
                  <a:ext cx="352562" cy="352562"/>
                </a:xfrm>
                <a:prstGeom prst="rect">
                  <a:avLst/>
                </a:prstGeom>
                <a:noFill/>
                <a:ln>
                  <a:noFill/>
                </a:ln>
              </p:spPr>
            </p:pic>
          </p:grpSp>
          <p:grpSp>
            <p:nvGrpSpPr>
              <p:cNvPr id="9" name="Grupa 8">
                <a:extLst>
                  <a:ext uri="{FF2B5EF4-FFF2-40B4-BE49-F238E27FC236}">
                    <a16:creationId xmlns:a16="http://schemas.microsoft.com/office/drawing/2014/main" id="{BC20878E-F614-CFF7-C1F3-6D6E2FE86C04}"/>
                  </a:ext>
                </a:extLst>
              </p:cNvPr>
              <p:cNvGrpSpPr/>
              <p:nvPr/>
            </p:nvGrpSpPr>
            <p:grpSpPr>
              <a:xfrm>
                <a:off x="4165387" y="2149190"/>
                <a:ext cx="3245895" cy="553957"/>
                <a:chOff x="4770229" y="2369329"/>
                <a:chExt cx="3245895" cy="553957"/>
              </a:xfrm>
            </p:grpSpPr>
            <p:pic>
              <p:nvPicPr>
                <p:cNvPr id="66" name="Google Shape;163;p4">
                  <a:hlinkClick r:id="rId6"/>
                  <a:extLst>
                    <a:ext uri="{FF2B5EF4-FFF2-40B4-BE49-F238E27FC236}">
                      <a16:creationId xmlns:a16="http://schemas.microsoft.com/office/drawing/2014/main" id="{6E83C82C-64C5-379F-446D-C400677CDA4D}"/>
                    </a:ext>
                  </a:extLst>
                </p:cNvPr>
                <p:cNvPicPr preferRelativeResize="0"/>
                <p:nvPr/>
              </p:nvPicPr>
              <p:blipFill rotWithShape="1">
                <a:blip r:embed="rId7">
                  <a:alphaModFix/>
                </a:blip>
                <a:srcRect/>
                <a:stretch/>
              </p:blipFill>
              <p:spPr>
                <a:xfrm>
                  <a:off x="4770229" y="2500327"/>
                  <a:ext cx="352562" cy="352562"/>
                </a:xfrm>
                <a:prstGeom prst="rect">
                  <a:avLst/>
                </a:prstGeom>
                <a:noFill/>
                <a:ln>
                  <a:noFill/>
                </a:ln>
              </p:spPr>
            </p:pic>
            <p:sp>
              <p:nvSpPr>
                <p:cNvPr id="7" name="Google Shape;162;p4">
                  <a:extLst>
                    <a:ext uri="{FF2B5EF4-FFF2-40B4-BE49-F238E27FC236}">
                      <a16:creationId xmlns:a16="http://schemas.microsoft.com/office/drawing/2014/main" id="{14F91D76-4882-76C2-4C03-34DE7C153A38}"/>
                    </a:ext>
                  </a:extLst>
                </p:cNvPr>
                <p:cNvSpPr txBox="1"/>
                <p:nvPr/>
              </p:nvSpPr>
              <p:spPr>
                <a:xfrm>
                  <a:off x="5197369" y="2369329"/>
                  <a:ext cx="2818755"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u="sng" dirty="0">
                      <a:latin typeface="Kanit"/>
                      <a:ea typeface="Kanit"/>
                      <a:cs typeface="Kanit"/>
                      <a:sym typeface="Kanit"/>
                      <a:hlinkClick r:id="rId6">
                        <a:extLst>
                          <a:ext uri="{A12FA001-AC4F-418D-AE19-62706E023703}">
                            <ahyp:hlinkClr xmlns:ahyp="http://schemas.microsoft.com/office/drawing/2018/hyperlinkcolor" val="tx"/>
                          </a:ext>
                        </a:extLst>
                      </a:hlinkClick>
                    </a:rPr>
                    <a:t>biznes@pwr.edu.pl</a:t>
                  </a:r>
                  <a:r>
                    <a:rPr lang="pl-PL" sz="2000" dirty="0">
                      <a:latin typeface="Kanit"/>
                      <a:ea typeface="Kanit"/>
                      <a:cs typeface="Kanit"/>
                      <a:sym typeface="Kanit"/>
                    </a:rPr>
                    <a:t> </a:t>
                  </a:r>
                  <a:endParaRPr sz="2000" dirty="0"/>
                </a:p>
              </p:txBody>
            </p:sp>
          </p:grpSp>
        </p:grpSp>
      </p:grpSp>
      <p:sp>
        <p:nvSpPr>
          <p:cNvPr id="14" name="Strzałka: w prawo 13">
            <a:extLst>
              <a:ext uri="{FF2B5EF4-FFF2-40B4-BE49-F238E27FC236}">
                <a16:creationId xmlns:a16="http://schemas.microsoft.com/office/drawing/2014/main" id="{87F9FFFD-2415-4A61-AB3F-C7DE4AD37CE0}"/>
              </a:ext>
              <a:ext uri="{C183D7F6-B498-43B3-948B-1728B52AA6E4}">
                <adec:decorative xmlns:adec="http://schemas.microsoft.com/office/drawing/2017/decorative" val="1"/>
              </a:ext>
            </a:extLst>
          </p:cNvPr>
          <p:cNvSpPr/>
          <p:nvPr/>
        </p:nvSpPr>
        <p:spPr>
          <a:xfrm>
            <a:off x="3519715" y="1460534"/>
            <a:ext cx="560062" cy="293312"/>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trzałka: w dół 14">
            <a:extLst>
              <a:ext uri="{FF2B5EF4-FFF2-40B4-BE49-F238E27FC236}">
                <a16:creationId xmlns:a16="http://schemas.microsoft.com/office/drawing/2014/main" id="{90544DB1-B586-7C9D-2200-CE070DD164C7}"/>
              </a:ext>
              <a:ext uri="{C183D7F6-B498-43B3-948B-1728B52AA6E4}">
                <adec:decorative xmlns:adec="http://schemas.microsoft.com/office/drawing/2017/decorative" val="1"/>
              </a:ext>
            </a:extLst>
          </p:cNvPr>
          <p:cNvSpPr/>
          <p:nvPr/>
        </p:nvSpPr>
        <p:spPr>
          <a:xfrm>
            <a:off x="5644161" y="1934435"/>
            <a:ext cx="288032" cy="588830"/>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Strzałka: w dół 15">
            <a:extLst>
              <a:ext uri="{FF2B5EF4-FFF2-40B4-BE49-F238E27FC236}">
                <a16:creationId xmlns:a16="http://schemas.microsoft.com/office/drawing/2014/main" id="{C7C3D523-2BE4-8931-81B4-4951C42C6FB3}"/>
              </a:ext>
              <a:ext uri="{C183D7F6-B498-43B3-948B-1728B52AA6E4}">
                <adec:decorative xmlns:adec="http://schemas.microsoft.com/office/drawing/2017/decorative" val="1"/>
              </a:ext>
            </a:extLst>
          </p:cNvPr>
          <p:cNvSpPr/>
          <p:nvPr/>
        </p:nvSpPr>
        <p:spPr>
          <a:xfrm>
            <a:off x="5644161" y="3499078"/>
            <a:ext cx="288032" cy="590228"/>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trzałka: w prawo 19">
            <a:extLst>
              <a:ext uri="{FF2B5EF4-FFF2-40B4-BE49-F238E27FC236}">
                <a16:creationId xmlns:a16="http://schemas.microsoft.com/office/drawing/2014/main" id="{2C2D8CE5-DCC4-F0F9-801A-CD85D48E9FD7}"/>
              </a:ext>
              <a:ext uri="{C183D7F6-B498-43B3-948B-1728B52AA6E4}">
                <adec:decorative xmlns:adec="http://schemas.microsoft.com/office/drawing/2017/decorative" val="1"/>
              </a:ext>
            </a:extLst>
          </p:cNvPr>
          <p:cNvSpPr/>
          <p:nvPr/>
        </p:nvSpPr>
        <p:spPr>
          <a:xfrm>
            <a:off x="7765831" y="4293096"/>
            <a:ext cx="560062" cy="293312"/>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a:extLst>
              <a:ext uri="{FF2B5EF4-FFF2-40B4-BE49-F238E27FC236}">
                <a16:creationId xmlns:a16="http://schemas.microsoft.com/office/drawing/2014/main" id="{A01EA107-0774-6D15-EC0D-DFC86E6225D6}"/>
              </a:ext>
            </a:extLst>
          </p:cNvPr>
          <p:cNvSpPr>
            <a:spLocks noGrp="1"/>
          </p:cNvSpPr>
          <p:nvPr>
            <p:ph type="title" idx="4294967295"/>
          </p:nvPr>
        </p:nvSpPr>
        <p:spPr>
          <a:xfrm>
            <a:off x="0" y="-1889125"/>
            <a:ext cx="11041063" cy="1547812"/>
          </a:xfrm>
        </p:spPr>
        <p:txBody>
          <a:bodyPr/>
          <a:lstStyle/>
          <a:p>
            <a:r>
              <a:rPr lang="pl-PL" dirty="0"/>
              <a:t>Centrum Innowacji i Biznesu Politechniki Wrocławskiej (CIB) </a:t>
            </a:r>
          </a:p>
        </p:txBody>
      </p:sp>
    </p:spTree>
    <p:extLst>
      <p:ext uri="{BB962C8B-B14F-4D97-AF65-F5344CB8AC3E}">
        <p14:creationId xmlns:p14="http://schemas.microsoft.com/office/powerpoint/2010/main" val="383256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Potencjał badawczy</a:t>
            </a:r>
          </a:p>
        </p:txBody>
      </p:sp>
      <p:sp>
        <p:nvSpPr>
          <p:cNvPr id="3" name="Rectangle 3"/>
          <p:cNvSpPr>
            <a:spLocks noGrp="1"/>
          </p:cNvSpPr>
          <p:nvPr>
            <p:ph type="body" idx="10"/>
          </p:nvPr>
        </p:nvSpPr>
        <p:spPr>
          <a:xfrm>
            <a:off x="7872590" y="1099545"/>
            <a:ext cx="3552711" cy="317090"/>
          </a:xfrm>
        </p:spPr>
        <p:txBody>
          <a:bodyPr>
            <a:noAutofit/>
          </a:bodyPr>
          <a:lstStyle/>
          <a:p>
            <a:pPr algn="ctr">
              <a:spcBef>
                <a:spcPts val="250"/>
              </a:spcBef>
              <a:buClr>
                <a:schemeClr val="bg1">
                  <a:lumMod val="50000"/>
                </a:schemeClr>
              </a:buClr>
            </a:pPr>
            <a:r>
              <a:rPr lang="pl-PL" altLang="pl-PL" sz="1800" b="1" dirty="0">
                <a:cs typeface="Calibri" pitchFamily="34" charset="0"/>
              </a:rPr>
              <a:t>NAJNOWSZE CENTRA BADAWCZE</a:t>
            </a:r>
          </a:p>
        </p:txBody>
      </p:sp>
      <p:sp>
        <p:nvSpPr>
          <p:cNvPr id="4" name="Tytuł 3">
            <a:extLst>
              <a:ext uri="{FF2B5EF4-FFF2-40B4-BE49-F238E27FC236}">
                <a16:creationId xmlns:a16="http://schemas.microsoft.com/office/drawing/2014/main" id="{86E6DA65-04CB-7241-08FF-F010FD8716AD}"/>
              </a:ext>
            </a:extLst>
          </p:cNvPr>
          <p:cNvSpPr>
            <a:spLocks noGrp="1"/>
          </p:cNvSpPr>
          <p:nvPr>
            <p:ph type="title" idx="4294967295"/>
          </p:nvPr>
        </p:nvSpPr>
        <p:spPr>
          <a:xfrm>
            <a:off x="0" y="-1947863"/>
            <a:ext cx="11041063" cy="1549400"/>
          </a:xfrm>
        </p:spPr>
        <p:txBody>
          <a:bodyPr/>
          <a:lstStyle/>
          <a:p>
            <a:r>
              <a:rPr lang="pl-PL" dirty="0"/>
              <a:t>Potencjał</a:t>
            </a:r>
            <a:r>
              <a:rPr lang="pl-PL" baseline="0" dirty="0"/>
              <a:t> badawczy</a:t>
            </a:r>
            <a:endParaRPr lang="pl-PL" dirty="0"/>
          </a:p>
        </p:txBody>
      </p:sp>
      <p:sp>
        <p:nvSpPr>
          <p:cNvPr id="11" name="Rectangle 3">
            <a:extLst>
              <a:ext uri="{FF2B5EF4-FFF2-40B4-BE49-F238E27FC236}">
                <a16:creationId xmlns:a16="http://schemas.microsoft.com/office/drawing/2014/main" id="{BB9E459B-6436-83CB-5E91-82D02FBF09C5}"/>
              </a:ext>
            </a:extLst>
          </p:cNvPr>
          <p:cNvSpPr txBox="1">
            <a:spLocks/>
          </p:cNvSpPr>
          <p:nvPr/>
        </p:nvSpPr>
        <p:spPr>
          <a:xfrm>
            <a:off x="7690614" y="1543310"/>
            <a:ext cx="4303800" cy="5124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285750" indent="-285750">
              <a:spcBef>
                <a:spcPts val="250"/>
              </a:spcBef>
              <a:buClr>
                <a:schemeClr val="bg1">
                  <a:lumMod val="50000"/>
                </a:schemeClr>
              </a:buClr>
              <a:buFont typeface="Wingdings" panose="05000000000000000000" pitchFamily="2" charset="2"/>
              <a:buChar char="§"/>
            </a:pPr>
            <a:r>
              <a:rPr lang="pl-PL" altLang="pl-PL" sz="1650" dirty="0" err="1">
                <a:latin typeface="Calibri" panose="020F0502020204030204" pitchFamily="34" charset="0"/>
                <a:cs typeface="Calibri" panose="020F0502020204030204" pitchFamily="34" charset="0"/>
              </a:rPr>
              <a:t>HealthTech</a:t>
            </a:r>
            <a:r>
              <a:rPr lang="pl-PL" altLang="pl-PL" sz="1650" dirty="0">
                <a:latin typeface="Calibri" panose="020F0502020204030204" pitchFamily="34" charset="0"/>
                <a:cs typeface="Calibri" panose="020F0502020204030204" pitchFamily="34" charset="0"/>
              </a:rPr>
              <a:t> </a:t>
            </a:r>
            <a:r>
              <a:rPr lang="pl-PL" altLang="pl-PL" sz="1650" dirty="0" err="1">
                <a:latin typeface="Calibri" panose="020F0502020204030204" pitchFamily="34" charset="0"/>
                <a:cs typeface="Calibri" panose="020F0502020204030204" pitchFamily="34" charset="0"/>
              </a:rPr>
              <a:t>Synergy</a:t>
            </a:r>
            <a:r>
              <a:rPr lang="pl-PL" altLang="pl-PL" sz="1650" dirty="0">
                <a:latin typeface="Calibri" panose="020F0502020204030204" pitchFamily="34" charset="0"/>
                <a:cs typeface="Calibri" panose="020F0502020204030204" pitchFamily="34" charset="0"/>
              </a:rPr>
              <a:t> Hub – Centrum zaawansowanych technologii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Zaufanych Systemów Informacyjnych i Telekomunikacyjnych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Miejskich: Architektura, Inżynieria, Technologie, Mobilność</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Inżynierii Materiałowej i Obróbki Plastycznej</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i Technologii Obronnych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Mikro- i Nanoelektroniki,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Mikro- i </a:t>
            </a:r>
            <a:r>
              <a:rPr lang="pl-PL" altLang="pl-PL" sz="1650" dirty="0" err="1">
                <a:latin typeface="Calibri" panose="020F0502020204030204" pitchFamily="34" charset="0"/>
                <a:cs typeface="Calibri" panose="020F0502020204030204" pitchFamily="34" charset="0"/>
              </a:rPr>
              <a:t>Nanosystemów</a:t>
            </a:r>
            <a:r>
              <a:rPr lang="pl-PL" altLang="pl-PL" sz="1650" dirty="0">
                <a:latin typeface="Calibri" panose="020F0502020204030204" pitchFamily="34" charset="0"/>
                <a:cs typeface="Calibri" panose="020F0502020204030204" pitchFamily="34" charset="0"/>
              </a:rPr>
              <a:t>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oraz Mikro- i </a:t>
            </a:r>
            <a:r>
              <a:rPr lang="pl-PL" altLang="pl-PL" sz="1650" dirty="0" err="1">
                <a:latin typeface="Calibri" panose="020F0502020204030204" pitchFamily="34" charset="0"/>
                <a:cs typeface="Calibri" panose="020F0502020204030204" pitchFamily="34" charset="0"/>
              </a:rPr>
              <a:t>Nanoinżynierii</a:t>
            </a:r>
            <a:endParaRPr lang="pl-PL" altLang="pl-PL" sz="1650" dirty="0">
              <a:latin typeface="Calibri" panose="020F0502020204030204" pitchFamily="34" charset="0"/>
              <a:cs typeface="Calibri" panose="020F0502020204030204" pitchFamily="34" charset="0"/>
            </a:endParaRP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Zaawansowanych Technologii Surowcowych i Energetycznych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Technologii Wodorowych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i Odnawialnych Źródeł Energii</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Modelowania i Analiz Statystycznych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naukowe i badawczo-rozwojowe "Lotniczy Ośrodek Badawczo-Rozwojowy"</a:t>
            </a:r>
          </a:p>
        </p:txBody>
      </p:sp>
      <p:grpSp>
        <p:nvGrpSpPr>
          <p:cNvPr id="38" name="Grupa 37">
            <a:extLst>
              <a:ext uri="{FF2B5EF4-FFF2-40B4-BE49-F238E27FC236}">
                <a16:creationId xmlns:a16="http://schemas.microsoft.com/office/drawing/2014/main" id="{8A84CDF4-1977-EBBE-F704-ED2E9196C743}"/>
              </a:ext>
              <a:ext uri="{C183D7F6-B498-43B3-948B-1728B52AA6E4}">
                <adec:decorative xmlns:adec="http://schemas.microsoft.com/office/drawing/2017/decorative" val="1"/>
              </a:ext>
            </a:extLst>
          </p:cNvPr>
          <p:cNvGrpSpPr/>
          <p:nvPr/>
        </p:nvGrpSpPr>
        <p:grpSpPr>
          <a:xfrm>
            <a:off x="7879818" y="1052736"/>
            <a:ext cx="3838647" cy="348909"/>
            <a:chOff x="1343471" y="1013921"/>
            <a:chExt cx="6408709" cy="1839015"/>
          </a:xfrm>
        </p:grpSpPr>
        <p:cxnSp>
          <p:nvCxnSpPr>
            <p:cNvPr id="39" name="Łącznik prosty 38">
              <a:extLst>
                <a:ext uri="{FF2B5EF4-FFF2-40B4-BE49-F238E27FC236}">
                  <a16:creationId xmlns:a16="http://schemas.microsoft.com/office/drawing/2014/main" id="{580EBD98-CED6-AE8D-2C97-9011C4EE81E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0" name="Łącznik prosty 39">
              <a:extLst>
                <a:ext uri="{FF2B5EF4-FFF2-40B4-BE49-F238E27FC236}">
                  <a16:creationId xmlns:a16="http://schemas.microsoft.com/office/drawing/2014/main" id="{0939EE01-5420-843D-518B-3C6E89A9F0C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5" name="Grafika 4">
            <a:hlinkClick r:id="rId3"/>
            <a:extLst>
              <a:ext uri="{FF2B5EF4-FFF2-40B4-BE49-F238E27FC236}">
                <a16:creationId xmlns:a16="http://schemas.microsoft.com/office/drawing/2014/main" id="{8EB62C1D-B789-E6C5-DC29-DA46CAF3D5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55032" y="1122246"/>
            <a:ext cx="228600" cy="228600"/>
          </a:xfrm>
          <a:prstGeom prst="rect">
            <a:avLst/>
          </a:prstGeom>
        </p:spPr>
      </p:pic>
      <p:sp>
        <p:nvSpPr>
          <p:cNvPr id="6" name="Prostokąt 5">
            <a:extLst>
              <a:ext uri="{FF2B5EF4-FFF2-40B4-BE49-F238E27FC236}">
                <a16:creationId xmlns:a16="http://schemas.microsoft.com/office/drawing/2014/main" id="{01EF59A4-5F35-0830-9E8D-2A282512C52B}"/>
              </a:ext>
              <a:ext uri="{C183D7F6-B498-43B3-948B-1728B52AA6E4}">
                <adec:decorative xmlns:adec="http://schemas.microsoft.com/office/drawing/2017/decorative" val="1"/>
              </a:ext>
            </a:extLst>
          </p:cNvPr>
          <p:cNvSpPr/>
          <p:nvPr/>
        </p:nvSpPr>
        <p:spPr>
          <a:xfrm>
            <a:off x="1265846" y="1054054"/>
            <a:ext cx="2874703" cy="139655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Kanit" pitchFamily="2" charset="-34"/>
              <a:cs typeface="Kanit" pitchFamily="2" charset="-34"/>
            </a:endParaRPr>
          </a:p>
        </p:txBody>
      </p:sp>
      <p:sp>
        <p:nvSpPr>
          <p:cNvPr id="7" name="pole tekstowe 6">
            <a:extLst>
              <a:ext uri="{FF2B5EF4-FFF2-40B4-BE49-F238E27FC236}">
                <a16:creationId xmlns:a16="http://schemas.microsoft.com/office/drawing/2014/main" id="{293BCDDA-D5AB-C81D-2DF5-8D011974FA77}"/>
              </a:ext>
            </a:extLst>
          </p:cNvPr>
          <p:cNvSpPr txBox="1"/>
          <p:nvPr/>
        </p:nvSpPr>
        <p:spPr>
          <a:xfrm>
            <a:off x="1581777" y="1335251"/>
            <a:ext cx="2230852" cy="738664"/>
          </a:xfrm>
          <a:prstGeom prst="rect">
            <a:avLst/>
          </a:prstGeom>
          <a:noFill/>
        </p:spPr>
        <p:txBody>
          <a:bodyPr wrap="square" rtlCol="0">
            <a:spAutoFit/>
          </a:bodyPr>
          <a:lstStyle/>
          <a:p>
            <a:pPr algn="ctr"/>
            <a:r>
              <a:rPr lang="pl-PL" i="0" dirty="0">
                <a:effectLst/>
                <a:latin typeface="Kanit" pitchFamily="2" charset="-34"/>
                <a:cs typeface="Kanit" pitchFamily="2" charset="-34"/>
              </a:rPr>
              <a:t>ponad</a:t>
            </a:r>
            <a:r>
              <a:rPr lang="pl-PL" b="1" i="0" dirty="0">
                <a:solidFill>
                  <a:srgbClr val="C38B45"/>
                </a:solidFill>
                <a:effectLst/>
                <a:latin typeface="Kanit" pitchFamily="2" charset="-34"/>
                <a:cs typeface="Kanit" pitchFamily="2" charset="-34"/>
              </a:rPr>
              <a:t> </a:t>
            </a:r>
            <a:r>
              <a:rPr lang="pl-PL" sz="2400" b="1" dirty="0">
                <a:solidFill>
                  <a:srgbClr val="B40000"/>
                </a:solidFill>
                <a:latin typeface="Kanit" pitchFamily="2" charset="-34"/>
                <a:cs typeface="Kanit" pitchFamily="2" charset="-34"/>
              </a:rPr>
              <a:t>60</a:t>
            </a:r>
            <a:r>
              <a:rPr lang="pl-PL" i="0" dirty="0">
                <a:solidFill>
                  <a:srgbClr val="000000"/>
                </a:solidFill>
                <a:effectLst/>
                <a:latin typeface="Kanit" pitchFamily="2" charset="-34"/>
                <a:cs typeface="Kanit" pitchFamily="2" charset="-34"/>
              </a:rPr>
              <a:t> umów </a:t>
            </a:r>
            <a:br>
              <a:rPr lang="pl-PL" i="0" dirty="0">
                <a:solidFill>
                  <a:srgbClr val="000000"/>
                </a:solidFill>
                <a:effectLst/>
                <a:latin typeface="Kanit" pitchFamily="2" charset="-34"/>
                <a:cs typeface="Kanit" pitchFamily="2" charset="-34"/>
              </a:rPr>
            </a:br>
            <a:r>
              <a:rPr lang="pl-PL" i="0" dirty="0">
                <a:solidFill>
                  <a:srgbClr val="000000"/>
                </a:solidFill>
                <a:effectLst/>
                <a:latin typeface="Kanit" pitchFamily="2" charset="-34"/>
                <a:cs typeface="Kanit" pitchFamily="2" charset="-34"/>
              </a:rPr>
              <a:t>o współpracy</a:t>
            </a:r>
            <a:endParaRPr lang="pl-PL" dirty="0">
              <a:latin typeface="Kanit" pitchFamily="2" charset="-34"/>
              <a:cs typeface="Kanit" pitchFamily="2" charset="-34"/>
            </a:endParaRPr>
          </a:p>
        </p:txBody>
      </p:sp>
      <p:sp>
        <p:nvSpPr>
          <p:cNvPr id="8" name="Prostokąt 7">
            <a:extLst>
              <a:ext uri="{FF2B5EF4-FFF2-40B4-BE49-F238E27FC236}">
                <a16:creationId xmlns:a16="http://schemas.microsoft.com/office/drawing/2014/main" id="{6FCEBC52-62DE-4ECC-E5ED-7600CF159D07}"/>
              </a:ext>
              <a:ext uri="{C183D7F6-B498-43B3-948B-1728B52AA6E4}">
                <adec:decorative xmlns:adec="http://schemas.microsoft.com/office/drawing/2017/decorative" val="1"/>
              </a:ext>
            </a:extLst>
          </p:cNvPr>
          <p:cNvSpPr/>
          <p:nvPr/>
        </p:nvSpPr>
        <p:spPr>
          <a:xfrm>
            <a:off x="4340142" y="1052736"/>
            <a:ext cx="2874703" cy="139655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Kanit" pitchFamily="2" charset="-34"/>
              <a:cs typeface="Kanit" pitchFamily="2" charset="-34"/>
            </a:endParaRPr>
          </a:p>
        </p:txBody>
      </p:sp>
      <p:sp>
        <p:nvSpPr>
          <p:cNvPr id="9" name="pole tekstowe 8">
            <a:extLst>
              <a:ext uri="{FF2B5EF4-FFF2-40B4-BE49-F238E27FC236}">
                <a16:creationId xmlns:a16="http://schemas.microsoft.com/office/drawing/2014/main" id="{E70B99E3-444F-51F6-C3E5-BCF05BA3D9B0}"/>
              </a:ext>
            </a:extLst>
          </p:cNvPr>
          <p:cNvSpPr txBox="1"/>
          <p:nvPr/>
        </p:nvSpPr>
        <p:spPr>
          <a:xfrm>
            <a:off x="4469426" y="1196752"/>
            <a:ext cx="2616133" cy="1015663"/>
          </a:xfrm>
          <a:prstGeom prst="rect">
            <a:avLst/>
          </a:prstGeom>
          <a:noFill/>
        </p:spPr>
        <p:txBody>
          <a:bodyPr wrap="square" rtlCol="0">
            <a:spAutoFit/>
          </a:bodyPr>
          <a:lstStyle/>
          <a:p>
            <a:pPr algn="ctr"/>
            <a:r>
              <a:rPr lang="pl-PL" sz="2400" b="1" dirty="0">
                <a:solidFill>
                  <a:srgbClr val="B40000"/>
                </a:solidFill>
                <a:latin typeface="Kanit" pitchFamily="2" charset="-34"/>
                <a:cs typeface="Kanit" pitchFamily="2" charset="-34"/>
              </a:rPr>
              <a:t>400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specjalistycznych badań, technologii ekspertyz i szkoleń</a:t>
            </a:r>
          </a:p>
        </p:txBody>
      </p:sp>
      <p:sp>
        <p:nvSpPr>
          <p:cNvPr id="10" name="Prostokąt 9">
            <a:extLst>
              <a:ext uri="{FF2B5EF4-FFF2-40B4-BE49-F238E27FC236}">
                <a16:creationId xmlns:a16="http://schemas.microsoft.com/office/drawing/2014/main" id="{81B894E6-9F02-C8A6-2965-976A2ABCA2A5}"/>
              </a:ext>
              <a:ext uri="{C183D7F6-B498-43B3-948B-1728B52AA6E4}">
                <adec:decorative xmlns:adec="http://schemas.microsoft.com/office/drawing/2017/decorative" val="1"/>
              </a:ext>
            </a:extLst>
          </p:cNvPr>
          <p:cNvSpPr/>
          <p:nvPr/>
        </p:nvSpPr>
        <p:spPr>
          <a:xfrm>
            <a:off x="2774368" y="2677061"/>
            <a:ext cx="2874703" cy="139655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Kanit" pitchFamily="2" charset="-34"/>
              <a:cs typeface="Kanit" pitchFamily="2" charset="-34"/>
            </a:endParaRPr>
          </a:p>
        </p:txBody>
      </p:sp>
      <p:sp>
        <p:nvSpPr>
          <p:cNvPr id="12" name="pole tekstowe 11">
            <a:extLst>
              <a:ext uri="{FF2B5EF4-FFF2-40B4-BE49-F238E27FC236}">
                <a16:creationId xmlns:a16="http://schemas.microsoft.com/office/drawing/2014/main" id="{8EA99D37-69A8-B81F-3219-86471C88DD0D}"/>
              </a:ext>
            </a:extLst>
          </p:cNvPr>
          <p:cNvSpPr txBox="1"/>
          <p:nvPr/>
        </p:nvSpPr>
        <p:spPr>
          <a:xfrm>
            <a:off x="2840295" y="2712402"/>
            <a:ext cx="2808775" cy="1292662"/>
          </a:xfrm>
          <a:prstGeom prst="rect">
            <a:avLst/>
          </a:prstGeom>
          <a:noFill/>
        </p:spPr>
        <p:txBody>
          <a:bodyPr wrap="square" rtlCol="0">
            <a:spAutoFit/>
          </a:bodyPr>
          <a:lstStyle/>
          <a:p>
            <a:pPr algn="ctr"/>
            <a:r>
              <a:rPr lang="pl-PL" dirty="0">
                <a:latin typeface="Kanit" pitchFamily="2" charset="-34"/>
                <a:cs typeface="Kanit" pitchFamily="2" charset="-34"/>
              </a:rPr>
              <a:t>Nowoczesna aparatura badawcza – ponad </a:t>
            </a:r>
            <a:r>
              <a:rPr lang="pl-PL" sz="2400" b="1" dirty="0">
                <a:solidFill>
                  <a:srgbClr val="B40000"/>
                </a:solidFill>
                <a:latin typeface="Kanit" pitchFamily="2" charset="-34"/>
                <a:cs typeface="Kanit" pitchFamily="2" charset="-34"/>
              </a:rPr>
              <a:t>350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urządzeń i stanowisk badawczych</a:t>
            </a:r>
          </a:p>
        </p:txBody>
      </p:sp>
      <p:grpSp>
        <p:nvGrpSpPr>
          <p:cNvPr id="42" name="Grupa 41">
            <a:extLst>
              <a:ext uri="{FF2B5EF4-FFF2-40B4-BE49-F238E27FC236}">
                <a16:creationId xmlns:a16="http://schemas.microsoft.com/office/drawing/2014/main" id="{1AE49A31-9250-D145-2992-EC4F45AECD82}"/>
              </a:ext>
              <a:ext uri="{C183D7F6-B498-43B3-948B-1728B52AA6E4}">
                <adec:decorative xmlns:adec="http://schemas.microsoft.com/office/drawing/2017/decorative" val="1"/>
              </a:ext>
            </a:extLst>
          </p:cNvPr>
          <p:cNvGrpSpPr/>
          <p:nvPr/>
        </p:nvGrpSpPr>
        <p:grpSpPr>
          <a:xfrm>
            <a:off x="4345761" y="4408205"/>
            <a:ext cx="2874703" cy="866348"/>
            <a:chOff x="4345761" y="4496143"/>
            <a:chExt cx="2874703" cy="866348"/>
          </a:xfrm>
        </p:grpSpPr>
        <p:sp>
          <p:nvSpPr>
            <p:cNvPr id="13" name="Prostokąt 12">
              <a:extLst>
                <a:ext uri="{FF2B5EF4-FFF2-40B4-BE49-F238E27FC236}">
                  <a16:creationId xmlns:a16="http://schemas.microsoft.com/office/drawing/2014/main" id="{A1B502DF-90FA-A5CC-F855-5D89C29D7AD6}"/>
                </a:ext>
              </a:extLst>
            </p:cNvPr>
            <p:cNvSpPr/>
            <p:nvPr/>
          </p:nvSpPr>
          <p:spPr>
            <a:xfrm>
              <a:off x="4345761" y="4496143"/>
              <a:ext cx="2874703" cy="866348"/>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14" name="pole tekstowe 13">
              <a:extLst>
                <a:ext uri="{FF2B5EF4-FFF2-40B4-BE49-F238E27FC236}">
                  <a16:creationId xmlns:a16="http://schemas.microsoft.com/office/drawing/2014/main" id="{2003F4E0-4A4F-9A33-79F6-535BB578B627}"/>
                </a:ext>
              </a:extLst>
            </p:cNvPr>
            <p:cNvSpPr txBox="1"/>
            <p:nvPr/>
          </p:nvSpPr>
          <p:spPr>
            <a:xfrm>
              <a:off x="4662067"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8</a:t>
              </a:r>
              <a:r>
                <a:rPr lang="pl-PL" sz="1800" dirty="0">
                  <a:latin typeface="Kanit" pitchFamily="2" charset="-34"/>
                  <a:ea typeface="Calibri"/>
                  <a:cs typeface="Kanit" pitchFamily="2" charset="-34"/>
                  <a:sym typeface="Calibri"/>
                </a:rPr>
                <a:t> laboratoriów akredytowanych</a:t>
              </a:r>
              <a:endParaRPr lang="pl-PL" sz="1800" dirty="0">
                <a:latin typeface="Kanit" pitchFamily="2" charset="-34"/>
                <a:cs typeface="Kanit" pitchFamily="2" charset="-34"/>
              </a:endParaRPr>
            </a:p>
          </p:txBody>
        </p:sp>
      </p:grpSp>
      <p:grpSp>
        <p:nvGrpSpPr>
          <p:cNvPr id="41" name="Grupa 40">
            <a:extLst>
              <a:ext uri="{FF2B5EF4-FFF2-40B4-BE49-F238E27FC236}">
                <a16:creationId xmlns:a16="http://schemas.microsoft.com/office/drawing/2014/main" id="{8890D2F9-0FE2-8258-EE1D-30D87DE84A88}"/>
              </a:ext>
              <a:ext uri="{C183D7F6-B498-43B3-948B-1728B52AA6E4}">
                <adec:decorative xmlns:adec="http://schemas.microsoft.com/office/drawing/2017/decorative" val="1"/>
              </a:ext>
            </a:extLst>
          </p:cNvPr>
          <p:cNvGrpSpPr/>
          <p:nvPr/>
        </p:nvGrpSpPr>
        <p:grpSpPr>
          <a:xfrm>
            <a:off x="1271090" y="4408205"/>
            <a:ext cx="2874703" cy="866348"/>
            <a:chOff x="1271090" y="4496143"/>
            <a:chExt cx="2874703" cy="866348"/>
          </a:xfrm>
        </p:grpSpPr>
        <p:sp>
          <p:nvSpPr>
            <p:cNvPr id="33" name="Prostokąt 32">
              <a:extLst>
                <a:ext uri="{FF2B5EF4-FFF2-40B4-BE49-F238E27FC236}">
                  <a16:creationId xmlns:a16="http://schemas.microsoft.com/office/drawing/2014/main" id="{6BFB4B2E-D9A3-5C77-19ED-6004DD8E413F}"/>
                </a:ext>
              </a:extLst>
            </p:cNvPr>
            <p:cNvSpPr/>
            <p:nvPr/>
          </p:nvSpPr>
          <p:spPr>
            <a:xfrm>
              <a:off x="1271090" y="4496143"/>
              <a:ext cx="2874703" cy="866348"/>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latin typeface="Kanit" pitchFamily="2" charset="-34"/>
                  <a:cs typeface="Kanit" pitchFamily="2" charset="-34"/>
                </a:rPr>
                <a:t>\</a:t>
              </a:r>
            </a:p>
          </p:txBody>
        </p:sp>
        <p:sp>
          <p:nvSpPr>
            <p:cNvPr id="34" name="pole tekstowe 33">
              <a:extLst>
                <a:ext uri="{FF2B5EF4-FFF2-40B4-BE49-F238E27FC236}">
                  <a16:creationId xmlns:a16="http://schemas.microsoft.com/office/drawing/2014/main" id="{39FDDD11-BE4E-3BB6-C50E-9C08A0B9B067}"/>
                </a:ext>
              </a:extLst>
            </p:cNvPr>
            <p:cNvSpPr txBox="1"/>
            <p:nvPr/>
          </p:nvSpPr>
          <p:spPr>
            <a:xfrm>
              <a:off x="1587396"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5</a:t>
              </a:r>
              <a:r>
                <a:rPr lang="pl-PL" sz="1800" dirty="0">
                  <a:latin typeface="Kanit" pitchFamily="2" charset="-34"/>
                  <a:ea typeface="Calibri"/>
                  <a:cs typeface="Kanit" pitchFamily="2" charset="-34"/>
                  <a:sym typeface="Calibri"/>
                </a:rPr>
                <a:t> kluczowych klastrów</a:t>
              </a:r>
              <a:endParaRPr lang="pl-PL" sz="1800" dirty="0">
                <a:latin typeface="Kanit" pitchFamily="2" charset="-34"/>
                <a:cs typeface="Kanit" pitchFamily="2" charset="-34"/>
              </a:endParaRPr>
            </a:p>
          </p:txBody>
        </p:sp>
      </p:grpSp>
      <p:grpSp>
        <p:nvGrpSpPr>
          <p:cNvPr id="37" name="Grupa 36">
            <a:extLst>
              <a:ext uri="{FF2B5EF4-FFF2-40B4-BE49-F238E27FC236}">
                <a16:creationId xmlns:a16="http://schemas.microsoft.com/office/drawing/2014/main" id="{794FC95B-69C9-5D0A-24E2-7B26DAD2C104}"/>
              </a:ext>
              <a:ext uri="{C183D7F6-B498-43B3-948B-1728B52AA6E4}">
                <adec:decorative xmlns:adec="http://schemas.microsoft.com/office/drawing/2017/decorative" val="1"/>
              </a:ext>
            </a:extLst>
          </p:cNvPr>
          <p:cNvGrpSpPr/>
          <p:nvPr/>
        </p:nvGrpSpPr>
        <p:grpSpPr>
          <a:xfrm>
            <a:off x="2902790" y="5502952"/>
            <a:ext cx="2874703" cy="866348"/>
            <a:chOff x="4687136" y="3001444"/>
            <a:chExt cx="2874703" cy="866348"/>
          </a:xfrm>
        </p:grpSpPr>
        <p:sp>
          <p:nvSpPr>
            <p:cNvPr id="35" name="Prostokąt 34">
              <a:extLst>
                <a:ext uri="{FF2B5EF4-FFF2-40B4-BE49-F238E27FC236}">
                  <a16:creationId xmlns:a16="http://schemas.microsoft.com/office/drawing/2014/main" id="{9BAE2AE9-E967-BD88-93DA-5DE25785FE20}"/>
                </a:ext>
              </a:extLst>
            </p:cNvPr>
            <p:cNvSpPr/>
            <p:nvPr/>
          </p:nvSpPr>
          <p:spPr>
            <a:xfrm>
              <a:off x="4687136" y="3001444"/>
              <a:ext cx="2874703" cy="866348"/>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36" name="pole tekstowe 35">
              <a:extLst>
                <a:ext uri="{FF2B5EF4-FFF2-40B4-BE49-F238E27FC236}">
                  <a16:creationId xmlns:a16="http://schemas.microsoft.com/office/drawing/2014/main" id="{A5987E50-9EA5-0F8F-DDDC-F4C4B6BA9167}"/>
                </a:ext>
              </a:extLst>
            </p:cNvPr>
            <p:cNvSpPr txBox="1"/>
            <p:nvPr/>
          </p:nvSpPr>
          <p:spPr>
            <a:xfrm>
              <a:off x="5003442" y="3139152"/>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25</a:t>
              </a:r>
              <a:r>
                <a:rPr lang="pl-PL" sz="1800" dirty="0">
                  <a:latin typeface="Kanit" pitchFamily="2" charset="-34"/>
                  <a:ea typeface="Calibri"/>
                  <a:cs typeface="Kanit" pitchFamily="2" charset="-34"/>
                  <a:sym typeface="Calibri"/>
                </a:rPr>
                <a:t> </a:t>
              </a:r>
              <a:r>
                <a:rPr lang="pl-PL" dirty="0">
                  <a:latin typeface="Kanit" pitchFamily="2" charset="-34"/>
                  <a:ea typeface="Calibri"/>
                  <a:cs typeface="Kanit" pitchFamily="2" charset="-34"/>
                  <a:sym typeface="Calibri"/>
                </a:rPr>
                <a:t>centrów badawczych </a:t>
              </a:r>
              <a:r>
                <a:rPr lang="pl-PL" dirty="0" err="1">
                  <a:latin typeface="Kanit" pitchFamily="2" charset="-34"/>
                  <a:ea typeface="Calibri"/>
                  <a:cs typeface="Kanit" pitchFamily="2" charset="-34"/>
                  <a:sym typeface="Calibri"/>
                </a:rPr>
                <a:t>PWr</a:t>
              </a:r>
              <a:endParaRPr lang="pl-PL" sz="1800" dirty="0">
                <a:latin typeface="Kanit" pitchFamily="2" charset="-34"/>
                <a:cs typeface="Kanit" pitchFamily="2" charset="-34"/>
              </a:endParaRPr>
            </a:p>
          </p:txBody>
        </p:sp>
      </p:grpSp>
    </p:spTree>
    <p:extLst>
      <p:ext uri="{BB962C8B-B14F-4D97-AF65-F5344CB8AC3E}">
        <p14:creationId xmlns:p14="http://schemas.microsoft.com/office/powerpoint/2010/main" val="6351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CA6D675A-6FB3-E596-D9CF-178C72D11BD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
          <a:stretch/>
        </p:blipFill>
        <p:spPr>
          <a:xfrm>
            <a:off x="8256240" y="0"/>
            <a:ext cx="3935760" cy="6858000"/>
          </a:xfrm>
          <a:prstGeom prst="rect">
            <a:avLst/>
          </a:prstGeom>
        </p:spPr>
      </p:pic>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Priorytetowe obszary badawcze</a:t>
            </a:r>
          </a:p>
        </p:txBody>
      </p:sp>
      <p:sp>
        <p:nvSpPr>
          <p:cNvPr id="7" name="Text Box 2"/>
          <p:cNvSpPr txBox="1">
            <a:spLocks noChangeArrowheads="1"/>
          </p:cNvSpPr>
          <p:nvPr/>
        </p:nvSpPr>
        <p:spPr bwMode="auto">
          <a:xfrm>
            <a:off x="1262584" y="1268760"/>
            <a:ext cx="5409480" cy="4536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informacyjne, nauka o danych </a:t>
            </a:r>
            <a:br>
              <a:rPr lang="pl-PL" altLang="pl-PL" sz="2000" b="0" dirty="0">
                <a:solidFill>
                  <a:schemeClr val="tx1"/>
                </a:solidFill>
                <a:latin typeface="Calibri" pitchFamily="34" charset="0"/>
                <a:cs typeface="Calibri" pitchFamily="34" charset="0"/>
              </a:rPr>
            </a:br>
            <a:r>
              <a:rPr lang="pl-PL" altLang="pl-PL" sz="2000" b="0" dirty="0">
                <a:solidFill>
                  <a:schemeClr val="tx1"/>
                </a:solidFill>
                <a:latin typeface="Calibri" pitchFamily="34" charset="0"/>
                <a:cs typeface="Calibri" pitchFamily="34" charset="0"/>
              </a:rPr>
              <a:t>i sztuczna inteligencja</a:t>
            </a: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Innowacyjne materiały i zaawansowane technologie wytwarzania</a:t>
            </a:r>
          </a:p>
          <a:p>
            <a:pPr marL="457200" indent="-457200" algn="just"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Zrównoważone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środowisko</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życia</a:t>
            </a:r>
            <a:endParaRPr lang="pl-PL" altLang="pl-PL" sz="2000" b="0" dirty="0">
              <a:solidFill>
                <a:schemeClr val="tx1"/>
              </a:solidFill>
              <a:latin typeface="Calibri" pitchFamily="34" charset="0"/>
              <a:cs typeface="Calibri" pitchFamily="34" charset="0"/>
            </a:endParaRP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Inteligentne miasta i społeczeństwo przyszłości</a:t>
            </a: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dla zdrowia i medycyny</a:t>
            </a:r>
          </a:p>
          <a:p>
            <a:pPr marL="457200" indent="-457200" algn="just"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Technologie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ekstremalne</a:t>
            </a:r>
            <a:endParaRPr lang="pl-PL" altLang="pl-PL" sz="2000" b="0" dirty="0">
              <a:solidFill>
                <a:schemeClr val="tx1"/>
              </a:solidFill>
              <a:latin typeface="Calibri" pitchFamily="34" charset="0"/>
              <a:cs typeface="Calibri" pitchFamily="34" charset="0"/>
            </a:endParaRP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Badania podstawowe dla technologii i innowacji</a:t>
            </a:r>
            <a:endParaRPr lang="en-US" altLang="pl-PL" sz="2000" b="0" dirty="0">
              <a:solidFill>
                <a:schemeClr val="tx1"/>
              </a:solidFill>
              <a:latin typeface="Calibri" pitchFamily="34" charset="0"/>
              <a:cs typeface="Calibri" pitchFamily="34" charset="0"/>
            </a:endParaRPr>
          </a:p>
        </p:txBody>
      </p:sp>
      <p:sp>
        <p:nvSpPr>
          <p:cNvPr id="2" name="Tytuł 1">
            <a:extLst>
              <a:ext uri="{FF2B5EF4-FFF2-40B4-BE49-F238E27FC236}">
                <a16:creationId xmlns:a16="http://schemas.microsoft.com/office/drawing/2014/main" id="{4F8DD7E9-7F36-BC36-AD0E-AB7A9C5A3545}"/>
              </a:ext>
            </a:extLst>
          </p:cNvPr>
          <p:cNvSpPr>
            <a:spLocks noGrp="1"/>
          </p:cNvSpPr>
          <p:nvPr>
            <p:ph type="title" idx="4294967295"/>
          </p:nvPr>
        </p:nvSpPr>
        <p:spPr>
          <a:xfrm>
            <a:off x="0" y="-2322513"/>
            <a:ext cx="11041063" cy="1547813"/>
          </a:xfrm>
        </p:spPr>
        <p:txBody>
          <a:bodyPr/>
          <a:lstStyle/>
          <a:p>
            <a:r>
              <a:rPr lang="pl-PL" dirty="0"/>
              <a:t>Priorytetowe obszary badawcze</a:t>
            </a:r>
          </a:p>
        </p:txBody>
      </p:sp>
    </p:spTree>
    <p:extLst>
      <p:ext uri="{BB962C8B-B14F-4D97-AF65-F5344CB8AC3E}">
        <p14:creationId xmlns:p14="http://schemas.microsoft.com/office/powerpoint/2010/main" val="395410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99072" y="1477442"/>
            <a:ext cx="6624736" cy="5112568"/>
          </a:xfrm>
        </p:spPr>
        <p:txBody>
          <a:bodyPr>
            <a:noAutofit/>
          </a:bodyPr>
          <a:lstStyle/>
          <a:p>
            <a:pPr algn="just">
              <a:spcBef>
                <a:spcPts val="600"/>
              </a:spcBef>
              <a:spcAft>
                <a:spcPts val="0"/>
              </a:spcAft>
              <a:buClr>
                <a:schemeClr val="bg1">
                  <a:lumMod val="75000"/>
                </a:schemeClr>
              </a:buClr>
              <a:buFont typeface="Wingdings" panose="05000000000000000000" pitchFamily="2" charset="2"/>
              <a:buChar char="§"/>
              <a:defRPr/>
            </a:pPr>
            <a:r>
              <a:rPr lang="pl-PL" sz="2000" dirty="0"/>
              <a:t>Obszar obejmuje m.in. informatykę, algorytmikę </a:t>
            </a:r>
            <a:br>
              <a:rPr lang="pl-PL" sz="2000" dirty="0"/>
            </a:br>
            <a:r>
              <a:rPr lang="pl-PL" sz="2000" dirty="0"/>
              <a:t>i inżynierię oprogramowania, sztuczną inteligencję </a:t>
            </a:r>
            <a:br>
              <a:rPr lang="pl-PL" sz="2000" dirty="0"/>
            </a:br>
            <a:r>
              <a:rPr lang="pl-PL" sz="2000" dirty="0"/>
              <a:t>i uczenie maszynowe, interakcję człowiek – komputer, metody analizy i wizualizacji danych, statystykę matematyczną, przetwarzanie języka naturalnego, klasyfikację i prognozowanie, obliczenia kwantowe, inżynierię magazynowania i transmisji danych, przetwarzanie informacji i prywatność, </a:t>
            </a:r>
            <a:r>
              <a:rPr lang="pl-PL" sz="2000" dirty="0" err="1"/>
              <a:t>cyberbezpieczeństwo</a:t>
            </a:r>
            <a:r>
              <a:rPr lang="pl-PL" sz="2000" dirty="0"/>
              <a:t> i kryptografię, telekomunikację, sieci komputerowe i mobilne, Internet Rzeczy, </a:t>
            </a:r>
            <a:r>
              <a:rPr lang="pl-PL" sz="2000" dirty="0" err="1"/>
              <a:t>cyberklonowanie</a:t>
            </a:r>
            <a:r>
              <a:rPr lang="pl-PL" sz="2000" dirty="0"/>
              <a:t> i wirtualizację, rozszerzoną i wirtualną rzeczywistość, techniki multimedialne, informatykę medyczną </a:t>
            </a:r>
            <a:br>
              <a:rPr lang="pl-PL" sz="2000" dirty="0"/>
            </a:br>
            <a:r>
              <a:rPr lang="pl-PL" sz="2000" dirty="0"/>
              <a:t>i </a:t>
            </a:r>
            <a:r>
              <a:rPr lang="pl-PL" sz="2000" dirty="0" err="1"/>
              <a:t>neuroinformatykę</a:t>
            </a:r>
            <a:r>
              <a:rPr lang="pl-PL" sz="2000" dirty="0"/>
              <a:t> oraz inteligentne systemy autonomiczne.</a:t>
            </a:r>
          </a:p>
          <a:p>
            <a:pPr lvl="1" algn="just">
              <a:spcAft>
                <a:spcPts val="1200"/>
              </a:spcAft>
              <a:buClr>
                <a:schemeClr val="bg1">
                  <a:lumMod val="75000"/>
                </a:schemeClr>
              </a:buClr>
              <a:buFont typeface="Wingdings" panose="05000000000000000000" pitchFamily="2" charset="2"/>
              <a:buChar char="§"/>
              <a:defRPr/>
            </a:pPr>
            <a:endParaRPr lang="pl-PL" sz="1900" dirty="0">
              <a:solidFill>
                <a:schemeClr val="accent5"/>
              </a:solidFill>
            </a:endParaRPr>
          </a:p>
        </p:txBody>
      </p:sp>
      <p:sp>
        <p:nvSpPr>
          <p:cNvPr id="2" name="Tytuł 1">
            <a:extLst>
              <a:ext uri="{FF2B5EF4-FFF2-40B4-BE49-F238E27FC236}">
                <a16:creationId xmlns:a16="http://schemas.microsoft.com/office/drawing/2014/main" id="{247ABFCB-0BF5-DEC7-CE37-AD57C7008B98}"/>
              </a:ext>
            </a:extLst>
          </p:cNvPr>
          <p:cNvSpPr>
            <a:spLocks noGrp="1"/>
          </p:cNvSpPr>
          <p:nvPr>
            <p:ph type="title" idx="4294967295"/>
          </p:nvPr>
        </p:nvSpPr>
        <p:spPr>
          <a:xfrm>
            <a:off x="0" y="-2116138"/>
            <a:ext cx="11041063" cy="1549400"/>
          </a:xfrm>
        </p:spPr>
        <p:txBody>
          <a:bodyPr/>
          <a:lstStyle/>
          <a:p>
            <a:r>
              <a:rPr lang="pl-PL" dirty="0"/>
              <a:t>Technologie informacyjne, nauka o danych i sztuczna inteligencja (1/7)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99456" y="84715"/>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anose="020F0502020204030204" pitchFamily="34" charset="0"/>
              </a:rPr>
              <a:t>Technologie informacyjne, nauka </a:t>
            </a:r>
            <a:br>
              <a:rPr lang="pl-PL" sz="3200" b="1" dirty="0">
                <a:solidFill>
                  <a:srgbClr val="B11D09"/>
                </a:solidFill>
                <a:ea typeface="Microsoft YaHei" pitchFamily="34" charset="-122"/>
                <a:cs typeface="Calibri" panose="020F0502020204030204" pitchFamily="34" charset="0"/>
              </a:rPr>
            </a:br>
            <a:r>
              <a:rPr lang="pl-PL" sz="3200" b="1" dirty="0">
                <a:solidFill>
                  <a:srgbClr val="B11D09"/>
                </a:solidFill>
                <a:ea typeface="Microsoft YaHei" pitchFamily="34" charset="-122"/>
                <a:cs typeface="Calibri" panose="020F0502020204030204" pitchFamily="34" charset="0"/>
              </a:rPr>
              <a:t>o danych i sztuczna inteligencja </a:t>
            </a:r>
            <a:r>
              <a:rPr lang="pl-PL" sz="2000" cap="all" dirty="0">
                <a:solidFill>
                  <a:srgbClr val="B40000"/>
                </a:solidFill>
                <a:latin typeface="Calibri  "/>
                <a:ea typeface="Microsoft YaHei" pitchFamily="34" charset="-122"/>
                <a:sym typeface="Audiowide"/>
              </a:rPr>
              <a:t>(1/7)</a:t>
            </a:r>
            <a:endParaRPr lang="pl-PL" sz="2000" b="1" dirty="0">
              <a:solidFill>
                <a:srgbClr val="B11D09"/>
              </a:solidFill>
              <a:ea typeface="Microsoft YaHei" pitchFamily="34" charset="-122"/>
              <a:cs typeface="Calibri" panose="020F0502020204030204" pitchFamily="34" charset="0"/>
            </a:endParaRPr>
          </a:p>
        </p:txBody>
      </p:sp>
    </p:spTree>
    <p:extLst>
      <p:ext uri="{BB962C8B-B14F-4D97-AF65-F5344CB8AC3E}">
        <p14:creationId xmlns:p14="http://schemas.microsoft.com/office/powerpoint/2010/main" val="160568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badania podstawowe i inżynierię materiałową, Przemysł 4.0 (cyfryzację, automatyzację </a:t>
            </a:r>
            <a:br>
              <a:rPr lang="pl-PL" sz="2000" dirty="0"/>
            </a:br>
            <a:r>
              <a:rPr lang="pl-PL" sz="2000" dirty="0"/>
              <a:t>i </a:t>
            </a:r>
            <a:r>
              <a:rPr lang="pl-PL" sz="2000" dirty="0" err="1"/>
              <a:t>hiperautomatyzację</a:t>
            </a:r>
            <a:r>
              <a:rPr lang="pl-PL" sz="2000" dirty="0"/>
              <a:t>, robotyzację i inteligentne systemy produkcji), technologie addytywne, technologie wysokiej precyzji, zielone technologie wykorzystujące odnawialną bazę surowcową i waloryzację odpadów, technologie zrównoważone i energooszczędne, wykorzystanie innowacyjnych metod i narzędzi oraz systemy kontroli.</a:t>
            </a:r>
            <a:endParaRPr lang="pl-PL" sz="2000" dirty="0">
              <a:solidFill>
                <a:schemeClr val="accent5"/>
              </a:solidFill>
            </a:endParaRPr>
          </a:p>
        </p:txBody>
      </p:sp>
      <p:sp>
        <p:nvSpPr>
          <p:cNvPr id="2" name="Tytuł 1">
            <a:extLst>
              <a:ext uri="{FF2B5EF4-FFF2-40B4-BE49-F238E27FC236}">
                <a16:creationId xmlns:a16="http://schemas.microsoft.com/office/drawing/2014/main" id="{C0604874-AB08-BBBC-2FAE-393FA02FA119}"/>
              </a:ext>
            </a:extLst>
          </p:cNvPr>
          <p:cNvSpPr>
            <a:spLocks noGrp="1"/>
          </p:cNvSpPr>
          <p:nvPr>
            <p:ph type="title" idx="4294967295"/>
          </p:nvPr>
        </p:nvSpPr>
        <p:spPr>
          <a:xfrm>
            <a:off x="0" y="-2116138"/>
            <a:ext cx="11041063" cy="1549400"/>
          </a:xfrm>
        </p:spPr>
        <p:txBody>
          <a:bodyPr/>
          <a:lstStyle/>
          <a:p>
            <a:r>
              <a:rPr lang="pl-PL" dirty="0"/>
              <a:t>Innowacyjne materiały i zaawansowane technologie</a:t>
            </a:r>
            <a:r>
              <a:rPr lang="pl-PL" baseline="0" dirty="0"/>
              <a:t> </a:t>
            </a:r>
            <a:r>
              <a:rPr lang="pl-PL" dirty="0"/>
              <a:t>wytwarzania (2/7)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Innowacyjne materiały i zaawansowane technologie wytwarzania </a:t>
            </a:r>
            <a:r>
              <a:rPr lang="pl-PL" sz="2000" cap="all" dirty="0">
                <a:solidFill>
                  <a:srgbClr val="B40000"/>
                </a:solidFill>
                <a:latin typeface="Calibri  "/>
                <a:ea typeface="Microsoft YaHei" pitchFamily="34" charset="-122"/>
                <a:sym typeface="Audiowide"/>
              </a:rPr>
              <a:t>(2/7)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57366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gospodarkę surowcami, źródła energii (energetykę konwencjonalną, odnawialną i jądrową), transformację systemu energetycznego, technologie przyjazne człowiekowi i środowisku (np. </a:t>
            </a:r>
            <a:r>
              <a:rPr lang="pl-PL" sz="2000" dirty="0" err="1"/>
              <a:t>elektromobilność</a:t>
            </a:r>
            <a:r>
              <a:rPr lang="pl-PL" sz="2000" dirty="0"/>
              <a:t>), ochronę klimatu oraz środowiska przyrodniczego </a:t>
            </a:r>
            <a:br>
              <a:rPr lang="pl-PL" sz="2000" dirty="0"/>
            </a:br>
            <a:r>
              <a:rPr lang="pl-PL" sz="2000" dirty="0"/>
              <a:t>i kulturowego, gospodarkę wodną, identyfikację zagrożeń środowiskowych oraz reagowanie na klęski żywiołowe, </a:t>
            </a:r>
            <a:br>
              <a:rPr lang="pl-PL" sz="2000" dirty="0"/>
            </a:br>
            <a:r>
              <a:rPr lang="pl-PL" sz="2000" dirty="0"/>
              <a:t>a także wszelkie aspekty zrównoważonego rozwoju, gospodarki o obiegu zamkniętym oraz społecznej akceptacji zachodzących zmian. </a:t>
            </a:r>
            <a:endParaRPr lang="pl-PL" sz="1600" dirty="0">
              <a:solidFill>
                <a:schemeClr val="accent5"/>
              </a:solidFill>
            </a:endParaRPr>
          </a:p>
        </p:txBody>
      </p:sp>
      <p:sp>
        <p:nvSpPr>
          <p:cNvPr id="2" name="Tytuł 1">
            <a:extLst>
              <a:ext uri="{FF2B5EF4-FFF2-40B4-BE49-F238E27FC236}">
                <a16:creationId xmlns:a16="http://schemas.microsoft.com/office/drawing/2014/main" id="{1E947065-E782-8A66-9448-DBDCF2911E8B}"/>
              </a:ext>
            </a:extLst>
          </p:cNvPr>
          <p:cNvSpPr>
            <a:spLocks noGrp="1"/>
          </p:cNvSpPr>
          <p:nvPr>
            <p:ph type="title" idx="4294967295"/>
          </p:nvPr>
        </p:nvSpPr>
        <p:spPr>
          <a:xfrm>
            <a:off x="0" y="-2043113"/>
            <a:ext cx="11041063" cy="1547813"/>
          </a:xfrm>
        </p:spPr>
        <p:txBody>
          <a:bodyPr/>
          <a:lstStyle/>
          <a:p>
            <a:r>
              <a:rPr lang="pl-PL" dirty="0"/>
              <a:t>Zrównoważone środowisko życia (3/7)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Zrównoważone środowisko życia </a:t>
            </a:r>
            <a:r>
              <a:rPr lang="pl-PL" sz="2000" cap="all" dirty="0">
                <a:solidFill>
                  <a:srgbClr val="B40000"/>
                </a:solidFill>
                <a:latin typeface="Calibri  "/>
                <a:ea typeface="Microsoft YaHei" pitchFamily="34" charset="-122"/>
                <a:sym typeface="Audiowide"/>
              </a:rPr>
              <a:t>(3/7)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654"/>
          <a:stretch/>
        </p:blipFill>
        <p:spPr>
          <a:xfrm>
            <a:off x="8256241" y="0"/>
            <a:ext cx="3935760" cy="6858000"/>
          </a:xfrm>
          <a:prstGeom prst="rect">
            <a:avLst/>
          </a:prstGeom>
        </p:spPr>
      </p:pic>
      <p:sp>
        <p:nvSpPr>
          <p:cNvPr id="3" name="Symbol zastępczy zawartości 6"/>
          <p:cNvSpPr>
            <a:spLocks noGrp="1"/>
          </p:cNvSpPr>
          <p:nvPr>
            <p:ph idx="11"/>
          </p:nvPr>
        </p:nvSpPr>
        <p:spPr>
          <a:xfrm>
            <a:off x="1254015" y="1484784"/>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40" dirty="0"/>
              <a:t>Obszar obejmuje m.in. holistyczne projektowanie i budowę przyjaznych człowiekowi budowli, osiedli i miast </a:t>
            </a:r>
            <a:br>
              <a:rPr lang="pl-PL" sz="2040" dirty="0"/>
            </a:br>
            <a:r>
              <a:rPr lang="pl-PL" sz="2040" dirty="0"/>
              <a:t>z wykorzystaniem nowoczesnych technologii, zastosowanie innowacyjnych i bezpiecznych materiałów, szeroko rozumianą komunikację i mobilność – w tym inteligentne </a:t>
            </a:r>
            <a:br>
              <a:rPr lang="pl-PL" sz="2040" dirty="0"/>
            </a:br>
            <a:r>
              <a:rPr lang="pl-PL" sz="2040" dirty="0"/>
              <a:t>i autonomiczne systemy transportu, projektowanie uniwersalne, zapobieganie i przeciwdziałanie wykluczeniu społecznemu, energetycznemu i cyfrowemu, badania interakcji człowieka z maszyną, a także analizę, predykcję </a:t>
            </a:r>
            <a:br>
              <a:rPr lang="pl-PL" sz="2040" dirty="0"/>
            </a:br>
            <a:r>
              <a:rPr lang="pl-PL" sz="2040" dirty="0"/>
              <a:t>i zarzadzanie procesami społecznymi oraz gospodarczymi.</a:t>
            </a:r>
            <a:endParaRPr lang="pl-PL" sz="2040" dirty="0">
              <a:solidFill>
                <a:schemeClr val="accent5"/>
              </a:solidFill>
            </a:endParaRPr>
          </a:p>
        </p:txBody>
      </p:sp>
      <p:sp>
        <p:nvSpPr>
          <p:cNvPr id="2" name="Tytuł 1">
            <a:extLst>
              <a:ext uri="{FF2B5EF4-FFF2-40B4-BE49-F238E27FC236}">
                <a16:creationId xmlns:a16="http://schemas.microsoft.com/office/drawing/2014/main" id="{773919D0-5E50-B8CE-FD79-43B9CBCB0DD9}"/>
              </a:ext>
            </a:extLst>
          </p:cNvPr>
          <p:cNvSpPr>
            <a:spLocks noGrp="1"/>
          </p:cNvSpPr>
          <p:nvPr>
            <p:ph type="title" idx="4294967295"/>
          </p:nvPr>
        </p:nvSpPr>
        <p:spPr>
          <a:xfrm>
            <a:off x="0" y="-1900238"/>
            <a:ext cx="11041063" cy="1549400"/>
          </a:xfrm>
        </p:spPr>
        <p:txBody>
          <a:bodyPr/>
          <a:lstStyle/>
          <a:p>
            <a:r>
              <a:rPr lang="pl-PL" dirty="0"/>
              <a:t>Inteligentne miasta i społeczeństwo przyszłości (4/7)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36564" y="260648"/>
            <a:ext cx="6552728"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Inteligentne miasta i społeczeństwo przyszłości </a:t>
            </a:r>
            <a:r>
              <a:rPr lang="pl-PL" sz="2000" cap="all" dirty="0">
                <a:solidFill>
                  <a:srgbClr val="B40000"/>
                </a:solidFill>
                <a:latin typeface="Calibri  "/>
                <a:ea typeface="Microsoft YaHei" pitchFamily="34" charset="-122"/>
                <a:sym typeface="Audiowide"/>
              </a:rPr>
              <a:t>(4/7)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idx="11"/>
          </p:nvPr>
        </p:nvSpPr>
        <p:spPr>
          <a:xfrm>
            <a:off x="1127448" y="1165789"/>
            <a:ext cx="6840760" cy="5112568"/>
          </a:xfrm>
        </p:spPr>
        <p:txBody>
          <a:bodyPr>
            <a:normAutofit fontScale="92500"/>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odzwierciedla postępujący proces technizacji medycyny </a:t>
            </a:r>
            <a:br>
              <a:rPr lang="pl-PL" sz="2000" dirty="0"/>
            </a:br>
            <a:r>
              <a:rPr lang="pl-PL" sz="2000" dirty="0"/>
              <a:t>i coraz ściślejszy związek postępu w medycynie </a:t>
            </a:r>
            <a:br>
              <a:rPr lang="pl-PL" sz="2000" dirty="0"/>
            </a:br>
            <a:r>
              <a:rPr lang="pl-PL" sz="2000" dirty="0"/>
              <a:t>z rozwojem technologii. Obejmuje interdyscyplinarne badania na pograniczu nauk o zdrowiu oraz nauk podstawowych </a:t>
            </a:r>
            <a:br>
              <a:rPr lang="pl-PL" sz="2000" dirty="0"/>
            </a:br>
            <a:r>
              <a:rPr lang="pl-PL" sz="2000" dirty="0"/>
              <a:t>i technicznych, a także badania stricte medyczne. </a:t>
            </a:r>
            <a:br>
              <a:rPr lang="pl-PL" sz="2000" dirty="0"/>
            </a:br>
            <a:r>
              <a:rPr lang="pl-PL" sz="2000" dirty="0"/>
              <a:t>W szczególności należą do niego takie obszary jak biochemia </a:t>
            </a:r>
            <a:br>
              <a:rPr lang="pl-PL" sz="2000" dirty="0"/>
            </a:br>
            <a:r>
              <a:rPr lang="pl-PL" sz="2000" dirty="0"/>
              <a:t>i chemia biologiczna, bionika, inżynieria biomedyczna, biomechanika, materiały imitujące naturę i wspierające zdrowie, elektronika i </a:t>
            </a:r>
            <a:r>
              <a:rPr lang="pl-PL" sz="2000" dirty="0" err="1"/>
              <a:t>sensoryka</a:t>
            </a:r>
            <a:r>
              <a:rPr lang="pl-PL" sz="2000" dirty="0"/>
              <a:t> medyczna, </a:t>
            </a:r>
            <a:r>
              <a:rPr lang="pl-PL" sz="2000" dirty="0" err="1"/>
              <a:t>bioinformatyka</a:t>
            </a:r>
            <a:r>
              <a:rPr lang="pl-PL" sz="2000" dirty="0"/>
              <a:t>, analiza obrazów i dużych zbiorów danych medycznych, diagnostyka medyczna, medycyna personalizowana </a:t>
            </a:r>
            <a:br>
              <a:rPr lang="pl-PL" sz="2000" dirty="0"/>
            </a:br>
            <a:r>
              <a:rPr lang="pl-PL" sz="2000" dirty="0"/>
              <a:t>i precyzyjna, technologie cyfrowe dla zdrowia i medycyny, telemedycyna, augmentacja człowieka oraz badania wpływu na zdrowie czynników środowiskowych i procesów społecznych.</a:t>
            </a:r>
            <a:endParaRPr lang="pl-PL" sz="2000" dirty="0">
              <a:solidFill>
                <a:schemeClr val="accent5"/>
              </a:solidFill>
            </a:endParaRPr>
          </a:p>
        </p:txBody>
      </p:sp>
      <p:sp>
        <p:nvSpPr>
          <p:cNvPr id="2" name="Tytuł 1">
            <a:extLst>
              <a:ext uri="{FF2B5EF4-FFF2-40B4-BE49-F238E27FC236}">
                <a16:creationId xmlns:a16="http://schemas.microsoft.com/office/drawing/2014/main" id="{1236BDC6-D09A-C0F8-0775-2D919B36F251}"/>
              </a:ext>
            </a:extLst>
          </p:cNvPr>
          <p:cNvSpPr>
            <a:spLocks noGrp="1"/>
          </p:cNvSpPr>
          <p:nvPr>
            <p:ph type="title" idx="4294967295"/>
          </p:nvPr>
        </p:nvSpPr>
        <p:spPr>
          <a:xfrm>
            <a:off x="0" y="-2032000"/>
            <a:ext cx="11041063" cy="1549400"/>
          </a:xfrm>
        </p:spPr>
        <p:txBody>
          <a:bodyPr/>
          <a:lstStyle/>
          <a:p>
            <a:r>
              <a:rPr lang="pl-PL" dirty="0"/>
              <a:t>Technologie dla zdrowia i medycyny (5/7)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9289032"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dla zdrowia i medycyny </a:t>
            </a:r>
            <a:r>
              <a:rPr lang="pl-PL" sz="2000" cap="all" dirty="0">
                <a:solidFill>
                  <a:srgbClr val="B40000"/>
                </a:solidFill>
                <a:latin typeface="Calibri  "/>
                <a:ea typeface="Microsoft YaHei" pitchFamily="34" charset="-122"/>
                <a:sym typeface="Audiowide"/>
              </a:rPr>
              <a:t>(5/7)</a:t>
            </a:r>
            <a:endParaRPr lang="pl-PL" sz="2000" b="1" dirty="0">
              <a:solidFill>
                <a:srgbClr val="B11D09"/>
              </a:solidFill>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idx="11"/>
          </p:nvPr>
        </p:nvSpPr>
        <p:spPr>
          <a:xfrm>
            <a:off x="1127448" y="1165789"/>
            <a:ext cx="6660380"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nanotechnologię, mikroelektronikę </a:t>
            </a:r>
            <a:br>
              <a:rPr lang="pl-PL" sz="2000" dirty="0"/>
            </a:br>
            <a:r>
              <a:rPr lang="pl-PL" sz="2000" dirty="0"/>
              <a:t>i fotonikę, metrologię, </a:t>
            </a:r>
            <a:r>
              <a:rPr lang="pl-PL" sz="2000" dirty="0" err="1"/>
              <a:t>megakonstrukcje</a:t>
            </a:r>
            <a:r>
              <a:rPr lang="pl-PL" sz="2000" dirty="0"/>
              <a:t> (wielkie budowle, maszyny, urządzenia, sieci elektroenergetyczne), technologie kwantowe, kriogeniczne, kosmiczne, morskie </a:t>
            </a:r>
            <a:br>
              <a:rPr lang="pl-PL" sz="2000" dirty="0"/>
            </a:br>
            <a:r>
              <a:rPr lang="pl-PL" sz="2000" dirty="0"/>
              <a:t>i podziemne, czyli badania zjawisk o ekstremalnych skalach oraz inżynierię obiektów o ekstremalnych parametrach </a:t>
            </a:r>
            <a:br>
              <a:rPr lang="pl-PL" sz="2000" dirty="0"/>
            </a:br>
            <a:r>
              <a:rPr lang="pl-PL" sz="2000" dirty="0"/>
              <a:t>lub pracujących w ekstremalnych warunkach.</a:t>
            </a:r>
            <a:endParaRPr lang="pl-PL" sz="2000" dirty="0">
              <a:solidFill>
                <a:schemeClr val="accent5"/>
              </a:solidFill>
            </a:endParaRPr>
          </a:p>
        </p:txBody>
      </p:sp>
      <p:sp>
        <p:nvSpPr>
          <p:cNvPr id="2" name="Tytuł 1">
            <a:extLst>
              <a:ext uri="{FF2B5EF4-FFF2-40B4-BE49-F238E27FC236}">
                <a16:creationId xmlns:a16="http://schemas.microsoft.com/office/drawing/2014/main" id="{4632824B-E462-B57D-B5C9-1DECBCE0CB51}"/>
              </a:ext>
            </a:extLst>
          </p:cNvPr>
          <p:cNvSpPr>
            <a:spLocks noGrp="1"/>
          </p:cNvSpPr>
          <p:nvPr>
            <p:ph type="title" idx="4294967295"/>
          </p:nvPr>
        </p:nvSpPr>
        <p:spPr>
          <a:xfrm>
            <a:off x="0" y="-2032000"/>
            <a:ext cx="11041063" cy="1549400"/>
          </a:xfrm>
        </p:spPr>
        <p:txBody>
          <a:bodyPr/>
          <a:lstStyle/>
          <a:p>
            <a:r>
              <a:rPr lang="pl-PL" dirty="0"/>
              <a:t>Technologie ekstremalne (6/7)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ekstremalne </a:t>
            </a:r>
            <a:r>
              <a:rPr lang="pl-PL" sz="2000" cap="all" dirty="0">
                <a:solidFill>
                  <a:srgbClr val="B40000"/>
                </a:solidFill>
                <a:latin typeface="Calibri  "/>
                <a:ea typeface="Microsoft YaHei" pitchFamily="34" charset="-122"/>
                <a:sym typeface="Audiowide"/>
              </a:rPr>
              <a:t>(6/7)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idx="11"/>
          </p:nvPr>
        </p:nvSpPr>
        <p:spPr>
          <a:xfrm>
            <a:off x="1271464" y="1435084"/>
            <a:ext cx="6624736"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badania fundamentalnych obiektów, modeli i teorii ważnych dla zrozumienia systemów złożonych – od materiałów i procesów do układów biologicznych i społecznych. Uwzględnia zastosowania koncepcji i praw uniwersalnych do analizy rzeczywistych zjawisk i wsparcia rozwoju techniki i cywilizacji oraz poprawy jakości życia człowieka i stanu środowiska naturalnego. Obejmuje w szczególności badania w zakresie nauk ścisłych i przyrodniczych (w tym matematyki, fizyki </a:t>
            </a:r>
            <a:br>
              <a:rPr lang="pl-PL" sz="2000" dirty="0"/>
            </a:br>
            <a:r>
              <a:rPr lang="pl-PL" sz="2000" dirty="0"/>
              <a:t>i chemii) oraz nauk społecznych i humanistycznych</a:t>
            </a:r>
            <a:endParaRPr lang="pl-PL" sz="2000" dirty="0">
              <a:solidFill>
                <a:schemeClr val="accent5"/>
              </a:solidFill>
            </a:endParaRPr>
          </a:p>
        </p:txBody>
      </p:sp>
      <p:sp>
        <p:nvSpPr>
          <p:cNvPr id="2" name="Tytuł 1">
            <a:extLst>
              <a:ext uri="{FF2B5EF4-FFF2-40B4-BE49-F238E27FC236}">
                <a16:creationId xmlns:a16="http://schemas.microsoft.com/office/drawing/2014/main" id="{352646F3-A951-0266-0BC9-46DC67D46745}"/>
              </a:ext>
            </a:extLst>
          </p:cNvPr>
          <p:cNvSpPr>
            <a:spLocks noGrp="1"/>
          </p:cNvSpPr>
          <p:nvPr>
            <p:ph type="title" idx="4294967295"/>
          </p:nvPr>
        </p:nvSpPr>
        <p:spPr>
          <a:xfrm>
            <a:off x="0" y="-2187575"/>
            <a:ext cx="11041063" cy="1549400"/>
          </a:xfrm>
        </p:spPr>
        <p:txBody>
          <a:bodyPr/>
          <a:lstStyle/>
          <a:p>
            <a:r>
              <a:rPr lang="pl-PL" dirty="0"/>
              <a:t>Badania podstawowe dla technologii i innowacji (7/7)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sz="3200" b="1" dirty="0">
              <a:solidFill>
                <a:srgbClr val="B11D09"/>
              </a:solidFill>
              <a:ea typeface="Microsoft YaHei" pitchFamily="34" charset="-122"/>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podstawowe dla technologii </a:t>
            </a:r>
            <a:br>
              <a:rPr lang="pl-PL" sz="3200" b="1" dirty="0">
                <a:solidFill>
                  <a:srgbClr val="B11D09"/>
                </a:solidFill>
                <a:ea typeface="Microsoft YaHei" pitchFamily="34" charset="-122"/>
                <a:cs typeface="Calibri" pitchFamily="34" charset="0"/>
              </a:rPr>
            </a:br>
            <a:r>
              <a:rPr lang="pl-PL" sz="3200" b="1" dirty="0">
                <a:solidFill>
                  <a:srgbClr val="B11D09"/>
                </a:solidFill>
                <a:ea typeface="Microsoft YaHei" pitchFamily="34" charset="-122"/>
                <a:cs typeface="Calibri" pitchFamily="34" charset="0"/>
              </a:rPr>
              <a:t>i innowacji </a:t>
            </a:r>
            <a:r>
              <a:rPr lang="pl-PL" sz="2000" cap="all" dirty="0">
                <a:solidFill>
                  <a:srgbClr val="B40000"/>
                </a:solidFill>
                <a:latin typeface="Calibri  "/>
                <a:ea typeface="Microsoft YaHei" pitchFamily="34" charset="-122"/>
                <a:sym typeface="Audiowide"/>
              </a:rPr>
              <a:t>(7/7)</a:t>
            </a:r>
            <a:endParaRPr lang="pl-PL" sz="2000" b="1" dirty="0">
              <a:solidFill>
                <a:srgbClr val="B40000"/>
              </a:solidFill>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Laboratoria akredytowane</a:t>
            </a:r>
          </a:p>
        </p:txBody>
      </p:sp>
      <p:sp>
        <p:nvSpPr>
          <p:cNvPr id="6" name="Prostokąt 5">
            <a:extLst>
              <a:ext uri="{FF2B5EF4-FFF2-40B4-BE49-F238E27FC236}">
                <a16:creationId xmlns:a16="http://schemas.microsoft.com/office/drawing/2014/main" id="{0D2FC1CE-2872-4A66-B43D-73435D6519D3}"/>
              </a:ext>
            </a:extLst>
          </p:cNvPr>
          <p:cNvSpPr/>
          <p:nvPr/>
        </p:nvSpPr>
        <p:spPr>
          <a:xfrm>
            <a:off x="1415480" y="908720"/>
            <a:ext cx="6624736" cy="5007140"/>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Wzorców i Metrologii Pola Elektromagnetycznego </a:t>
            </a:r>
            <a:br>
              <a:rPr lang="en-US" b="1" dirty="0">
                <a:latin typeface="Calibri" pitchFamily="34" charset="0"/>
                <a:cs typeface="Calibri" pitchFamily="34" charset="0"/>
              </a:rPr>
            </a:br>
            <a:r>
              <a:rPr lang="pl-PL" dirty="0">
                <a:latin typeface="Calibri" pitchFamily="34" charset="0"/>
                <a:cs typeface="Calibri" pitchFamily="34" charset="0"/>
              </a:rPr>
              <a:t>(laboratorium badawcze i wzorcujące)</a:t>
            </a:r>
            <a:r>
              <a:rPr lang="en-US" dirty="0">
                <a:latin typeface="Calibri" pitchFamily="34" charset="0"/>
                <a:cs typeface="Calibri" pitchFamily="34" charset="0"/>
              </a:rPr>
              <a:t>, </a:t>
            </a:r>
            <a:r>
              <a:rPr lang="en-US" dirty="0">
                <a:latin typeface="Calibri" pitchFamily="34" charset="0"/>
                <a:cs typeface="Calibri" pitchFamily="34" charset="0"/>
                <a:hlinkClick r:id="rId3"/>
              </a:rPr>
              <a:t>AB 361</a:t>
            </a:r>
            <a:r>
              <a:rPr lang="en-US" dirty="0">
                <a:latin typeface="Calibri" pitchFamily="34" charset="0"/>
                <a:cs typeface="Calibri" pitchFamily="34" charset="0"/>
              </a:rPr>
              <a:t>, </a:t>
            </a:r>
            <a:r>
              <a:rPr lang="en-US" dirty="0">
                <a:latin typeface="Calibri" pitchFamily="34" charset="0"/>
                <a:cs typeface="Calibri" pitchFamily="34" charset="0"/>
                <a:hlinkClick r:id="rId4"/>
              </a:rPr>
              <a:t>AP 078</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r>
              <a:rPr lang="pl-PL" b="1" dirty="0">
                <a:latin typeface="Calibri" pitchFamily="34" charset="0"/>
                <a:cs typeface="Calibri" pitchFamily="34" charset="0"/>
              </a:rPr>
              <a:t>Akustyki</a:t>
            </a:r>
            <a:r>
              <a:rPr lang="en-US" dirty="0">
                <a:latin typeface="Calibri" pitchFamily="34" charset="0"/>
                <a:cs typeface="Calibri" pitchFamily="34" charset="0"/>
              </a:rPr>
              <a:t>, </a:t>
            </a:r>
            <a:r>
              <a:rPr lang="en-US" dirty="0">
                <a:latin typeface="Calibri" pitchFamily="34" charset="0"/>
                <a:cs typeface="Calibri" pitchFamily="34" charset="0"/>
                <a:hlinkClick r:id="rId5"/>
              </a:rPr>
              <a:t>AB 796</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Transportu Taśmowego</a:t>
            </a:r>
            <a:r>
              <a:rPr lang="en-US" dirty="0">
                <a:latin typeface="Calibri" pitchFamily="34" charset="0"/>
                <a:cs typeface="Calibri" pitchFamily="34" charset="0"/>
              </a:rPr>
              <a:t>, </a:t>
            </a:r>
            <a:r>
              <a:rPr lang="en-US" dirty="0">
                <a:latin typeface="Calibri" pitchFamily="34" charset="0"/>
                <a:cs typeface="Calibri" pitchFamily="34" charset="0"/>
                <a:hlinkClick r:id="rId6"/>
              </a:rPr>
              <a:t>AB 710</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Bezpieczeństwa Pracy</a:t>
            </a:r>
            <a:r>
              <a:rPr lang="en-US" dirty="0">
                <a:latin typeface="Calibri" pitchFamily="34" charset="0"/>
                <a:cs typeface="Calibri" pitchFamily="34" charset="0"/>
              </a:rPr>
              <a:t>, </a:t>
            </a:r>
            <a:r>
              <a:rPr lang="en-US" dirty="0">
                <a:latin typeface="Calibri" pitchFamily="34" charset="0"/>
                <a:cs typeface="Calibri" pitchFamily="34" charset="0"/>
                <a:hlinkClick r:id="rId7"/>
              </a:rPr>
              <a:t>AB 905</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br>
              <a:rPr lang="en-US" dirty="0">
                <a:latin typeface="Calibri" pitchFamily="34" charset="0"/>
                <a:cs typeface="Calibri" pitchFamily="34" charset="0"/>
              </a:rPr>
            </a:br>
            <a:r>
              <a:rPr lang="pl-PL" b="1" dirty="0">
                <a:latin typeface="Calibri" pitchFamily="34" charset="0"/>
                <a:cs typeface="Calibri" pitchFamily="34" charset="0"/>
              </a:rPr>
              <a:t>Obiektów Infrastruktury Transportowej</a:t>
            </a:r>
            <a:r>
              <a:rPr lang="en-US" dirty="0">
                <a:latin typeface="Calibri" pitchFamily="34" charset="0"/>
                <a:cs typeface="Calibri" pitchFamily="34" charset="0"/>
              </a:rPr>
              <a:t>, </a:t>
            </a:r>
            <a:r>
              <a:rPr lang="en-US" dirty="0">
                <a:latin typeface="Calibri" pitchFamily="34" charset="0"/>
                <a:cs typeface="Calibri" pitchFamily="34" charset="0"/>
                <a:hlinkClick r:id="rId8"/>
              </a:rPr>
              <a:t>AB 1211</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Kompatybilności Elektromagnetycznej</a:t>
            </a:r>
            <a:r>
              <a:rPr lang="en-US" dirty="0">
                <a:latin typeface="Calibri" pitchFamily="34" charset="0"/>
                <a:cs typeface="Calibri" pitchFamily="34" charset="0"/>
              </a:rPr>
              <a:t>, </a:t>
            </a:r>
            <a:r>
              <a:rPr lang="en-US" dirty="0">
                <a:latin typeface="Calibri" pitchFamily="34" charset="0"/>
                <a:cs typeface="Calibri" pitchFamily="34" charset="0"/>
                <a:hlinkClick r:id="rId9"/>
              </a:rPr>
              <a:t>AB 167</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dirty="0">
                <a:latin typeface="Calibri" pitchFamily="34" charset="0"/>
                <a:cs typeface="Calibri" pitchFamily="34" charset="0"/>
              </a:rPr>
              <a:t>Katedry </a:t>
            </a:r>
            <a:r>
              <a:rPr lang="pl-PL" b="1" dirty="0">
                <a:latin typeface="Calibri" pitchFamily="34" charset="0"/>
                <a:cs typeface="Calibri" pitchFamily="34" charset="0"/>
              </a:rPr>
              <a:t>Konstrukcji i Badań Maszyn Pojazdów</a:t>
            </a:r>
            <a:r>
              <a:rPr lang="en-US" dirty="0">
                <a:latin typeface="Calibri" pitchFamily="34" charset="0"/>
                <a:cs typeface="Calibri" pitchFamily="34" charset="0"/>
              </a:rPr>
              <a:t>, </a:t>
            </a:r>
            <a:r>
              <a:rPr lang="en-US" dirty="0">
                <a:latin typeface="Calibri" pitchFamily="34" charset="0"/>
                <a:cs typeface="Calibri" pitchFamily="34" charset="0"/>
                <a:hlinkClick r:id="rId10"/>
              </a:rPr>
              <a:t>AB 659</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Chemiczne Analiz Wielopierwiastkowych</a:t>
            </a:r>
            <a:r>
              <a:rPr lang="en-US" dirty="0">
                <a:latin typeface="Calibri" pitchFamily="34" charset="0"/>
                <a:cs typeface="Calibri" pitchFamily="34" charset="0"/>
              </a:rPr>
              <a:t>,</a:t>
            </a:r>
            <a:r>
              <a:rPr lang="pl-PL" dirty="0">
                <a:latin typeface="Calibri" pitchFamily="34" charset="0"/>
                <a:cs typeface="Calibri" pitchFamily="34" charset="0"/>
              </a:rPr>
              <a:t> </a:t>
            </a:r>
            <a:r>
              <a:rPr lang="en-US" dirty="0">
                <a:latin typeface="Calibri" pitchFamily="34" charset="0"/>
                <a:cs typeface="Calibri" pitchFamily="34" charset="0"/>
                <a:hlinkClick r:id="rId11"/>
              </a:rPr>
              <a:t>AB 696</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 uri="{C183D7F6-B498-43B3-948B-1728B52AA6E4}">
                <adec:decorative xmlns:adec="http://schemas.microsoft.com/office/drawing/2017/decorative" val="1"/>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
        <p:nvSpPr>
          <p:cNvPr id="3" name="Tytuł 2">
            <a:extLst>
              <a:ext uri="{FF2B5EF4-FFF2-40B4-BE49-F238E27FC236}">
                <a16:creationId xmlns:a16="http://schemas.microsoft.com/office/drawing/2014/main" id="{B8DC2065-F103-E868-DD33-DEB8FC96D856}"/>
              </a:ext>
            </a:extLst>
          </p:cNvPr>
          <p:cNvSpPr>
            <a:spLocks noGrp="1"/>
          </p:cNvSpPr>
          <p:nvPr>
            <p:ph type="title" idx="4294967295"/>
          </p:nvPr>
        </p:nvSpPr>
        <p:spPr>
          <a:xfrm>
            <a:off x="0" y="-2003425"/>
            <a:ext cx="11041063" cy="1549400"/>
          </a:xfrm>
        </p:spPr>
        <p:txBody>
          <a:bodyPr/>
          <a:lstStyle/>
          <a:p>
            <a:r>
              <a:rPr lang="pl-PL" dirty="0"/>
              <a:t>Laboratoria akredytowane</a:t>
            </a:r>
          </a:p>
        </p:txBody>
      </p:sp>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58342" y="48166"/>
            <a:ext cx="6997898" cy="100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Akademicki Inkubator Przedsiębiorczości </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grpSp>
        <p:nvGrpSpPr>
          <p:cNvPr id="24" name="Group 4">
            <a:extLst>
              <a:ext uri="{C183D7F6-B498-43B3-948B-1728B52AA6E4}">
                <adec:decorative xmlns:adec="http://schemas.microsoft.com/office/drawing/2017/decorative" val="1"/>
              </a:ext>
            </a:extLst>
          </p:cNvPr>
          <p:cNvGrpSpPr>
            <a:grpSpLocks noChangeAspect="1"/>
          </p:cNvGrpSpPr>
          <p:nvPr/>
        </p:nvGrpSpPr>
        <p:grpSpPr bwMode="auto">
          <a:xfrm>
            <a:off x="2423593" y="4804987"/>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2" name="Prostokąt 1"/>
          <p:cNvSpPr/>
          <p:nvPr/>
        </p:nvSpPr>
        <p:spPr>
          <a:xfrm>
            <a:off x="1127448" y="908720"/>
            <a:ext cx="7056784" cy="5355312"/>
          </a:xfrm>
          <a:prstGeom prst="rect">
            <a:avLst/>
          </a:prstGeom>
        </p:spPr>
        <p:txBody>
          <a:bodyPr wrap="square">
            <a:spAutoFit/>
          </a:bodyPr>
          <a:lstStyle/>
          <a:p>
            <a:pPr algn="just">
              <a:spcBef>
                <a:spcPts val="600"/>
              </a:spcBef>
              <a:buClr>
                <a:schemeClr val="bg1">
                  <a:lumMod val="50000"/>
                </a:schemeClr>
              </a:buClr>
            </a:pPr>
            <a:r>
              <a:rPr lang="pl-PL" sz="1900" dirty="0">
                <a:latin typeface="Calibri" panose="020F0502020204030204" pitchFamily="34" charset="0"/>
              </a:rPr>
              <a:t>Akademicki Inkubator Przedsiębiorczości Politechniki Wrocławskiej promuje działalność biznesową w środowisku akademickim, zapewniając optymalne warunki rozwoju młodym przedsiębiorcom </a:t>
            </a:r>
            <a:br>
              <a:rPr lang="pl-PL" sz="1900" dirty="0">
                <a:latin typeface="Calibri" panose="020F0502020204030204" pitchFamily="34" charset="0"/>
              </a:rPr>
            </a:br>
            <a:r>
              <a:rPr lang="pl-PL" sz="1900" dirty="0">
                <a:latin typeface="Calibri" panose="020F0502020204030204" pitchFamily="34" charset="0"/>
              </a:rPr>
              <a:t>i wspierając ich inicjatywy. W ciągu ostatniej dekady AIP wsparło ponad </a:t>
            </a:r>
            <a:r>
              <a:rPr lang="pl-PL" sz="2400" b="1" dirty="0">
                <a:latin typeface="Calibri" panose="020F0502020204030204" pitchFamily="34" charset="0"/>
              </a:rPr>
              <a:t>300</a:t>
            </a:r>
            <a:r>
              <a:rPr lang="pl-PL" sz="1900" dirty="0">
                <a:latin typeface="Calibri" panose="020F0502020204030204" pitchFamily="34" charset="0"/>
              </a:rPr>
              <a:t> firm i start-</a:t>
            </a:r>
            <a:r>
              <a:rPr lang="pl-PL" sz="1900" dirty="0" err="1">
                <a:latin typeface="Calibri" panose="020F0502020204030204" pitchFamily="34" charset="0"/>
              </a:rPr>
              <a:t>upów</a:t>
            </a:r>
            <a:r>
              <a:rPr lang="pl-PL" sz="1900" dirty="0">
                <a:latin typeface="Calibri" panose="020F0502020204030204" pitchFamily="34" charset="0"/>
              </a:rPr>
              <a:t> założonych przez pracowników, absolwentów i studentów uczelni</a:t>
            </a:r>
          </a:p>
          <a:p>
            <a:pPr algn="just">
              <a:spcBef>
                <a:spcPts val="600"/>
              </a:spcBef>
              <a:buClr>
                <a:schemeClr val="bg1">
                  <a:lumMod val="50000"/>
                </a:schemeClr>
              </a:buClr>
            </a:pPr>
            <a:r>
              <a:rPr lang="pl-PL" sz="1900" dirty="0">
                <a:latin typeface="Calibri" panose="020F0502020204030204" pitchFamily="34" charset="0"/>
              </a:rPr>
              <a:t>Absolwenci i pracownicy, którzy rozpoczęli swoją przygodę </a:t>
            </a:r>
            <a:br>
              <a:rPr lang="pl-PL" sz="1900" dirty="0">
                <a:latin typeface="Calibri" panose="020F0502020204030204" pitchFamily="34" charset="0"/>
              </a:rPr>
            </a:br>
            <a:r>
              <a:rPr lang="pl-PL" sz="1900" dirty="0">
                <a:latin typeface="Calibri" panose="020F0502020204030204" pitchFamily="34" charset="0"/>
              </a:rPr>
              <a:t>z dużym biznesem na uczelni są także założycielami firm uznanych nie tylko w naszym kraju, ale również międzynarodowo. Dobrym przykładem jest </a:t>
            </a:r>
            <a:r>
              <a:rPr lang="pl-PL" sz="1900" b="1" dirty="0" err="1">
                <a:latin typeface="Calibri" panose="020F0502020204030204" pitchFamily="34" charset="0"/>
              </a:rPr>
              <a:t>LiveChat</a:t>
            </a:r>
            <a:r>
              <a:rPr lang="pl-PL" sz="1900" b="1" dirty="0">
                <a:latin typeface="Calibri" panose="020F0502020204030204" pitchFamily="34" charset="0"/>
              </a:rPr>
              <a:t> Software </a:t>
            </a:r>
            <a:r>
              <a:rPr lang="pl-PL" sz="1900" dirty="0">
                <a:latin typeface="Calibri" panose="020F0502020204030204" pitchFamily="34" charset="0"/>
              </a:rPr>
              <a:t>– jeden ze światowych liderów w obszarze aplikacji typu live chat, która świadczy swoje usługi na rzecz m.in. Orange, Adobe, Samsung, Tele2, Kaspersky Lab i </a:t>
            </a:r>
            <a:r>
              <a:rPr lang="pl-PL" sz="1900" dirty="0" err="1">
                <a:latin typeface="Calibri" panose="020F0502020204030204" pitchFamily="34" charset="0"/>
              </a:rPr>
              <a:t>Air</a:t>
            </a:r>
            <a:r>
              <a:rPr lang="pl-PL" sz="1900" dirty="0">
                <a:latin typeface="Calibri" panose="020F0502020204030204" pitchFamily="34" charset="0"/>
              </a:rPr>
              <a:t> Asia. </a:t>
            </a:r>
          </a:p>
          <a:p>
            <a:pPr algn="just">
              <a:spcBef>
                <a:spcPts val="600"/>
              </a:spcBef>
              <a:buClr>
                <a:schemeClr val="bg1">
                  <a:lumMod val="50000"/>
                </a:schemeClr>
              </a:buClr>
            </a:pPr>
            <a:r>
              <a:rPr lang="pl-PL" sz="1900" dirty="0">
                <a:latin typeface="Calibri" panose="020F0502020204030204" pitchFamily="34" charset="0"/>
              </a:rPr>
              <a:t>Wspierane przez AIP przedsiębiorstwa działają w różnorodnych branżach, takich jak technologie kosmiczne, budownictwo, IT, </a:t>
            </a:r>
            <a:r>
              <a:rPr lang="pl-PL" sz="1900" dirty="0" err="1">
                <a:latin typeface="Calibri" panose="020F0502020204030204" pitchFamily="34" charset="0"/>
              </a:rPr>
              <a:t>IoT</a:t>
            </a:r>
            <a:r>
              <a:rPr lang="pl-PL" sz="1900" dirty="0">
                <a:latin typeface="Calibri" panose="020F0502020204030204" pitchFamily="34" charset="0"/>
              </a:rPr>
              <a:t>, silniki elektryczne, suplementy diety, badania nad zbiornikami wysokociśnieniowymi, modyfikacje powierzchni, cząstki nanometryczne, </a:t>
            </a:r>
            <a:r>
              <a:rPr lang="pl-PL" sz="1900" dirty="0" err="1">
                <a:latin typeface="Calibri" panose="020F0502020204030204" pitchFamily="34" charset="0"/>
              </a:rPr>
              <a:t>aerogele</a:t>
            </a:r>
            <a:r>
              <a:rPr lang="pl-PL" sz="1900" dirty="0">
                <a:latin typeface="Calibri" panose="020F0502020204030204" pitchFamily="34" charset="0"/>
              </a:rPr>
              <a:t> oraz wiele innych.</a:t>
            </a:r>
          </a:p>
        </p:txBody>
      </p:sp>
      <p:pic>
        <p:nvPicPr>
          <p:cNvPr id="12" name="Obraz 11">
            <a:extLst>
              <a:ext uri="{FF2B5EF4-FFF2-40B4-BE49-F238E27FC236}">
                <a16:creationId xmlns:a16="http://schemas.microsoft.com/office/drawing/2014/main" id="{10D7019C-86E1-46A9-9CBE-C56E2C8B8D47}"/>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a:stretch/>
        </p:blipFill>
        <p:spPr>
          <a:xfrm>
            <a:off x="8256240" y="0"/>
            <a:ext cx="3935760" cy="6858000"/>
          </a:xfrm>
          <a:prstGeom prst="rect">
            <a:avLst/>
          </a:prstGeom>
        </p:spPr>
      </p:pic>
      <p:sp>
        <p:nvSpPr>
          <p:cNvPr id="3" name="Tytuł 2">
            <a:extLst>
              <a:ext uri="{FF2B5EF4-FFF2-40B4-BE49-F238E27FC236}">
                <a16:creationId xmlns:a16="http://schemas.microsoft.com/office/drawing/2014/main" id="{4685A85D-EEF7-3B04-A04E-FF94FBAD6E15}"/>
              </a:ext>
            </a:extLst>
          </p:cNvPr>
          <p:cNvSpPr>
            <a:spLocks noGrp="1"/>
          </p:cNvSpPr>
          <p:nvPr>
            <p:ph type="title" idx="4294967295"/>
          </p:nvPr>
        </p:nvSpPr>
        <p:spPr>
          <a:xfrm>
            <a:off x="0" y="-2166938"/>
            <a:ext cx="11041063" cy="1549400"/>
          </a:xfrm>
        </p:spPr>
        <p:txBody>
          <a:bodyPr/>
          <a:lstStyle/>
          <a:p>
            <a:r>
              <a:rPr lang="pl-PL" dirty="0"/>
              <a:t>Akademicki Inkubator Przedsiębiorczości </a:t>
            </a:r>
          </a:p>
        </p:txBody>
      </p:sp>
    </p:spTree>
    <p:extLst>
      <p:ext uri="{BB962C8B-B14F-4D97-AF65-F5344CB8AC3E}">
        <p14:creationId xmlns:p14="http://schemas.microsoft.com/office/powerpoint/2010/main" val="21832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Infrastruktura</a:t>
              </a:r>
              <a:endParaRPr lang="pl-PL" altLang="pl-PL" sz="4000" b="1" cap="all" dirty="0"/>
            </a:p>
          </p:txBody>
        </p:sp>
      </p:grpSp>
      <p:sp>
        <p:nvSpPr>
          <p:cNvPr id="3" name="Tytuł 2">
            <a:extLst>
              <a:ext uri="{FF2B5EF4-FFF2-40B4-BE49-F238E27FC236}">
                <a16:creationId xmlns:a16="http://schemas.microsoft.com/office/drawing/2014/main" id="{8D550A23-A575-41B0-0DE5-36B9701439C9}"/>
              </a:ext>
            </a:extLst>
          </p:cNvPr>
          <p:cNvSpPr>
            <a:spLocks noGrp="1"/>
          </p:cNvSpPr>
          <p:nvPr>
            <p:ph type="title" idx="4294967295"/>
          </p:nvPr>
        </p:nvSpPr>
        <p:spPr>
          <a:xfrm>
            <a:off x="0" y="-2078038"/>
            <a:ext cx="11041063" cy="1549400"/>
          </a:xfrm>
        </p:spPr>
        <p:txBody>
          <a:bodyPr/>
          <a:lstStyle/>
          <a:p>
            <a:r>
              <a:rPr lang="pl-PL" dirty="0"/>
              <a:t>Infrastruktura</a:t>
            </a:r>
          </a:p>
        </p:txBody>
      </p:sp>
    </p:spTree>
    <p:extLst>
      <p:ext uri="{BB962C8B-B14F-4D97-AF65-F5344CB8AC3E}">
        <p14:creationId xmlns:p14="http://schemas.microsoft.com/office/powerpoint/2010/main" val="275897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1196753"/>
            <a:ext cx="6552728" cy="5731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116</a:t>
            </a:r>
            <a:r>
              <a:rPr lang="pl-PL" altLang="pl-PL" sz="2000" dirty="0">
                <a:solidFill>
                  <a:schemeClr val="tx1"/>
                </a:solidFill>
                <a:latin typeface="Calibri" pitchFamily="34" charset="0"/>
                <a:cs typeface="Calibri" pitchFamily="34" charset="0"/>
              </a:rPr>
              <a:t> budynków użyteczności studenckiej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z nowoczesnymi laboratoriami, bibliotekami,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salami dydaktycznymi wyposażonymi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multimedialnie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579</a:t>
            </a:r>
            <a:r>
              <a:rPr lang="pl-PL" altLang="pl-PL" sz="2000" dirty="0">
                <a:solidFill>
                  <a:schemeClr val="tx1"/>
                </a:solidFill>
                <a:latin typeface="Calibri" pitchFamily="34" charset="0"/>
                <a:cs typeface="Calibri" pitchFamily="34" charset="0"/>
              </a:rPr>
              <a:t> laboratoriów dydaktycznych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111 </a:t>
            </a:r>
            <a:r>
              <a:rPr lang="pl-PL" altLang="pl-PL" sz="2000" dirty="0">
                <a:solidFill>
                  <a:schemeClr val="tx1"/>
                </a:solidFill>
                <a:latin typeface="Calibri" pitchFamily="34" charset="0"/>
                <a:cs typeface="Calibri" pitchFamily="34" charset="0"/>
              </a:rPr>
              <a:t>laboratoriów dydaktyczno-badawczych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418 </a:t>
            </a:r>
            <a:r>
              <a:rPr lang="pl-PL" altLang="pl-PL" sz="2000" dirty="0">
                <a:solidFill>
                  <a:schemeClr val="tx1"/>
                </a:solidFill>
                <a:latin typeface="Calibri" pitchFamily="34" charset="0"/>
                <a:cs typeface="Calibri" pitchFamily="34" charset="0"/>
              </a:rPr>
              <a:t>laboratoriów 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472</a:t>
            </a:r>
            <a:r>
              <a:rPr lang="pl-PL" altLang="pl-PL" sz="2000" dirty="0">
                <a:solidFill>
                  <a:schemeClr val="tx1"/>
                </a:solidFill>
                <a:latin typeface="Calibri" pitchFamily="34" charset="0"/>
                <a:cs typeface="Calibri" pitchFamily="34" charset="0"/>
              </a:rPr>
              <a:t> sale i pracownie wykładowo-ćwiczeniowych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centrum sportowe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bezprzewodowy dostęp do Internetu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na terenie kampusu</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Baza naukowo-dydaktyczna</a:t>
            </a:r>
          </a:p>
        </p:txBody>
      </p:sp>
      <p:pic>
        <p:nvPicPr>
          <p:cNvPr id="8" name="Obraz 7">
            <a:extLst>
              <a:ext uri="{FF2B5EF4-FFF2-40B4-BE49-F238E27FC236}">
                <a16:creationId xmlns:a16="http://schemas.microsoft.com/office/drawing/2014/main" id="{DFA2F35D-094A-4B91-A0E5-4FEBB2FEFF5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3"/>
            <a:ext cx="3935760" cy="6858000"/>
          </a:xfrm>
          <a:prstGeom prst="rect">
            <a:avLst/>
          </a:prstGeom>
        </p:spPr>
      </p:pic>
      <p:sp>
        <p:nvSpPr>
          <p:cNvPr id="4" name="Tytuł 3">
            <a:extLst>
              <a:ext uri="{FF2B5EF4-FFF2-40B4-BE49-F238E27FC236}">
                <a16:creationId xmlns:a16="http://schemas.microsoft.com/office/drawing/2014/main" id="{2DD11D95-676D-24C8-E894-F99976909CFC}"/>
              </a:ext>
            </a:extLst>
          </p:cNvPr>
          <p:cNvSpPr>
            <a:spLocks noGrp="1"/>
          </p:cNvSpPr>
          <p:nvPr>
            <p:ph type="title" idx="4294967295"/>
          </p:nvPr>
        </p:nvSpPr>
        <p:spPr>
          <a:xfrm>
            <a:off x="0" y="-1692275"/>
            <a:ext cx="11041063" cy="1547812"/>
          </a:xfrm>
        </p:spPr>
        <p:txBody>
          <a:bodyPr/>
          <a:lstStyle/>
          <a:p>
            <a:r>
              <a:rPr lang="pl-PL" dirty="0"/>
              <a:t>Baza naukowo-dydaktyczna</a:t>
            </a:r>
          </a:p>
        </p:txBody>
      </p:sp>
    </p:spTree>
    <p:extLst>
      <p:ext uri="{BB962C8B-B14F-4D97-AF65-F5344CB8AC3E}">
        <p14:creationId xmlns:p14="http://schemas.microsoft.com/office/powerpoint/2010/main" val="42247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
          <p:cNvSpPr txBox="1">
            <a:spLocks noChangeArrowheads="1"/>
          </p:cNvSpPr>
          <p:nvPr/>
        </p:nvSpPr>
        <p:spPr bwMode="auto">
          <a:xfrm>
            <a:off x="1199456" y="0"/>
            <a:ext cx="9468544" cy="106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Biblioteka Politechniki Wrocławskiej</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12" name="Rectangle 3"/>
          <p:cNvSpPr>
            <a:spLocks noGrp="1"/>
          </p:cNvSpPr>
          <p:nvPr>
            <p:ph type="body" idx="10"/>
          </p:nvPr>
        </p:nvSpPr>
        <p:spPr>
          <a:xfrm>
            <a:off x="1203793" y="836712"/>
            <a:ext cx="6908431" cy="5904656"/>
          </a:xfrm>
          <a:solidFill>
            <a:schemeClr val="bg1"/>
          </a:solidFill>
        </p:spPr>
        <p:txBody>
          <a:bodyPr>
            <a:noAutofit/>
          </a:bodyPr>
          <a:lstStyle/>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Największa i najnowocześniejsza akademicka biblioteka techniczna na Dolnym Śląsku (biblioteka.pwr.edu.pl), aktywnie współpracująca z Biblioteką Narodową, tworząc m.in. centralne katalogi biblioteczne oraz rozwijając usługi dostępu do zasobów narodowych (POLONA, </a:t>
            </a:r>
            <a:r>
              <a:rPr lang="pl-PL" altLang="pl-PL" sz="1550" dirty="0" err="1">
                <a:solidFill>
                  <a:schemeClr val="tx1"/>
                </a:solidFill>
              </a:rPr>
              <a:t>Academica</a:t>
            </a:r>
            <a:r>
              <a:rPr lang="pl-PL" altLang="pl-PL" sz="1550" dirty="0">
                <a:solidFill>
                  <a:schemeClr val="tx1"/>
                </a:solidFill>
              </a:rPr>
              <a:t>), kooperująca także z innymi bibliotekami naukowymi w ramach Ogólnokrajowej Sieci Bibliotecznej</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Zapewnia dostęp do bogatej oferty usług oraz zasobów tradycyjnych </a:t>
            </a:r>
            <a:br>
              <a:rPr lang="pl-PL" altLang="pl-PL" sz="1550" dirty="0">
                <a:solidFill>
                  <a:schemeClr val="tx1"/>
                </a:solidFill>
              </a:rPr>
            </a:br>
            <a:r>
              <a:rPr lang="pl-PL" altLang="pl-PL" sz="1550" dirty="0">
                <a:solidFill>
                  <a:schemeClr val="tx1"/>
                </a:solidFill>
              </a:rPr>
              <a:t>i elektronicznych, w tym do ponad 3,8 mln e-książek, ponad 90 tys. e-czasopism oraz do ok. 110 baz danych – większość zasobów jest dostępna również przez system HAN lub VPN. Wspiera promocję dorobku naukowego </a:t>
            </a:r>
            <a:r>
              <a:rPr lang="pl-PL" altLang="pl-PL" sz="1550" dirty="0" err="1">
                <a:solidFill>
                  <a:schemeClr val="tx1"/>
                </a:solidFill>
              </a:rPr>
              <a:t>PWr</a:t>
            </a:r>
            <a:r>
              <a:rPr lang="pl-PL" altLang="pl-PL" sz="1550" dirty="0">
                <a:solidFill>
                  <a:schemeClr val="tx1"/>
                </a:solidFill>
              </a:rPr>
              <a:t> w bazie DONA, jak również sporządza analizy </a:t>
            </a:r>
            <a:r>
              <a:rPr lang="pl-PL" altLang="pl-PL" sz="1550" dirty="0" err="1">
                <a:solidFill>
                  <a:schemeClr val="tx1"/>
                </a:solidFill>
              </a:rPr>
              <a:t>bibliometryczne</a:t>
            </a:r>
            <a:r>
              <a:rPr lang="pl-PL" altLang="pl-PL" sz="1550" dirty="0">
                <a:solidFill>
                  <a:schemeClr val="tx1"/>
                </a:solidFill>
              </a:rPr>
              <a:t> i </a:t>
            </a:r>
            <a:r>
              <a:rPr lang="pl-PL" altLang="pl-PL" sz="1550" dirty="0" err="1">
                <a:solidFill>
                  <a:schemeClr val="tx1"/>
                </a:solidFill>
              </a:rPr>
              <a:t>naukometryczne</a:t>
            </a:r>
            <a:r>
              <a:rPr lang="pl-PL" altLang="pl-PL" sz="1550" dirty="0">
                <a:solidFill>
                  <a:schemeClr val="tx1"/>
                </a:solidFill>
              </a:rPr>
              <a:t> dla pracowników i jednostek Uczelni, w oparciu o różnorodne źródła informacji (</a:t>
            </a:r>
            <a:r>
              <a:rPr lang="pl-PL" altLang="pl-PL" sz="1550" dirty="0" err="1">
                <a:solidFill>
                  <a:schemeClr val="tx1"/>
                </a:solidFill>
              </a:rPr>
              <a:t>WoS</a:t>
            </a:r>
            <a:r>
              <a:rPr lang="pl-PL" altLang="pl-PL" sz="1550" dirty="0">
                <a:solidFill>
                  <a:schemeClr val="tx1"/>
                </a:solidFill>
              </a:rPr>
              <a:t>, </a:t>
            </a:r>
            <a:r>
              <a:rPr lang="pl-PL" altLang="pl-PL" sz="1550" dirty="0" err="1">
                <a:solidFill>
                  <a:schemeClr val="tx1"/>
                </a:solidFill>
              </a:rPr>
              <a:t>Scopus</a:t>
            </a:r>
            <a:r>
              <a:rPr lang="pl-PL" altLang="pl-PL" sz="1550" dirty="0">
                <a:solidFill>
                  <a:schemeClr val="tx1"/>
                </a:solidFill>
              </a:rPr>
              <a:t>, etc.), zapewniając stałe zasilanie baz krajowych (</a:t>
            </a:r>
            <a:r>
              <a:rPr lang="pl-PL" altLang="pl-PL" sz="1550" dirty="0" err="1">
                <a:solidFill>
                  <a:schemeClr val="tx1"/>
                </a:solidFill>
              </a:rPr>
              <a:t>POLon</a:t>
            </a:r>
            <a:r>
              <a:rPr lang="pl-PL" altLang="pl-PL" sz="1550" dirty="0">
                <a:solidFill>
                  <a:schemeClr val="tx1"/>
                </a:solidFill>
              </a:rPr>
              <a:t>/PBN) </a:t>
            </a:r>
            <a:br>
              <a:rPr lang="pl-PL" altLang="pl-PL" sz="1550" dirty="0">
                <a:solidFill>
                  <a:schemeClr val="tx1"/>
                </a:solidFill>
              </a:rPr>
            </a:br>
            <a:r>
              <a:rPr lang="pl-PL" altLang="pl-PL" sz="1550" dirty="0">
                <a:solidFill>
                  <a:schemeClr val="tx1"/>
                </a:solidFill>
              </a:rPr>
              <a:t>w informacje o dorobku naukowym </a:t>
            </a:r>
            <a:r>
              <a:rPr lang="pl-PL" altLang="pl-PL" sz="1550" dirty="0" err="1">
                <a:solidFill>
                  <a:schemeClr val="tx1"/>
                </a:solidFill>
              </a:rPr>
              <a:t>PWr</a:t>
            </a:r>
            <a:r>
              <a:rPr lang="pl-PL" altLang="pl-PL" sz="1550" dirty="0">
                <a:solidFill>
                  <a:schemeClr val="tx1"/>
                </a:solidFill>
              </a:rPr>
              <a:t> na potrzeby ewaluacji.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Zapewnia możliwość korzystania z miejsc pracy indywidualnej i grupowej </a:t>
            </a:r>
            <a:br>
              <a:rPr lang="pl-PL" altLang="pl-PL" sz="1550" dirty="0">
                <a:solidFill>
                  <a:schemeClr val="tx1"/>
                </a:solidFill>
              </a:rPr>
            </a:br>
            <a:r>
              <a:rPr lang="pl-PL" altLang="pl-PL" sz="1550" dirty="0">
                <a:solidFill>
                  <a:schemeClr val="tx1"/>
                </a:solidFill>
              </a:rPr>
              <a:t>w Strefie Otwartej Nauki oraz w Bibliotekach Tematycznych (Kampus Główny, Kampus Prusa, Kampus Na Grobli, Wałbrzych, Legnica, Jelenia Góra).</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Uczestniczy w projektach: Narodowy Program Rozwoju Czytelnictwa 2.0 na lata 2021-2025 oraz Społeczna Odpowiedzialność Nauki.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Jest liderem Konsorcjum Dolnośląskiej Biblioteki Cyfrowej (22 instytucje), </a:t>
            </a:r>
            <a:br>
              <a:rPr lang="pl-PL" altLang="pl-PL" sz="1550" dirty="0">
                <a:solidFill>
                  <a:schemeClr val="tx1"/>
                </a:solidFill>
              </a:rPr>
            </a:br>
            <a:r>
              <a:rPr lang="pl-PL" altLang="pl-PL" sz="1550" dirty="0">
                <a:solidFill>
                  <a:schemeClr val="tx1"/>
                </a:solidFill>
              </a:rPr>
              <a:t>a także członkiem branżowych organizacji międzynarodowych (IFLA, IATUL).</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Umożliwia publikowanie prac naukowych i dydaktycznych pracowników Uczelni </a:t>
            </a:r>
            <a:br>
              <a:rPr lang="pl-PL" altLang="pl-PL" sz="1550" dirty="0">
                <a:solidFill>
                  <a:schemeClr val="tx1"/>
                </a:solidFill>
              </a:rPr>
            </a:br>
            <a:r>
              <a:rPr lang="pl-PL" altLang="pl-PL" sz="1550" dirty="0">
                <a:solidFill>
                  <a:schemeClr val="tx1"/>
                </a:solidFill>
              </a:rPr>
              <a:t>w Oficynie Wydawniczej. </a:t>
            </a:r>
          </a:p>
        </p:txBody>
      </p:sp>
      <p:sp>
        <p:nvSpPr>
          <p:cNvPr id="2" name="Tytuł 1">
            <a:extLst>
              <a:ext uri="{FF2B5EF4-FFF2-40B4-BE49-F238E27FC236}">
                <a16:creationId xmlns:a16="http://schemas.microsoft.com/office/drawing/2014/main" id="{BC8D9758-D496-EB68-09D4-7EF50BF990F5}"/>
              </a:ext>
            </a:extLst>
          </p:cNvPr>
          <p:cNvSpPr>
            <a:spLocks noGrp="1"/>
          </p:cNvSpPr>
          <p:nvPr>
            <p:ph type="title" idx="4294967295"/>
          </p:nvPr>
        </p:nvSpPr>
        <p:spPr>
          <a:xfrm>
            <a:off x="0" y="-1581150"/>
            <a:ext cx="11041063" cy="1547812"/>
          </a:xfrm>
        </p:spPr>
        <p:txBody>
          <a:bodyPr/>
          <a:lstStyle/>
          <a:p>
            <a:r>
              <a:rPr lang="pl-PL" dirty="0"/>
              <a:t>Biblioteka Politechniki Wrocławskiej</a:t>
            </a:r>
          </a:p>
        </p:txBody>
      </p:sp>
      <p:pic>
        <p:nvPicPr>
          <p:cNvPr id="16" name="Obraz 15">
            <a:extLst>
              <a:ext uri="{FF2B5EF4-FFF2-40B4-BE49-F238E27FC236}">
                <a16:creationId xmlns:a16="http://schemas.microsoft.com/office/drawing/2014/main" id="{03DC4CE1-F5D1-4CBD-A74D-FD0BF323B92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7821" y="3"/>
            <a:ext cx="3935761" cy="6857997"/>
          </a:xfrm>
          <a:prstGeom prst="rect">
            <a:avLst/>
          </a:prstGeom>
        </p:spPr>
      </p:pic>
    </p:spTree>
    <p:extLst>
      <p:ext uri="{BB962C8B-B14F-4D97-AF65-F5344CB8AC3E}">
        <p14:creationId xmlns:p14="http://schemas.microsoft.com/office/powerpoint/2010/main" val="351442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descr="zdjęcie Centrum Kongresowego">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descr="zdjęcie Centrum Kogresowego">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873006" y="4087533"/>
            <a:ext cx="2843174" cy="2467700"/>
          </a:xfrm>
          <a:prstGeom prst="rect">
            <a:avLst/>
          </a:prstGeom>
        </p:spPr>
      </p:pic>
      <p:pic>
        <p:nvPicPr>
          <p:cNvPr id="5" name="Obraz 4" descr="Sala wykładowa w Centrum Kongresowym"/>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082526"/>
            <a:ext cx="3456384" cy="2467699"/>
          </a:xfrm>
          <a:prstGeom prst="rect">
            <a:avLst/>
          </a:prstGeom>
        </p:spPr>
      </p:pic>
      <p:sp>
        <p:nvSpPr>
          <p:cNvPr id="2" name="Rectangle 2"/>
          <p:cNvSpPr txBox="1">
            <a:spLocks noChangeArrowheads="1"/>
          </p:cNvSpPr>
          <p:nvPr/>
        </p:nvSpPr>
        <p:spPr bwMode="auto">
          <a:xfrm>
            <a:off x="1271465" y="3"/>
            <a:ext cx="9396536" cy="112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latin typeface="Calibri" panose="020F0502020204030204" pitchFamily="34" charset="0"/>
                <a:ea typeface="Microsoft YaHei" pitchFamily="34" charset="-122"/>
                <a:cs typeface="Calibri" pitchFamily="34" charset="0"/>
              </a:rPr>
              <a:t>Centrum Kongresowe </a:t>
            </a:r>
          </a:p>
        </p:txBody>
      </p:sp>
      <p:sp>
        <p:nvSpPr>
          <p:cNvPr id="3" name="Text Box 22"/>
          <p:cNvSpPr txBox="1">
            <a:spLocks noChangeArrowheads="1"/>
          </p:cNvSpPr>
          <p:nvPr/>
        </p:nvSpPr>
        <p:spPr bwMode="auto">
          <a:xfrm>
            <a:off x="1314635" y="1796903"/>
            <a:ext cx="5645461" cy="2215991"/>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3 sale seminaryjne</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Profesjonalne wyposażenie, w tym system </a:t>
            </a:r>
            <a:br>
              <a:rPr lang="pl-PL" sz="1600" b="0" dirty="0">
                <a:latin typeface="Calibri" pitchFamily="34" charset="0"/>
                <a:cs typeface="Calibri" pitchFamily="34" charset="0"/>
              </a:rPr>
            </a:br>
            <a:r>
              <a:rPr lang="pl-PL" sz="1600" b="0" dirty="0">
                <a:latin typeface="Calibri" pitchFamily="34" charset="0"/>
                <a:cs typeface="Calibri" pitchFamily="34" charset="0"/>
              </a:rPr>
              <a:t>do tłumaczeń symultanicznych</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Rejestracja dźwiękowa konferencji</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Internet bezprzewodowy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Zmienny system oświetlenia</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Kompleks wystawienniczy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Profesjonalna obsługa wydarzeń, </a:t>
            </a:r>
            <a:br>
              <a:rPr lang="pl-PL" sz="1600" b="0" dirty="0">
                <a:latin typeface="Calibri" pitchFamily="34" charset="0"/>
                <a:cs typeface="Calibri" pitchFamily="34" charset="0"/>
              </a:rPr>
            </a:br>
            <a:r>
              <a:rPr lang="pl-PL" sz="1600" b="0" dirty="0">
                <a:latin typeface="Calibri" pitchFamily="34" charset="0"/>
                <a:cs typeface="Calibri" pitchFamily="34" charset="0"/>
              </a:rPr>
              <a:t>w tym organizacja konferencji hybrydowych.</a:t>
            </a: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konferencje.pwr.edu.pl </a:t>
            </a:r>
          </a:p>
        </p:txBody>
      </p:sp>
      <p:sp>
        <p:nvSpPr>
          <p:cNvPr id="13" name="Text Box 22"/>
          <p:cNvSpPr txBox="1">
            <a:spLocks noChangeArrowheads="1"/>
          </p:cNvSpPr>
          <p:nvPr/>
        </p:nvSpPr>
        <p:spPr bwMode="auto">
          <a:xfrm>
            <a:off x="1343472" y="947448"/>
            <a:ext cx="5832648" cy="784830"/>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pl-PL" sz="1700" dirty="0">
                <a:latin typeface="Calibri" pitchFamily="34" charset="0"/>
                <a:cs typeface="Calibri" pitchFamily="34" charset="0"/>
              </a:rPr>
              <a:t>Sala kongresowa na 620 miejsc (jedna z największych </a:t>
            </a:r>
            <a:br>
              <a:rPr lang="pl-PL" sz="1700" dirty="0">
                <a:latin typeface="Calibri" pitchFamily="34" charset="0"/>
                <a:cs typeface="Calibri" pitchFamily="34" charset="0"/>
              </a:rPr>
            </a:br>
            <a:r>
              <a:rPr lang="pl-PL" sz="1700" dirty="0">
                <a:latin typeface="Calibri" pitchFamily="34" charset="0"/>
                <a:cs typeface="Calibri" pitchFamily="34" charset="0"/>
              </a:rPr>
              <a:t>na Dolnym Śląsku), z możliwością podziału na trzy moduły: </a:t>
            </a:r>
            <a:br>
              <a:rPr lang="pl-PL" sz="1700" dirty="0">
                <a:latin typeface="Calibri" pitchFamily="34" charset="0"/>
                <a:cs typeface="Calibri" pitchFamily="34" charset="0"/>
              </a:rPr>
            </a:br>
            <a:r>
              <a:rPr lang="pl-PL" sz="1700" dirty="0">
                <a:latin typeface="Calibri" pitchFamily="34" charset="0"/>
                <a:cs typeface="Calibri" pitchFamily="34" charset="0"/>
              </a:rPr>
              <a:t>300 miejsc i 2x160 miejsc</a:t>
            </a:r>
          </a:p>
        </p:txBody>
      </p:sp>
      <p:sp>
        <p:nvSpPr>
          <p:cNvPr id="4" name="Tytuł 3">
            <a:extLst>
              <a:ext uri="{FF2B5EF4-FFF2-40B4-BE49-F238E27FC236}">
                <a16:creationId xmlns:a16="http://schemas.microsoft.com/office/drawing/2014/main" id="{1E42C98E-E835-0AC3-12DB-77E474153372}"/>
              </a:ext>
            </a:extLst>
          </p:cNvPr>
          <p:cNvSpPr>
            <a:spLocks noGrp="1"/>
          </p:cNvSpPr>
          <p:nvPr>
            <p:ph type="title" idx="4294967295"/>
          </p:nvPr>
        </p:nvSpPr>
        <p:spPr>
          <a:xfrm>
            <a:off x="0" y="-1935163"/>
            <a:ext cx="11041063" cy="1549400"/>
          </a:xfrm>
        </p:spPr>
        <p:txBody>
          <a:bodyPr/>
          <a:lstStyle/>
          <a:p>
            <a:r>
              <a:rPr lang="pl-PL" dirty="0"/>
              <a:t>Centrum Kongresowe </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183777" y="170333"/>
            <a:ext cx="1080120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Strategia Politechniki Wrocławskiej </a:t>
            </a:r>
          </a:p>
          <a:p>
            <a:pPr eaLnBrk="1" hangingPunct="1">
              <a:spcBef>
                <a:spcPct val="0"/>
              </a:spcBef>
              <a:buClrTx/>
              <a:buFontTx/>
              <a:buNone/>
            </a:pPr>
            <a:r>
              <a:rPr lang="pl-PL" altLang="pl-PL" sz="3200" b="1" dirty="0">
                <a:solidFill>
                  <a:srgbClr val="B11D09"/>
                </a:solidFill>
                <a:latin typeface="Calibri" pitchFamily="34" charset="0"/>
                <a:cs typeface="Calibri" pitchFamily="34" charset="0"/>
              </a:rPr>
              <a:t>2023-2030</a:t>
            </a:r>
          </a:p>
        </p:txBody>
      </p:sp>
      <p:pic>
        <p:nvPicPr>
          <p:cNvPr id="8" name="Obraz 7">
            <a:extLst>
              <a:ext uri="{FF2B5EF4-FFF2-40B4-BE49-F238E27FC236}">
                <a16:creationId xmlns:a16="http://schemas.microsoft.com/office/drawing/2014/main" id="{8CC154BD-7BD2-4CD0-BED8-D3BBDA37D10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b="1"/>
          <a:stretch/>
        </p:blipFill>
        <p:spPr>
          <a:xfrm>
            <a:off x="8328248" y="0"/>
            <a:ext cx="3827037" cy="6857999"/>
          </a:xfrm>
          <a:prstGeom prst="rect">
            <a:avLst/>
          </a:prstGeom>
        </p:spPr>
      </p:pic>
      <p:sp>
        <p:nvSpPr>
          <p:cNvPr id="9" name="Symbol zastępczy zawartości 11">
            <a:extLst>
              <a:ext uri="{FF2B5EF4-FFF2-40B4-BE49-F238E27FC236}">
                <a16:creationId xmlns:a16="http://schemas.microsoft.com/office/drawing/2014/main" id="{C834FD6E-B74D-459F-9848-6DBBCB4060D6}"/>
              </a:ext>
            </a:extLst>
          </p:cNvPr>
          <p:cNvSpPr txBox="1">
            <a:spLocks/>
          </p:cNvSpPr>
          <p:nvPr/>
        </p:nvSpPr>
        <p:spPr bwMode="auto">
          <a:xfrm>
            <a:off x="1100681" y="1405109"/>
            <a:ext cx="7051479"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600"/>
              </a:spcAft>
              <a:buClr>
                <a:srgbClr val="4868A8"/>
              </a:buClr>
            </a:pPr>
            <a:r>
              <a:rPr lang="pl-PL" sz="2300" b="1" kern="0" dirty="0">
                <a:cs typeface="Calibri" panose="020F0502020204030204" pitchFamily="34" charset="0"/>
              </a:rPr>
              <a:t>Misja uczelni</a:t>
            </a:r>
            <a:endParaRPr lang="en-GB"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Badając, ucząc i współdziałając inspirujemy i wspieramy rozwój osobowości, które w oparciu o wiedzę i standardy etyczne, wykazując wrażliwość na potrzeby społeczne i globalne wyzwania, z odwagą i odpowiedzialnością kształtują przyszłość.</a:t>
            </a:r>
          </a:p>
          <a:p>
            <a:pPr algn="just">
              <a:spcBef>
                <a:spcPts val="600"/>
              </a:spcBef>
              <a:spcAft>
                <a:spcPts val="600"/>
              </a:spcAft>
              <a:buClr>
                <a:srgbClr val="4868A8"/>
              </a:buClr>
            </a:pPr>
            <a:r>
              <a:rPr lang="pl-PL" sz="2300" b="1" kern="0" dirty="0">
                <a:cs typeface="Calibri" panose="020F0502020204030204" pitchFamily="34" charset="0"/>
              </a:rPr>
              <a:t>Wizja</a:t>
            </a:r>
            <a:endParaRPr lang="en-US"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Jako europejski wielodziedzinowy uniwersytet techniczny, afirmujący wolność, prawdę, ciekawość </a:t>
            </a:r>
            <a:br>
              <a:rPr lang="pl-PL" sz="2300" kern="0" dirty="0">
                <a:cs typeface="Calibri" panose="020F0502020204030204" pitchFamily="34" charset="0"/>
              </a:rPr>
            </a:br>
            <a:r>
              <a:rPr lang="pl-PL" sz="2300" kern="0" dirty="0">
                <a:cs typeface="Calibri" panose="020F0502020204030204" pitchFamily="34" charset="0"/>
              </a:rPr>
              <a:t>i radość poznania, prowadzimy interdyscyplinarne kształcenie i badania na miarę oczekiwań społeczeństwa </a:t>
            </a:r>
            <a:br>
              <a:rPr lang="pl-PL" sz="2300" kern="0" dirty="0">
                <a:cs typeface="Calibri" panose="020F0502020204030204" pitchFamily="34" charset="0"/>
              </a:rPr>
            </a:br>
            <a:r>
              <a:rPr lang="pl-PL" sz="2300" kern="0" dirty="0">
                <a:cs typeface="Calibri" panose="020F0502020204030204" pitchFamily="34" charset="0"/>
              </a:rPr>
              <a:t>i gospodarki.</a:t>
            </a:r>
          </a:p>
        </p:txBody>
      </p:sp>
      <p:sp>
        <p:nvSpPr>
          <p:cNvPr id="2" name="Tytuł 1">
            <a:extLst>
              <a:ext uri="{FF2B5EF4-FFF2-40B4-BE49-F238E27FC236}">
                <a16:creationId xmlns:a16="http://schemas.microsoft.com/office/drawing/2014/main" id="{A1C259D0-4D38-064B-3A20-4321156BF165}"/>
              </a:ext>
            </a:extLst>
          </p:cNvPr>
          <p:cNvSpPr>
            <a:spLocks noGrp="1"/>
          </p:cNvSpPr>
          <p:nvPr>
            <p:ph type="title" idx="4294967295"/>
          </p:nvPr>
        </p:nvSpPr>
        <p:spPr>
          <a:xfrm>
            <a:off x="0" y="-1971675"/>
            <a:ext cx="11041063" cy="1549400"/>
          </a:xfrm>
        </p:spPr>
        <p:txBody>
          <a:bodyPr/>
          <a:lstStyle/>
          <a:p>
            <a:r>
              <a:rPr lang="pl-PL" dirty="0"/>
              <a:t>Strategia Politechniki Wrocławskiej 2023-2030</a:t>
            </a:r>
          </a:p>
        </p:txBody>
      </p:sp>
    </p:spTree>
    <p:extLst>
      <p:ext uri="{BB962C8B-B14F-4D97-AF65-F5344CB8AC3E}">
        <p14:creationId xmlns:p14="http://schemas.microsoft.com/office/powerpoint/2010/main" val="81862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 uri="{C183D7F6-B498-43B3-948B-1728B52AA6E4}">
                <adec:decorative xmlns:adec="http://schemas.microsoft.com/office/drawing/2017/decorative" val="1"/>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sp>
        <p:nvSpPr>
          <p:cNvPr id="3" name="Tytuł 2">
            <a:extLst>
              <a:ext uri="{FF2B5EF4-FFF2-40B4-BE49-F238E27FC236}">
                <a16:creationId xmlns:a16="http://schemas.microsoft.com/office/drawing/2014/main" id="{65F6B06C-D976-649A-4D6E-16A0C493960E}"/>
              </a:ext>
            </a:extLst>
          </p:cNvPr>
          <p:cNvSpPr>
            <a:spLocks noGrp="1"/>
          </p:cNvSpPr>
          <p:nvPr>
            <p:ph type="title" idx="4294967295"/>
          </p:nvPr>
        </p:nvSpPr>
        <p:spPr>
          <a:xfrm>
            <a:off x="0" y="-1787525"/>
            <a:ext cx="11041063" cy="1549400"/>
          </a:xfrm>
        </p:spPr>
        <p:txBody>
          <a:bodyPr/>
          <a:lstStyle/>
          <a:p>
            <a:r>
              <a:rPr lang="pl-PL" dirty="0"/>
              <a:t>Slajd końcowy. Dziękuję za uwagę</a:t>
            </a:r>
          </a:p>
        </p:txBody>
      </p:sp>
      <p:grpSp>
        <p:nvGrpSpPr>
          <p:cNvPr id="2" name="Grupa 1">
            <a:extLst>
              <a:ext uri="{FF2B5EF4-FFF2-40B4-BE49-F238E27FC236}">
                <a16:creationId xmlns:a16="http://schemas.microsoft.com/office/drawing/2014/main" id="{7ECEA1B9-FD12-49C0-A4FA-5B036AB7F002}"/>
              </a:ext>
              <a:ext uri="{C183D7F6-B498-43B3-948B-1728B52AA6E4}">
                <adec:decorative xmlns:adec="http://schemas.microsoft.com/office/drawing/2017/decorative" val="1"/>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2999656" y="4639020"/>
            <a:ext cx="7416824" cy="7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r>
              <a:rPr lang="pl-PL" altLang="pl-PL" sz="21600" dirty="0">
                <a:solidFill>
                  <a:schemeClr val="bg1"/>
                </a:solidFill>
              </a:rPr>
              <a:t>Dziękuję za uwagę</a:t>
            </a: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4" name="Symbol zastępczy tekstu 2">
            <a:extLst>
              <a:ext uri="{FF2B5EF4-FFF2-40B4-BE49-F238E27FC236}">
                <a16:creationId xmlns:a16="http://schemas.microsoft.com/office/drawing/2014/main" id="{27B2BF9A-F178-4D77-AD66-C68D26D2FCE4}"/>
              </a:ext>
            </a:extLst>
          </p:cNvPr>
          <p:cNvSpPr txBox="1">
            <a:spLocks/>
          </p:cNvSpPr>
          <p:nvPr/>
        </p:nvSpPr>
        <p:spPr bwMode="auto">
          <a:xfrm>
            <a:off x="2351112" y="5472115"/>
            <a:ext cx="8785448" cy="62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r>
              <a:rPr lang="pl-PL" sz="3200" b="0" dirty="0">
                <a:solidFill>
                  <a:schemeClr val="bg1"/>
                </a:solidFill>
              </a:rPr>
              <a:t>pwr.edu.pl </a:t>
            </a:r>
            <a:endParaRPr lang="pl-PL" sz="3200" kern="0" dirty="0">
              <a:solidFill>
                <a:schemeClr val="bg1"/>
              </a:solidFill>
            </a:endParaRPr>
          </a:p>
        </p:txBody>
      </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25989</TotalTime>
  <Words>6620</Words>
  <Application>Microsoft Office PowerPoint</Application>
  <PresentationFormat>Panoramiczny</PresentationFormat>
  <Paragraphs>878</Paragraphs>
  <Slides>62</Slides>
  <Notes>52</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62</vt:i4>
      </vt:variant>
    </vt:vector>
  </HeadingPairs>
  <TitlesOfParts>
    <vt:vector size="71" baseType="lpstr">
      <vt:lpstr>Calibri  </vt:lpstr>
      <vt:lpstr>Wingdings</vt:lpstr>
      <vt:lpstr>Calibri Light</vt:lpstr>
      <vt:lpstr>Arial</vt:lpstr>
      <vt:lpstr>Trebuchet MS</vt:lpstr>
      <vt:lpstr>Microsoft YaHei</vt:lpstr>
      <vt:lpstr>Kanit</vt:lpstr>
      <vt:lpstr>Calibri</vt:lpstr>
      <vt:lpstr>szablon1-PL</vt:lpstr>
      <vt:lpstr>Slajd tytułowy. Politechnika Wrocławska</vt:lpstr>
      <vt:lpstr>Politechnika Wrocławska</vt:lpstr>
      <vt:lpstr>Politechnika w liczbach</vt:lpstr>
      <vt:lpstr>Doktorzy Honoris Causa</vt:lpstr>
      <vt:lpstr>Politechnika w rankingach</vt:lpstr>
      <vt:lpstr>Politechnika w rankingach QS World University Rankings 2025</vt:lpstr>
      <vt:lpstr>Kluczowe obszary strategiczne</vt:lpstr>
      <vt:lpstr>Kształcenie</vt:lpstr>
      <vt:lpstr>Dyscypliny naukowe</vt:lpstr>
      <vt:lpstr>Wydział Architektury</vt:lpstr>
      <vt:lpstr>Wydział Budownictwa Lądowego i Wodnego</vt:lpstr>
      <vt:lpstr>Wydział Chemiczny</vt:lpstr>
      <vt:lpstr>Wydział Informatyki i Telekomunikacji</vt:lpstr>
      <vt:lpstr>Wydział Elektryczny</vt:lpstr>
      <vt:lpstr>Wydział Geoinżynierii, Górnictwa i Geologii</vt:lpstr>
      <vt:lpstr>Wydział Inżynierii Środowiska</vt:lpstr>
      <vt:lpstr>Wydział Zarządzania</vt:lpstr>
      <vt:lpstr>Wydział Mechaniczno-Energetyczny</vt:lpstr>
      <vt:lpstr>Wydział Mechaniczny</vt:lpstr>
      <vt:lpstr>Wydział Podstawowych Problemów Techniki</vt:lpstr>
      <vt:lpstr>Wydział Elektroniki, Fotoniki i Mikrosystemów</vt:lpstr>
      <vt:lpstr>Wydział Matematyki</vt:lpstr>
      <vt:lpstr>Wydział Medyczny</vt:lpstr>
      <vt:lpstr>Filia Politechniki Wrocławskiej w Legnicy</vt:lpstr>
      <vt:lpstr>Filia Politechniki Wrocławskiej w Jeleniej Górze</vt:lpstr>
      <vt:lpstr>Filia Politechniki Wrocławskiej w Wałbrzychu</vt:lpstr>
      <vt:lpstr>Szkoła Doktorska</vt:lpstr>
      <vt:lpstr>Jakość kształcenia i akredytacje</vt:lpstr>
      <vt:lpstr>Europejska Karta Naukowca</vt:lpstr>
      <vt:lpstr>Współpraca międzynarodowa</vt:lpstr>
      <vt:lpstr>University Network for Innovation, Technology and Engineering</vt:lpstr>
      <vt:lpstr>Aktualne umowy międzynarodowe </vt:lpstr>
      <vt:lpstr>Program Erasmus+ wyjazdy i przyjazdy studentów i doktorantów</vt:lpstr>
      <vt:lpstr>Program Erasmus+ przyjazdy i wyjazdy pracowników</vt:lpstr>
      <vt:lpstr>Politechnika dla młodych</vt:lpstr>
      <vt:lpstr>Działania skierowane do młodzieży</vt:lpstr>
      <vt:lpstr>Aktywność studencka</vt:lpstr>
      <vt:lpstr>Nowoczesna uczelnia</vt:lpstr>
      <vt:lpstr>Akademickie Liceum Ogólnokształcące Politechniki Wrocławskiej</vt:lpstr>
      <vt:lpstr>Badania i innowacje</vt:lpstr>
      <vt:lpstr>Badania naukowe</vt:lpstr>
      <vt:lpstr>Współpraca z otoczeniem</vt:lpstr>
      <vt:lpstr>Politechnika Wrocławska dla biznesu</vt:lpstr>
      <vt:lpstr>Centrum Innowacji i Biznesu</vt:lpstr>
      <vt:lpstr>Centrum Innowacji i Biznesu Politechniki Wrocławskiej (CIB) </vt:lpstr>
      <vt:lpstr>Potencjał badawczy</vt:lpstr>
      <vt:lpstr>Priorytetowe obszary badawcze</vt:lpstr>
      <vt:lpstr>Technologie informacyjne, nauka o danych i sztuczna inteligencja (1/7)</vt:lpstr>
      <vt:lpstr>Innowacyjne materiały i zaawansowane technologie wytwarzania (2/7)</vt:lpstr>
      <vt:lpstr>Zrównoważone środowisko życia (3/7)</vt:lpstr>
      <vt:lpstr>Inteligentne miasta i społeczeństwo przyszłości (4/7)</vt:lpstr>
      <vt:lpstr>Technologie dla zdrowia i medycyny (5/7)</vt:lpstr>
      <vt:lpstr>Technologie ekstremalne (6/7)</vt:lpstr>
      <vt:lpstr>Badania podstawowe dla technologii i innowacji (7/7)</vt:lpstr>
      <vt:lpstr>Laboratoria akredytowane</vt:lpstr>
      <vt:lpstr>Akademicki Inkubator Przedsiębiorczości </vt:lpstr>
      <vt:lpstr>Infrastruktura</vt:lpstr>
      <vt:lpstr>Baza naukowo-dydaktyczna</vt:lpstr>
      <vt:lpstr>Biblioteka Politechniki Wrocławskiej</vt:lpstr>
      <vt:lpstr>Centrum Kongresowe </vt:lpstr>
      <vt:lpstr>Strategia Politechniki Wrocławskiej 2023-2030</vt:lpstr>
      <vt:lpstr>Slajd końcowy. 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1284</cp:revision>
  <cp:lastPrinted>2019-10-30T07:13:40Z</cp:lastPrinted>
  <dcterms:created xsi:type="dcterms:W3CDTF">2015-03-09T09:58:09Z</dcterms:created>
  <dcterms:modified xsi:type="dcterms:W3CDTF">2025-06-26T10:18:06Z</dcterms:modified>
</cp:coreProperties>
</file>