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9" r:id="rId1"/>
  </p:sldMasterIdLst>
  <p:notesMasterIdLst>
    <p:notesMasterId r:id="rId33"/>
  </p:notesMasterIdLst>
  <p:handoutMasterIdLst>
    <p:handoutMasterId r:id="rId34"/>
  </p:handoutMasterIdLst>
  <p:sldIdLst>
    <p:sldId id="317" r:id="rId2"/>
    <p:sldId id="315" r:id="rId3"/>
    <p:sldId id="376" r:id="rId4"/>
    <p:sldId id="378" r:id="rId5"/>
    <p:sldId id="261" r:id="rId6"/>
    <p:sldId id="318" r:id="rId7"/>
    <p:sldId id="263" r:id="rId8"/>
    <p:sldId id="332" r:id="rId9"/>
    <p:sldId id="377" r:id="rId10"/>
    <p:sldId id="331" r:id="rId11"/>
    <p:sldId id="333" r:id="rId12"/>
    <p:sldId id="316" r:id="rId13"/>
    <p:sldId id="374" r:id="rId14"/>
    <p:sldId id="280" r:id="rId15"/>
    <p:sldId id="281" r:id="rId16"/>
    <p:sldId id="319" r:id="rId17"/>
    <p:sldId id="342" r:id="rId18"/>
    <p:sldId id="343" r:id="rId19"/>
    <p:sldId id="344" r:id="rId20"/>
    <p:sldId id="291" r:id="rId21"/>
    <p:sldId id="292" r:id="rId22"/>
    <p:sldId id="352" r:id="rId23"/>
    <p:sldId id="296" r:id="rId24"/>
    <p:sldId id="297" r:id="rId25"/>
    <p:sldId id="298" r:id="rId26"/>
    <p:sldId id="356" r:id="rId27"/>
    <p:sldId id="302" r:id="rId28"/>
    <p:sldId id="303" r:id="rId29"/>
    <p:sldId id="305" r:id="rId30"/>
    <p:sldId id="379" r:id="rId31"/>
    <p:sldId id="375" r:id="rId32"/>
  </p:sldIdLst>
  <p:sldSz cx="12192000" cy="6858000"/>
  <p:notesSz cx="6797675" cy="9926638"/>
  <p:embeddedFontLst>
    <p:embeddedFont>
      <p:font typeface="Calibri" panose="020F0502020204030204" pitchFamily="34" charset="0"/>
      <p:regular r:id="rId35"/>
      <p:bold r:id="rId36"/>
      <p:italic r:id="rId37"/>
      <p:boldItalic r:id="rId38"/>
    </p:embeddedFont>
    <p:embeddedFont>
      <p:font typeface="Calibri Light" panose="020F0302020204030204" pitchFamily="34" charset="0"/>
      <p:regular r:id="rId39"/>
      <p:italic r:id="rId40"/>
    </p:embeddedFont>
    <p:embeddedFont>
      <p:font typeface="Lato" panose="020B0604020202020204" charset="0"/>
      <p:regular r:id="rId41"/>
      <p:bold r:id="rId42"/>
      <p:italic r:id="rId43"/>
      <p:boldItalic r:id="rId44"/>
    </p:embeddedFont>
    <p:embeddedFont>
      <p:font typeface="Microsoft YaHei" panose="020B0503020204020204" pitchFamily="34" charset="-122"/>
      <p:regular r:id="rId45"/>
      <p:bold r:id="rId46"/>
    </p:embeddedFont>
    <p:embeddedFont>
      <p:font typeface="Trebuchet MS" panose="020B0603020202020204" pitchFamily="34" charset="0"/>
      <p:regular r:id="rId47"/>
      <p:bold r:id="rId48"/>
      <p:italic r:id="rId49"/>
      <p:boldItalic r:id="rId50"/>
    </p:embeddedFont>
  </p:embeddedFontLst>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0006"/>
    <a:srgbClr val="FFFFFF"/>
    <a:srgbClr val="C5BFBF"/>
    <a:srgbClr val="B11D09"/>
    <a:srgbClr val="8D2B72"/>
    <a:srgbClr val="543890"/>
    <a:srgbClr val="1DA338"/>
    <a:srgbClr val="A38A3A"/>
    <a:srgbClr val="1B80C4"/>
    <a:srgbClr val="1598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113A9D2-9D6B-4929-AA2D-F23B5EE8CBE7}" styleName="Styl z motywem 2 — Ak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Styl z motywem 2 — Ak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Styl jasny 1 — Ak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 jasny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Styl jasny 1 — Ak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Styl jasny 1 — Ak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Styl jasny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Styl jasny 2 — Ak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Styl jasny 2 — Ak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Styl jasny 1 — Ak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05" autoAdjust="0"/>
    <p:restoredTop sz="49652" autoAdjust="0"/>
  </p:normalViewPr>
  <p:slideViewPr>
    <p:cSldViewPr snapToObjects="1">
      <p:cViewPr varScale="1">
        <p:scale>
          <a:sx n="46" d="100"/>
          <a:sy n="46" d="100"/>
        </p:scale>
        <p:origin x="216" y="38"/>
      </p:cViewPr>
      <p:guideLst>
        <p:guide orient="horz" pos="2160"/>
        <p:guide pos="3840"/>
      </p:guideLst>
    </p:cSldViewPr>
  </p:slideViewPr>
  <p:outlineViewPr>
    <p:cViewPr>
      <p:scale>
        <a:sx n="33" d="100"/>
        <a:sy n="33" d="100"/>
      </p:scale>
      <p:origin x="0" y="0"/>
    </p:cViewPr>
    <p:sldLst>
      <p:sld r:id="rId1" collapse="1"/>
      <p:sld r:id="rId2" collapse="1"/>
    </p:sldLst>
  </p:outlineViewPr>
  <p:notesTextViewPr>
    <p:cViewPr>
      <p:scale>
        <a:sx n="3" d="2"/>
        <a:sy n="3" d="2"/>
      </p:scale>
      <p:origin x="0" y="0"/>
    </p:cViewPr>
  </p:notesTextViewPr>
  <p:sorterViewPr>
    <p:cViewPr>
      <p:scale>
        <a:sx n="100" d="100"/>
        <a:sy n="100" d="100"/>
      </p:scale>
      <p:origin x="0" y="0"/>
    </p:cViewPr>
  </p:sorterViewPr>
  <p:notesViewPr>
    <p:cSldViewPr snapToObjects="1">
      <p:cViewPr varScale="1">
        <p:scale>
          <a:sx n="106" d="100"/>
          <a:sy n="106" d="100"/>
        </p:scale>
        <p:origin x="-3516"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handoutMaster" Target="handoutMasters/handout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font" Target="fonts/font16.fntdata"/><Relationship Id="rId68" Type="http://schemas.microsoft.com/office/2018/10/relationships/authors" Target="NUL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9.xml"/><Relationship Id="rId41" Type="http://schemas.openxmlformats.org/officeDocument/2006/relationships/font" Target="fonts/font7.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font" Target="fonts/font15.fntdata"/></Relationships>
</file>

<file path=ppt/_rels/viewProps.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sz="quarter" idx="1"/>
          </p:nvPr>
        </p:nvSpPr>
        <p:spPr>
          <a:xfrm>
            <a:off x="3851030" y="0"/>
            <a:ext cx="2945002" cy="497058"/>
          </a:xfrm>
          <a:prstGeom prst="rect">
            <a:avLst/>
          </a:prstGeom>
        </p:spPr>
        <p:txBody>
          <a:bodyPr vert="horz" lIns="100282" tIns="50141" rIns="100282" bIns="50141" rtlCol="0"/>
          <a:lstStyle>
            <a:lvl1pPr algn="r">
              <a:defRPr sz="1300"/>
            </a:lvl1pPr>
          </a:lstStyle>
          <a:p>
            <a:fld id="{D31A44A4-21FB-4420-B922-62B232BD2878}" type="datetimeFigureOut">
              <a:rPr lang="pl-PL" smtClean="0"/>
              <a:t>21.08.2024</a:t>
            </a:fld>
            <a:endParaRPr lang="pl-PL"/>
          </a:p>
        </p:txBody>
      </p:sp>
      <p:sp>
        <p:nvSpPr>
          <p:cNvPr id="4" name="Symbol zastępczy stopki 3"/>
          <p:cNvSpPr>
            <a:spLocks noGrp="1"/>
          </p:cNvSpPr>
          <p:nvPr>
            <p:ph type="ftr" sz="quarter" idx="2"/>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5" name="Symbol zastępczy numeru slajdu 4"/>
          <p:cNvSpPr>
            <a:spLocks noGrp="1"/>
          </p:cNvSpPr>
          <p:nvPr>
            <p:ph type="sldNum" sz="quarter" idx="3"/>
          </p:nvPr>
        </p:nvSpPr>
        <p:spPr>
          <a:xfrm>
            <a:off x="3851030" y="9427767"/>
            <a:ext cx="2945002" cy="497058"/>
          </a:xfrm>
          <a:prstGeom prst="rect">
            <a:avLst/>
          </a:prstGeom>
        </p:spPr>
        <p:txBody>
          <a:bodyPr vert="horz" lIns="100282" tIns="50141" rIns="100282" bIns="50141" rtlCol="0" anchor="b"/>
          <a:lstStyle>
            <a:lvl1pPr algn="r">
              <a:defRPr sz="1300"/>
            </a:lvl1pPr>
          </a:lstStyle>
          <a:p>
            <a:fld id="{DBA98176-2097-4028-882F-F8D3C097CDA2}" type="slidenum">
              <a:rPr lang="pl-PL" smtClean="0"/>
              <a:t>‹#›</a:t>
            </a:fld>
            <a:endParaRPr lang="pl-PL"/>
          </a:p>
        </p:txBody>
      </p:sp>
    </p:spTree>
    <p:extLst>
      <p:ext uri="{BB962C8B-B14F-4D97-AF65-F5344CB8AC3E}">
        <p14:creationId xmlns:p14="http://schemas.microsoft.com/office/powerpoint/2010/main" val="8712872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idx="1"/>
          </p:nvPr>
        </p:nvSpPr>
        <p:spPr>
          <a:xfrm>
            <a:off x="3851030" y="0"/>
            <a:ext cx="2945002" cy="497058"/>
          </a:xfrm>
          <a:prstGeom prst="rect">
            <a:avLst/>
          </a:prstGeom>
        </p:spPr>
        <p:txBody>
          <a:bodyPr vert="horz" lIns="100282" tIns="50141" rIns="100282" bIns="50141" rtlCol="0"/>
          <a:lstStyle>
            <a:lvl1pPr algn="r">
              <a:defRPr sz="1300"/>
            </a:lvl1pPr>
          </a:lstStyle>
          <a:p>
            <a:fld id="{A21A7B8F-B13D-42AB-896D-D4142CBE7CC7}" type="datetimeFigureOut">
              <a:rPr lang="pl-PL" smtClean="0"/>
              <a:t>21.08.2024</a:t>
            </a:fld>
            <a:endParaRPr lang="pl-PL"/>
          </a:p>
        </p:txBody>
      </p:sp>
      <p:sp>
        <p:nvSpPr>
          <p:cNvPr id="4" name="Symbol zastępczy obrazu slajdu 3"/>
          <p:cNvSpPr>
            <a:spLocks noGrp="1" noRot="1" noChangeAspect="1"/>
          </p:cNvSpPr>
          <p:nvPr>
            <p:ph type="sldImg" idx="2"/>
          </p:nvPr>
        </p:nvSpPr>
        <p:spPr>
          <a:xfrm>
            <a:off x="92075" y="744538"/>
            <a:ext cx="6613525" cy="3721100"/>
          </a:xfrm>
          <a:prstGeom prst="rect">
            <a:avLst/>
          </a:prstGeom>
          <a:noFill/>
          <a:ln w="12700">
            <a:solidFill>
              <a:prstClr val="black"/>
            </a:solidFill>
          </a:ln>
        </p:spPr>
        <p:txBody>
          <a:bodyPr vert="horz" lIns="100282" tIns="50141" rIns="100282" bIns="50141" rtlCol="0" anchor="ctr"/>
          <a:lstStyle/>
          <a:p>
            <a:endParaRPr lang="pl-PL"/>
          </a:p>
        </p:txBody>
      </p:sp>
      <p:sp>
        <p:nvSpPr>
          <p:cNvPr id="5" name="Symbol zastępczy notatek 4"/>
          <p:cNvSpPr>
            <a:spLocks noGrp="1"/>
          </p:cNvSpPr>
          <p:nvPr>
            <p:ph type="body" sz="quarter" idx="3"/>
          </p:nvPr>
        </p:nvSpPr>
        <p:spPr>
          <a:xfrm>
            <a:off x="679111" y="4714791"/>
            <a:ext cx="5439455" cy="4468075"/>
          </a:xfrm>
          <a:prstGeom prst="rect">
            <a:avLst/>
          </a:prstGeom>
        </p:spPr>
        <p:txBody>
          <a:bodyPr vert="horz" lIns="100282" tIns="50141" rIns="100282" bIns="50141"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7" name="Symbol zastępczy numeru slajdu 6"/>
          <p:cNvSpPr>
            <a:spLocks noGrp="1"/>
          </p:cNvSpPr>
          <p:nvPr>
            <p:ph type="sldNum" sz="quarter" idx="5"/>
          </p:nvPr>
        </p:nvSpPr>
        <p:spPr>
          <a:xfrm>
            <a:off x="3851030" y="9427767"/>
            <a:ext cx="2945002" cy="497058"/>
          </a:xfrm>
          <a:prstGeom prst="rect">
            <a:avLst/>
          </a:prstGeom>
        </p:spPr>
        <p:txBody>
          <a:bodyPr vert="horz" lIns="100282" tIns="50141" rIns="100282" bIns="50141" rtlCol="0" anchor="b"/>
          <a:lstStyle>
            <a:lvl1pPr algn="r">
              <a:defRPr sz="1300"/>
            </a:lvl1pPr>
          </a:lstStyle>
          <a:p>
            <a:fld id="{6B563000-1E3B-452F-A06E-988171F92042}" type="slidenum">
              <a:rPr lang="pl-PL" smtClean="0"/>
              <a:t>‹#›</a:t>
            </a:fld>
            <a:endParaRPr lang="pl-PL"/>
          </a:p>
        </p:txBody>
      </p:sp>
    </p:spTree>
    <p:extLst>
      <p:ext uri="{BB962C8B-B14F-4D97-AF65-F5344CB8AC3E}">
        <p14:creationId xmlns:p14="http://schemas.microsoft.com/office/powerpoint/2010/main" val="914764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1</a:t>
            </a:fld>
            <a:endParaRPr lang="pl-PL"/>
          </a:p>
        </p:txBody>
      </p:sp>
    </p:spTree>
    <p:extLst>
      <p:ext uri="{BB962C8B-B14F-4D97-AF65-F5344CB8AC3E}">
        <p14:creationId xmlns:p14="http://schemas.microsoft.com/office/powerpoint/2010/main" val="294528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20 725 liczba studentów na I </a:t>
            </a:r>
            <a:r>
              <a:rPr lang="pl-PL" sz="1200" b="0" i="0" u="none" strike="noStrike" kern="1200" baseline="0" dirty="0" err="1">
                <a:solidFill>
                  <a:schemeClr val="tx1"/>
                </a:solidFill>
                <a:effectLst/>
                <a:latin typeface="+mn-lt"/>
                <a:ea typeface="+mn-ea"/>
                <a:cs typeface="+mn-cs"/>
              </a:rPr>
              <a:t>i</a:t>
            </a:r>
            <a:r>
              <a:rPr lang="pl-PL" sz="1200" b="0" i="0" u="none" strike="noStrike" kern="1200" baseline="0" dirty="0">
                <a:solidFill>
                  <a:schemeClr val="tx1"/>
                </a:solidFill>
                <a:effectLst/>
                <a:latin typeface="+mn-lt"/>
                <a:ea typeface="+mn-ea"/>
                <a:cs typeface="+mn-cs"/>
              </a:rPr>
              <a:t> II stopniu kształcenia, stan na 31.12.2023 r.</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95 uczestników studiów doktoranckich oraz 678 osób kształcących się w Szkole Doktorskiej (w tym 70 cudzoziemców) stan na 31.12.2023 r.</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1 462 studentów obcokrajowców stan na 31.12.2023 r.</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2296 nauczycieli akademickich (liczba osób, stan na 30.06.2024 r.) w tym:</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liczba osób z tytułem profesora  - 205</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liczba osób ze stopniem doktora habilitowanego - 419</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liczba osób ze stopniem doktora - 1282</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2</a:t>
            </a:fld>
            <a:endParaRPr lang="pl-PL"/>
          </a:p>
        </p:txBody>
      </p:sp>
    </p:spTree>
    <p:extLst>
      <p:ext uri="{BB962C8B-B14F-4D97-AF65-F5344CB8AC3E}">
        <p14:creationId xmlns:p14="http://schemas.microsoft.com/office/powerpoint/2010/main" val="11877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a:t>
            </a:fld>
            <a:endParaRPr lang="pl-PL"/>
          </a:p>
        </p:txBody>
      </p:sp>
    </p:spTree>
    <p:extLst>
      <p:ext uri="{BB962C8B-B14F-4D97-AF65-F5344CB8AC3E}">
        <p14:creationId xmlns:p14="http://schemas.microsoft.com/office/powerpoint/2010/main" val="1721847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dirty="0"/>
              <a:t>pwr.edu.pl/uczelnia/informacje-</a:t>
            </a:r>
            <a:r>
              <a:rPr lang="pl-PL" dirty="0" err="1"/>
              <a:t>ogolne</a:t>
            </a:r>
            <a:r>
              <a:rPr lang="pl-PL" dirty="0"/>
              <a:t>/historia-i-</a:t>
            </a:r>
            <a:r>
              <a:rPr lang="pl-PL" dirty="0" err="1"/>
              <a:t>rozwoj</a:t>
            </a:r>
            <a:r>
              <a:rPr lang="pl-PL" dirty="0"/>
              <a:t>/</a:t>
            </a:r>
            <a:r>
              <a:rPr lang="pl-PL" dirty="0" err="1"/>
              <a:t>osobistosci</a:t>
            </a:r>
            <a:r>
              <a:rPr lang="pl-PL" dirty="0"/>
              <a:t>/doktorzy-honoris-causa</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4</a:t>
            </a:fld>
            <a:endParaRPr lang="pl-PL"/>
          </a:p>
        </p:txBody>
      </p:sp>
    </p:spTree>
    <p:extLst>
      <p:ext uri="{BB962C8B-B14F-4D97-AF65-F5344CB8AC3E}">
        <p14:creationId xmlns:p14="http://schemas.microsoft.com/office/powerpoint/2010/main" val="491919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20 725 liczba studentów na I </a:t>
            </a:r>
            <a:r>
              <a:rPr lang="pl-PL" sz="1200" b="0" i="0" u="none" strike="noStrike" kern="1200" baseline="0" dirty="0" err="1">
                <a:solidFill>
                  <a:schemeClr val="tx1"/>
                </a:solidFill>
                <a:effectLst/>
                <a:latin typeface="+mn-lt"/>
                <a:ea typeface="+mn-ea"/>
                <a:cs typeface="+mn-cs"/>
              </a:rPr>
              <a:t>i</a:t>
            </a:r>
            <a:r>
              <a:rPr lang="pl-PL" sz="1200" b="0" i="0" u="none" strike="noStrike" kern="1200" baseline="0" dirty="0">
                <a:solidFill>
                  <a:schemeClr val="tx1"/>
                </a:solidFill>
                <a:effectLst/>
                <a:latin typeface="+mn-lt"/>
                <a:ea typeface="+mn-ea"/>
                <a:cs typeface="+mn-cs"/>
              </a:rPr>
              <a:t> II stopniu kształcenia, stan na 31.12.2023 r.</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95 uczestników studiów doktoranckich oraz 678 osób kształcących się w Szkole Doktorskiej (w tym 70 cudzoziemców) stan na 31.12.2023 r.</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1 462 studentów obcokrajowców stan na 31.12.2023 r.</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Liczba nauczycieli akademickich ogółem: 2296 osób (stan na dzień 30.06.2024 r.) w tym:</a:t>
            </a:r>
            <a:br>
              <a:rPr lang="pl-PL" sz="1200" b="0" i="0" u="none" strike="noStrike" kern="1200" baseline="0" dirty="0">
                <a:solidFill>
                  <a:schemeClr val="tx1"/>
                </a:solidFill>
                <a:effectLst/>
                <a:latin typeface="+mn-lt"/>
                <a:ea typeface="+mn-ea"/>
                <a:cs typeface="+mn-cs"/>
              </a:rPr>
            </a:br>
            <a:br>
              <a:rPr lang="pl-PL" sz="1200" b="0" i="0" u="none" strike="noStrike" kern="1200" baseline="0" dirty="0">
                <a:solidFill>
                  <a:schemeClr val="tx1"/>
                </a:solidFill>
                <a:effectLst/>
                <a:latin typeface="+mn-lt"/>
                <a:ea typeface="+mn-ea"/>
                <a:cs typeface="+mn-cs"/>
              </a:rPr>
            </a:br>
            <a:r>
              <a:rPr lang="pl-PL" sz="1200" b="0" i="0" u="none" strike="noStrike" kern="1200" baseline="0" dirty="0">
                <a:solidFill>
                  <a:schemeClr val="tx1"/>
                </a:solidFill>
                <a:effectLst/>
                <a:latin typeface="+mn-lt"/>
                <a:ea typeface="+mn-ea"/>
                <a:cs typeface="+mn-cs"/>
              </a:rPr>
              <a:t>- z tytułem profesora - 205 os.</a:t>
            </a:r>
            <a:br>
              <a:rPr lang="pl-PL" sz="1200" b="0" i="0" u="none" strike="noStrike" kern="1200" baseline="0" dirty="0">
                <a:solidFill>
                  <a:schemeClr val="tx1"/>
                </a:solidFill>
                <a:effectLst/>
                <a:latin typeface="+mn-lt"/>
                <a:ea typeface="+mn-ea"/>
                <a:cs typeface="+mn-cs"/>
              </a:rPr>
            </a:br>
            <a:r>
              <a:rPr lang="pl-PL" sz="1200" b="0" i="0" u="none" strike="noStrike" kern="1200" baseline="0" dirty="0">
                <a:solidFill>
                  <a:schemeClr val="tx1"/>
                </a:solidFill>
                <a:effectLst/>
                <a:latin typeface="+mn-lt"/>
                <a:ea typeface="+mn-ea"/>
                <a:cs typeface="+mn-cs"/>
              </a:rPr>
              <a:t>- ze stopniem doktora habilitowanego - 419 os.</a:t>
            </a:r>
            <a:br>
              <a:rPr lang="pl-PL" sz="1200" b="0" i="0" u="none" strike="noStrike" kern="1200" baseline="0" dirty="0">
                <a:solidFill>
                  <a:schemeClr val="tx1"/>
                </a:solidFill>
                <a:effectLst/>
                <a:latin typeface="+mn-lt"/>
                <a:ea typeface="+mn-ea"/>
                <a:cs typeface="+mn-cs"/>
              </a:rPr>
            </a:br>
            <a:r>
              <a:rPr lang="pl-PL" sz="1200" b="0" i="0" u="none" strike="noStrike" kern="1200" baseline="0" dirty="0">
                <a:solidFill>
                  <a:schemeClr val="tx1"/>
                </a:solidFill>
                <a:effectLst/>
                <a:latin typeface="+mn-lt"/>
                <a:ea typeface="+mn-ea"/>
                <a:cs typeface="+mn-cs"/>
              </a:rPr>
              <a:t>- ze stopniem doktora - 1282 os.</a:t>
            </a:r>
          </a:p>
          <a:p>
            <a:pPr marL="0" marR="0" indent="0" algn="l" defTabSz="914400" rtl="0" eaLnBrk="1" fontAlgn="auto" latinLnBrk="0" hangingPunct="1">
              <a:lnSpc>
                <a:spcPct val="100000"/>
              </a:lnSpc>
              <a:spcBef>
                <a:spcPts val="0"/>
              </a:spcBef>
              <a:spcAft>
                <a:spcPts val="0"/>
              </a:spcAft>
              <a:buClrTx/>
              <a:buSzTx/>
              <a:buFontTx/>
              <a:buNone/>
              <a:tabLst/>
              <a:defRPr/>
            </a:pPr>
            <a:br>
              <a:rPr lang="pl-PL" sz="1200" b="0" i="0" u="none" strike="noStrike" kern="1200" baseline="0" dirty="0">
                <a:solidFill>
                  <a:schemeClr val="tx1"/>
                </a:solidFill>
                <a:effectLst/>
                <a:latin typeface="+mn-lt"/>
                <a:ea typeface="+mn-ea"/>
                <a:cs typeface="+mn-cs"/>
              </a:rPr>
            </a:br>
            <a:r>
              <a:rPr lang="pl-PL" sz="1200" b="0" i="0" u="none" strike="noStrike" kern="1200" baseline="0" dirty="0">
                <a:solidFill>
                  <a:schemeClr val="tx1"/>
                </a:solidFill>
                <a:effectLst/>
                <a:latin typeface="+mn-lt"/>
                <a:ea typeface="+mn-ea"/>
                <a:cs typeface="+mn-cs"/>
              </a:rPr>
              <a:t> liczba zatrudnionych stan na 30.06.2024 r. w podziale:</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 aktualna liczba pracowników dydaktycznych - 527 os.</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2) aktualna liczba pracowników badawczo-dydaktycznych - 1652 os.</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3) aktualna liczba pracowników badawczych - 117 os.</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4) aktualna liczba pracowników niebędących nauczycielami akademickimi - 2372 os.</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liczba uruchomionych kierunków studiów w roku 2023/2024 - 112</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5</a:t>
            </a:fld>
            <a:endParaRPr lang="pl-PL"/>
          </a:p>
        </p:txBody>
      </p:sp>
    </p:spTree>
    <p:extLst>
      <p:ext uri="{BB962C8B-B14F-4D97-AF65-F5344CB8AC3E}">
        <p14:creationId xmlns:p14="http://schemas.microsoft.com/office/powerpoint/2010/main" val="170286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OS 2025</a:t>
            </a:r>
          </a:p>
          <a:p>
            <a:r>
              <a:rPr lang="pl-PL" dirty="0"/>
              <a:t>9. miejsce w rankingu polskich uczelni </a:t>
            </a:r>
            <a:br>
              <a:rPr lang="pl-PL" dirty="0"/>
            </a:br>
            <a:r>
              <a:rPr lang="pl-PL" dirty="0"/>
              <a:t>28. miejsce w rankingu uczelni z krajów Europy Wschodniej</a:t>
            </a:r>
            <a:br>
              <a:rPr lang="pl-PL" dirty="0"/>
            </a:br>
            <a:r>
              <a:rPr lang="pl-PL" dirty="0"/>
              <a:t>322. miejsce wśród europejskich uczelni </a:t>
            </a:r>
          </a:p>
          <a:p>
            <a:endParaRPr lang="pl-PL" dirty="0"/>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i="0" kern="1200" dirty="0">
                <a:solidFill>
                  <a:schemeClr val="tx1"/>
                </a:solidFill>
                <a:effectLst/>
                <a:latin typeface="+mn-lt"/>
                <a:ea typeface="+mn-ea"/>
                <a:cs typeface="+mn-cs"/>
              </a:rPr>
              <a:t>44 naukowców </a:t>
            </a:r>
            <a:r>
              <a:rPr lang="pl-PL" sz="1200" b="0" i="0" kern="1200" dirty="0" err="1">
                <a:solidFill>
                  <a:schemeClr val="tx1"/>
                </a:solidFill>
                <a:effectLst/>
                <a:latin typeface="+mn-lt"/>
                <a:ea typeface="+mn-ea"/>
                <a:cs typeface="+mn-cs"/>
              </a:rPr>
              <a:t>PWr</a:t>
            </a:r>
            <a:r>
              <a:rPr lang="pl-PL" sz="1200" b="0" i="0" kern="1200" dirty="0">
                <a:solidFill>
                  <a:schemeClr val="tx1"/>
                </a:solidFill>
                <a:effectLst/>
                <a:latin typeface="+mn-lt"/>
                <a:ea typeface="+mn-ea"/>
                <a:cs typeface="+mn-cs"/>
              </a:rPr>
              <a:t>. jest na Liście TOP 2 % </a:t>
            </a:r>
            <a:r>
              <a:rPr lang="pl-PL" sz="1200" b="1" i="0" u="none" strike="noStrike" kern="1200" dirty="0">
                <a:solidFill>
                  <a:schemeClr val="tx1"/>
                </a:solidFill>
                <a:effectLst/>
                <a:latin typeface="+mn-lt"/>
                <a:ea typeface="+mn-ea"/>
                <a:cs typeface="+mn-cs"/>
              </a:rPr>
              <a:t> </a:t>
            </a:r>
            <a:r>
              <a:rPr lang="pl-PL" sz="1200" b="0" i="0" kern="1200" dirty="0">
                <a:solidFill>
                  <a:schemeClr val="tx1"/>
                </a:solidFill>
                <a:effectLst/>
                <a:latin typeface="+mn-lt"/>
                <a:ea typeface="+mn-ea"/>
                <a:cs typeface="+mn-cs"/>
              </a:rPr>
              <a:t>- najbardziej wpływowych ludzi nauki na świecie. Ranking opracowują analitycy z Uniwersytet Stanforda, wydawnictwa </a:t>
            </a:r>
            <a:r>
              <a:rPr lang="pl-PL" sz="1200" b="0" i="0" kern="1200" dirty="0" err="1">
                <a:solidFill>
                  <a:schemeClr val="tx1"/>
                </a:solidFill>
                <a:effectLst/>
                <a:latin typeface="+mn-lt"/>
                <a:ea typeface="+mn-ea"/>
                <a:cs typeface="+mn-cs"/>
              </a:rPr>
              <a:t>Elsevier</a:t>
            </a:r>
            <a:r>
              <a:rPr lang="pl-PL" sz="1200" b="0" i="0" kern="1200" dirty="0">
                <a:solidFill>
                  <a:schemeClr val="tx1"/>
                </a:solidFill>
                <a:effectLst/>
                <a:latin typeface="+mn-lt"/>
                <a:ea typeface="+mn-ea"/>
                <a:cs typeface="+mn-cs"/>
              </a:rPr>
              <a:t> i firmy </a:t>
            </a:r>
            <a:r>
              <a:rPr lang="pl-PL" sz="1200" b="0" i="0" kern="1200" dirty="0" err="1">
                <a:solidFill>
                  <a:schemeClr val="tx1"/>
                </a:solidFill>
                <a:effectLst/>
                <a:latin typeface="+mn-lt"/>
                <a:ea typeface="+mn-ea"/>
                <a:cs typeface="+mn-cs"/>
              </a:rPr>
              <a:t>SciTech</a:t>
            </a:r>
            <a:r>
              <a:rPr lang="pl-PL" sz="1200" b="0" i="0" kern="1200" dirty="0">
                <a:solidFill>
                  <a:schemeClr val="tx1"/>
                </a:solidFill>
                <a:effectLst/>
                <a:latin typeface="+mn-lt"/>
                <a:ea typeface="+mn-ea"/>
                <a:cs typeface="+mn-cs"/>
              </a:rPr>
              <a:t> </a:t>
            </a:r>
            <a:r>
              <a:rPr lang="pl-PL" sz="1200" b="0" i="0" kern="1200" dirty="0" err="1">
                <a:solidFill>
                  <a:schemeClr val="tx1"/>
                </a:solidFill>
                <a:effectLst/>
                <a:latin typeface="+mn-lt"/>
                <a:ea typeface="+mn-ea"/>
                <a:cs typeface="+mn-cs"/>
              </a:rPr>
              <a:t>Strategies</a:t>
            </a:r>
            <a:r>
              <a:rPr lang="pl-PL" sz="1200" b="0" i="0" kern="1200" dirty="0">
                <a:solidFill>
                  <a:schemeClr val="tx1"/>
                </a:solidFill>
                <a:effectLst/>
                <a:latin typeface="+mn-lt"/>
                <a:ea typeface="+mn-ea"/>
                <a:cs typeface="+mn-cs"/>
              </a:rPr>
              <a:t>.</a:t>
            </a:r>
            <a:endParaRPr lang="pl-PL" dirty="0"/>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6</a:t>
            </a:fld>
            <a:endParaRPr lang="pl-PL"/>
          </a:p>
        </p:txBody>
      </p:sp>
    </p:spTree>
    <p:extLst>
      <p:ext uri="{BB962C8B-B14F-4D97-AF65-F5344CB8AC3E}">
        <p14:creationId xmlns:p14="http://schemas.microsoft.com/office/powerpoint/2010/main" val="2494492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7</a:t>
            </a:fld>
            <a:endParaRPr lang="pl-PL"/>
          </a:p>
        </p:txBody>
      </p:sp>
    </p:spTree>
    <p:extLst>
      <p:ext uri="{BB962C8B-B14F-4D97-AF65-F5344CB8AC3E}">
        <p14:creationId xmlns:p14="http://schemas.microsoft.com/office/powerpoint/2010/main" val="521360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aktualizacja 1.07.2024 r. </a:t>
            </a:r>
          </a:p>
          <a:p>
            <a:r>
              <a:rPr lang="pl-PL" dirty="0"/>
              <a:t>nazwy dyscyplin w języku angielskim – załącznik nr 2 do PO 6/2024</a:t>
            </a:r>
          </a:p>
          <a:p>
            <a:r>
              <a:rPr lang="pl-PL" dirty="0"/>
              <a:t>Architecture and Urban Planning</a:t>
            </a:r>
          </a:p>
          <a:p>
            <a:r>
              <a:rPr lang="pl-PL" dirty="0"/>
              <a:t>Automation, Electronics, </a:t>
            </a:r>
            <a:r>
              <a:rPr lang="pl-PL" dirty="0" err="1"/>
              <a:t>Electrical</a:t>
            </a:r>
            <a:r>
              <a:rPr lang="pl-PL" dirty="0"/>
              <a:t> Engineering and Space Technologies</a:t>
            </a:r>
          </a:p>
          <a:p>
            <a:r>
              <a:rPr lang="pl-PL" dirty="0"/>
              <a:t>Information and </a:t>
            </a:r>
            <a:r>
              <a:rPr lang="pl-PL" dirty="0" err="1"/>
              <a:t>Communication</a:t>
            </a:r>
            <a:r>
              <a:rPr lang="pl-PL" dirty="0"/>
              <a:t> Technology</a:t>
            </a:r>
          </a:p>
          <a:p>
            <a:r>
              <a:rPr lang="pl-PL" dirty="0" err="1"/>
              <a:t>Biomedical</a:t>
            </a:r>
            <a:r>
              <a:rPr lang="pl-PL" dirty="0"/>
              <a:t> Engineering</a:t>
            </a:r>
          </a:p>
          <a:p>
            <a:r>
              <a:rPr lang="pl-PL" dirty="0" err="1"/>
              <a:t>Chemical</a:t>
            </a:r>
            <a:r>
              <a:rPr lang="pl-PL" dirty="0"/>
              <a:t> Engineering</a:t>
            </a:r>
          </a:p>
          <a:p>
            <a:r>
              <a:rPr lang="pl-PL" dirty="0" err="1"/>
              <a:t>Civil</a:t>
            </a:r>
            <a:r>
              <a:rPr lang="pl-PL" dirty="0"/>
              <a:t> Engineering, </a:t>
            </a:r>
            <a:r>
              <a:rPr lang="pl-PL" dirty="0" err="1"/>
              <a:t>Geodesy</a:t>
            </a:r>
            <a:r>
              <a:rPr lang="pl-PL" dirty="0"/>
              <a:t> and Transport </a:t>
            </a:r>
          </a:p>
          <a:p>
            <a:r>
              <a:rPr lang="pl-PL" dirty="0"/>
              <a:t>Materials Engineering</a:t>
            </a:r>
          </a:p>
          <a:p>
            <a:r>
              <a:rPr lang="pl-PL" dirty="0" err="1"/>
              <a:t>Mechanical</a:t>
            </a:r>
            <a:r>
              <a:rPr lang="pl-PL" dirty="0"/>
              <a:t> Engineering</a:t>
            </a:r>
          </a:p>
          <a:p>
            <a:r>
              <a:rPr lang="pl-PL" dirty="0" err="1"/>
              <a:t>Environmental</a:t>
            </a:r>
            <a:r>
              <a:rPr lang="pl-PL" dirty="0"/>
              <a:t> Engineering, </a:t>
            </a:r>
            <a:r>
              <a:rPr lang="pl-PL" dirty="0" err="1"/>
              <a:t>Mining</a:t>
            </a:r>
            <a:r>
              <a:rPr lang="pl-PL" dirty="0"/>
              <a:t> and Energy</a:t>
            </a:r>
          </a:p>
          <a:p>
            <a:r>
              <a:rPr lang="pl-PL" dirty="0" err="1"/>
              <a:t>Mathematics</a:t>
            </a:r>
            <a:endParaRPr lang="pl-PL" dirty="0"/>
          </a:p>
          <a:p>
            <a:r>
              <a:rPr lang="pl-PL" dirty="0" err="1"/>
              <a:t>Chemical</a:t>
            </a:r>
            <a:r>
              <a:rPr lang="pl-PL" dirty="0"/>
              <a:t> </a:t>
            </a:r>
            <a:r>
              <a:rPr lang="pl-PL" dirty="0" err="1"/>
              <a:t>Sciences</a:t>
            </a:r>
            <a:endParaRPr lang="pl-PL" dirty="0"/>
          </a:p>
          <a:p>
            <a:r>
              <a:rPr lang="pl-PL" dirty="0" err="1"/>
              <a:t>Physical</a:t>
            </a:r>
            <a:r>
              <a:rPr lang="pl-PL" dirty="0"/>
              <a:t> </a:t>
            </a:r>
            <a:r>
              <a:rPr lang="pl-PL" dirty="0" err="1"/>
              <a:t>Sciences</a:t>
            </a:r>
            <a:endParaRPr lang="pl-PL" dirty="0"/>
          </a:p>
          <a:p>
            <a:r>
              <a:rPr lang="pl-PL" dirty="0"/>
              <a:t>Management and </a:t>
            </a:r>
            <a:r>
              <a:rPr lang="pl-PL" dirty="0" err="1"/>
              <a:t>Quality</a:t>
            </a:r>
            <a:r>
              <a:rPr lang="pl-PL" dirty="0"/>
              <a:t> </a:t>
            </a:r>
            <a:r>
              <a:rPr lang="pl-PL" dirty="0" err="1"/>
              <a:t>Studies</a:t>
            </a:r>
            <a:endParaRPr lang="pl-PL" dirty="0"/>
          </a:p>
          <a:p>
            <a:r>
              <a:rPr lang="pl-PL" dirty="0" err="1"/>
              <a:t>Medical</a:t>
            </a:r>
            <a:r>
              <a:rPr lang="pl-PL" dirty="0"/>
              <a:t> </a:t>
            </a:r>
            <a:r>
              <a:rPr lang="pl-PL" dirty="0" err="1"/>
              <a:t>Sciences</a:t>
            </a:r>
            <a:endParaRPr lang="pl-PL" dirty="0"/>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8</a:t>
            </a:fld>
            <a:endParaRPr lang="pl-PL"/>
          </a:p>
        </p:txBody>
      </p:sp>
    </p:spTree>
    <p:extLst>
      <p:ext uri="{BB962C8B-B14F-4D97-AF65-F5344CB8AC3E}">
        <p14:creationId xmlns:p14="http://schemas.microsoft.com/office/powerpoint/2010/main" val="1092675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pwr.edu.pl/en/</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wykaz nazw wydziałów, kierunków studiów, specjalności – załącznik nr 1 do PO 6/2024 </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9</a:t>
            </a:fld>
            <a:endParaRPr lang="pl-PL"/>
          </a:p>
        </p:txBody>
      </p:sp>
    </p:spTree>
    <p:extLst>
      <p:ext uri="{BB962C8B-B14F-4D97-AF65-F5344CB8AC3E}">
        <p14:creationId xmlns:p14="http://schemas.microsoft.com/office/powerpoint/2010/main" val="2756852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akt.21.08.2024</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10</a:t>
            </a:fld>
            <a:endParaRPr lang="pl-PL"/>
          </a:p>
        </p:txBody>
      </p:sp>
    </p:spTree>
    <p:extLst>
      <p:ext uri="{BB962C8B-B14F-4D97-AF65-F5344CB8AC3E}">
        <p14:creationId xmlns:p14="http://schemas.microsoft.com/office/powerpoint/2010/main" val="26922252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aktualizacja 09.07.2024 r.</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11</a:t>
            </a:fld>
            <a:endParaRPr lang="pl-PL"/>
          </a:p>
        </p:txBody>
      </p:sp>
    </p:spTree>
    <p:extLst>
      <p:ext uri="{BB962C8B-B14F-4D97-AF65-F5344CB8AC3E}">
        <p14:creationId xmlns:p14="http://schemas.microsoft.com/office/powerpoint/2010/main" val="1689835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sz="1200" b="0" i="0" kern="1200" dirty="0">
                <a:solidFill>
                  <a:schemeClr val="tx1"/>
                </a:solidFill>
                <a:effectLst/>
                <a:latin typeface="+mn-lt"/>
                <a:ea typeface="+mn-ea"/>
                <a:cs typeface="+mn-cs"/>
              </a:rPr>
              <a:t>Sieć </a:t>
            </a:r>
            <a:r>
              <a:rPr lang="pl-PL" sz="1200" b="0" i="0" kern="1200" dirty="0" err="1">
                <a:solidFill>
                  <a:schemeClr val="tx1"/>
                </a:solidFill>
                <a:effectLst/>
                <a:latin typeface="+mn-lt"/>
                <a:ea typeface="+mn-ea"/>
                <a:cs typeface="+mn-cs"/>
              </a:rPr>
              <a:t>Unite</a:t>
            </a:r>
            <a:r>
              <a:rPr lang="pl-PL" sz="1200" b="0" i="0" kern="1200" dirty="0">
                <a:solidFill>
                  <a:schemeClr val="tx1"/>
                </a:solidFill>
                <a:effectLst/>
                <a:latin typeface="+mn-lt"/>
                <a:ea typeface="+mn-ea"/>
                <a:cs typeface="+mn-cs"/>
              </a:rPr>
              <a:t>! </a:t>
            </a:r>
          </a:p>
          <a:p>
            <a:endParaRPr lang="pl-PL" sz="1200" b="0" i="0" kern="1200" dirty="0">
              <a:solidFill>
                <a:schemeClr val="tx1"/>
              </a:solidFill>
              <a:effectLst/>
              <a:latin typeface="+mn-lt"/>
              <a:ea typeface="+mn-ea"/>
              <a:cs typeface="+mn-cs"/>
            </a:endParaRPr>
          </a:p>
          <a:p>
            <a:r>
              <a:rPr lang="pl-PL" sz="1200" b="0" i="0" kern="1200" dirty="0">
                <a:solidFill>
                  <a:schemeClr val="tx1"/>
                </a:solidFill>
                <a:effectLst/>
                <a:latin typeface="+mn-lt"/>
                <a:ea typeface="+mn-ea"/>
                <a:cs typeface="+mn-cs"/>
              </a:rPr>
              <a:t>Uniwersytet w Grenoble (Francja),</a:t>
            </a:r>
          </a:p>
          <a:p>
            <a:r>
              <a:rPr lang="pl-PL" sz="1200" b="0" i="0" kern="1200" dirty="0">
                <a:solidFill>
                  <a:schemeClr val="tx1"/>
                </a:solidFill>
                <a:effectLst/>
                <a:latin typeface="+mn-lt"/>
                <a:ea typeface="+mn-ea"/>
                <a:cs typeface="+mn-cs"/>
              </a:rPr>
              <a:t>Uniwersytet w Lizbonie (Portugalia),</a:t>
            </a:r>
          </a:p>
          <a:p>
            <a:r>
              <a:rPr lang="pl-PL" sz="1200" b="0" i="0" kern="1200" dirty="0">
                <a:solidFill>
                  <a:schemeClr val="tx1"/>
                </a:solidFill>
                <a:effectLst/>
                <a:latin typeface="+mn-lt"/>
                <a:ea typeface="+mn-ea"/>
                <a:cs typeface="+mn-cs"/>
              </a:rPr>
              <a:t>Królewski Instytut Technologiczny w Sztokholmie (Szwecja),</a:t>
            </a:r>
          </a:p>
          <a:p>
            <a:r>
              <a:rPr lang="pl-PL" sz="1200" b="0" i="0" kern="1200" dirty="0">
                <a:solidFill>
                  <a:schemeClr val="tx1"/>
                </a:solidFill>
                <a:effectLst/>
                <a:latin typeface="+mn-lt"/>
                <a:ea typeface="+mn-ea"/>
                <a:cs typeface="+mn-cs"/>
              </a:rPr>
              <a:t>Aalto University (Finlandia),</a:t>
            </a:r>
          </a:p>
          <a:p>
            <a:r>
              <a:rPr lang="pl-PL" sz="1200" b="0" i="0" kern="1200" dirty="0">
                <a:solidFill>
                  <a:schemeClr val="tx1"/>
                </a:solidFill>
                <a:effectLst/>
                <a:latin typeface="+mn-lt"/>
                <a:ea typeface="+mn-ea"/>
                <a:cs typeface="+mn-cs"/>
              </a:rPr>
              <a:t>Uniwersytet Techniczny w Darmstadt (Niemcy),</a:t>
            </a:r>
          </a:p>
          <a:p>
            <a:r>
              <a:rPr lang="pl-PL" sz="1200" b="0" i="0" kern="1200" dirty="0">
                <a:solidFill>
                  <a:schemeClr val="tx1"/>
                </a:solidFill>
                <a:effectLst/>
                <a:latin typeface="+mn-lt"/>
                <a:ea typeface="+mn-ea"/>
                <a:cs typeface="+mn-cs"/>
              </a:rPr>
              <a:t>Politechnika w Turynie (Włochy),</a:t>
            </a:r>
          </a:p>
          <a:p>
            <a:r>
              <a:rPr lang="pl-PL" sz="1200" b="0" i="0" kern="1200" dirty="0">
                <a:solidFill>
                  <a:schemeClr val="tx1"/>
                </a:solidFill>
                <a:effectLst/>
                <a:latin typeface="+mn-lt"/>
                <a:ea typeface="+mn-ea"/>
                <a:cs typeface="+mn-cs"/>
              </a:rPr>
              <a:t>Uniwersytet Techniczny Katalonii - Barcelona Tech (Hiszpania),</a:t>
            </a:r>
          </a:p>
          <a:p>
            <a:r>
              <a:rPr lang="pl-PL" sz="1200" b="0" i="0" kern="1200" dirty="0">
                <a:solidFill>
                  <a:schemeClr val="tx1"/>
                </a:solidFill>
                <a:effectLst/>
                <a:latin typeface="+mn-lt"/>
                <a:ea typeface="+mn-ea"/>
                <a:cs typeface="+mn-cs"/>
              </a:rPr>
              <a:t>Politechnika Wrocławska,</a:t>
            </a:r>
          </a:p>
          <a:p>
            <a:r>
              <a:rPr lang="pl-PL" sz="1200" b="0" i="0" kern="1200" dirty="0">
                <a:solidFill>
                  <a:schemeClr val="tx1"/>
                </a:solidFill>
                <a:effectLst/>
                <a:latin typeface="+mn-lt"/>
                <a:ea typeface="+mn-ea"/>
                <a:cs typeface="+mn-cs"/>
              </a:rPr>
              <a:t>Uniwersytet Techniczny w Graz (Austria).</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13</a:t>
            </a:fld>
            <a:endParaRPr lang="pl-PL"/>
          </a:p>
        </p:txBody>
      </p:sp>
    </p:spTree>
    <p:extLst>
      <p:ext uri="{BB962C8B-B14F-4D97-AF65-F5344CB8AC3E}">
        <p14:creationId xmlns:p14="http://schemas.microsoft.com/office/powerpoint/2010/main" val="32739616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stan na 30.05.2024 r. </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15</a:t>
            </a:fld>
            <a:endParaRPr lang="pl-PL"/>
          </a:p>
        </p:txBody>
      </p:sp>
    </p:spTree>
    <p:extLst>
      <p:ext uri="{BB962C8B-B14F-4D97-AF65-F5344CB8AC3E}">
        <p14:creationId xmlns:p14="http://schemas.microsoft.com/office/powerpoint/2010/main" val="919319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lvl="0" indent="0" algn="l" rtl="0">
              <a:spcBef>
                <a:spcPts val="0"/>
              </a:spcBef>
              <a:spcAft>
                <a:spcPts val="0"/>
              </a:spcAft>
              <a:buNone/>
            </a:pPr>
            <a:r>
              <a:rPr lang="pl-PL" dirty="0"/>
              <a:t>Aktualne umowy międzynarodowe – wszystkie umowy aktualne na 30.06.2024 r.</a:t>
            </a:r>
          </a:p>
          <a:p>
            <a:pPr marL="0" lvl="0" indent="0" algn="l" rtl="0">
              <a:spcBef>
                <a:spcPts val="0"/>
              </a:spcBef>
              <a:spcAft>
                <a:spcPts val="0"/>
              </a:spcAft>
              <a:buNone/>
            </a:pPr>
            <a:r>
              <a:rPr lang="pl-PL" dirty="0"/>
              <a:t>Studenci zagraniczni – stan na dzień 31.12.2023 r. </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17</a:t>
            </a:fld>
            <a:endParaRPr lang="pl-PL"/>
          </a:p>
        </p:txBody>
      </p:sp>
    </p:spTree>
    <p:extLst>
      <p:ext uri="{BB962C8B-B14F-4D97-AF65-F5344CB8AC3E}">
        <p14:creationId xmlns:p14="http://schemas.microsoft.com/office/powerpoint/2010/main" val="27498710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pl-PL" sz="1200" b="0" i="0" u="none" strike="noStrike" kern="1200" dirty="0">
                <a:solidFill>
                  <a:schemeClr val="tx1"/>
                </a:solidFill>
                <a:effectLst/>
                <a:latin typeface="+mn-lt"/>
                <a:ea typeface="+mn-ea"/>
                <a:cs typeface="+mn-cs"/>
              </a:rPr>
              <a:t>39 krótkich mobilności 5-30 dni (BIP, szkoła letnia) </a:t>
            </a:r>
            <a:r>
              <a:rPr lang="pl-PL" dirty="0"/>
              <a:t>stan na dzień 08.07.2024 r. </a:t>
            </a:r>
            <a:r>
              <a:rPr lang="pl-PL" sz="1200" b="0" i="0" u="none" strike="noStrike" kern="1200" dirty="0">
                <a:solidFill>
                  <a:schemeClr val="tx1"/>
                </a:solidFill>
                <a:effectLst/>
                <a:latin typeface="+mn-lt"/>
                <a:ea typeface="+mn-ea"/>
                <a:cs typeface="+mn-cs"/>
              </a:rPr>
              <a:t>ostateczna liczba zrealizowanych mobilności będzie znana 30 września 2024</a:t>
            </a:r>
            <a:endParaRPr lang="pl-PL" b="0" dirty="0">
              <a:effectLst/>
            </a:endParaRPr>
          </a:p>
          <a:p>
            <a:pPr rtl="0" fontAlgn="ctr"/>
            <a:endParaRPr lang="pl-PL" b="0" dirty="0">
              <a:effectLst/>
            </a:endParaRPr>
          </a:p>
          <a:p>
            <a:pPr marL="0" lvl="0" indent="0" algn="l" rtl="0">
              <a:spcBef>
                <a:spcPts val="0"/>
              </a:spcBef>
              <a:spcAft>
                <a:spcPts val="0"/>
              </a:spcAft>
              <a:buNone/>
            </a:pP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18</a:t>
            </a:fld>
            <a:endParaRPr lang="pl-PL"/>
          </a:p>
        </p:txBody>
      </p:sp>
    </p:spTree>
    <p:extLst>
      <p:ext uri="{BB962C8B-B14F-4D97-AF65-F5344CB8AC3E}">
        <p14:creationId xmlns:p14="http://schemas.microsoft.com/office/powerpoint/2010/main" val="21628563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rtl="0"/>
            <a:r>
              <a:rPr lang="pl-PL" dirty="0"/>
              <a:t>Dane za rok akademicki 2023/2024 – stan na dzień 08.07.2024 r. </a:t>
            </a:r>
            <a:r>
              <a:rPr lang="pl-PL" sz="1200" b="0" i="0" u="none" strike="noStrike" kern="1200" dirty="0">
                <a:solidFill>
                  <a:schemeClr val="tx1"/>
                </a:solidFill>
                <a:effectLst/>
                <a:latin typeface="+mn-lt"/>
                <a:ea typeface="+mn-ea"/>
                <a:cs typeface="+mn-cs"/>
              </a:rPr>
              <a:t>ostateczna liczba zrealizowanych mobilności będzie znana 30 września 2024</a:t>
            </a:r>
            <a:endParaRPr lang="pl-PL" b="0" dirty="0">
              <a:effectLst/>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19</a:t>
            </a:fld>
            <a:endParaRPr lang="pl-PL"/>
          </a:p>
        </p:txBody>
      </p:sp>
    </p:spTree>
    <p:extLst>
      <p:ext uri="{BB962C8B-B14F-4D97-AF65-F5344CB8AC3E}">
        <p14:creationId xmlns:p14="http://schemas.microsoft.com/office/powerpoint/2010/main" val="18562502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20</a:t>
            </a:fld>
            <a:endParaRPr lang="pl-PL"/>
          </a:p>
        </p:txBody>
      </p:sp>
    </p:spTree>
    <p:extLst>
      <p:ext uri="{BB962C8B-B14F-4D97-AF65-F5344CB8AC3E}">
        <p14:creationId xmlns:p14="http://schemas.microsoft.com/office/powerpoint/2010/main" val="7640519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pl-PL" altLang="pl-PL" sz="1200" dirty="0">
                <a:latin typeface="+mn-lt"/>
                <a:cs typeface="Calibri"/>
              </a:rPr>
              <a:t>@</a:t>
            </a:r>
            <a:r>
              <a:rPr lang="pl-PL" altLang="pl-PL" sz="1200" dirty="0" err="1">
                <a:latin typeface="+mn-lt"/>
                <a:cs typeface="Calibri"/>
              </a:rPr>
              <a:t>polilabPWr</a:t>
            </a:r>
            <a:endParaRPr lang="pl-PL" altLang="pl-PL" sz="1200" dirty="0">
              <a:latin typeface="+mn-lt"/>
              <a:cs typeface="Calibri"/>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pl-PL" dirty="0"/>
              <a:t>roboticarena.pl/</a:t>
            </a:r>
            <a:r>
              <a:rPr lang="pl-PL" dirty="0" err="1"/>
              <a:t>pl</a:t>
            </a:r>
            <a:r>
              <a:rPr lang="pl-PL" dirty="0"/>
              <a:t>/</a:t>
            </a:r>
          </a:p>
          <a:p>
            <a:pPr marL="171450" indent="-171450">
              <a:buFont typeface="Wingdings" panose="05000000000000000000" pitchFamily="2" charset="2"/>
              <a:buChar char="§"/>
            </a:pPr>
            <a:r>
              <a:rPr lang="pl-PL" dirty="0"/>
              <a:t>prk.pwr.edu.pl/projekty/</a:t>
            </a:r>
            <a:r>
              <a:rPr lang="pl-PL" dirty="0" err="1"/>
              <a:t>wspolpraca</a:t>
            </a:r>
            <a:r>
              <a:rPr lang="pl-PL" dirty="0"/>
              <a:t>-ze-</a:t>
            </a:r>
            <a:r>
              <a:rPr lang="pl-PL" dirty="0" err="1"/>
              <a:t>szkolami</a:t>
            </a:r>
            <a:r>
              <a:rPr lang="pl-PL" dirty="0"/>
              <a:t>-</a:t>
            </a:r>
            <a:r>
              <a:rPr lang="pl-PL" dirty="0" err="1"/>
              <a:t>srednimi</a:t>
            </a:r>
            <a:endParaRPr lang="pl-PL" dirty="0"/>
          </a:p>
          <a:p>
            <a:pPr marL="171450" indent="-171450">
              <a:buFont typeface="Wingdings" panose="05000000000000000000" pitchFamily="2" charset="2"/>
              <a:buChar char="§"/>
            </a:pPr>
            <a:r>
              <a:rPr lang="pl-PL" dirty="0"/>
              <a:t>prk.pwr.edu.pl/projekty/</a:t>
            </a:r>
            <a:r>
              <a:rPr lang="pl-PL" dirty="0" err="1"/>
              <a:t>szkoly</a:t>
            </a:r>
            <a:r>
              <a:rPr lang="pl-PL" dirty="0"/>
              <a:t>-partnerskie</a:t>
            </a:r>
          </a:p>
          <a:p>
            <a:pPr marL="171450" indent="-171450">
              <a:buFont typeface="Wingdings" panose="05000000000000000000" pitchFamily="2" charset="2"/>
              <a:buChar char="§"/>
            </a:pPr>
            <a:r>
              <a:rPr lang="pl-PL" dirty="0"/>
              <a:t>amo.pwr.edu.pl/</a:t>
            </a:r>
          </a:p>
          <a:p>
            <a:pPr marL="171450" indent="-171450">
              <a:buFont typeface="Wingdings" panose="05000000000000000000" pitchFamily="2" charset="2"/>
              <a:buChar char="§"/>
            </a:pPr>
            <a:r>
              <a:rPr lang="pl-PL" dirty="0"/>
              <a:t>prk.pwr.edu.pl/projekty/wybitnie-uzdolnieni-na-</a:t>
            </a:r>
            <a:r>
              <a:rPr lang="pl-PL" dirty="0" err="1"/>
              <a:t>pwr</a:t>
            </a:r>
            <a:endParaRPr lang="pl-PL" dirty="0"/>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21</a:t>
            </a:fld>
            <a:endParaRPr lang="pl-PL"/>
          </a:p>
        </p:txBody>
      </p:sp>
    </p:spTree>
    <p:extLst>
      <p:ext uri="{BB962C8B-B14F-4D97-AF65-F5344CB8AC3E}">
        <p14:creationId xmlns:p14="http://schemas.microsoft.com/office/powerpoint/2010/main" val="7322548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Ostatnia aktualizacja 08.07.2024 r.</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22</a:t>
            </a:fld>
            <a:endParaRPr lang="pl-PL"/>
          </a:p>
        </p:txBody>
      </p:sp>
    </p:spTree>
    <p:extLst>
      <p:ext uri="{BB962C8B-B14F-4D97-AF65-F5344CB8AC3E}">
        <p14:creationId xmlns:p14="http://schemas.microsoft.com/office/powerpoint/2010/main" val="6137687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23</a:t>
            </a:fld>
            <a:endParaRPr lang="pl-PL"/>
          </a:p>
        </p:txBody>
      </p:sp>
    </p:spTree>
    <p:extLst>
      <p:ext uri="{BB962C8B-B14F-4D97-AF65-F5344CB8AC3E}">
        <p14:creationId xmlns:p14="http://schemas.microsoft.com/office/powerpoint/2010/main" val="16020771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24</a:t>
            </a:fld>
            <a:endParaRPr lang="pl-PL"/>
          </a:p>
        </p:txBody>
      </p:sp>
    </p:spTree>
    <p:extLst>
      <p:ext uri="{BB962C8B-B14F-4D97-AF65-F5344CB8AC3E}">
        <p14:creationId xmlns:p14="http://schemas.microsoft.com/office/powerpoint/2010/main" val="17165347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liczba publikacji – stan na dzień 1.07.2024 r</a:t>
            </a:r>
          </a:p>
          <a:p>
            <a:r>
              <a:rPr lang="pl-PL" dirty="0"/>
              <a:t>liczba zgłoszeń wynalazków, wzorów użytkowych i patentów – stan na dzień na dzień 7.07.2024 r.</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25</a:t>
            </a:fld>
            <a:endParaRPr lang="pl-PL"/>
          </a:p>
        </p:txBody>
      </p:sp>
    </p:spTree>
    <p:extLst>
      <p:ext uri="{BB962C8B-B14F-4D97-AF65-F5344CB8AC3E}">
        <p14:creationId xmlns:p14="http://schemas.microsoft.com/office/powerpoint/2010/main" val="38993717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biznes.pwr.edu.pl/en/</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26</a:t>
            </a:fld>
            <a:endParaRPr lang="pl-PL"/>
          </a:p>
        </p:txBody>
      </p:sp>
    </p:spTree>
    <p:extLst>
      <p:ext uri="{BB962C8B-B14F-4D97-AF65-F5344CB8AC3E}">
        <p14:creationId xmlns:p14="http://schemas.microsoft.com/office/powerpoint/2010/main" val="2387368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8 laboratoriów akredytowanych, stan na 30.07.2024 r.</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27</a:t>
            </a:fld>
            <a:endParaRPr lang="pl-PL"/>
          </a:p>
        </p:txBody>
      </p:sp>
    </p:spTree>
    <p:extLst>
      <p:ext uri="{BB962C8B-B14F-4D97-AF65-F5344CB8AC3E}">
        <p14:creationId xmlns:p14="http://schemas.microsoft.com/office/powerpoint/2010/main" val="11219479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en-US" sz="1200" b="0" i="0" kern="1200" dirty="0">
                <a:solidFill>
                  <a:schemeClr val="tx1"/>
                </a:solidFill>
                <a:effectLst/>
                <a:latin typeface="+mn-lt"/>
                <a:ea typeface="+mn-ea"/>
                <a:cs typeface="+mn-cs"/>
              </a:rPr>
              <a:t>The Congress Hall can be divided into modules in a theatre-style arrangement, </a:t>
            </a:r>
            <a:r>
              <a:rPr lang="en-US" sz="1200" b="0" i="0" kern="1200" dirty="0" err="1">
                <a:solidFill>
                  <a:schemeClr val="tx1"/>
                </a:solidFill>
                <a:effectLst/>
                <a:latin typeface="+mn-lt"/>
                <a:ea typeface="+mn-ea"/>
                <a:cs typeface="+mn-cs"/>
              </a:rPr>
              <a:t>i.e</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620</a:t>
            </a:r>
            <a:r>
              <a:rPr lang="en-US" sz="1200" b="0" i="0" kern="1200" dirty="0">
                <a:solidFill>
                  <a:schemeClr val="tx1"/>
                </a:solidFill>
                <a:effectLst/>
                <a:latin typeface="+mn-lt"/>
                <a:ea typeface="+mn-ea"/>
                <a:cs typeface="+mn-cs"/>
              </a:rPr>
              <a:t> seats (700 m2)</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460</a:t>
            </a:r>
            <a:r>
              <a:rPr lang="en-US" sz="1200" b="0" i="0" kern="1200" dirty="0">
                <a:solidFill>
                  <a:schemeClr val="tx1"/>
                </a:solidFill>
                <a:effectLst/>
                <a:latin typeface="+mn-lt"/>
                <a:ea typeface="+mn-ea"/>
                <a:cs typeface="+mn-cs"/>
              </a:rPr>
              <a:t> seats, L-shape arrangement (532,4 m2)</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320</a:t>
            </a:r>
            <a:r>
              <a:rPr lang="en-US" sz="1200" b="0" i="0" kern="1200" dirty="0">
                <a:solidFill>
                  <a:schemeClr val="tx1"/>
                </a:solidFill>
                <a:effectLst/>
                <a:latin typeface="+mn-lt"/>
                <a:ea typeface="+mn-ea"/>
                <a:cs typeface="+mn-cs"/>
              </a:rPr>
              <a:t> seats (335 m2)</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300</a:t>
            </a:r>
            <a:r>
              <a:rPr lang="en-US" sz="1200" b="0" i="0" kern="1200" dirty="0">
                <a:solidFill>
                  <a:schemeClr val="tx1"/>
                </a:solidFill>
                <a:effectLst/>
                <a:latin typeface="+mn-lt"/>
                <a:ea typeface="+mn-ea"/>
                <a:cs typeface="+mn-cs"/>
              </a:rPr>
              <a:t> seats (365 m2)</a:t>
            </a:r>
          </a:p>
          <a:p>
            <a:r>
              <a:rPr lang="en-US" sz="1200" b="0" i="0" kern="1200" dirty="0">
                <a:solidFill>
                  <a:schemeClr val="tx1"/>
                </a:solidFill>
                <a:effectLst/>
                <a:latin typeface="+mn-lt"/>
                <a:ea typeface="+mn-ea"/>
                <a:cs typeface="+mn-cs"/>
              </a:rPr>
              <a:t>two halls with </a:t>
            </a:r>
            <a:r>
              <a:rPr lang="en-US" sz="1200" b="1" i="0" kern="1200" dirty="0">
                <a:solidFill>
                  <a:schemeClr val="tx1"/>
                </a:solidFill>
                <a:effectLst/>
                <a:latin typeface="+mn-lt"/>
                <a:ea typeface="+mn-ea"/>
                <a:cs typeface="+mn-cs"/>
              </a:rPr>
              <a:t>160</a:t>
            </a:r>
            <a:r>
              <a:rPr lang="en-US" sz="1200" b="0" i="0" kern="1200" dirty="0">
                <a:solidFill>
                  <a:schemeClr val="tx1"/>
                </a:solidFill>
                <a:effectLst/>
                <a:latin typeface="+mn-lt"/>
                <a:ea typeface="+mn-ea"/>
                <a:cs typeface="+mn-cs"/>
              </a:rPr>
              <a:t> seats each (2 x 167 m2)</a:t>
            </a:r>
          </a:p>
          <a:p>
            <a:r>
              <a:rPr lang="en-US" sz="1200" b="0" i="0" kern="1200" dirty="0">
                <a:solidFill>
                  <a:schemeClr val="tx1"/>
                </a:solidFill>
                <a:effectLst/>
                <a:latin typeface="+mn-lt"/>
                <a:ea typeface="+mn-ea"/>
                <a:cs typeface="+mn-cs"/>
              </a:rPr>
              <a:t>three conference rooms with </a:t>
            </a:r>
            <a:r>
              <a:rPr lang="en-US" sz="1200" b="1" i="0" kern="1200" dirty="0">
                <a:solidFill>
                  <a:schemeClr val="tx1"/>
                </a:solidFill>
                <a:effectLst/>
                <a:latin typeface="+mn-lt"/>
                <a:ea typeface="+mn-ea"/>
                <a:cs typeface="+mn-cs"/>
              </a:rPr>
              <a:t>45</a:t>
            </a:r>
            <a:r>
              <a:rPr lang="en-US" sz="1200" b="0" i="0" kern="1200" dirty="0">
                <a:solidFill>
                  <a:schemeClr val="tx1"/>
                </a:solidFill>
                <a:effectLst/>
                <a:latin typeface="+mn-lt"/>
                <a:ea typeface="+mn-ea"/>
                <a:cs typeface="+mn-cs"/>
              </a:rPr>
              <a:t> seats (school-style arrangement) or </a:t>
            </a:r>
            <a:r>
              <a:rPr lang="en-US" sz="1200" b="1" i="0" kern="1200" dirty="0">
                <a:solidFill>
                  <a:schemeClr val="tx1"/>
                </a:solidFill>
                <a:effectLst/>
                <a:latin typeface="+mn-lt"/>
                <a:ea typeface="+mn-ea"/>
                <a:cs typeface="+mn-cs"/>
              </a:rPr>
              <a:t>90</a:t>
            </a:r>
            <a:r>
              <a:rPr lang="en-US" sz="1200" b="0" i="0" kern="1200" dirty="0">
                <a:solidFill>
                  <a:schemeClr val="tx1"/>
                </a:solidFill>
                <a:effectLst/>
                <a:latin typeface="+mn-lt"/>
                <a:ea typeface="+mn-ea"/>
                <a:cs typeface="+mn-cs"/>
              </a:rPr>
              <a:t> seats (theatre-style arrangement) each (3 x 40 m2)</a:t>
            </a:r>
            <a:endParaRPr lang="pl-PL" sz="1200" b="0" i="0" kern="1200" dirty="0">
              <a:solidFill>
                <a:schemeClr val="tx1"/>
              </a:solidFill>
              <a:effectLst/>
              <a:latin typeface="+mn-lt"/>
              <a:ea typeface="+mn-ea"/>
              <a:cs typeface="+mn-cs"/>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28</a:t>
            </a:fld>
            <a:endParaRPr lang="pl-PL"/>
          </a:p>
        </p:txBody>
      </p:sp>
    </p:spTree>
    <p:extLst>
      <p:ext uri="{BB962C8B-B14F-4D97-AF65-F5344CB8AC3E}">
        <p14:creationId xmlns:p14="http://schemas.microsoft.com/office/powerpoint/2010/main" val="18516435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Strategy of </a:t>
            </a:r>
            <a:r>
              <a:rPr lang="en-US" sz="1200" b="0" i="0" kern="1200" dirty="0" err="1">
                <a:solidFill>
                  <a:schemeClr val="tx1"/>
                </a:solidFill>
                <a:effectLst/>
                <a:latin typeface="+mn-lt"/>
                <a:ea typeface="+mn-ea"/>
                <a:cs typeface="+mn-cs"/>
              </a:rPr>
              <a:t>Wrocław</a:t>
            </a:r>
            <a:r>
              <a:rPr lang="en-US" sz="1200" b="0" i="0" kern="1200" dirty="0">
                <a:solidFill>
                  <a:schemeClr val="tx1"/>
                </a:solidFill>
                <a:effectLst/>
                <a:latin typeface="+mn-lt"/>
                <a:ea typeface="+mn-ea"/>
                <a:cs typeface="+mn-cs"/>
              </a:rPr>
              <a:t> University of Science and Technology 2023-2030</a:t>
            </a:r>
          </a:p>
          <a:p>
            <a:r>
              <a:rPr lang="pl-PL" dirty="0"/>
              <a:t>pwr.edu.pl/en/university/about-us/strategy</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29</a:t>
            </a:fld>
            <a:endParaRPr lang="pl-PL"/>
          </a:p>
        </p:txBody>
      </p:sp>
    </p:spTree>
    <p:extLst>
      <p:ext uri="{BB962C8B-B14F-4D97-AF65-F5344CB8AC3E}">
        <p14:creationId xmlns:p14="http://schemas.microsoft.com/office/powerpoint/2010/main" val="11750975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en-US" dirty="0"/>
              <a:t>Full text of the Strategy of </a:t>
            </a:r>
            <a:r>
              <a:rPr lang="en-US" dirty="0" err="1"/>
              <a:t>Wrocław</a:t>
            </a:r>
            <a:r>
              <a:rPr lang="en-US" dirty="0"/>
              <a:t> University of Science and Technology</a:t>
            </a:r>
            <a:r>
              <a:rPr lang="pl-PL"/>
              <a:t>: pwr</a:t>
            </a:r>
            <a:r>
              <a:rPr lang="pl-PL" dirty="0"/>
              <a:t>.edu.pl/en/</a:t>
            </a:r>
            <a:r>
              <a:rPr lang="pl-PL" dirty="0" err="1"/>
              <a:t>university</a:t>
            </a:r>
            <a:r>
              <a:rPr lang="pl-PL" dirty="0"/>
              <a:t>/</a:t>
            </a:r>
            <a:r>
              <a:rPr lang="pl-PL" dirty="0" err="1"/>
              <a:t>about-us</a:t>
            </a:r>
            <a:r>
              <a:rPr lang="pl-PL" dirty="0"/>
              <a:t>/</a:t>
            </a:r>
            <a:r>
              <a:rPr lang="pl-PL" dirty="0" err="1"/>
              <a:t>strategy</a:t>
            </a:r>
            <a:endParaRPr lang="pl-PL" dirty="0"/>
          </a:p>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30</a:t>
            </a:fld>
            <a:endParaRPr lang="pl-PL"/>
          </a:p>
        </p:txBody>
      </p:sp>
    </p:spTree>
    <p:extLst>
      <p:ext uri="{BB962C8B-B14F-4D97-AF65-F5344CB8AC3E}">
        <p14:creationId xmlns:p14="http://schemas.microsoft.com/office/powerpoint/2010/main" val="33944768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31</a:t>
            </a:fld>
            <a:endParaRPr lang="pl-PL"/>
          </a:p>
        </p:txBody>
      </p:sp>
    </p:spTree>
    <p:extLst>
      <p:ext uri="{BB962C8B-B14F-4D97-AF65-F5344CB8AC3E}">
        <p14:creationId xmlns:p14="http://schemas.microsoft.com/office/powerpoint/2010/main" val="9973776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ajd tytułowy">
    <p:spTree>
      <p:nvGrpSpPr>
        <p:cNvPr id="1" name=""/>
        <p:cNvGrpSpPr/>
        <p:nvPr/>
      </p:nvGrpSpPr>
      <p:grpSpPr>
        <a:xfrm>
          <a:off x="0" y="0"/>
          <a:ext cx="0" cy="0"/>
          <a:chOff x="0" y="0"/>
          <a:chExt cx="0" cy="0"/>
        </a:xfrm>
      </p:grpSpPr>
      <p:sp>
        <p:nvSpPr>
          <p:cNvPr id="14" name="Tytuł 1"/>
          <p:cNvSpPr txBox="1">
            <a:spLocks/>
          </p:cNvSpPr>
          <p:nvPr userDrawn="1"/>
        </p:nvSpPr>
        <p:spPr bwMode="auto">
          <a:xfrm>
            <a:off x="386521" y="2420888"/>
            <a:ext cx="11521279"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algn="l" rtl="0" eaLnBrk="1" fontAlgn="base" hangingPunct="1">
              <a:spcBef>
                <a:spcPct val="0"/>
              </a:spcBef>
              <a:spcAft>
                <a:spcPct val="0"/>
              </a:spcAft>
              <a:defRPr sz="4000" b="1" cap="all">
                <a:solidFill>
                  <a:schemeClr val="tx1"/>
                </a:solidFill>
                <a:latin typeface="+mj-lt"/>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endParaRPr lang="pl-PL" sz="4000" kern="0" dirty="0">
              <a:latin typeface="Calibri" panose="020F0502020204030204" pitchFamily="34" charset="0"/>
            </a:endParaRPr>
          </a:p>
        </p:txBody>
      </p:sp>
      <p:sp>
        <p:nvSpPr>
          <p:cNvPr id="25" name="Symbol zastępczy obrazu 2"/>
          <p:cNvSpPr>
            <a:spLocks noGrp="1"/>
          </p:cNvSpPr>
          <p:nvPr>
            <p:ph type="pic" idx="1"/>
          </p:nvPr>
        </p:nvSpPr>
        <p:spPr>
          <a:xfrm>
            <a:off x="1871531" y="1988840"/>
            <a:ext cx="10152536" cy="47525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tekstu 2"/>
          <p:cNvSpPr>
            <a:spLocks noGrp="1"/>
          </p:cNvSpPr>
          <p:nvPr>
            <p:ph type="body" idx="11"/>
          </p:nvPr>
        </p:nvSpPr>
        <p:spPr>
          <a:xfrm>
            <a:off x="1871531" y="116632"/>
            <a:ext cx="10152536" cy="1728192"/>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6" name="Prostokąt 5">
            <a:extLst>
              <a:ext uri="{FF2B5EF4-FFF2-40B4-BE49-F238E27FC236}">
                <a16:creationId xmlns:a16="http://schemas.microsoft.com/office/drawing/2014/main" id="{9E7CDD04-1775-4B89-9BA5-D60136916089}"/>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grpSp>
        <p:nvGrpSpPr>
          <p:cNvPr id="8" name="Grupa 7">
            <a:extLst>
              <a:ext uri="{FF2B5EF4-FFF2-40B4-BE49-F238E27FC236}">
                <a16:creationId xmlns:a16="http://schemas.microsoft.com/office/drawing/2014/main" id="{760034B4-7555-46CE-A1A5-CFE7BB8D0276}"/>
              </a:ext>
            </a:extLst>
          </p:cNvPr>
          <p:cNvGrpSpPr/>
          <p:nvPr userDrawn="1"/>
        </p:nvGrpSpPr>
        <p:grpSpPr>
          <a:xfrm>
            <a:off x="-10568" y="3861048"/>
            <a:ext cx="1689485" cy="2729037"/>
            <a:chOff x="51853" y="4968724"/>
            <a:chExt cx="1152128" cy="1864160"/>
          </a:xfrm>
        </p:grpSpPr>
        <p:sp>
          <p:nvSpPr>
            <p:cNvPr id="10" name="Prostokąt 9">
              <a:extLst>
                <a:ext uri="{FF2B5EF4-FFF2-40B4-BE49-F238E27FC236}">
                  <a16:creationId xmlns:a16="http://schemas.microsoft.com/office/drawing/2014/main" id="{31E13C86-1EBD-4317-A03E-2E74AADF8BF1}"/>
                </a:ext>
              </a:extLst>
            </p:cNvPr>
            <p:cNvSpPr/>
            <p:nvPr/>
          </p:nvSpPr>
          <p:spPr>
            <a:xfrm>
              <a:off x="51853" y="4968724"/>
              <a:ext cx="1152128" cy="1864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grpSp>
          <p:nvGrpSpPr>
            <p:cNvPr id="11" name="Grupa 10">
              <a:extLst>
                <a:ext uri="{FF2B5EF4-FFF2-40B4-BE49-F238E27FC236}">
                  <a16:creationId xmlns:a16="http://schemas.microsoft.com/office/drawing/2014/main" id="{EFFD8CE4-1E05-422E-BB02-9D1B8F068CC8}"/>
                </a:ext>
              </a:extLst>
            </p:cNvPr>
            <p:cNvGrpSpPr/>
            <p:nvPr/>
          </p:nvGrpSpPr>
          <p:grpSpPr>
            <a:xfrm>
              <a:off x="148022" y="5085200"/>
              <a:ext cx="959791" cy="1631209"/>
              <a:chOff x="236508" y="5095666"/>
              <a:chExt cx="848695" cy="1442396"/>
            </a:xfrm>
          </p:grpSpPr>
          <p:pic>
            <p:nvPicPr>
              <p:cNvPr id="12" name="Symbol zastępczy obrazu 4">
                <a:extLst>
                  <a:ext uri="{FF2B5EF4-FFF2-40B4-BE49-F238E27FC236}">
                    <a16:creationId xmlns:a16="http://schemas.microsoft.com/office/drawing/2014/main" id="{679002DB-5401-47FC-946D-294B16650B29}"/>
                  </a:ext>
                </a:extLst>
              </p:cNvPr>
              <p:cNvPicPr>
                <a:picLocks noChangeAspect="1"/>
              </p:cNvPicPr>
              <p:nvPr/>
            </p:nvPicPr>
            <p:blipFill>
              <a:blip r:embed="rId2" cstate="screen">
                <a:extLst>
                  <a:ext uri="{28A0092B-C50C-407E-A947-70E740481C1C}">
                    <a14:useLocalDpi xmlns:a14="http://schemas.microsoft.com/office/drawing/2010/main"/>
                  </a:ext>
                </a:extLst>
              </a:blip>
              <a:srcRect t="-3149" r="-556"/>
              <a:stretch>
                <a:fillRect/>
              </a:stretch>
            </p:blipFill>
            <p:spPr bwMode="auto">
              <a:xfrm>
                <a:off x="308516" y="5577536"/>
                <a:ext cx="704678" cy="501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Obraz 12">
                <a:extLst>
                  <a:ext uri="{FF2B5EF4-FFF2-40B4-BE49-F238E27FC236}">
                    <a16:creationId xmlns:a16="http://schemas.microsoft.com/office/drawing/2014/main" id="{B05BC74C-4A5C-495A-9BB9-CC4C5947CB2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6478" y="5095666"/>
                <a:ext cx="828755" cy="377323"/>
              </a:xfrm>
              <a:prstGeom prst="rect">
                <a:avLst/>
              </a:prstGeom>
            </p:spPr>
          </p:pic>
          <p:pic>
            <p:nvPicPr>
              <p:cNvPr id="15" name="Obraz 14">
                <a:extLst>
                  <a:ext uri="{FF2B5EF4-FFF2-40B4-BE49-F238E27FC236}">
                    <a16:creationId xmlns:a16="http://schemas.microsoft.com/office/drawing/2014/main" id="{6BB674BC-E761-41A1-A988-174485F54E8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6508" y="6171449"/>
                <a:ext cx="848695" cy="366613"/>
              </a:xfrm>
              <a:prstGeom prst="rect">
                <a:avLst/>
              </a:prstGeom>
            </p:spPr>
          </p:pic>
        </p:grpSp>
      </p:grpSp>
      <p:pic>
        <p:nvPicPr>
          <p:cNvPr id="16" name="Obraz 15">
            <a:extLst>
              <a:ext uri="{FF2B5EF4-FFF2-40B4-BE49-F238E27FC236}">
                <a16:creationId xmlns:a16="http://schemas.microsoft.com/office/drawing/2014/main" id="{DCF58CAD-DD0B-46E8-B4DE-427B5580F0E8}"/>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3082" y="136681"/>
            <a:ext cx="1232561" cy="2127893"/>
          </a:xfrm>
          <a:prstGeom prst="rect">
            <a:avLst/>
          </a:prstGeom>
        </p:spPr>
      </p:pic>
    </p:spTree>
  </p:cSld>
  <p:clrMapOvr>
    <a:masterClrMapping/>
  </p:clrMapOvr>
  <p:transition>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lajd tytułowy">
    <p:spTree>
      <p:nvGrpSpPr>
        <p:cNvPr id="1" name=""/>
        <p:cNvGrpSpPr/>
        <p:nvPr/>
      </p:nvGrpSpPr>
      <p:grpSpPr>
        <a:xfrm>
          <a:off x="0" y="0"/>
          <a:ext cx="0" cy="0"/>
          <a:chOff x="0" y="0"/>
          <a:chExt cx="0" cy="0"/>
        </a:xfrm>
      </p:grpSpPr>
      <p:sp>
        <p:nvSpPr>
          <p:cNvPr id="15" name="Symbol zastępczy tekstu 2"/>
          <p:cNvSpPr>
            <a:spLocks noGrp="1"/>
          </p:cNvSpPr>
          <p:nvPr>
            <p:ph type="body" idx="10" hasCustomPrompt="1"/>
          </p:nvPr>
        </p:nvSpPr>
        <p:spPr>
          <a:xfrm>
            <a:off x="6272226" y="2492896"/>
            <a:ext cx="5751841" cy="1152128"/>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25" name="Symbol zastępczy obrazu 2"/>
          <p:cNvSpPr>
            <a:spLocks noGrp="1"/>
          </p:cNvSpPr>
          <p:nvPr>
            <p:ph type="pic" idx="1"/>
          </p:nvPr>
        </p:nvSpPr>
        <p:spPr>
          <a:xfrm>
            <a:off x="1871531" y="116632"/>
            <a:ext cx="4224469" cy="66247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10" name="Symbol zastępczy tekstu 2"/>
          <p:cNvSpPr>
            <a:spLocks noGrp="1"/>
          </p:cNvSpPr>
          <p:nvPr>
            <p:ph type="body" idx="11"/>
          </p:nvPr>
        </p:nvSpPr>
        <p:spPr>
          <a:xfrm>
            <a:off x="6272226" y="116632"/>
            <a:ext cx="5751841" cy="2232248"/>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8" name="Symbol zastępczy zawartości 2"/>
          <p:cNvSpPr>
            <a:spLocks noGrp="1"/>
          </p:cNvSpPr>
          <p:nvPr>
            <p:ph sz="half" idx="12"/>
          </p:nvPr>
        </p:nvSpPr>
        <p:spPr>
          <a:xfrm>
            <a:off x="6272225" y="3861048"/>
            <a:ext cx="5751843" cy="2880320"/>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0202CCF9-CF8F-4C55-90EC-1A6F6A7903CA}"/>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grpSp>
        <p:nvGrpSpPr>
          <p:cNvPr id="11" name="Grupa 10">
            <a:extLst>
              <a:ext uri="{FF2B5EF4-FFF2-40B4-BE49-F238E27FC236}">
                <a16:creationId xmlns:a16="http://schemas.microsoft.com/office/drawing/2014/main" id="{C69F34DC-2F41-4640-9F2F-2F1242A28938}"/>
              </a:ext>
            </a:extLst>
          </p:cNvPr>
          <p:cNvGrpSpPr/>
          <p:nvPr userDrawn="1"/>
        </p:nvGrpSpPr>
        <p:grpSpPr>
          <a:xfrm>
            <a:off x="-10568" y="3861048"/>
            <a:ext cx="1689485" cy="2729037"/>
            <a:chOff x="51853" y="4968724"/>
            <a:chExt cx="1152128" cy="1864160"/>
          </a:xfrm>
        </p:grpSpPr>
        <p:sp>
          <p:nvSpPr>
            <p:cNvPr id="12" name="Prostokąt 11">
              <a:extLst>
                <a:ext uri="{FF2B5EF4-FFF2-40B4-BE49-F238E27FC236}">
                  <a16:creationId xmlns:a16="http://schemas.microsoft.com/office/drawing/2014/main" id="{9D0A2651-88D1-40E1-9511-D606B8C9B914}"/>
                </a:ext>
              </a:extLst>
            </p:cNvPr>
            <p:cNvSpPr/>
            <p:nvPr/>
          </p:nvSpPr>
          <p:spPr>
            <a:xfrm>
              <a:off x="51853" y="4968724"/>
              <a:ext cx="1152128" cy="1864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grpSp>
          <p:nvGrpSpPr>
            <p:cNvPr id="13" name="Grupa 12">
              <a:extLst>
                <a:ext uri="{FF2B5EF4-FFF2-40B4-BE49-F238E27FC236}">
                  <a16:creationId xmlns:a16="http://schemas.microsoft.com/office/drawing/2014/main" id="{23434D0B-3D07-4AD2-864D-C00446353FD8}"/>
                </a:ext>
              </a:extLst>
            </p:cNvPr>
            <p:cNvGrpSpPr/>
            <p:nvPr/>
          </p:nvGrpSpPr>
          <p:grpSpPr>
            <a:xfrm>
              <a:off x="148022" y="5085200"/>
              <a:ext cx="959791" cy="1631209"/>
              <a:chOff x="236508" y="5095666"/>
              <a:chExt cx="848695" cy="1442396"/>
            </a:xfrm>
          </p:grpSpPr>
          <p:pic>
            <p:nvPicPr>
              <p:cNvPr id="14" name="Symbol zastępczy obrazu 4">
                <a:extLst>
                  <a:ext uri="{FF2B5EF4-FFF2-40B4-BE49-F238E27FC236}">
                    <a16:creationId xmlns:a16="http://schemas.microsoft.com/office/drawing/2014/main" id="{1F7F2A61-F1E1-481A-B901-83C758E8D6F4}"/>
                  </a:ext>
                </a:extLst>
              </p:cNvPr>
              <p:cNvPicPr>
                <a:picLocks noChangeAspect="1"/>
              </p:cNvPicPr>
              <p:nvPr/>
            </p:nvPicPr>
            <p:blipFill>
              <a:blip r:embed="rId2" cstate="screen">
                <a:extLst>
                  <a:ext uri="{28A0092B-C50C-407E-A947-70E740481C1C}">
                    <a14:useLocalDpi xmlns:a14="http://schemas.microsoft.com/office/drawing/2010/main"/>
                  </a:ext>
                </a:extLst>
              </a:blip>
              <a:srcRect t="-3149" r="-556"/>
              <a:stretch>
                <a:fillRect/>
              </a:stretch>
            </p:blipFill>
            <p:spPr bwMode="auto">
              <a:xfrm>
                <a:off x="308516" y="5577536"/>
                <a:ext cx="704678" cy="501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Obraz 15">
                <a:extLst>
                  <a:ext uri="{FF2B5EF4-FFF2-40B4-BE49-F238E27FC236}">
                    <a16:creationId xmlns:a16="http://schemas.microsoft.com/office/drawing/2014/main" id="{2DADD45C-CD6A-405C-AE07-9413DD06EE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6478" y="5095666"/>
                <a:ext cx="828755" cy="377323"/>
              </a:xfrm>
              <a:prstGeom prst="rect">
                <a:avLst/>
              </a:prstGeom>
            </p:spPr>
          </p:pic>
          <p:pic>
            <p:nvPicPr>
              <p:cNvPr id="17" name="Obraz 16">
                <a:extLst>
                  <a:ext uri="{FF2B5EF4-FFF2-40B4-BE49-F238E27FC236}">
                    <a16:creationId xmlns:a16="http://schemas.microsoft.com/office/drawing/2014/main" id="{D8B5C6A1-9B87-4AEE-AE24-44CAEE777D0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6508" y="6171449"/>
                <a:ext cx="848695" cy="366613"/>
              </a:xfrm>
              <a:prstGeom prst="rect">
                <a:avLst/>
              </a:prstGeom>
            </p:spPr>
          </p:pic>
        </p:grpSp>
      </p:grpSp>
      <p:pic>
        <p:nvPicPr>
          <p:cNvPr id="18" name="Obraz 17">
            <a:extLst>
              <a:ext uri="{FF2B5EF4-FFF2-40B4-BE49-F238E27FC236}">
                <a16:creationId xmlns:a16="http://schemas.microsoft.com/office/drawing/2014/main" id="{7E6D4A7C-65A9-4576-8FF2-0FC931B3F0C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3082" y="136681"/>
            <a:ext cx="1232561" cy="2127893"/>
          </a:xfrm>
          <a:prstGeom prst="rect">
            <a:avLst/>
          </a:prstGeom>
        </p:spPr>
      </p:pic>
    </p:spTree>
    <p:extLst>
      <p:ext uri="{BB962C8B-B14F-4D97-AF65-F5344CB8AC3E}">
        <p14:creationId xmlns:p14="http://schemas.microsoft.com/office/powerpoint/2010/main" val="3723557781"/>
      </p:ext>
    </p:extLst>
  </p:cSld>
  <p:clrMapOvr>
    <a:masterClrMapping/>
  </p:clrMapOvr>
  <p:transition>
    <p:randomBa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ytuł i zawartość">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Symbol zastępczy zawartości 2"/>
          <p:cNvSpPr>
            <a:spLocks noGrp="1"/>
          </p:cNvSpPr>
          <p:nvPr>
            <p:ph sz="half" idx="1"/>
          </p:nvPr>
        </p:nvSpPr>
        <p:spPr>
          <a:xfrm>
            <a:off x="1007433" y="1556792"/>
            <a:ext cx="11016635" cy="5256584"/>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8" name="Symbol zastępczy tekstu 2"/>
          <p:cNvSpPr>
            <a:spLocks noGrp="1"/>
          </p:cNvSpPr>
          <p:nvPr>
            <p:ph type="body" idx="10" hasCustomPrompt="1"/>
          </p:nvPr>
        </p:nvSpPr>
        <p:spPr>
          <a:xfrm>
            <a:off x="1007434" y="116632"/>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9" name="Symbol zastępczy tekstu 2"/>
          <p:cNvSpPr>
            <a:spLocks noGrp="1"/>
          </p:cNvSpPr>
          <p:nvPr>
            <p:ph type="body" idx="11"/>
          </p:nvPr>
        </p:nvSpPr>
        <p:spPr>
          <a:xfrm>
            <a:off x="1007433" y="620688"/>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7" name="Prostokąt 6">
            <a:extLst>
              <a:ext uri="{FF2B5EF4-FFF2-40B4-BE49-F238E27FC236}">
                <a16:creationId xmlns:a16="http://schemas.microsoft.com/office/drawing/2014/main" id="{95E35B8C-052A-4E87-AFE3-23CB4287E82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1" name="Obraz 10">
            <a:extLst>
              <a:ext uri="{FF2B5EF4-FFF2-40B4-BE49-F238E27FC236}">
                <a16:creationId xmlns:a16="http://schemas.microsoft.com/office/drawing/2014/main" id="{C745FA89-28AC-4FBB-89E6-A27F6A05DD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654661862"/>
      </p:ext>
    </p:extLst>
  </p:cSld>
  <p:clrMapOvr>
    <a:masterClrMapping/>
  </p:clrMapOvr>
  <p:transition>
    <p:randomBa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11556FE2-E72F-461A-9102-2D2C7AA3557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BCBC2882-3C14-4AAF-9532-27ABA1348C2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2158467259"/>
      </p:ext>
    </p:extLst>
  </p:cSld>
  <p:clrMapOvr>
    <a:masterClrMapping/>
  </p:clrMapOvr>
  <p:transition>
    <p:randomBa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wa elementy zawartośc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1007434" y="1628801"/>
            <a:ext cx="5376599" cy="5112567"/>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0" name="Symbol zastępczy zawartości 2"/>
          <p:cNvSpPr>
            <a:spLocks noGrp="1"/>
          </p:cNvSpPr>
          <p:nvPr>
            <p:ph sz="half" idx="11"/>
          </p:nvPr>
        </p:nvSpPr>
        <p:spPr>
          <a:xfrm>
            <a:off x="6576054" y="1628801"/>
            <a:ext cx="5477679" cy="5112566"/>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tekstu 2"/>
          <p:cNvSpPr>
            <a:spLocks noGrp="1"/>
          </p:cNvSpPr>
          <p:nvPr>
            <p:ph type="body" idx="10" hasCustomPrompt="1"/>
          </p:nvPr>
        </p:nvSpPr>
        <p:spPr>
          <a:xfrm>
            <a:off x="1007434" y="44624"/>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a:t>
            </a:r>
          </a:p>
        </p:txBody>
      </p:sp>
      <p:sp>
        <p:nvSpPr>
          <p:cNvPr id="13" name="Symbol zastępczy tekstu 2"/>
          <p:cNvSpPr>
            <a:spLocks noGrp="1"/>
          </p:cNvSpPr>
          <p:nvPr>
            <p:ph type="body" idx="12"/>
          </p:nvPr>
        </p:nvSpPr>
        <p:spPr>
          <a:xfrm>
            <a:off x="1007433" y="548680"/>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9" name="Prostokąt 8">
            <a:extLst>
              <a:ext uri="{FF2B5EF4-FFF2-40B4-BE49-F238E27FC236}">
                <a16:creationId xmlns:a16="http://schemas.microsoft.com/office/drawing/2014/main" id="{280645B5-E1A3-4F62-8214-256C3B7AAC69}"/>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4" name="Obraz 13">
            <a:extLst>
              <a:ext uri="{FF2B5EF4-FFF2-40B4-BE49-F238E27FC236}">
                <a16:creationId xmlns:a16="http://schemas.microsoft.com/office/drawing/2014/main" id="{554F77DB-EFFC-42BF-9D8B-7825CA6AAF7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668959180"/>
      </p:ext>
    </p:extLst>
  </p:cSld>
  <p:clrMapOvr>
    <a:masterClrMapping/>
  </p:clrMapOvr>
  <p:transition>
    <p:randomBa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równani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1" name="Symbol zastępczy zawartości 2"/>
          <p:cNvSpPr>
            <a:spLocks noGrp="1"/>
          </p:cNvSpPr>
          <p:nvPr>
            <p:ph sz="half" idx="1"/>
          </p:nvPr>
        </p:nvSpPr>
        <p:spPr>
          <a:xfrm>
            <a:off x="1007435"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zawartości 2"/>
          <p:cNvSpPr>
            <a:spLocks noGrp="1"/>
          </p:cNvSpPr>
          <p:nvPr>
            <p:ph sz="half" idx="11"/>
          </p:nvPr>
        </p:nvSpPr>
        <p:spPr>
          <a:xfrm>
            <a:off x="6672064"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6"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7" name="Symbol zastępczy tekstu 2"/>
          <p:cNvSpPr>
            <a:spLocks noGrp="1"/>
          </p:cNvSpPr>
          <p:nvPr>
            <p:ph type="body" idx="10" hasCustomPrompt="1"/>
          </p:nvPr>
        </p:nvSpPr>
        <p:spPr>
          <a:xfrm>
            <a:off x="1007435"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19" name="Symbol zastępczy tekstu 2"/>
          <p:cNvSpPr>
            <a:spLocks noGrp="1"/>
          </p:cNvSpPr>
          <p:nvPr>
            <p:ph type="body" idx="13" hasCustomPrompt="1"/>
          </p:nvPr>
        </p:nvSpPr>
        <p:spPr>
          <a:xfrm>
            <a:off x="6672064"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10" name="Prostokąt 9">
            <a:extLst>
              <a:ext uri="{FF2B5EF4-FFF2-40B4-BE49-F238E27FC236}">
                <a16:creationId xmlns:a16="http://schemas.microsoft.com/office/drawing/2014/main" id="{9BBEC6BB-DC69-46ED-ACBC-D533224FB4C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4" name="Obraz 13">
            <a:extLst>
              <a:ext uri="{FF2B5EF4-FFF2-40B4-BE49-F238E27FC236}">
                <a16:creationId xmlns:a16="http://schemas.microsoft.com/office/drawing/2014/main" id="{5AEF0916-A2BB-478E-8DA5-8731BE230B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479639312"/>
      </p:ext>
    </p:extLst>
  </p:cSld>
  <p:clrMapOvr>
    <a:masterClrMapping/>
  </p:clrMapOvr>
  <p:transition>
    <p:randomBa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Zawartość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911424" y="116632"/>
            <a:ext cx="4416491" cy="1318468"/>
          </a:xfrm>
        </p:spPr>
        <p:txBody>
          <a:bodyPr anchor="b"/>
          <a:lstStyle>
            <a:lvl1pPr algn="l">
              <a:defRPr sz="2000" b="1"/>
            </a:lvl1pPr>
          </a:lstStyle>
          <a:p>
            <a:r>
              <a:rPr lang="pl-PL" dirty="0"/>
              <a:t>Kliknij, aby edytować styl</a:t>
            </a:r>
          </a:p>
        </p:txBody>
      </p:sp>
      <p:sp>
        <p:nvSpPr>
          <p:cNvPr id="3" name="Symbol zastępczy zawartości 2"/>
          <p:cNvSpPr>
            <a:spLocks noGrp="1"/>
          </p:cNvSpPr>
          <p:nvPr>
            <p:ph idx="1"/>
          </p:nvPr>
        </p:nvSpPr>
        <p:spPr>
          <a:xfrm>
            <a:off x="5519936" y="116632"/>
            <a:ext cx="6528725" cy="66247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tekstu 3"/>
          <p:cNvSpPr>
            <a:spLocks noGrp="1"/>
          </p:cNvSpPr>
          <p:nvPr>
            <p:ph type="body" sz="half" idx="2"/>
          </p:nvPr>
        </p:nvSpPr>
        <p:spPr>
          <a:xfrm>
            <a:off x="911424" y="1435100"/>
            <a:ext cx="4416491" cy="53062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sp>
        <p:nvSpPr>
          <p:cNvPr id="8" name="Prostokąt 7">
            <a:extLst>
              <a:ext uri="{FF2B5EF4-FFF2-40B4-BE49-F238E27FC236}">
                <a16:creationId xmlns:a16="http://schemas.microsoft.com/office/drawing/2014/main" id="{FAFEE06C-70DD-46AA-AE62-48D3E81BC73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0" name="Obraz 9">
            <a:extLst>
              <a:ext uri="{FF2B5EF4-FFF2-40B4-BE49-F238E27FC236}">
                <a16:creationId xmlns:a16="http://schemas.microsoft.com/office/drawing/2014/main" id="{3C2464F6-66DF-4A46-8A86-0B3630C1D0E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472114310"/>
      </p:ext>
    </p:extLst>
  </p:cSld>
  <p:clrMapOvr>
    <a:masterClrMapping/>
  </p:clrMapOvr>
  <p:transition>
    <p:randomBa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Obraz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3005269" y="4800600"/>
            <a:ext cx="7315200" cy="566738"/>
          </a:xfrm>
        </p:spPr>
        <p:txBody>
          <a:bodyPr anchor="b"/>
          <a:lstStyle>
            <a:lvl1pPr algn="l">
              <a:defRPr sz="2000" b="1"/>
            </a:lvl1pPr>
          </a:lstStyle>
          <a:p>
            <a:r>
              <a:rPr lang="pl-PL" dirty="0"/>
              <a:t>Kliknij, aby edytować styl</a:t>
            </a:r>
          </a:p>
        </p:txBody>
      </p:sp>
      <p:sp>
        <p:nvSpPr>
          <p:cNvPr id="3" name="Symbol zastępczy obrazu 2"/>
          <p:cNvSpPr>
            <a:spLocks noGrp="1"/>
          </p:cNvSpPr>
          <p:nvPr>
            <p:ph type="pic" idx="1"/>
          </p:nvPr>
        </p:nvSpPr>
        <p:spPr>
          <a:xfrm>
            <a:off x="1007435" y="283"/>
            <a:ext cx="11184061" cy="47272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p:cNvSpPr>
            <a:spLocks noGrp="1"/>
          </p:cNvSpPr>
          <p:nvPr>
            <p:ph type="body" sz="half" idx="2"/>
          </p:nvPr>
        </p:nvSpPr>
        <p:spPr>
          <a:xfrm>
            <a:off x="3005269"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sp>
        <p:nvSpPr>
          <p:cNvPr id="8" name="Prostokąt 7">
            <a:extLst>
              <a:ext uri="{FF2B5EF4-FFF2-40B4-BE49-F238E27FC236}">
                <a16:creationId xmlns:a16="http://schemas.microsoft.com/office/drawing/2014/main" id="{029899A7-9DF2-4615-9957-8EA9C65E373E}"/>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0" name="Obraz 9">
            <a:extLst>
              <a:ext uri="{FF2B5EF4-FFF2-40B4-BE49-F238E27FC236}">
                <a16:creationId xmlns:a16="http://schemas.microsoft.com/office/drawing/2014/main" id="{8F03E46B-383B-4421-8915-8B79682C86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1663897851"/>
      </p:ext>
    </p:extLst>
  </p:cSld>
  <p:clrMapOvr>
    <a:masterClrMapping/>
  </p:clrMapOvr>
  <p:transition>
    <p:randomBa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ytuł i tekst pionowy">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1007435" y="116632"/>
            <a:ext cx="11041227" cy="1548656"/>
          </a:xfrm>
        </p:spPr>
        <p:txBody>
          <a:bodyPr/>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772817"/>
            <a:ext cx="11041227" cy="4968551"/>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5E10DC04-48FE-442B-BC7B-FE14E17E02B1}"/>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28F204A7-079D-49A7-8328-C671B8D94C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1486849646"/>
      </p:ext>
    </p:extLst>
  </p:cSld>
  <p:clrMapOvr>
    <a:masterClrMapping/>
  </p:clrMapOvr>
  <p:transition>
    <p:randomBa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ytuł pionowy i teks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116632"/>
            <a:ext cx="3209461" cy="6696744"/>
          </a:xfrm>
        </p:spPr>
        <p:txBody>
          <a:bodyPr vert="eaVert"/>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16632"/>
            <a:ext cx="7628565" cy="6696744"/>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57AEB442-FF0D-481E-AF40-2F51393F629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9F250CA9-3DF1-4E2D-912F-909A5F91642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1242358533"/>
      </p:ext>
    </p:extLst>
  </p:cSld>
  <p:clrMapOvr>
    <a:masterClrMapping/>
  </p:clrMapOvr>
  <p:transition>
    <p:randomBa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7F975590-437E-4878-96D9-7A550EE4CF56}"/>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7B7D74D7-3673-410E-9DBA-F88C1F04611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864294946"/>
      </p:ext>
    </p:extLst>
  </p:cSld>
  <p:clrMapOvr>
    <a:masterClrMapping/>
  </p:clrMapOvr>
  <p:transition>
    <p:randomBa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90340DCA-22CA-420D-AD0F-6F789213334C}"/>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EC68A9A4-0AE2-4A32-9742-3F7382DE0E7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230775954"/>
      </p:ext>
    </p:extLst>
  </p:cSld>
  <p:clrMapOvr>
    <a:masterClrMapping/>
  </p:clrMapOvr>
  <p:transition>
    <p:randomBa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E607F343-3677-4DCB-90BD-C750F4FFE2E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7E1B1A18-784F-4C85-AA5F-132FE6146F8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941992432"/>
      </p:ext>
    </p:extLst>
  </p:cSld>
  <p:clrMapOvr>
    <a:masterClrMapping/>
  </p:clrMapOvr>
  <p:transition>
    <p:randomBa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16D57692-9BF9-45FD-B039-7F12F381E17B}"/>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151A0E94-7FC8-4367-80D7-5C2F45EB7DD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974314176"/>
      </p:ext>
    </p:extLst>
  </p:cSld>
  <p:clrMapOvr>
    <a:masterClrMapping/>
  </p:clrMapOvr>
  <p:transition>
    <p:randomBa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5257862F-88F2-4730-9542-4848B0EEFBCF}"/>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B1623563-A01E-462F-9334-AA49FECC8E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428596804"/>
      </p:ext>
    </p:extLst>
  </p:cSld>
  <p:clrMapOvr>
    <a:masterClrMapping/>
  </p:clrMapOvr>
  <p:transition>
    <p:randomBa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8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F434D651-3378-43B3-873E-8664E17AEDD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728384AC-C8C4-45D1-83A3-F15A8BAC4D2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1129479807"/>
      </p:ext>
    </p:extLst>
  </p:cSld>
  <p:clrMapOvr>
    <a:masterClrMapping/>
  </p:clrMapOvr>
  <p:transition>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230" name="Rectangle 14"/>
          <p:cNvSpPr>
            <a:spLocks noGrp="1" noChangeArrowheads="1"/>
          </p:cNvSpPr>
          <p:nvPr>
            <p:ph type="title"/>
          </p:nvPr>
        </p:nvSpPr>
        <p:spPr bwMode="auto">
          <a:xfrm>
            <a:off x="143339" y="116632"/>
            <a:ext cx="11041227" cy="1548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l-PL" altLang="pl-PL" dirty="0"/>
              <a:t>Kliknij, aby edytować styl wzorca tytułu</a:t>
            </a:r>
          </a:p>
        </p:txBody>
      </p:sp>
      <p:sp>
        <p:nvSpPr>
          <p:cNvPr id="9231" name="Rectangle 15"/>
          <p:cNvSpPr>
            <a:spLocks noGrp="1" noChangeArrowheads="1"/>
          </p:cNvSpPr>
          <p:nvPr>
            <p:ph type="body" idx="1"/>
          </p:nvPr>
        </p:nvSpPr>
        <p:spPr bwMode="auto">
          <a:xfrm>
            <a:off x="143339" y="1772817"/>
            <a:ext cx="11041227" cy="4969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l-PL" altLang="pl-PL" dirty="0"/>
              <a:t>Kliknij, aby edytować style wzorca tekstu</a:t>
            </a:r>
          </a:p>
          <a:p>
            <a:pPr lvl="1"/>
            <a:r>
              <a:rPr lang="pl-PL" altLang="pl-PL" dirty="0"/>
              <a:t>Drugi poziom</a:t>
            </a:r>
          </a:p>
          <a:p>
            <a:pPr lvl="2"/>
            <a:r>
              <a:rPr lang="pl-PL" altLang="pl-PL" dirty="0"/>
              <a:t>Trzeci poziom</a:t>
            </a:r>
          </a:p>
          <a:p>
            <a:pPr lvl="3"/>
            <a:r>
              <a:rPr lang="pl-PL" altLang="pl-PL" dirty="0"/>
              <a:t>Czwarty poziom</a:t>
            </a:r>
          </a:p>
          <a:p>
            <a:pPr lvl="4"/>
            <a:r>
              <a:rPr lang="pl-PL" altLang="pl-PL" dirty="0"/>
              <a:t>Piąty poziom</a:t>
            </a:r>
          </a:p>
        </p:txBody>
      </p:sp>
    </p:spTree>
  </p:cSld>
  <p:clrMap bg1="lt1" tx1="dk1" bg2="lt2" tx2="dk2" accent1="accent1" accent2="accent2" accent3="accent3" accent4="accent4" accent5="accent5" accent6="accent6" hlink="hlink" folHlink="folHlink"/>
  <p:sldLayoutIdLst>
    <p:sldLayoutId id="2147483650" r:id="rId1"/>
    <p:sldLayoutId id="2147483662" r:id="rId2"/>
    <p:sldLayoutId id="2147483651" r:id="rId3"/>
    <p:sldLayoutId id="2147483652" r:id="rId4"/>
    <p:sldLayoutId id="2147483653" r:id="rId5"/>
    <p:sldLayoutId id="2147483654" r:id="rId6"/>
    <p:sldLayoutId id="2147483671" r:id="rId7"/>
    <p:sldLayoutId id="2147483672" r:id="rId8"/>
    <p:sldLayoutId id="2147483673" r:id="rId9"/>
    <p:sldLayoutId id="2147483674" r:id="rId10"/>
    <p:sldLayoutId id="2147483675" r:id="rId11"/>
    <p:sldLayoutId id="2147483676" r:id="rId12"/>
    <p:sldLayoutId id="2147483680" r:id="rId13"/>
    <p:sldLayoutId id="2147483684" r:id="rId14"/>
    <p:sldLayoutId id="2147483686" r:id="rId15"/>
    <p:sldLayoutId id="2147483688" r:id="rId16"/>
  </p:sldLayoutIdLst>
  <p:transition>
    <p:randomBar/>
  </p:transition>
  <p:txStyles>
    <p:title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Calibri" panose="020F0502020204030204" pitchFamily="34" charset="0"/>
        </a:defRPr>
      </a:lvl2pPr>
      <a:lvl3pPr marL="1143000" indent="-228600" algn="l" rtl="0" eaLnBrk="1" fontAlgn="base" hangingPunct="1">
        <a:spcBef>
          <a:spcPct val="20000"/>
        </a:spcBef>
        <a:spcAft>
          <a:spcPct val="0"/>
        </a:spcAft>
        <a:buChar char="•"/>
        <a:defRPr sz="2400">
          <a:solidFill>
            <a:schemeClr val="tx1"/>
          </a:solidFill>
          <a:latin typeface="Calibri" panose="020F0502020204030204" pitchFamily="34" charset="0"/>
        </a:defRPr>
      </a:lvl3pPr>
      <a:lvl4pPr marL="1600200" indent="-228600" algn="l" rtl="0" eaLnBrk="1" fontAlgn="base" hangingPunct="1">
        <a:spcBef>
          <a:spcPct val="20000"/>
        </a:spcBef>
        <a:spcAft>
          <a:spcPct val="0"/>
        </a:spcAft>
        <a:buChar char="–"/>
        <a:defRPr sz="2000">
          <a:solidFill>
            <a:schemeClr val="tx1"/>
          </a:solidFill>
          <a:latin typeface="Calibri" panose="020F0502020204030204" pitchFamily="34" charset="0"/>
        </a:defRPr>
      </a:lvl4pPr>
      <a:lvl5pPr marL="2057400" indent="-228600" algn="l" rtl="0" eaLnBrk="1" fontAlgn="base" hangingPunct="1">
        <a:spcBef>
          <a:spcPct val="20000"/>
        </a:spcBef>
        <a:spcAft>
          <a:spcPct val="0"/>
        </a:spcAft>
        <a:buChar char="»"/>
        <a:defRPr sz="2000">
          <a:solidFill>
            <a:schemeClr val="tx1"/>
          </a:solidFill>
          <a:latin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tiff"/></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sv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15.xml"/><Relationship Id="rId5" Type="http://schemas.openxmlformats.org/officeDocument/2006/relationships/image" Target="../media/image43.png"/><Relationship Id="rId4" Type="http://schemas.microsoft.com/office/2007/relationships/hdphoto" Target="../media/hdphoto4.wdp"/></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47.jpeg"/><Relationship Id="rId4" Type="http://schemas.openxmlformats.org/officeDocument/2006/relationships/image" Target="../media/image46.jpeg"/></Relationships>
</file>

<file path=ppt/slides/_rels/slide2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8" Type="http://schemas.microsoft.com/office/2007/relationships/hdphoto" Target="../media/hdphoto7.wdp"/><Relationship Id="rId13"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2.png"/><Relationship Id="rId12" Type="http://schemas.microsoft.com/office/2007/relationships/hdphoto" Target="../media/hdphoto9.wdp"/><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microsoft.com/office/2007/relationships/hdphoto" Target="../media/hdphoto6.wdp"/><Relationship Id="rId11" Type="http://schemas.openxmlformats.org/officeDocument/2006/relationships/image" Target="../media/image54.png"/><Relationship Id="rId5" Type="http://schemas.openxmlformats.org/officeDocument/2006/relationships/image" Target="../media/image51.png"/><Relationship Id="rId10" Type="http://schemas.microsoft.com/office/2007/relationships/hdphoto" Target="../media/hdphoto8.wdp"/><Relationship Id="rId4" Type="http://schemas.microsoft.com/office/2007/relationships/hdphoto" Target="../media/hdphoto5.wdp"/><Relationship Id="rId9" Type="http://schemas.openxmlformats.org/officeDocument/2006/relationships/image" Target="../media/image53.png"/><Relationship Id="rId14" Type="http://schemas.microsoft.com/office/2007/relationships/hdphoto" Target="../media/hdphoto10.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Symbol zastępczy obrazu 7">
            <a:extLst>
              <a:ext uri="{FF2B5EF4-FFF2-40B4-BE49-F238E27FC236}">
                <a16:creationId xmlns:a16="http://schemas.microsoft.com/office/drawing/2014/main" id="{F055BC46-0ED6-4E3E-82D3-2FD7C0824813}"/>
              </a:ext>
            </a:extLst>
          </p:cNvPr>
          <p:cNvPicPr>
            <a:picLocks noGrp="1" noChangeAspect="1"/>
          </p:cNvPicPr>
          <p:nvPr>
            <p:ph type="pic" idx="1"/>
          </p:nvPr>
        </p:nvPicPr>
        <p:blipFill rotWithShape="1">
          <a:blip r:embed="rId3" cstate="screen">
            <a:extLst>
              <a:ext uri="{28A0092B-C50C-407E-A947-70E740481C1C}">
                <a14:useLocalDpi xmlns:a14="http://schemas.microsoft.com/office/drawing/2010/main"/>
              </a:ext>
            </a:extLst>
          </a:blip>
          <a:srcRect r="-1"/>
          <a:stretch/>
        </p:blipFill>
        <p:spPr>
          <a:xfrm>
            <a:off x="1654091" y="0"/>
            <a:ext cx="10560496" cy="6858000"/>
          </a:xfrm>
        </p:spPr>
      </p:pic>
      <p:sp>
        <p:nvSpPr>
          <p:cNvPr id="6" name="Prostokąt 5">
            <a:extLst>
              <a:ext uri="{FF2B5EF4-FFF2-40B4-BE49-F238E27FC236}">
                <a16:creationId xmlns:a16="http://schemas.microsoft.com/office/drawing/2014/main" id="{6B5B243E-1F22-49C2-8B21-796511A1E8DD}"/>
              </a:ext>
            </a:extLst>
          </p:cNvPr>
          <p:cNvSpPr/>
          <p:nvPr/>
        </p:nvSpPr>
        <p:spPr>
          <a:xfrm flipH="1">
            <a:off x="1656184" y="0"/>
            <a:ext cx="10560496" cy="6858000"/>
          </a:xfrm>
          <a:prstGeom prst="rect">
            <a:avLst/>
          </a:prstGeom>
          <a:solidFill>
            <a:srgbClr val="C00000">
              <a:alpha val="11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10" name="Prostokąt 9">
            <a:extLst>
              <a:ext uri="{FF2B5EF4-FFF2-40B4-BE49-F238E27FC236}">
                <a16:creationId xmlns:a16="http://schemas.microsoft.com/office/drawing/2014/main" id="{AB36AAAC-1D7C-4393-863E-33DDDD21B3DF}"/>
              </a:ext>
            </a:extLst>
          </p:cNvPr>
          <p:cNvSpPr/>
          <p:nvPr/>
        </p:nvSpPr>
        <p:spPr>
          <a:xfrm>
            <a:off x="1669182" y="3861048"/>
            <a:ext cx="10522818"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11" name="Symbol zastępczy tekstu 2">
            <a:extLst>
              <a:ext uri="{FF2B5EF4-FFF2-40B4-BE49-F238E27FC236}">
                <a16:creationId xmlns:a16="http://schemas.microsoft.com/office/drawing/2014/main" id="{FA0B9CF3-5A5A-42D3-AB02-502EB5347275}"/>
              </a:ext>
            </a:extLst>
          </p:cNvPr>
          <p:cNvSpPr txBox="1">
            <a:spLocks/>
          </p:cNvSpPr>
          <p:nvPr/>
        </p:nvSpPr>
        <p:spPr bwMode="auto">
          <a:xfrm>
            <a:off x="2567608" y="4437112"/>
            <a:ext cx="9281382" cy="1407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fontScale="92500" lnSpcReduction="20000"/>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r>
              <a:rPr lang="en-US" altLang="pl-PL" kern="0" cap="all" dirty="0" err="1">
                <a:solidFill>
                  <a:schemeClr val="bg1"/>
                </a:solidFill>
              </a:rPr>
              <a:t>Wroc</a:t>
            </a:r>
            <a:r>
              <a:rPr lang="pl-PL" altLang="pl-PL" kern="0" cap="all" dirty="0">
                <a:solidFill>
                  <a:schemeClr val="bg1"/>
                </a:solidFill>
              </a:rPr>
              <a:t>Ł</a:t>
            </a:r>
            <a:r>
              <a:rPr lang="en-US" altLang="pl-PL" kern="0" cap="all" dirty="0">
                <a:solidFill>
                  <a:schemeClr val="bg1"/>
                </a:solidFill>
              </a:rPr>
              <a:t>aw University </a:t>
            </a:r>
            <a:br>
              <a:rPr lang="pl-PL" altLang="pl-PL" kern="0" cap="all" dirty="0">
                <a:solidFill>
                  <a:schemeClr val="bg1"/>
                </a:solidFill>
              </a:rPr>
            </a:br>
            <a:r>
              <a:rPr lang="en-US" altLang="pl-PL" kern="0" cap="all" dirty="0">
                <a:solidFill>
                  <a:schemeClr val="bg1"/>
                </a:solidFill>
              </a:rPr>
              <a:t>of </a:t>
            </a:r>
            <a:r>
              <a:rPr lang="pl-PL" altLang="pl-PL" kern="0" cap="all" dirty="0">
                <a:solidFill>
                  <a:schemeClr val="bg1"/>
                </a:solidFill>
              </a:rPr>
              <a:t>Science and </a:t>
            </a:r>
            <a:r>
              <a:rPr lang="en-US" altLang="pl-PL" kern="0" cap="all" dirty="0">
                <a:solidFill>
                  <a:schemeClr val="bg1"/>
                </a:solidFill>
              </a:rPr>
              <a:t>Technology</a:t>
            </a:r>
            <a:endParaRPr lang="pl-PL" altLang="pl-PL" kern="0" cap="all" dirty="0">
              <a:solidFill>
                <a:schemeClr val="bg1"/>
              </a:solidFill>
            </a:endParaRPr>
          </a:p>
        </p:txBody>
      </p:sp>
    </p:spTree>
    <p:extLst>
      <p:ext uri="{BB962C8B-B14F-4D97-AF65-F5344CB8AC3E}">
        <p14:creationId xmlns:p14="http://schemas.microsoft.com/office/powerpoint/2010/main" val="4059102485"/>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extLst mod="1"/>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D6F65D83-4E60-49E0-9886-CB66D36D1A2C}"/>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Rectangle 2"/>
          <p:cNvSpPr txBox="1">
            <a:spLocks/>
          </p:cNvSpPr>
          <p:nvPr/>
        </p:nvSpPr>
        <p:spPr>
          <a:xfrm>
            <a:off x="1271464" y="1"/>
            <a:ext cx="5688632" cy="1311564"/>
          </a:xfrm>
          <a:prstGeom prst="rect">
            <a:avLst/>
          </a:prstGeom>
        </p:spPr>
        <p:txBody>
          <a:bodyPr anchor="ctr">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defRPr/>
            </a:pPr>
            <a:r>
              <a:rPr lang="en-US" sz="3200" b="1" dirty="0" err="1">
                <a:solidFill>
                  <a:srgbClr val="B11D09"/>
                </a:solidFill>
                <a:ea typeface="Microsoft YaHei" pitchFamily="34" charset="-122"/>
                <a:cs typeface="Calibri" pitchFamily="34" charset="0"/>
              </a:rPr>
              <a:t>Wroc</a:t>
            </a:r>
            <a:r>
              <a:rPr lang="pl-PL" sz="3200" b="1" dirty="0">
                <a:solidFill>
                  <a:srgbClr val="B11D09"/>
                </a:solidFill>
                <a:ea typeface="Microsoft YaHei" pitchFamily="34" charset="-122"/>
                <a:cs typeface="Calibri" pitchFamily="34" charset="0"/>
              </a:rPr>
              <a:t>ł</a:t>
            </a:r>
            <a:r>
              <a:rPr lang="en-US" sz="3200" b="1" dirty="0">
                <a:solidFill>
                  <a:srgbClr val="B11D09"/>
                </a:solidFill>
                <a:ea typeface="Microsoft YaHei" pitchFamily="34" charset="-122"/>
                <a:cs typeface="Calibri" pitchFamily="34" charset="0"/>
              </a:rPr>
              <a:t>aw University </a:t>
            </a:r>
            <a:br>
              <a:rPr lang="pl-PL" sz="3200" b="1" dirty="0">
                <a:solidFill>
                  <a:srgbClr val="B11D09"/>
                </a:solidFill>
                <a:ea typeface="Microsoft YaHei" pitchFamily="34" charset="-122"/>
                <a:cs typeface="Calibri" pitchFamily="34" charset="0"/>
              </a:rPr>
            </a:br>
            <a:r>
              <a:rPr lang="en-US" sz="3200" b="1" dirty="0">
                <a:solidFill>
                  <a:srgbClr val="B11D09"/>
                </a:solidFill>
                <a:ea typeface="Microsoft YaHei" pitchFamily="34" charset="-122"/>
                <a:cs typeface="Calibri" pitchFamily="34" charset="0"/>
              </a:rPr>
              <a:t>of Science and Technology</a:t>
            </a:r>
            <a:endParaRPr lang="pl-PL" altLang="pl-PL" sz="3200" b="1" dirty="0">
              <a:solidFill>
                <a:srgbClr val="B11D09"/>
              </a:solidFill>
              <a:ea typeface="Microsoft YaHei" pitchFamily="34" charset="-122"/>
              <a:cs typeface="Calibri" pitchFamily="34" charset="0"/>
            </a:endParaRPr>
          </a:p>
        </p:txBody>
      </p:sp>
      <p:sp>
        <p:nvSpPr>
          <p:cNvPr id="8" name="pole tekstowe 8"/>
          <p:cNvSpPr txBox="1">
            <a:spLocks noChangeArrowheads="1"/>
          </p:cNvSpPr>
          <p:nvPr/>
        </p:nvSpPr>
        <p:spPr bwMode="auto">
          <a:xfrm>
            <a:off x="1271464" y="1457489"/>
            <a:ext cx="6413794"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0" eaLnBrk="1" hangingPunct="1">
              <a:spcBef>
                <a:spcPct val="0"/>
              </a:spcBef>
            </a:pPr>
            <a:r>
              <a:rPr lang="en-US" altLang="pl-PL" sz="2000" dirty="0">
                <a:latin typeface="Calibri" pitchFamily="34" charset="0"/>
                <a:cs typeface="Calibri" pitchFamily="34" charset="0"/>
              </a:rPr>
              <a:t>Today’s </a:t>
            </a:r>
            <a:r>
              <a:rPr lang="en-US" altLang="pl-PL" sz="2000" dirty="0" err="1">
                <a:latin typeface="Calibri" pitchFamily="34" charset="0"/>
                <a:cs typeface="Calibri" pitchFamily="34" charset="0"/>
              </a:rPr>
              <a:t>Wroc</a:t>
            </a:r>
            <a:r>
              <a:rPr lang="pl-PL" altLang="pl-PL" sz="2000" dirty="0">
                <a:latin typeface="Calibri" pitchFamily="34" charset="0"/>
                <a:cs typeface="Calibri" pitchFamily="34" charset="0"/>
              </a:rPr>
              <a:t>ł</a:t>
            </a:r>
            <a:r>
              <a:rPr lang="en-US" altLang="pl-PL" sz="2000" dirty="0">
                <a:latin typeface="Calibri" pitchFamily="34" charset="0"/>
                <a:cs typeface="Calibri" pitchFamily="34" charset="0"/>
              </a:rPr>
              <a:t>aw University of Science and Technology </a:t>
            </a:r>
            <a:br>
              <a:rPr lang="pl-PL" altLang="pl-PL" sz="2000" dirty="0">
                <a:latin typeface="Calibri" pitchFamily="34" charset="0"/>
                <a:cs typeface="Calibri" pitchFamily="34" charset="0"/>
              </a:rPr>
            </a:br>
            <a:r>
              <a:rPr lang="en-US" altLang="pl-PL" sz="2000" dirty="0">
                <a:latin typeface="Calibri" pitchFamily="34" charset="0"/>
                <a:cs typeface="Calibri" pitchFamily="34" charset="0"/>
              </a:rPr>
              <a:t>is the heir to the material legacy of the German </a:t>
            </a:r>
            <a:r>
              <a:rPr lang="en-US" altLang="pl-PL" sz="2000" dirty="0" err="1">
                <a:latin typeface="Calibri" pitchFamily="34" charset="0"/>
                <a:cs typeface="Calibri" pitchFamily="34" charset="0"/>
              </a:rPr>
              <a:t>Königliche</a:t>
            </a:r>
            <a:r>
              <a:rPr lang="en-US" altLang="pl-PL" sz="2000" dirty="0">
                <a:latin typeface="Calibri" pitchFamily="34" charset="0"/>
                <a:cs typeface="Calibri" pitchFamily="34" charset="0"/>
              </a:rPr>
              <a:t> </a:t>
            </a:r>
            <a:r>
              <a:rPr lang="en-US" altLang="pl-PL" sz="2000" dirty="0" err="1">
                <a:latin typeface="Calibri" pitchFamily="34" charset="0"/>
                <a:cs typeface="Calibri" pitchFamily="34" charset="0"/>
              </a:rPr>
              <a:t>Technische</a:t>
            </a:r>
            <a:r>
              <a:rPr lang="en-US" altLang="pl-PL" sz="2000" dirty="0">
                <a:latin typeface="Calibri" pitchFamily="34" charset="0"/>
                <a:cs typeface="Calibri" pitchFamily="34" charset="0"/>
              </a:rPr>
              <a:t> Hochschule Breslau and the intellectual and research traditions of the </a:t>
            </a:r>
            <a:r>
              <a:rPr lang="en-US" altLang="pl-PL" sz="2000" dirty="0" err="1">
                <a:latin typeface="Calibri" pitchFamily="34" charset="0"/>
                <a:cs typeface="Calibri" pitchFamily="34" charset="0"/>
              </a:rPr>
              <a:t>Lviv</a:t>
            </a:r>
            <a:r>
              <a:rPr lang="en-US" altLang="pl-PL" sz="2000" dirty="0">
                <a:latin typeface="Calibri" pitchFamily="34" charset="0"/>
                <a:cs typeface="Calibri" pitchFamily="34" charset="0"/>
              </a:rPr>
              <a:t> University of Technology. </a:t>
            </a:r>
            <a:endParaRPr lang="pl-PL" altLang="pl-PL" sz="2000" dirty="0">
              <a:latin typeface="Calibri" pitchFamily="34" charset="0"/>
              <a:cs typeface="Calibri" pitchFamily="34" charset="0"/>
            </a:endParaRPr>
          </a:p>
          <a:p>
            <a:pPr marL="0" lvl="1" indent="0" eaLnBrk="1" hangingPunct="1">
              <a:spcBef>
                <a:spcPct val="0"/>
              </a:spcBef>
            </a:pPr>
            <a:endParaRPr lang="pl-PL" altLang="pl-PL" sz="2000" dirty="0">
              <a:latin typeface="Calibri" pitchFamily="34" charset="0"/>
              <a:cs typeface="Calibri" pitchFamily="34" charset="0"/>
            </a:endParaRPr>
          </a:p>
          <a:p>
            <a:pPr marL="0" lvl="1" indent="0" eaLnBrk="1" hangingPunct="1">
              <a:spcBef>
                <a:spcPct val="0"/>
              </a:spcBef>
            </a:pPr>
            <a:r>
              <a:rPr lang="en-US" altLang="pl-PL" sz="2000" b="1" dirty="0">
                <a:latin typeface="Calibri" pitchFamily="34" charset="0"/>
                <a:cs typeface="Calibri" pitchFamily="34" charset="0"/>
              </a:rPr>
              <a:t>The university is using its current name since 1945.</a:t>
            </a:r>
            <a:r>
              <a:rPr lang="en-US" altLang="pl-PL" sz="2000" dirty="0">
                <a:latin typeface="Calibri" pitchFamily="34" charset="0"/>
                <a:cs typeface="Calibri" pitchFamily="34" charset="0"/>
              </a:rPr>
              <a:t> </a:t>
            </a:r>
            <a:br>
              <a:rPr lang="pl-PL" altLang="pl-PL" sz="2000" dirty="0">
                <a:latin typeface="Calibri" pitchFamily="34" charset="0"/>
                <a:cs typeface="Calibri" pitchFamily="34" charset="0"/>
              </a:rPr>
            </a:br>
            <a:r>
              <a:rPr lang="en-US" altLang="pl-PL" sz="2000" dirty="0">
                <a:latin typeface="Calibri" pitchFamily="34" charset="0"/>
                <a:cs typeface="Calibri" pitchFamily="34" charset="0"/>
              </a:rPr>
              <a:t>It was established and </a:t>
            </a:r>
            <a:r>
              <a:rPr lang="en-US" altLang="pl-PL" sz="2000" dirty="0" err="1">
                <a:latin typeface="Calibri" pitchFamily="34" charset="0"/>
                <a:cs typeface="Calibri" pitchFamily="34" charset="0"/>
              </a:rPr>
              <a:t>organised</a:t>
            </a:r>
            <a:r>
              <a:rPr lang="en-US" altLang="pl-PL" sz="2000" dirty="0">
                <a:latin typeface="Calibri" pitchFamily="34" charset="0"/>
                <a:cs typeface="Calibri" pitchFamily="34" charset="0"/>
              </a:rPr>
              <a:t> by scientists from </a:t>
            </a:r>
            <a:r>
              <a:rPr lang="en-US" altLang="pl-PL" sz="2000" dirty="0" err="1">
                <a:latin typeface="Calibri" pitchFamily="34" charset="0"/>
                <a:cs typeface="Calibri" pitchFamily="34" charset="0"/>
              </a:rPr>
              <a:t>Lviv</a:t>
            </a:r>
            <a:r>
              <a:rPr lang="en-US" altLang="pl-PL" sz="2000" dirty="0">
                <a:latin typeface="Calibri" pitchFamily="34" charset="0"/>
                <a:cs typeface="Calibri" pitchFamily="34" charset="0"/>
              </a:rPr>
              <a:t> and Warsaw. Since the very beginning of its existence, it has been an important </a:t>
            </a:r>
            <a:r>
              <a:rPr lang="en-US" altLang="pl-PL" sz="2000" dirty="0" err="1">
                <a:latin typeface="Calibri" pitchFamily="34" charset="0"/>
                <a:cs typeface="Calibri" pitchFamily="34" charset="0"/>
              </a:rPr>
              <a:t>centre</a:t>
            </a:r>
            <a:r>
              <a:rPr lang="en-US" altLang="pl-PL" sz="2000" dirty="0">
                <a:latin typeface="Calibri" pitchFamily="34" charset="0"/>
                <a:cs typeface="Calibri" pitchFamily="34" charset="0"/>
              </a:rPr>
              <a:t> of technical education.</a:t>
            </a:r>
          </a:p>
          <a:p>
            <a:pPr marL="0" lvl="1" indent="0" eaLnBrk="1" hangingPunct="1">
              <a:spcBef>
                <a:spcPct val="0"/>
              </a:spcBef>
            </a:pPr>
            <a:br>
              <a:rPr lang="pl-PL" altLang="pl-PL" sz="2000" dirty="0">
                <a:latin typeface="Calibri" pitchFamily="34" charset="0"/>
                <a:cs typeface="Calibri" pitchFamily="34" charset="0"/>
              </a:rPr>
            </a:br>
            <a:r>
              <a:rPr lang="en-US" altLang="pl-PL" sz="2000" b="1" dirty="0">
                <a:latin typeface="Calibri" pitchFamily="34" charset="0"/>
                <a:cs typeface="Calibri" pitchFamily="34" charset="0"/>
              </a:rPr>
              <a:t>Today it is one the best technical universities in Poland </a:t>
            </a:r>
            <a:br>
              <a:rPr lang="pl-PL" altLang="pl-PL" sz="2000" dirty="0">
                <a:latin typeface="Calibri" pitchFamily="34" charset="0"/>
                <a:cs typeface="Calibri" pitchFamily="34" charset="0"/>
              </a:rPr>
            </a:br>
            <a:r>
              <a:rPr lang="en-US" altLang="pl-PL" sz="2000" dirty="0">
                <a:latin typeface="Calibri" pitchFamily="34" charset="0"/>
                <a:cs typeface="Calibri" pitchFamily="34" charset="0"/>
              </a:rPr>
              <a:t>– </a:t>
            </a:r>
            <a:r>
              <a:rPr lang="pl-PL" altLang="pl-PL" sz="2000" dirty="0">
                <a:latin typeface="Calibri" pitchFamily="34" charset="0"/>
                <a:cs typeface="Calibri" pitchFamily="34" charset="0"/>
              </a:rPr>
              <a:t> 21 498 </a:t>
            </a:r>
            <a:r>
              <a:rPr lang="en-US" altLang="pl-PL" sz="2000" dirty="0">
                <a:latin typeface="Calibri" pitchFamily="34" charset="0"/>
                <a:cs typeface="Calibri" pitchFamily="34" charset="0"/>
              </a:rPr>
              <a:t>students study here under the guidance </a:t>
            </a:r>
            <a:br>
              <a:rPr lang="pl-PL" altLang="pl-PL" sz="2000" dirty="0">
                <a:latin typeface="Calibri" pitchFamily="34" charset="0"/>
                <a:cs typeface="Calibri" pitchFamily="34" charset="0"/>
              </a:rPr>
            </a:br>
            <a:r>
              <a:rPr lang="pl-PL" altLang="pl-PL" sz="2000" dirty="0">
                <a:latin typeface="Calibri" pitchFamily="34" charset="0"/>
                <a:cs typeface="Calibri" pitchFamily="34" charset="0"/>
              </a:rPr>
              <a:t>of 2 296 </a:t>
            </a:r>
            <a:r>
              <a:rPr lang="en-US" altLang="pl-PL" sz="2000" dirty="0">
                <a:latin typeface="Calibri" pitchFamily="34" charset="0"/>
                <a:cs typeface="Calibri" pitchFamily="34" charset="0"/>
              </a:rPr>
              <a:t>academic teachers, at 1</a:t>
            </a:r>
            <a:r>
              <a:rPr lang="pl-PL" altLang="pl-PL" sz="2000" dirty="0">
                <a:latin typeface="Calibri" pitchFamily="34" charset="0"/>
                <a:cs typeface="Calibri" pitchFamily="34" charset="0"/>
              </a:rPr>
              <a:t>4</a:t>
            </a:r>
            <a:r>
              <a:rPr lang="en-US" altLang="pl-PL" sz="2000" dirty="0">
                <a:latin typeface="Calibri" pitchFamily="34" charset="0"/>
                <a:cs typeface="Calibri" pitchFamily="34" charset="0"/>
              </a:rPr>
              <a:t> Faculties in </a:t>
            </a:r>
            <a:r>
              <a:rPr lang="en-US" altLang="pl-PL" sz="2000" dirty="0" err="1">
                <a:latin typeface="Calibri" pitchFamily="34" charset="0"/>
                <a:cs typeface="Calibri" pitchFamily="34" charset="0"/>
              </a:rPr>
              <a:t>Wrocław</a:t>
            </a:r>
            <a:r>
              <a:rPr lang="pl-PL" altLang="pl-PL" sz="2000" dirty="0">
                <a:latin typeface="Calibri" pitchFamily="34" charset="0"/>
                <a:cs typeface="Calibri" pitchFamily="34" charset="0"/>
              </a:rPr>
              <a:t> </a:t>
            </a:r>
            <a:br>
              <a:rPr lang="pl-PL" altLang="pl-PL" sz="2000" dirty="0">
                <a:latin typeface="Calibri" pitchFamily="34" charset="0"/>
                <a:cs typeface="Calibri" pitchFamily="34" charset="0"/>
              </a:rPr>
            </a:br>
            <a:r>
              <a:rPr lang="pl-PL" altLang="pl-PL" sz="2000" dirty="0">
                <a:latin typeface="Calibri" pitchFamily="34" charset="0"/>
                <a:cs typeface="Calibri" pitchFamily="34" charset="0"/>
              </a:rPr>
              <a:t>and 3 </a:t>
            </a:r>
            <a:r>
              <a:rPr lang="pl-PL" altLang="pl-PL" sz="2000" dirty="0" err="1">
                <a:latin typeface="Calibri" pitchFamily="34" charset="0"/>
                <a:cs typeface="Calibri" pitchFamily="34" charset="0"/>
              </a:rPr>
              <a:t>branches</a:t>
            </a:r>
            <a:r>
              <a:rPr lang="en-US" altLang="pl-PL" sz="2000" dirty="0">
                <a:latin typeface="Calibri" pitchFamily="34" charset="0"/>
                <a:cs typeface="Calibri" pitchFamily="34" charset="0"/>
              </a:rPr>
              <a:t> </a:t>
            </a:r>
            <a:r>
              <a:rPr lang="pl-PL" altLang="pl-PL" sz="2000" dirty="0">
                <a:latin typeface="Calibri" pitchFamily="34" charset="0"/>
                <a:cs typeface="Calibri" pitchFamily="34" charset="0"/>
              </a:rPr>
              <a:t>in </a:t>
            </a:r>
            <a:r>
              <a:rPr lang="en-US" altLang="pl-PL" sz="2000" dirty="0">
                <a:latin typeface="Calibri" pitchFamily="34" charset="0"/>
                <a:cs typeface="Calibri" pitchFamily="34" charset="0"/>
              </a:rPr>
              <a:t>Jelenia G</a:t>
            </a:r>
            <a:r>
              <a:rPr lang="pl-PL" altLang="pl-PL" sz="2000" dirty="0">
                <a:latin typeface="Calibri" pitchFamily="34" charset="0"/>
                <a:cs typeface="Calibri" pitchFamily="34" charset="0"/>
              </a:rPr>
              <a:t>o</a:t>
            </a:r>
            <a:r>
              <a:rPr lang="en-US" altLang="pl-PL" sz="2000" dirty="0">
                <a:latin typeface="Calibri" pitchFamily="34" charset="0"/>
                <a:cs typeface="Calibri" pitchFamily="34" charset="0"/>
              </a:rPr>
              <a:t>ra, Legnica, </a:t>
            </a:r>
            <a:r>
              <a:rPr lang="en-US" altLang="pl-PL" sz="2000" dirty="0" err="1">
                <a:latin typeface="Calibri" pitchFamily="34" charset="0"/>
                <a:cs typeface="Calibri" pitchFamily="34" charset="0"/>
              </a:rPr>
              <a:t>Wa</a:t>
            </a:r>
            <a:r>
              <a:rPr lang="pl-PL" altLang="pl-PL" sz="2000" dirty="0">
                <a:latin typeface="Calibri" pitchFamily="34" charset="0"/>
                <a:cs typeface="Calibri" pitchFamily="34" charset="0"/>
              </a:rPr>
              <a:t>l</a:t>
            </a:r>
            <a:r>
              <a:rPr lang="en-US" altLang="pl-PL" sz="2000" dirty="0" err="1">
                <a:latin typeface="Calibri" pitchFamily="34" charset="0"/>
                <a:cs typeface="Calibri" pitchFamily="34" charset="0"/>
              </a:rPr>
              <a:t>brzych</a:t>
            </a:r>
            <a:r>
              <a:rPr lang="en-US" altLang="pl-PL" sz="2000" dirty="0">
                <a:latin typeface="Calibri" pitchFamily="34" charset="0"/>
                <a:cs typeface="Calibri" pitchFamily="34" charset="0"/>
              </a:rPr>
              <a:t>.</a:t>
            </a:r>
          </a:p>
        </p:txBody>
      </p:sp>
      <p:pic>
        <p:nvPicPr>
          <p:cNvPr id="6" name="Picture 5"/>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435314" y="4289738"/>
            <a:ext cx="3600400" cy="2451630"/>
          </a:xfrm>
          <a:prstGeom prst="round1Rect">
            <a:avLst>
              <a:gd name="adj" fmla="val 0"/>
            </a:avLst>
          </a:prstGeom>
          <a:solidFill>
            <a:srgbClr val="FFFFFF">
              <a:shade val="85000"/>
            </a:srgbClr>
          </a:solidFill>
          <a:ln>
            <a:noFill/>
          </a:ln>
          <a:effectLst/>
        </p:spPr>
      </p:pic>
      <p:pic>
        <p:nvPicPr>
          <p:cNvPr id="10" name="Obraz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35313" y="1772816"/>
            <a:ext cx="3600401" cy="2360832"/>
          </a:xfrm>
          <a:prstGeom prst="rect">
            <a:avLst/>
          </a:prstGeom>
        </p:spPr>
      </p:pic>
      <p:pic>
        <p:nvPicPr>
          <p:cNvPr id="11" name="Obraz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55661" y="158020"/>
            <a:ext cx="1262039" cy="1458708"/>
          </a:xfrm>
          <a:prstGeom prst="rect">
            <a:avLst/>
          </a:prstGeom>
        </p:spPr>
      </p:pic>
      <p:pic>
        <p:nvPicPr>
          <p:cNvPr id="16" name="Obraz 15">
            <a:extLst>
              <a:ext uri="{FF2B5EF4-FFF2-40B4-BE49-F238E27FC236}">
                <a16:creationId xmlns:a16="http://schemas.microsoft.com/office/drawing/2014/main" id="{F770C161-CCD6-453F-83BE-369A0C8833A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666171" y="147198"/>
            <a:ext cx="933047" cy="1526804"/>
          </a:xfrm>
          <a:prstGeom prst="rect">
            <a:avLst/>
          </a:prstGeom>
        </p:spPr>
      </p:pic>
    </p:spTree>
    <p:extLst>
      <p:ext uri="{BB962C8B-B14F-4D97-AF65-F5344CB8AC3E}">
        <p14:creationId xmlns:p14="http://schemas.microsoft.com/office/powerpoint/2010/main" val="283850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1271464" y="1"/>
            <a:ext cx="5544617" cy="10806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err="1">
                <a:solidFill>
                  <a:srgbClr val="B11D09"/>
                </a:solidFill>
                <a:latin typeface="Calibri" pitchFamily="34" charset="0"/>
                <a:cs typeface="Calibri" pitchFamily="34" charset="0"/>
              </a:rPr>
              <a:t>Mission</a:t>
            </a:r>
            <a:endParaRPr lang="pl-PL" altLang="pl-PL" sz="3200" b="1" dirty="0">
              <a:solidFill>
                <a:srgbClr val="B11D09"/>
              </a:solidFill>
              <a:latin typeface="Calibri" pitchFamily="34" charset="0"/>
              <a:cs typeface="Calibri" pitchFamily="34" charset="0"/>
            </a:endParaRPr>
          </a:p>
        </p:txBody>
      </p:sp>
      <p:sp>
        <p:nvSpPr>
          <p:cNvPr id="7" name="Text Box 2"/>
          <p:cNvSpPr txBox="1">
            <a:spLocks noChangeArrowheads="1"/>
          </p:cNvSpPr>
          <p:nvPr/>
        </p:nvSpPr>
        <p:spPr bwMode="auto">
          <a:xfrm>
            <a:off x="1271464" y="3933056"/>
            <a:ext cx="10369152" cy="29174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1"/>
          <a:lstStyle>
            <a:lvl1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1pPr>
            <a:lvl2pPr marL="825500"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2pPr>
            <a:lvl3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3pPr>
            <a:lvl4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4pPr>
            <a:lvl5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9pPr>
          </a:lstStyle>
          <a:p>
            <a:pPr eaLnBrk="1" hangingPunct="1">
              <a:lnSpc>
                <a:spcPts val="2188"/>
              </a:lnSpc>
              <a:spcBef>
                <a:spcPts val="500"/>
              </a:spcBef>
              <a:buClrTx/>
              <a:buFontTx/>
              <a:buNone/>
              <a:defRPr/>
            </a:pPr>
            <a:r>
              <a:rPr lang="en-US" dirty="0" err="1">
                <a:solidFill>
                  <a:schemeClr val="tx1"/>
                </a:solidFill>
                <a:latin typeface="Calibri" pitchFamily="34" charset="0"/>
                <a:cs typeface="Calibri" pitchFamily="34" charset="0"/>
              </a:rPr>
              <a:t>Wrocław</a:t>
            </a:r>
            <a:r>
              <a:rPr lang="en-US" dirty="0">
                <a:solidFill>
                  <a:schemeClr val="tx1"/>
                </a:solidFill>
                <a:latin typeface="Calibri" pitchFamily="34" charset="0"/>
                <a:cs typeface="Calibri" pitchFamily="34" charset="0"/>
              </a:rPr>
              <a:t> University of Science and Technology</a:t>
            </a:r>
            <a:r>
              <a:rPr lang="pl-PL" dirty="0">
                <a:solidFill>
                  <a:schemeClr val="tx1"/>
                </a:solidFill>
                <a:latin typeface="Calibri" pitchFamily="34" charset="0"/>
                <a:cs typeface="Calibri" pitchFamily="34" charset="0"/>
              </a:rPr>
              <a:t> (Wrocław Tech) </a:t>
            </a:r>
            <a:r>
              <a:rPr lang="en-GB" dirty="0">
                <a:solidFill>
                  <a:schemeClr val="tx1"/>
                </a:solidFill>
                <a:latin typeface="Calibri" pitchFamily="34" charset="0"/>
                <a:cs typeface="Calibri" pitchFamily="34" charset="0"/>
              </a:rPr>
              <a:t>is an autonomous university,</a:t>
            </a:r>
            <a:r>
              <a:rPr lang="pl-PL" dirty="0">
                <a:solidFill>
                  <a:schemeClr val="tx1"/>
                </a:solidFill>
                <a:latin typeface="Calibri" pitchFamily="34" charset="0"/>
                <a:cs typeface="Calibri" pitchFamily="34" charset="0"/>
              </a:rPr>
              <a:t> a </a:t>
            </a:r>
            <a:r>
              <a:rPr lang="en-GB" dirty="0">
                <a:solidFill>
                  <a:schemeClr val="tx1"/>
                </a:solidFill>
                <a:latin typeface="Calibri" pitchFamily="34" charset="0"/>
                <a:cs typeface="Calibri" pitchFamily="34" charset="0"/>
              </a:rPr>
              <a:t>research institution of a university type. Its mission is to shape creative, critical and tolerant personalities of students </a:t>
            </a:r>
            <a:br>
              <a:rPr lang="pl-PL" dirty="0">
                <a:solidFill>
                  <a:schemeClr val="tx1"/>
                </a:solidFill>
                <a:latin typeface="Calibri" pitchFamily="34" charset="0"/>
                <a:cs typeface="Calibri" pitchFamily="34" charset="0"/>
              </a:rPr>
            </a:br>
            <a:r>
              <a:rPr lang="en-GB" dirty="0">
                <a:solidFill>
                  <a:schemeClr val="tx1"/>
                </a:solidFill>
                <a:latin typeface="Calibri" pitchFamily="34" charset="0"/>
                <a:cs typeface="Calibri" pitchFamily="34" charset="0"/>
              </a:rPr>
              <a:t>and PhD students</a:t>
            </a:r>
            <a:r>
              <a:rPr lang="pl-PL" dirty="0">
                <a:solidFill>
                  <a:schemeClr val="tx1"/>
                </a:solidFill>
                <a:latin typeface="Calibri" pitchFamily="34" charset="0"/>
                <a:cs typeface="Calibri" pitchFamily="34" charset="0"/>
              </a:rPr>
              <a:t>, </a:t>
            </a:r>
            <a:r>
              <a:rPr lang="pl-PL" dirty="0" err="1">
                <a:solidFill>
                  <a:schemeClr val="tx1"/>
                </a:solidFill>
                <a:latin typeface="Calibri" pitchFamily="34" charset="0"/>
                <a:cs typeface="Calibri" pitchFamily="34" charset="0"/>
              </a:rPr>
              <a:t>also</a:t>
            </a:r>
            <a:r>
              <a:rPr lang="en-GB" dirty="0">
                <a:solidFill>
                  <a:schemeClr val="tx1"/>
                </a:solidFill>
                <a:latin typeface="Calibri" pitchFamily="34" charset="0"/>
                <a:cs typeface="Calibri" pitchFamily="34" charset="0"/>
              </a:rPr>
              <a:t> </a:t>
            </a:r>
            <a:r>
              <a:rPr lang="pl-PL" dirty="0">
                <a:solidFill>
                  <a:schemeClr val="tx1"/>
                </a:solidFill>
                <a:latin typeface="Calibri" pitchFamily="34" charset="0"/>
                <a:cs typeface="Calibri" pitchFamily="34" charset="0"/>
              </a:rPr>
              <a:t>to </a:t>
            </a:r>
            <a:r>
              <a:rPr lang="en-GB" dirty="0">
                <a:solidFill>
                  <a:schemeClr val="tx1"/>
                </a:solidFill>
                <a:latin typeface="Calibri" pitchFamily="34" charset="0"/>
                <a:cs typeface="Calibri" pitchFamily="34" charset="0"/>
              </a:rPr>
              <a:t>set directions for the development of science and technology. </a:t>
            </a:r>
          </a:p>
          <a:p>
            <a:pPr eaLnBrk="1" hangingPunct="1">
              <a:lnSpc>
                <a:spcPts val="2188"/>
              </a:lnSpc>
              <a:spcBef>
                <a:spcPts val="500"/>
              </a:spcBef>
              <a:buClrTx/>
              <a:buFontTx/>
              <a:buNone/>
              <a:defRPr/>
            </a:pPr>
            <a:r>
              <a:rPr lang="pl-PL" b="0" dirty="0">
                <a:solidFill>
                  <a:schemeClr val="tx1"/>
                </a:solidFill>
                <a:latin typeface="Calibri" pitchFamily="34" charset="0"/>
                <a:cs typeface="Calibri" pitchFamily="34" charset="0"/>
              </a:rPr>
              <a:t>T</a:t>
            </a:r>
            <a:r>
              <a:rPr lang="en-GB" b="0" dirty="0">
                <a:solidFill>
                  <a:schemeClr val="tx1"/>
                </a:solidFill>
                <a:latin typeface="Calibri" pitchFamily="34" charset="0"/>
                <a:cs typeface="Calibri" pitchFamily="34" charset="0"/>
              </a:rPr>
              <a:t>he university </a:t>
            </a:r>
            <a:r>
              <a:rPr lang="pl-PL" b="0" dirty="0" err="1">
                <a:solidFill>
                  <a:schemeClr val="tx1"/>
                </a:solidFill>
                <a:latin typeface="Calibri" pitchFamily="34" charset="0"/>
                <a:cs typeface="Calibri" pitchFamily="34" charset="0"/>
              </a:rPr>
              <a:t>carries</a:t>
            </a:r>
            <a:r>
              <a:rPr lang="pl-PL" b="0" dirty="0">
                <a:solidFill>
                  <a:schemeClr val="tx1"/>
                </a:solidFill>
                <a:latin typeface="Calibri" pitchFamily="34" charset="0"/>
                <a:cs typeface="Calibri" pitchFamily="34" charset="0"/>
              </a:rPr>
              <a:t> out</a:t>
            </a:r>
            <a:r>
              <a:rPr lang="en-GB" b="0" dirty="0">
                <a:solidFill>
                  <a:schemeClr val="tx1"/>
                </a:solidFill>
                <a:latin typeface="Calibri" pitchFamily="34" charset="0"/>
                <a:cs typeface="Calibri" pitchFamily="34" charset="0"/>
              </a:rPr>
              <a:t> its </a:t>
            </a:r>
            <a:r>
              <a:rPr lang="pl-PL" b="0" dirty="0">
                <a:solidFill>
                  <a:schemeClr val="tx1"/>
                </a:solidFill>
                <a:latin typeface="Calibri" pitchFamily="34" charset="0"/>
                <a:cs typeface="Calibri" pitchFamily="34" charset="0"/>
              </a:rPr>
              <a:t>public </a:t>
            </a:r>
            <a:r>
              <a:rPr lang="en-GB" b="0" dirty="0">
                <a:solidFill>
                  <a:schemeClr val="tx1"/>
                </a:solidFill>
                <a:latin typeface="Calibri" pitchFamily="34" charset="0"/>
                <a:cs typeface="Calibri" pitchFamily="34" charset="0"/>
              </a:rPr>
              <a:t>mission through invention and innovation,</a:t>
            </a:r>
            <a:r>
              <a:rPr lang="pl-PL" b="0" dirty="0">
                <a:solidFill>
                  <a:schemeClr val="tx1"/>
                </a:solidFill>
                <a:latin typeface="Calibri" pitchFamily="34" charset="0"/>
                <a:cs typeface="Calibri" pitchFamily="34" charset="0"/>
              </a:rPr>
              <a:t> </a:t>
            </a:r>
            <a:r>
              <a:rPr lang="pl-PL" b="0" dirty="0" err="1">
                <a:solidFill>
                  <a:schemeClr val="tx1"/>
                </a:solidFill>
                <a:latin typeface="Calibri" pitchFamily="34" charset="0"/>
                <a:cs typeface="Calibri" pitchFamily="34" charset="0"/>
              </a:rPr>
              <a:t>sharing</a:t>
            </a:r>
            <a:r>
              <a:rPr lang="pl-PL" b="0" dirty="0">
                <a:solidFill>
                  <a:schemeClr val="tx1"/>
                </a:solidFill>
                <a:latin typeface="Calibri" pitchFamily="34" charset="0"/>
                <a:cs typeface="Calibri" pitchFamily="34" charset="0"/>
              </a:rPr>
              <a:t> </a:t>
            </a:r>
            <a:r>
              <a:rPr lang="pl-PL" b="0" dirty="0" err="1">
                <a:solidFill>
                  <a:schemeClr val="tx1"/>
                </a:solidFill>
                <a:latin typeface="Calibri" pitchFamily="34" charset="0"/>
                <a:cs typeface="Calibri" pitchFamily="34" charset="0"/>
              </a:rPr>
              <a:t>knowledge</a:t>
            </a:r>
            <a:r>
              <a:rPr lang="pl-PL" b="0" dirty="0">
                <a:solidFill>
                  <a:schemeClr val="tx1"/>
                </a:solidFill>
                <a:latin typeface="Calibri" pitchFamily="34" charset="0"/>
                <a:cs typeface="Calibri" pitchFamily="34" charset="0"/>
              </a:rPr>
              <a:t>, </a:t>
            </a:r>
            <a:r>
              <a:rPr lang="pl-PL" b="0" dirty="0" err="1">
                <a:solidFill>
                  <a:schemeClr val="tx1"/>
                </a:solidFill>
                <a:latin typeface="Calibri" pitchFamily="34" charset="0"/>
                <a:cs typeface="Calibri" pitchFamily="34" charset="0"/>
              </a:rPr>
              <a:t>keeping</a:t>
            </a:r>
            <a:r>
              <a:rPr lang="pl-PL" b="0" dirty="0">
                <a:solidFill>
                  <a:schemeClr val="tx1"/>
                </a:solidFill>
                <a:latin typeface="Calibri" pitchFamily="34" charset="0"/>
                <a:cs typeface="Calibri" pitchFamily="34" charset="0"/>
              </a:rPr>
              <a:t> </a:t>
            </a:r>
            <a:br>
              <a:rPr lang="pl-PL" b="0" dirty="0">
                <a:solidFill>
                  <a:schemeClr val="tx1"/>
                </a:solidFill>
                <a:latin typeface="Calibri" pitchFamily="34" charset="0"/>
                <a:cs typeface="Calibri" pitchFamily="34" charset="0"/>
              </a:rPr>
            </a:br>
            <a:r>
              <a:rPr lang="pl-PL" b="0" dirty="0">
                <a:solidFill>
                  <a:schemeClr val="tx1"/>
                </a:solidFill>
                <a:latin typeface="Calibri" pitchFamily="34" charset="0"/>
                <a:cs typeface="Calibri" pitchFamily="34" charset="0"/>
              </a:rPr>
              <a:t>the </a:t>
            </a:r>
            <a:r>
              <a:rPr lang="en-GB" b="0" dirty="0">
                <a:solidFill>
                  <a:schemeClr val="tx1"/>
                </a:solidFill>
                <a:latin typeface="Calibri" pitchFamily="34" charset="0"/>
                <a:cs typeface="Calibri" pitchFamily="34" charset="0"/>
              </a:rPr>
              <a:t>highest scientific research standards</a:t>
            </a:r>
            <a:r>
              <a:rPr lang="pl-PL" b="0" dirty="0">
                <a:solidFill>
                  <a:schemeClr val="tx1"/>
                </a:solidFill>
                <a:latin typeface="Calibri" pitchFamily="34" charset="0"/>
                <a:cs typeface="Calibri" pitchFamily="34" charset="0"/>
              </a:rPr>
              <a:t> and</a:t>
            </a:r>
            <a:r>
              <a:rPr lang="en-GB" b="0" dirty="0">
                <a:solidFill>
                  <a:schemeClr val="tx1"/>
                </a:solidFill>
                <a:latin typeface="Calibri" pitchFamily="34" charset="0"/>
                <a:cs typeface="Calibri" pitchFamily="34" charset="0"/>
              </a:rPr>
              <a:t> quality of </a:t>
            </a:r>
            <a:r>
              <a:rPr lang="en-GB" b="0" dirty="0" err="1">
                <a:solidFill>
                  <a:schemeClr val="tx1"/>
                </a:solidFill>
                <a:latin typeface="Calibri" pitchFamily="34" charset="0"/>
                <a:cs typeface="Calibri" pitchFamily="34" charset="0"/>
              </a:rPr>
              <a:t>educatio</a:t>
            </a:r>
            <a:r>
              <a:rPr lang="pl-PL" b="0" dirty="0">
                <a:solidFill>
                  <a:schemeClr val="tx1"/>
                </a:solidFill>
                <a:latin typeface="Calibri" pitchFamily="34" charset="0"/>
                <a:cs typeface="Calibri" pitchFamily="34" charset="0"/>
              </a:rPr>
              <a:t>n, </a:t>
            </a:r>
            <a:r>
              <a:rPr lang="pl-PL" b="0" dirty="0" err="1">
                <a:solidFill>
                  <a:schemeClr val="tx1"/>
                </a:solidFill>
                <a:latin typeface="Calibri" pitchFamily="34" charset="0"/>
                <a:cs typeface="Calibri" pitchFamily="34" charset="0"/>
              </a:rPr>
              <a:t>combine</a:t>
            </a:r>
            <a:r>
              <a:rPr lang="pl-PL" b="0" dirty="0">
                <a:solidFill>
                  <a:schemeClr val="tx1"/>
                </a:solidFill>
                <a:latin typeface="Calibri" pitchFamily="34" charset="0"/>
                <a:cs typeface="Calibri" pitchFamily="34" charset="0"/>
              </a:rPr>
              <a:t> with the </a:t>
            </a:r>
            <a:r>
              <a:rPr lang="en-GB" b="0" dirty="0">
                <a:solidFill>
                  <a:schemeClr val="tx1"/>
                </a:solidFill>
                <a:latin typeface="Calibri" pitchFamily="34" charset="0"/>
                <a:cs typeface="Calibri" pitchFamily="34" charset="0"/>
              </a:rPr>
              <a:t>freedom of criticism</a:t>
            </a:r>
            <a:r>
              <a:rPr lang="pl-PL" b="0" dirty="0">
                <a:solidFill>
                  <a:schemeClr val="tx1"/>
                </a:solidFill>
                <a:latin typeface="Calibri" pitchFamily="34" charset="0"/>
                <a:cs typeface="Calibri" pitchFamily="34" charset="0"/>
              </a:rPr>
              <a:t> </a:t>
            </a:r>
            <a:br>
              <a:rPr lang="pl-PL" b="0" dirty="0">
                <a:solidFill>
                  <a:schemeClr val="tx1"/>
                </a:solidFill>
                <a:latin typeface="Calibri" pitchFamily="34" charset="0"/>
                <a:cs typeface="Calibri" pitchFamily="34" charset="0"/>
              </a:rPr>
            </a:br>
            <a:r>
              <a:rPr lang="pl-PL" b="0" dirty="0">
                <a:solidFill>
                  <a:schemeClr val="tx1"/>
                </a:solidFill>
                <a:latin typeface="Calibri" pitchFamily="34" charset="0"/>
                <a:cs typeface="Calibri" pitchFamily="34" charset="0"/>
              </a:rPr>
              <a:t>and </a:t>
            </a:r>
            <a:r>
              <a:rPr lang="en-GB" b="0" dirty="0">
                <a:solidFill>
                  <a:schemeClr val="tx1"/>
                </a:solidFill>
                <a:latin typeface="Calibri" pitchFamily="34" charset="0"/>
                <a:cs typeface="Calibri" pitchFamily="34" charset="0"/>
              </a:rPr>
              <a:t>respect for the truth.   </a:t>
            </a:r>
          </a:p>
          <a:p>
            <a:pPr eaLnBrk="1" hangingPunct="1">
              <a:lnSpc>
                <a:spcPts val="2188"/>
              </a:lnSpc>
              <a:spcBef>
                <a:spcPts val="500"/>
              </a:spcBef>
              <a:buClrTx/>
              <a:buFontTx/>
              <a:buNone/>
              <a:defRPr/>
            </a:pPr>
            <a:r>
              <a:rPr lang="en-GB" b="0" dirty="0">
                <a:solidFill>
                  <a:schemeClr val="tx1"/>
                </a:solidFill>
                <a:latin typeface="Calibri" pitchFamily="34" charset="0"/>
                <a:cs typeface="Calibri" pitchFamily="34" charset="0"/>
              </a:rPr>
              <a:t>	</a:t>
            </a:r>
            <a:r>
              <a:rPr lang="pl-PL" b="0" dirty="0">
                <a:solidFill>
                  <a:schemeClr val="tx1"/>
                </a:solidFill>
                <a:latin typeface="Calibri" pitchFamily="34" charset="0"/>
                <a:cs typeface="Calibri" pitchFamily="34" charset="0"/>
              </a:rPr>
              <a:t>As </a:t>
            </a:r>
            <a:r>
              <a:rPr lang="pl-PL" b="0" dirty="0" err="1">
                <a:solidFill>
                  <a:schemeClr val="tx1"/>
                </a:solidFill>
                <a:latin typeface="Calibri" pitchFamily="34" charset="0"/>
                <a:cs typeface="Calibri" pitchFamily="34" charset="0"/>
              </a:rPr>
              <a:t>an</a:t>
            </a:r>
            <a:r>
              <a:rPr lang="pl-PL" b="0" dirty="0">
                <a:solidFill>
                  <a:schemeClr val="tx1"/>
                </a:solidFill>
                <a:latin typeface="Calibri" pitchFamily="34" charset="0"/>
                <a:cs typeface="Calibri" pitchFamily="34" charset="0"/>
              </a:rPr>
              <a:t> </a:t>
            </a:r>
            <a:r>
              <a:rPr lang="pl-PL" b="0" dirty="0" err="1">
                <a:solidFill>
                  <a:schemeClr val="tx1"/>
                </a:solidFill>
                <a:latin typeface="Calibri" pitchFamily="34" charset="0"/>
                <a:cs typeface="Calibri" pitchFamily="34" charset="0"/>
              </a:rPr>
              <a:t>academic</a:t>
            </a:r>
            <a:r>
              <a:rPr lang="pl-PL" b="0" dirty="0">
                <a:solidFill>
                  <a:schemeClr val="tx1"/>
                </a:solidFill>
                <a:latin typeface="Calibri" pitchFamily="34" charset="0"/>
                <a:cs typeface="Calibri" pitchFamily="34" charset="0"/>
              </a:rPr>
              <a:t> </a:t>
            </a:r>
            <a:r>
              <a:rPr lang="pl-PL" b="0" dirty="0" err="1">
                <a:solidFill>
                  <a:schemeClr val="tx1"/>
                </a:solidFill>
                <a:latin typeface="Calibri" pitchFamily="34" charset="0"/>
                <a:cs typeface="Calibri" pitchFamily="34" charset="0"/>
              </a:rPr>
              <a:t>community</a:t>
            </a:r>
            <a:r>
              <a:rPr lang="pl-PL" b="0" dirty="0">
                <a:solidFill>
                  <a:schemeClr val="tx1"/>
                </a:solidFill>
                <a:latin typeface="Calibri" pitchFamily="34" charset="0"/>
                <a:cs typeface="Calibri" pitchFamily="34" charset="0"/>
              </a:rPr>
              <a:t>, </a:t>
            </a:r>
            <a:r>
              <a:rPr lang="en-US" b="0" dirty="0" err="1">
                <a:solidFill>
                  <a:schemeClr val="tx1"/>
                </a:solidFill>
                <a:latin typeface="Calibri" pitchFamily="34" charset="0"/>
                <a:cs typeface="Calibri" pitchFamily="34" charset="0"/>
              </a:rPr>
              <a:t>Wrocław</a:t>
            </a:r>
            <a:r>
              <a:rPr lang="en-US" b="0" dirty="0">
                <a:solidFill>
                  <a:schemeClr val="tx1"/>
                </a:solidFill>
                <a:latin typeface="Calibri" pitchFamily="34" charset="0"/>
                <a:cs typeface="Calibri" pitchFamily="34" charset="0"/>
              </a:rPr>
              <a:t> University of Science and Technology</a:t>
            </a:r>
            <a:r>
              <a:rPr lang="en-GB" b="0" dirty="0">
                <a:solidFill>
                  <a:schemeClr val="tx1"/>
                </a:solidFill>
                <a:latin typeface="Calibri" pitchFamily="34" charset="0"/>
                <a:cs typeface="Calibri" pitchFamily="34" charset="0"/>
              </a:rPr>
              <a:t>,</a:t>
            </a:r>
            <a:r>
              <a:rPr lang="pl-PL" b="0" dirty="0">
                <a:solidFill>
                  <a:schemeClr val="tx1"/>
                </a:solidFill>
                <a:latin typeface="Calibri" pitchFamily="34" charset="0"/>
                <a:cs typeface="Calibri" pitchFamily="34" charset="0"/>
              </a:rPr>
              <a:t> </a:t>
            </a:r>
            <a:r>
              <a:rPr lang="en-GB" b="0" dirty="0">
                <a:solidFill>
                  <a:schemeClr val="tx1"/>
                </a:solidFill>
                <a:latin typeface="Calibri" pitchFamily="34" charset="0"/>
                <a:cs typeface="Calibri" pitchFamily="34" charset="0"/>
              </a:rPr>
              <a:t>cherishes academic values </a:t>
            </a:r>
            <a:br>
              <a:rPr lang="pl-PL" b="0" dirty="0">
                <a:solidFill>
                  <a:schemeClr val="tx1"/>
                </a:solidFill>
                <a:latin typeface="Calibri" pitchFamily="34" charset="0"/>
                <a:cs typeface="Calibri" pitchFamily="34" charset="0"/>
              </a:rPr>
            </a:br>
            <a:r>
              <a:rPr lang="en-GB" b="0" dirty="0">
                <a:solidFill>
                  <a:schemeClr val="tx1"/>
                </a:solidFill>
                <a:latin typeface="Calibri" pitchFamily="34" charset="0"/>
                <a:cs typeface="Calibri" pitchFamily="34" charset="0"/>
              </a:rPr>
              <a:t>and traditions, versatile cooperation with other universities  and strives to secure a prominent position among European and world universities.</a:t>
            </a:r>
          </a:p>
        </p:txBody>
      </p:sp>
      <p:pic>
        <p:nvPicPr>
          <p:cNvPr id="10" name="Obraz 9">
            <a:extLst>
              <a:ext uri="{FF2B5EF4-FFF2-40B4-BE49-F238E27FC236}">
                <a16:creationId xmlns:a16="http://schemas.microsoft.com/office/drawing/2014/main" id="{48BA924B-E90C-44BE-B6D7-40DD5F16E43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271465" y="896800"/>
            <a:ext cx="10081120" cy="2804142"/>
          </a:xfrm>
          <a:prstGeom prst="rect">
            <a:avLst/>
          </a:prstGeom>
        </p:spPr>
      </p:pic>
    </p:spTree>
    <p:extLst>
      <p:ext uri="{BB962C8B-B14F-4D97-AF65-F5344CB8AC3E}">
        <p14:creationId xmlns:p14="http://schemas.microsoft.com/office/powerpoint/2010/main" val="2995082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2822C056-DA4E-4D8A-AABC-1431B0B5F44C}"/>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Text Box 1"/>
          <p:cNvSpPr txBox="1">
            <a:spLocks noChangeArrowheads="1"/>
          </p:cNvSpPr>
          <p:nvPr/>
        </p:nvSpPr>
        <p:spPr bwMode="auto">
          <a:xfrm>
            <a:off x="1145704" y="980728"/>
            <a:ext cx="6822504" cy="55446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3" anchor="t"/>
          <a:lstStyle>
            <a:lvl1pPr marL="179388" indent="-177800"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1pPr>
            <a:lvl2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2pPr>
            <a:lvl3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3pPr>
            <a:lvl4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4pPr>
            <a:lvl5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9pPr>
          </a:lstStyle>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José Manuel Barroso</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Daniel Józef Bem</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Horst Berthold</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err="1">
                <a:solidFill>
                  <a:schemeClr val="tx1"/>
                </a:solidFill>
                <a:latin typeface="Calibri" pitchFamily="34" charset="0"/>
                <a:cs typeface="Calibri" pitchFamily="34" charset="0"/>
              </a:rPr>
              <a:t>Eckhard</a:t>
            </a:r>
            <a:r>
              <a:rPr lang="pl-PL" sz="1150" b="0" dirty="0">
                <a:solidFill>
                  <a:schemeClr val="tx1"/>
                </a:solidFill>
                <a:latin typeface="Calibri" pitchFamily="34" charset="0"/>
                <a:cs typeface="Calibri" pitchFamily="34" charset="0"/>
              </a:rPr>
              <a:t> </a:t>
            </a:r>
            <a:r>
              <a:rPr lang="pl-PL" sz="1150" b="0" dirty="0" err="1">
                <a:solidFill>
                  <a:schemeClr val="tx1"/>
                </a:solidFill>
                <a:latin typeface="Calibri" pitchFamily="34" charset="0"/>
                <a:cs typeface="Calibri" pitchFamily="34" charset="0"/>
              </a:rPr>
              <a:t>Beyer</a:t>
            </a:r>
            <a:endParaRPr lang="en-GB" sz="1150" b="0" dirty="0">
              <a:solidFill>
                <a:schemeClr val="tx1"/>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Konstantynowicz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Boreskow</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Burghardt</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Philippe </a:t>
            </a:r>
            <a:r>
              <a:rPr lang="en-GB" sz="1150" b="0" dirty="0" err="1">
                <a:solidFill>
                  <a:srgbClr val="000000"/>
                </a:solidFill>
                <a:latin typeface="Calibri" pitchFamily="34" charset="0"/>
                <a:cs typeface="Calibri" pitchFamily="34" charset="0"/>
              </a:rPr>
              <a:t>Busquin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Jerzy Buzek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Gabriel </a:t>
            </a:r>
            <a:r>
              <a:rPr lang="pl-PL" sz="1150" b="0" dirty="0" err="1">
                <a:solidFill>
                  <a:srgbClr val="000000"/>
                </a:solidFill>
                <a:latin typeface="Calibri" pitchFamily="34" charset="0"/>
                <a:cs typeface="Calibri" pitchFamily="34" charset="0"/>
              </a:rPr>
              <a:t>Crean</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Eugeniusz Dembicki</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Iwanowicz</a:t>
            </a:r>
            <a:r>
              <a:rPr lang="en-GB" sz="1150" b="0" dirty="0">
                <a:solidFill>
                  <a:srgbClr val="000000"/>
                </a:solidFill>
                <a:latin typeface="Calibri"/>
                <a:cs typeface="Calibri"/>
              </a:rPr>
              <a:t> </a:t>
            </a:r>
            <a:r>
              <a:rPr lang="en-GB" sz="1150" b="0" dirty="0" err="1">
                <a:solidFill>
                  <a:srgbClr val="000000"/>
                </a:solidFill>
                <a:latin typeface="Calibri"/>
                <a:cs typeface="Calibri"/>
              </a:rPr>
              <a:t>Denisenko</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Karel </a:t>
            </a:r>
            <a:r>
              <a:rPr lang="en-GB" sz="1150" b="0" dirty="0" err="1">
                <a:solidFill>
                  <a:srgbClr val="000000"/>
                </a:solidFill>
                <a:latin typeface="Calibri" pitchFamily="34" charset="0"/>
                <a:cs typeface="Calibri" pitchFamily="34" charset="0"/>
              </a:rPr>
              <a:t>Duŝek</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Rafał Dutkiewicz</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Kurt Feser</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Alfred </a:t>
            </a:r>
            <a:r>
              <a:rPr lang="en-GB" sz="1150" b="0" dirty="0" err="1">
                <a:solidFill>
                  <a:srgbClr val="000000"/>
                </a:solidFill>
                <a:latin typeface="Calibri" pitchFamily="34" charset="0"/>
                <a:cs typeface="Calibri" pitchFamily="34" charset="0"/>
              </a:rPr>
              <a:t>Forchel</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Elbert Kirtley Fretwell</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a:cs typeface="Calibri"/>
              </a:rPr>
              <a:t>Kardynał </a:t>
            </a:r>
            <a:r>
              <a:rPr lang="en-GB" sz="1150" b="0" dirty="0">
                <a:solidFill>
                  <a:srgbClr val="000000"/>
                </a:solidFill>
                <a:latin typeface="Calibri"/>
                <a:cs typeface="Calibri"/>
              </a:rPr>
              <a:t>Henryk </a:t>
            </a:r>
            <a:r>
              <a:rPr lang="en-GB" sz="1150" b="0" dirty="0" err="1">
                <a:solidFill>
                  <a:srgbClr val="000000"/>
                </a:solidFill>
                <a:latin typeface="Calibri"/>
                <a:cs typeface="Calibri"/>
              </a:rPr>
              <a:t>Gulbinowicz</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Henryk Hawrylak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Hückel</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pitchFamily="34" charset="0"/>
                <a:cs typeface="Calibri" pitchFamily="34" charset="0"/>
              </a:rPr>
              <a:t>Giennadij</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Aleksiejewicz</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Jagodin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a:t>
            </a:r>
            <a:r>
              <a:rPr lang="en-GB" sz="1150" b="0" dirty="0" err="1">
                <a:solidFill>
                  <a:srgbClr val="000000"/>
                </a:solidFill>
                <a:latin typeface="Calibri"/>
                <a:cs typeface="Calibri"/>
              </a:rPr>
              <a:t>Jellonek</a:t>
            </a:r>
            <a:endParaRPr lang="pl-PL"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a:cs typeface="Calibri"/>
              </a:rPr>
              <a:t>Bogusława</a:t>
            </a:r>
            <a:r>
              <a:rPr lang="en-GB" sz="1150" b="0" dirty="0">
                <a:solidFill>
                  <a:srgbClr val="000000"/>
                </a:solidFill>
                <a:latin typeface="Calibri"/>
                <a:cs typeface="Calibri"/>
              </a:rPr>
              <a:t> </a:t>
            </a:r>
            <a:r>
              <a:rPr lang="en-GB" sz="1150" b="0" dirty="0" err="1">
                <a:solidFill>
                  <a:srgbClr val="000000"/>
                </a:solidFill>
                <a:latin typeface="Calibri"/>
                <a:cs typeface="Calibri"/>
              </a:rPr>
              <a:t>Jeżowska</a:t>
            </a:r>
            <a:r>
              <a:rPr lang="en-GB" sz="1150" b="0" dirty="0">
                <a:solidFill>
                  <a:srgbClr val="000000"/>
                </a:solidFill>
                <a:latin typeface="Calibri"/>
                <a:cs typeface="Calibri"/>
              </a:rPr>
              <a:t>-</a:t>
            </a:r>
            <a:br>
              <a:rPr lang="pl-PL" sz="1150" b="0" dirty="0">
                <a:latin typeface="Calibri" pitchFamily="34" charset="0"/>
                <a:cs typeface="Calibri" pitchFamily="34" charset="0"/>
              </a:rPr>
            </a:br>
            <a:r>
              <a:rPr lang="pl-PL" sz="1150" b="0" dirty="0">
                <a:solidFill>
                  <a:srgbClr val="000000"/>
                </a:solidFill>
                <a:latin typeface="Calibri"/>
                <a:cs typeface="Calibri"/>
              </a:rPr>
              <a:t>-</a:t>
            </a:r>
            <a:r>
              <a:rPr lang="en-GB" sz="1150" b="0" dirty="0">
                <a:solidFill>
                  <a:srgbClr val="000000"/>
                </a:solidFill>
                <a:latin typeface="Calibri"/>
                <a:cs typeface="Calibri"/>
              </a:rPr>
              <a:t>Trzebiatowska</a:t>
            </a:r>
          </a:p>
          <a:p>
            <a:pPr marL="180975" indent="0" eaLnBrk="1" hangingPunct="1">
              <a:spcBef>
                <a:spcPts val="500"/>
              </a:spcBef>
              <a:defRPr/>
            </a:pPr>
            <a:r>
              <a:rPr lang="en-GB" sz="1150" b="0" dirty="0">
                <a:solidFill>
                  <a:srgbClr val="000000"/>
                </a:solidFill>
                <a:latin typeface="Calibri"/>
                <a:cs typeface="Calibri"/>
              </a:rPr>
              <a:t>Moisey I. </a:t>
            </a:r>
            <a:r>
              <a:rPr lang="en-GB" sz="1150" b="0" dirty="0" err="1">
                <a:solidFill>
                  <a:srgbClr val="000000"/>
                </a:solidFill>
                <a:latin typeface="Calibri"/>
                <a:cs typeface="Calibri"/>
              </a:rPr>
              <a:t>Kaganov</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Alan R.</a:t>
            </a:r>
            <a:r>
              <a:rPr lang="pl-PL"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Katritzky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Igor Ignacy Kisiel</a:t>
            </a:r>
          </a:p>
          <a:p>
            <a:pPr marL="180975" indent="0" eaLnBrk="1" hangingPunct="1">
              <a:spcBef>
                <a:spcPts val="500"/>
              </a:spcBef>
              <a:defRPr/>
            </a:pPr>
            <a:r>
              <a:rPr lang="en-GB" sz="1150" b="0" dirty="0">
                <a:solidFill>
                  <a:srgbClr val="000000"/>
                </a:solidFill>
                <a:latin typeface="Calibri"/>
                <a:cs typeface="Calibri"/>
              </a:rPr>
              <a:t>Joseph Klafter</a:t>
            </a:r>
          </a:p>
          <a:p>
            <a:pPr marL="180975" indent="0" eaLnBrk="1" hangingPunct="1">
              <a:spcBef>
                <a:spcPts val="500"/>
              </a:spcBef>
              <a:defRPr/>
            </a:pPr>
            <a:r>
              <a:rPr lang="en-GB" sz="1150" b="0" dirty="0">
                <a:solidFill>
                  <a:srgbClr val="000000"/>
                </a:solidFill>
                <a:latin typeface="Calibri" pitchFamily="34" charset="0"/>
                <a:cs typeface="Calibri" pitchFamily="34" charset="0"/>
              </a:rPr>
              <a:t>Jan </a:t>
            </a:r>
            <a:r>
              <a:rPr lang="en-GB" sz="1150" b="0" dirty="0" err="1">
                <a:solidFill>
                  <a:srgbClr val="000000"/>
                </a:solidFill>
                <a:latin typeface="Calibri" pitchFamily="34" charset="0"/>
                <a:cs typeface="Calibri" pitchFamily="34" charset="0"/>
              </a:rPr>
              <a:t>Kmita</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Kulczyński</a:t>
            </a:r>
            <a:endParaRPr lang="en-GB" sz="1150" b="0" dirty="0">
              <a:solidFill>
                <a:srgbClr val="000000"/>
              </a:solidFill>
              <a:latin typeface="Calibri"/>
              <a:cs typeface="Calibri"/>
            </a:endParaRPr>
          </a:p>
          <a:p>
            <a:pPr marL="180975" indent="0" eaLnBrk="1" hangingPunct="1">
              <a:spcBef>
                <a:spcPts val="500"/>
              </a:spcBef>
              <a:defRPr/>
            </a:pPr>
            <a:r>
              <a:rPr lang="pl-PL" sz="1150" b="0" dirty="0">
                <a:solidFill>
                  <a:srgbClr val="000000"/>
                </a:solidFill>
                <a:latin typeface="Calibri" pitchFamily="34" charset="0"/>
                <a:cs typeface="Calibri" pitchFamily="34" charset="0"/>
              </a:rPr>
              <a:t>Krzysztof Kurzydłowski</a:t>
            </a:r>
          </a:p>
          <a:p>
            <a:pPr marL="180975" indent="0" eaLnBrk="1" hangingPunct="1">
              <a:spcBef>
                <a:spcPts val="500"/>
              </a:spcBef>
              <a:defRPr/>
            </a:pPr>
            <a:r>
              <a:rPr lang="en-GB" sz="1150" b="0" dirty="0">
                <a:solidFill>
                  <a:srgbClr val="000000"/>
                </a:solidFill>
                <a:latin typeface="Calibri" pitchFamily="34" charset="0"/>
                <a:cs typeface="Calibri" pitchFamily="34" charset="0"/>
              </a:rPr>
              <a:t>Philippe Lebrun</a:t>
            </a:r>
          </a:p>
          <a:p>
            <a:pPr marL="180975" indent="0" eaLnBrk="1" hangingPunct="1">
              <a:spcBef>
                <a:spcPts val="500"/>
              </a:spcBef>
              <a:defRPr/>
            </a:pPr>
            <a:r>
              <a:rPr lang="en-GB" sz="1150" b="0" dirty="0">
                <a:solidFill>
                  <a:srgbClr val="000000"/>
                </a:solidFill>
                <a:latin typeface="Calibri"/>
                <a:cs typeface="Calibri"/>
              </a:rPr>
              <a:t>Stanisław Lem</a:t>
            </a:r>
          </a:p>
          <a:p>
            <a:pPr marL="180975" indent="0" eaLnBrk="1" hangingPunct="1">
              <a:spcBef>
                <a:spcPts val="500"/>
              </a:spcBef>
              <a:defRPr/>
            </a:pPr>
            <a:r>
              <a:rPr lang="en-GB" sz="1150" b="0" dirty="0">
                <a:solidFill>
                  <a:srgbClr val="000000"/>
                </a:solidFill>
                <a:latin typeface="Calibri"/>
                <a:cs typeface="Calibri"/>
              </a:rPr>
              <a:t>Jerz</a:t>
            </a:r>
            <a:r>
              <a:rPr lang="pl-PL" sz="1150" b="0" dirty="0">
                <a:solidFill>
                  <a:srgbClr val="000000"/>
                </a:solidFill>
                <a:latin typeface="Calibri"/>
                <a:cs typeface="Calibri"/>
              </a:rPr>
              <a:t>y </a:t>
            </a:r>
            <a:r>
              <a:rPr lang="en-GB" sz="1150" b="0" dirty="0">
                <a:solidFill>
                  <a:srgbClr val="000000"/>
                </a:solidFill>
                <a:latin typeface="Calibri"/>
                <a:cs typeface="Calibri"/>
              </a:rPr>
              <a:t>Leszczyński</a:t>
            </a:r>
            <a:endParaRPr lang="pl-PL"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Nikołaj</a:t>
            </a:r>
            <a:r>
              <a:rPr lang="en-GB" sz="1150" b="0" dirty="0">
                <a:solidFill>
                  <a:srgbClr val="000000"/>
                </a:solidFill>
                <a:latin typeface="Calibri"/>
                <a:cs typeface="Calibri"/>
              </a:rPr>
              <a:t>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r>
              <a:rPr lang="en-GB" sz="1150" b="0" dirty="0" err="1">
                <a:solidFill>
                  <a:srgbClr val="000000"/>
                </a:solidFill>
                <a:latin typeface="Calibri"/>
                <a:cs typeface="Calibri"/>
              </a:rPr>
              <a:t>Malinin</a:t>
            </a:r>
            <a:endParaRPr lang="pl-PL" sz="1150" b="0" dirty="0">
              <a:solidFill>
                <a:srgbClr val="000000"/>
              </a:solidFill>
              <a:latin typeface="Calibri"/>
              <a:cs typeface="Calibri"/>
            </a:endParaRPr>
          </a:p>
          <a:p>
            <a:pPr marL="180975" indent="0" eaLnBrk="1" hangingPunct="1">
              <a:spcBef>
                <a:spcPts val="500"/>
              </a:spcBef>
              <a:defRPr/>
            </a:pPr>
            <a:r>
              <a:rPr lang="pl-PL" sz="1150" b="0" dirty="0" err="1">
                <a:solidFill>
                  <a:srgbClr val="000000"/>
                </a:solidFill>
                <a:latin typeface="Calibri"/>
                <a:cs typeface="Calibri"/>
              </a:rPr>
              <a:t>Marja</a:t>
            </a:r>
            <a:r>
              <a:rPr lang="pl-PL" sz="1150" b="0" dirty="0">
                <a:solidFill>
                  <a:srgbClr val="000000"/>
                </a:solidFill>
                <a:latin typeface="Calibri"/>
                <a:cs typeface="Calibri"/>
              </a:rPr>
              <a:t> Makarow</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Achim Mehlhorn</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Meinnel</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Angela Merkel</a:t>
            </a:r>
          </a:p>
          <a:p>
            <a:pPr marL="180975" indent="0" eaLnBrk="1" hangingPunct="1">
              <a:spcBef>
                <a:spcPts val="500"/>
              </a:spcBef>
              <a:defRPr/>
            </a:pPr>
            <a:r>
              <a:rPr lang="en-GB" sz="1150" b="0" dirty="0">
                <a:solidFill>
                  <a:srgbClr val="000000"/>
                </a:solidFill>
                <a:latin typeface="Calibri"/>
                <a:cs typeface="Calibri"/>
              </a:rPr>
              <a:t>Anatolij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Minkiewicz</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Kazuo Nakamoto</a:t>
            </a:r>
          </a:p>
          <a:p>
            <a:pPr marL="180975" indent="0" eaLnBrk="1" hangingPunct="1">
              <a:spcBef>
                <a:spcPts val="500"/>
              </a:spcBef>
              <a:defRPr/>
            </a:pPr>
            <a:r>
              <a:rPr lang="pl-PL" sz="1150" b="0" dirty="0" err="1">
                <a:solidFill>
                  <a:srgbClr val="000000"/>
                </a:solidFill>
                <a:latin typeface="Calibri" pitchFamily="34" charset="0"/>
                <a:cs typeface="Calibri" pitchFamily="34" charset="0"/>
              </a:rPr>
              <a:t>Reimund</a:t>
            </a:r>
            <a:r>
              <a:rPr lang="pl-PL" sz="1150" b="0" dirty="0">
                <a:solidFill>
                  <a:srgbClr val="000000"/>
                </a:solidFill>
                <a:latin typeface="Calibri" pitchFamily="34" charset="0"/>
                <a:cs typeface="Calibri" pitchFamily="34" charset="0"/>
              </a:rPr>
              <a:t> Neugebauer </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Nougaro</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Volodymir V. Panasyuk</a:t>
            </a:r>
          </a:p>
          <a:p>
            <a:pPr marL="180975" indent="0" eaLnBrk="1" hangingPunct="1">
              <a:spcBef>
                <a:spcPts val="500"/>
              </a:spcBef>
              <a:defRPr/>
            </a:pPr>
            <a:r>
              <a:rPr lang="en-GB" sz="1150" b="0" dirty="0">
                <a:solidFill>
                  <a:srgbClr val="000000"/>
                </a:solidFill>
                <a:latin typeface="Calibri"/>
                <a:cs typeface="Calibri"/>
              </a:rPr>
              <a:t>Zdzisław J. </a:t>
            </a:r>
            <a:r>
              <a:rPr lang="en-GB" sz="1150" b="0" dirty="0" err="1">
                <a:solidFill>
                  <a:srgbClr val="000000"/>
                </a:solidFill>
                <a:latin typeface="Calibri"/>
                <a:cs typeface="Calibri"/>
              </a:rPr>
              <a:t>Pręgowski</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Ilya Prigogine</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Günter </a:t>
            </a:r>
            <a:r>
              <a:rPr lang="en-GB" sz="1150" b="0" dirty="0" err="1">
                <a:solidFill>
                  <a:srgbClr val="000000"/>
                </a:solidFill>
                <a:latin typeface="Calibri" pitchFamily="34" charset="0"/>
                <a:cs typeface="Calibri" pitchFamily="34" charset="0"/>
              </a:rPr>
              <a:t>Pritschow</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Bengt </a:t>
            </a:r>
            <a:r>
              <a:rPr lang="en-GB" sz="1150" b="0" dirty="0" err="1">
                <a:solidFill>
                  <a:srgbClr val="000000"/>
                </a:solidFill>
                <a:latin typeface="Calibri" pitchFamily="34" charset="0"/>
                <a:cs typeface="Calibri" pitchFamily="34" charset="0"/>
              </a:rPr>
              <a:t>Ranby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Błażej </a:t>
            </a:r>
            <a:r>
              <a:rPr lang="en-GB" sz="1150" b="0" dirty="0" err="1">
                <a:solidFill>
                  <a:srgbClr val="000000"/>
                </a:solidFill>
                <a:latin typeface="Calibri"/>
                <a:cs typeface="Calibri"/>
              </a:rPr>
              <a:t>Roga</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Jurij Rudawski</a:t>
            </a:r>
          </a:p>
          <a:p>
            <a:pPr marL="180975" indent="0" eaLnBrk="1" hangingPunct="1">
              <a:spcBef>
                <a:spcPts val="500"/>
              </a:spcBef>
              <a:defRPr/>
            </a:pPr>
            <a:r>
              <a:rPr lang="en-GB" sz="1150" b="0" dirty="0">
                <a:solidFill>
                  <a:srgbClr val="000000"/>
                </a:solidFill>
                <a:latin typeface="Calibri"/>
                <a:cs typeface="Calibri"/>
              </a:rPr>
              <a:t>Wacław Franciszek </a:t>
            </a:r>
            <a:r>
              <a:rPr lang="en-GB" sz="1150" b="0" dirty="0" err="1">
                <a:solidFill>
                  <a:srgbClr val="000000"/>
                </a:solidFill>
                <a:latin typeface="Calibri"/>
                <a:cs typeface="Calibri"/>
              </a:rPr>
              <a:t>Sierpiński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Jerzy Ignacy </a:t>
            </a:r>
            <a:r>
              <a:rPr lang="en-GB" sz="1150" b="0" dirty="0" err="1">
                <a:solidFill>
                  <a:srgbClr val="000000"/>
                </a:solidFill>
                <a:latin typeface="Calibri"/>
                <a:cs typeface="Calibri"/>
              </a:rPr>
              <a:t>Skowroński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Dionizy </a:t>
            </a:r>
            <a:r>
              <a:rPr lang="en-GB" sz="1150" b="0" dirty="0" err="1">
                <a:solidFill>
                  <a:srgbClr val="000000"/>
                </a:solidFill>
                <a:latin typeface="Calibri"/>
                <a:cs typeface="Calibri"/>
              </a:rPr>
              <a:t>Smoleński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Joachim Klaus </a:t>
            </a:r>
            <a:r>
              <a:rPr lang="en-GB" sz="1150" b="0" dirty="0" err="1">
                <a:solidFill>
                  <a:srgbClr val="000000"/>
                </a:solidFill>
                <a:latin typeface="Calibri" pitchFamily="34" charset="0"/>
                <a:cs typeface="Calibri" pitchFamily="34" charset="0"/>
              </a:rPr>
              <a:t>Strzodka</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Frans Louis </a:t>
            </a:r>
            <a:r>
              <a:rPr lang="pl-PL" sz="1150" b="0" dirty="0">
                <a:solidFill>
                  <a:srgbClr val="000000"/>
                </a:solidFill>
                <a:latin typeface="Calibri"/>
                <a:cs typeface="Calibri"/>
              </a:rPr>
              <a:t> </a:t>
            </a:r>
            <a:r>
              <a:rPr lang="en-GB" sz="1150" b="0" dirty="0">
                <a:solidFill>
                  <a:srgbClr val="000000"/>
                </a:solidFill>
                <a:latin typeface="Calibri"/>
                <a:cs typeface="Calibri"/>
              </a:rPr>
              <a:t>H. M. Stumpers</a:t>
            </a:r>
          </a:p>
          <a:p>
            <a:pPr marL="180975" indent="0" eaLnBrk="1" hangingPunct="1">
              <a:spcBef>
                <a:spcPts val="500"/>
              </a:spcBef>
              <a:defRPr/>
            </a:pPr>
            <a:r>
              <a:rPr lang="en-GB" sz="1150" b="0" dirty="0">
                <a:solidFill>
                  <a:srgbClr val="000000"/>
                </a:solidFill>
                <a:latin typeface="Calibri"/>
                <a:cs typeface="Calibri"/>
              </a:rPr>
              <a:t>Karol Széchy</a:t>
            </a:r>
          </a:p>
          <a:p>
            <a:pPr marL="180975" indent="0" eaLnBrk="1" hangingPunct="1">
              <a:spcBef>
                <a:spcPts val="500"/>
              </a:spcBef>
              <a:defRPr/>
            </a:pPr>
            <a:r>
              <a:rPr lang="en-GB" sz="1150" b="0" dirty="0">
                <a:solidFill>
                  <a:srgbClr val="000000"/>
                </a:solidFill>
                <a:latin typeface="Calibri"/>
                <a:cs typeface="Calibri"/>
              </a:rPr>
              <a:t>Zygmunt </a:t>
            </a:r>
            <a:r>
              <a:rPr lang="en-GB" sz="1150" b="0" dirty="0" err="1">
                <a:solidFill>
                  <a:srgbClr val="000000"/>
                </a:solidFill>
                <a:latin typeface="Calibri"/>
                <a:cs typeface="Calibri"/>
              </a:rPr>
              <a:t>Szparkowski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a:t>
            </a:r>
            <a:r>
              <a:rPr lang="en-GB" sz="1150" b="0" dirty="0" err="1">
                <a:solidFill>
                  <a:srgbClr val="000000"/>
                </a:solidFill>
                <a:latin typeface="Calibri"/>
                <a:cs typeface="Calibri"/>
              </a:rPr>
              <a:t>Ślebodziński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Ryszard </a:t>
            </a:r>
            <a:r>
              <a:rPr lang="en-GB" sz="1150" b="0" dirty="0" err="1">
                <a:solidFill>
                  <a:srgbClr val="000000"/>
                </a:solidFill>
                <a:latin typeface="Calibri"/>
                <a:cs typeface="Calibri"/>
              </a:rPr>
              <a:t>Tadeusiewicz</a:t>
            </a:r>
            <a:endParaRPr lang="en-GB"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Hamadoun</a:t>
            </a:r>
            <a:r>
              <a:rPr lang="en-GB" sz="1150" b="0" dirty="0">
                <a:solidFill>
                  <a:srgbClr val="000000"/>
                </a:solidFill>
                <a:latin typeface="Calibri"/>
                <a:cs typeface="Calibri"/>
              </a:rPr>
              <a:t> I. Touré</a:t>
            </a:r>
          </a:p>
          <a:p>
            <a:pPr marL="180975" indent="0" eaLnBrk="1" hangingPunct="1">
              <a:spcBef>
                <a:spcPts val="500"/>
              </a:spcBef>
              <a:defRPr/>
            </a:pPr>
            <a:r>
              <a:rPr lang="en-GB" sz="1150" b="0" dirty="0">
                <a:solidFill>
                  <a:srgbClr val="000000"/>
                </a:solidFill>
                <a:latin typeface="Calibri"/>
                <a:cs typeface="Calibri"/>
              </a:rPr>
              <a:t>Jan Trojak</a:t>
            </a:r>
          </a:p>
          <a:p>
            <a:pPr marL="180975" indent="0" eaLnBrk="1" hangingPunct="1">
              <a:spcBef>
                <a:spcPts val="500"/>
              </a:spcBef>
              <a:defRPr/>
            </a:pPr>
            <a:r>
              <a:rPr lang="en-GB" sz="1150" b="0" dirty="0">
                <a:solidFill>
                  <a:srgbClr val="000000"/>
                </a:solidFill>
                <a:latin typeface="Calibri"/>
                <a:cs typeface="Calibri"/>
              </a:rPr>
              <a:t>Włodzimierz Trzebiatowski</a:t>
            </a:r>
          </a:p>
          <a:p>
            <a:pPr marL="180975" indent="0" eaLnBrk="1" hangingPunct="1">
              <a:spcBef>
                <a:spcPts val="500"/>
              </a:spcBef>
              <a:defRPr/>
            </a:pPr>
            <a:r>
              <a:rPr lang="en-GB" sz="1150" b="0" dirty="0">
                <a:solidFill>
                  <a:srgbClr val="000000"/>
                </a:solidFill>
                <a:latin typeface="Calibri"/>
                <a:cs typeface="Calibri"/>
              </a:rPr>
              <a:t>Kazimierz Urbanik</a:t>
            </a:r>
          </a:p>
          <a:p>
            <a:pPr marL="180975" indent="0" eaLnBrk="1" hangingPunct="1">
              <a:spcBef>
                <a:spcPts val="500"/>
              </a:spcBef>
              <a:defRPr/>
            </a:pPr>
            <a:r>
              <a:rPr lang="en-GB" sz="1150" b="0" dirty="0">
                <a:solidFill>
                  <a:srgbClr val="000000"/>
                </a:solidFill>
                <a:latin typeface="Calibri"/>
                <a:cs typeface="Calibri"/>
              </a:rPr>
              <a:t>Zenon </a:t>
            </a:r>
            <a:r>
              <a:rPr lang="en-GB" sz="1150" b="0" dirty="0" err="1">
                <a:solidFill>
                  <a:srgbClr val="000000"/>
                </a:solidFill>
                <a:latin typeface="Calibri"/>
                <a:cs typeface="Calibri"/>
              </a:rPr>
              <a:t>Wiłun</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Andrzej Wiszniewski</a:t>
            </a:r>
          </a:p>
          <a:p>
            <a:pPr marL="180975" indent="0" eaLnBrk="1" hangingPunct="1">
              <a:spcBef>
                <a:spcPts val="500"/>
              </a:spcBef>
              <a:defRPr/>
            </a:pPr>
            <a:r>
              <a:rPr lang="en-GB" sz="1150" b="0" dirty="0">
                <a:solidFill>
                  <a:srgbClr val="000000"/>
                </a:solidFill>
                <a:latin typeface="Calibri"/>
                <a:cs typeface="Calibri"/>
              </a:rPr>
              <a:t>Wojciech Witkiewicz</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Karol </a:t>
            </a:r>
            <a:r>
              <a:rPr lang="en-GB" sz="1150" b="0" dirty="0" err="1">
                <a:solidFill>
                  <a:srgbClr val="000000"/>
                </a:solidFill>
                <a:latin typeface="Calibri"/>
                <a:cs typeface="Calibri"/>
              </a:rPr>
              <a:t>Włosiński</a:t>
            </a:r>
            <a:endParaRPr lang="pl-PL" sz="1150" b="0" dirty="0" err="1">
              <a:solidFill>
                <a:srgbClr val="000000"/>
              </a:solidFill>
              <a:latin typeface="Calibri"/>
              <a:cs typeface="Calibri"/>
            </a:endParaRPr>
          </a:p>
          <a:p>
            <a:pPr marL="180975" indent="0">
              <a:spcBef>
                <a:spcPts val="500"/>
              </a:spcBef>
              <a:defRPr/>
            </a:pPr>
            <a:r>
              <a:rPr lang="pl-PL" sz="1150" b="0" dirty="0">
                <a:solidFill>
                  <a:srgbClr val="000000"/>
                </a:solidFill>
                <a:latin typeface="Calibri"/>
                <a:cs typeface="Calibri"/>
              </a:rPr>
              <a:t>Michel </a:t>
            </a:r>
            <a:r>
              <a:rPr lang="pl-PL" sz="1150" b="0" dirty="0" err="1">
                <a:solidFill>
                  <a:srgbClr val="000000"/>
                </a:solidFill>
                <a:latin typeface="Calibri"/>
                <a:cs typeface="Calibri"/>
              </a:rPr>
              <a:t>Virlogeux</a:t>
            </a:r>
            <a:endParaRPr lang="pl-PL" sz="1150" b="0" dirty="0" err="1">
              <a:solidFill>
                <a:srgbClr val="000000"/>
              </a:solidFill>
              <a:latin typeface="Calibri" pitchFamily="34" charset="0"/>
              <a:cs typeface="Calibri" pitchFamily="34" charset="0"/>
            </a:endParaRPr>
          </a:p>
          <a:p>
            <a:pPr marL="180975" indent="0">
              <a:spcBef>
                <a:spcPts val="500"/>
              </a:spcBef>
              <a:defRPr/>
            </a:pPr>
            <a:endParaRPr lang="pl-PL" sz="1150" b="0" dirty="0">
              <a:solidFill>
                <a:srgbClr val="000000"/>
              </a:solidFill>
              <a:latin typeface="Calibri" pitchFamily="34" charset="0"/>
              <a:cs typeface="Calibri" pitchFamily="34" charset="0"/>
            </a:endParaRPr>
          </a:p>
        </p:txBody>
      </p:sp>
      <p:sp>
        <p:nvSpPr>
          <p:cNvPr id="5" name="Text Box 4"/>
          <p:cNvSpPr txBox="1">
            <a:spLocks noChangeArrowheads="1"/>
          </p:cNvSpPr>
          <p:nvPr/>
        </p:nvSpPr>
        <p:spPr bwMode="auto">
          <a:xfrm>
            <a:off x="1271464" y="0"/>
            <a:ext cx="5832649" cy="1052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en-GB" altLang="pl-PL" sz="3200" b="1" dirty="0">
                <a:solidFill>
                  <a:srgbClr val="B11D09"/>
                </a:solidFill>
                <a:latin typeface="Calibri" pitchFamily="34" charset="0"/>
                <a:cs typeface="Calibri" pitchFamily="34" charset="0"/>
              </a:rPr>
              <a:t>Doctors Honoris Causa</a:t>
            </a:r>
          </a:p>
        </p:txBody>
      </p:sp>
      <p:sp>
        <p:nvSpPr>
          <p:cNvPr id="11" name="Prostokąt 9"/>
          <p:cNvSpPr>
            <a:spLocks noChangeArrowheads="1"/>
          </p:cNvSpPr>
          <p:nvPr/>
        </p:nvSpPr>
        <p:spPr bwMode="auto">
          <a:xfrm>
            <a:off x="8328249" y="5869958"/>
            <a:ext cx="360158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pl-PL" sz="900" b="1" dirty="0">
                <a:latin typeface="Calibri" panose="020F0502020204030204" pitchFamily="34" charset="0"/>
                <a:cs typeface="Calibri" panose="020F0502020204030204" pitchFamily="34" charset="0"/>
              </a:rPr>
              <a:t>Wojciech Witkiewicz</a:t>
            </a:r>
            <a:r>
              <a:rPr lang="pl-PL" sz="900" dirty="0">
                <a:latin typeface="Calibri" panose="020F0502020204030204" pitchFamily="34" charset="0"/>
                <a:cs typeface="Calibri" panose="020F0502020204030204" pitchFamily="34" charset="0"/>
              </a:rPr>
              <a:t>, </a:t>
            </a:r>
            <a:r>
              <a:rPr lang="en-US" sz="900" dirty="0">
                <a:latin typeface="Calibri" panose="020F0502020204030204" pitchFamily="34" charset="0"/>
                <a:cs typeface="Calibri" panose="020F0502020204030204" pitchFamily="34" charset="0"/>
              </a:rPr>
              <a:t>year of posting: 2017, </a:t>
            </a:r>
            <a:r>
              <a:rPr lang="pl-PL" sz="900" dirty="0">
                <a:latin typeface="Calibri" panose="020F0502020204030204" pitchFamily="34" charset="0"/>
                <a:cs typeface="Calibri" panose="020F0502020204030204" pitchFamily="34" charset="0"/>
              </a:rPr>
              <a:t> </a:t>
            </a:r>
            <a:r>
              <a:rPr lang="en-US" sz="900" dirty="0">
                <a:latin typeface="Calibri" panose="020F0502020204030204" pitchFamily="34" charset="0"/>
                <a:cs typeface="Calibri" panose="020F0502020204030204" pitchFamily="34" charset="0"/>
              </a:rPr>
              <a:t>professor of medical sciences, director of the Provincial Specialist Hospital - Research and Development Center in </a:t>
            </a:r>
            <a:r>
              <a:rPr lang="en-US" sz="900" dirty="0" err="1">
                <a:latin typeface="Calibri" panose="020F0502020204030204" pitchFamily="34" charset="0"/>
                <a:cs typeface="Calibri" panose="020F0502020204030204" pitchFamily="34" charset="0"/>
              </a:rPr>
              <a:t>Wrocław</a:t>
            </a:r>
            <a:r>
              <a:rPr lang="en-US" sz="900" dirty="0">
                <a:latin typeface="Calibri" panose="020F0502020204030204" pitchFamily="34" charset="0"/>
                <a:cs typeface="Calibri" panose="020F0502020204030204" pitchFamily="34" charset="0"/>
              </a:rPr>
              <a:t>, president of the Polish Society of Robotic Surgery; specialization: vascular surgery, angiology, transplantation</a:t>
            </a:r>
            <a:endParaRPr lang="pl-PL" altLang="pl-PL" sz="900" dirty="0">
              <a:latin typeface="Calibri" pitchFamily="34" charset="0"/>
              <a:cs typeface="Calibri" pitchFamily="34" charset="0"/>
            </a:endParaRPr>
          </a:p>
        </p:txBody>
      </p:sp>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430366" y="469544"/>
            <a:ext cx="3471270" cy="2315310"/>
          </a:xfrm>
          <a:prstGeom prst="rect">
            <a:avLst/>
          </a:prstGeom>
          <a:noFill/>
          <a:extLst>
            <a:ext uri="{909E8E84-426E-40DD-AFC4-6F175D3DCCD1}">
              <a14:hiddenFill xmlns:a14="http://schemas.microsoft.com/office/drawing/2010/main">
                <a:solidFill>
                  <a:srgbClr val="FFFFFF"/>
                </a:solidFill>
              </a14:hiddenFill>
            </a:ext>
          </a:extLst>
        </p:spPr>
      </p:pic>
      <p:pic>
        <p:nvPicPr>
          <p:cNvPr id="2" name="Obraz 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400984" y="3429000"/>
            <a:ext cx="3527664" cy="2350306"/>
          </a:xfrm>
          <a:prstGeom prst="rect">
            <a:avLst/>
          </a:prstGeom>
        </p:spPr>
      </p:pic>
      <p:sp>
        <p:nvSpPr>
          <p:cNvPr id="14" name="Prostokąt 9"/>
          <p:cNvSpPr>
            <a:spLocks noChangeArrowheads="1"/>
          </p:cNvSpPr>
          <p:nvPr/>
        </p:nvSpPr>
        <p:spPr bwMode="auto">
          <a:xfrm>
            <a:off x="8328249" y="2830292"/>
            <a:ext cx="3573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pl-PL" altLang="pl-PL" sz="900" b="1" dirty="0">
                <a:latin typeface="Calibri" pitchFamily="34" charset="0"/>
                <a:cs typeface="Calibri" pitchFamily="34" charset="0"/>
              </a:rPr>
              <a:t>Michel </a:t>
            </a:r>
            <a:r>
              <a:rPr lang="pl-PL" altLang="pl-PL" sz="900" b="1" dirty="0" err="1">
                <a:latin typeface="Calibri" pitchFamily="34" charset="0"/>
                <a:cs typeface="Calibri" pitchFamily="34" charset="0"/>
              </a:rPr>
              <a:t>Virlogeux</a:t>
            </a:r>
            <a:r>
              <a:rPr lang="pl-PL" altLang="pl-PL" sz="900" b="1" dirty="0">
                <a:latin typeface="Calibri" pitchFamily="34" charset="0"/>
                <a:cs typeface="Calibri" pitchFamily="34" charset="0"/>
              </a:rPr>
              <a:t>, </a:t>
            </a:r>
            <a:r>
              <a:rPr lang="en-US" altLang="pl-PL" sz="900" dirty="0">
                <a:latin typeface="Calibri" pitchFamily="34" charset="0"/>
                <a:cs typeface="Calibri" pitchFamily="34" charset="0"/>
              </a:rPr>
              <a:t>year of posting</a:t>
            </a:r>
            <a:r>
              <a:rPr lang="pl-PL" altLang="pl-PL" sz="900" dirty="0">
                <a:latin typeface="Calibri" pitchFamily="34" charset="0"/>
                <a:cs typeface="Calibri" pitchFamily="34" charset="0"/>
              </a:rPr>
              <a:t>: 2022, </a:t>
            </a:r>
            <a:r>
              <a:rPr lang="pl-PL" altLang="pl-PL" sz="900" dirty="0" err="1">
                <a:latin typeface="Calibri" pitchFamily="34" charset="0"/>
                <a:cs typeface="Calibri" pitchFamily="34" charset="0"/>
              </a:rPr>
              <a:t>professor</a:t>
            </a:r>
            <a:r>
              <a:rPr lang="pl-PL" altLang="pl-PL" sz="900" dirty="0">
                <a:latin typeface="Calibri" pitchFamily="34" charset="0"/>
                <a:cs typeface="Calibri" pitchFamily="34" charset="0"/>
              </a:rPr>
              <a:t> </a:t>
            </a:r>
            <a:r>
              <a:rPr lang="pl-PL" altLang="pl-PL" sz="900" dirty="0" err="1">
                <a:latin typeface="Calibri" pitchFamily="34" charset="0"/>
                <a:cs typeface="Calibri" pitchFamily="34" charset="0"/>
              </a:rPr>
              <a:t>at</a:t>
            </a:r>
            <a:r>
              <a:rPr lang="pl-PL" altLang="pl-PL" sz="900" dirty="0">
                <a:latin typeface="Calibri" pitchFamily="34" charset="0"/>
                <a:cs typeface="Calibri" pitchFamily="34" charset="0"/>
              </a:rPr>
              <a:t> </a:t>
            </a:r>
            <a:r>
              <a:rPr lang="pl-PL" altLang="pl-PL" sz="900" dirty="0" err="1">
                <a:latin typeface="Calibri" pitchFamily="34" charset="0"/>
                <a:cs typeface="Calibri" pitchFamily="34" charset="0"/>
              </a:rPr>
              <a:t>École</a:t>
            </a:r>
            <a:r>
              <a:rPr lang="pl-PL" altLang="pl-PL" sz="900" dirty="0">
                <a:latin typeface="Calibri" pitchFamily="34" charset="0"/>
                <a:cs typeface="Calibri" pitchFamily="34" charset="0"/>
              </a:rPr>
              <a:t> </a:t>
            </a:r>
            <a:r>
              <a:rPr lang="pl-PL" altLang="pl-PL" sz="900" dirty="0" err="1">
                <a:latin typeface="Calibri" pitchFamily="34" charset="0"/>
                <a:cs typeface="Calibri" pitchFamily="34" charset="0"/>
              </a:rPr>
              <a:t>Nationale</a:t>
            </a:r>
            <a:br>
              <a:rPr lang="pl-PL" altLang="pl-PL" sz="900">
                <a:latin typeface="Calibri" pitchFamily="34" charset="0"/>
                <a:cs typeface="Calibri" pitchFamily="34" charset="0"/>
              </a:rPr>
            </a:br>
            <a:r>
              <a:rPr lang="pl-PL" altLang="pl-PL" sz="900">
                <a:latin typeface="Calibri" pitchFamily="34" charset="0"/>
                <a:cs typeface="Calibri" pitchFamily="34" charset="0"/>
              </a:rPr>
              <a:t>des </a:t>
            </a:r>
            <a:r>
              <a:rPr lang="pl-PL" altLang="pl-PL" sz="900" dirty="0" err="1">
                <a:latin typeface="Calibri" pitchFamily="34" charset="0"/>
                <a:cs typeface="Calibri" pitchFamily="34" charset="0"/>
              </a:rPr>
              <a:t>Ponts</a:t>
            </a:r>
            <a:r>
              <a:rPr lang="pl-PL" altLang="pl-PL" sz="900" dirty="0">
                <a:latin typeface="Calibri" pitchFamily="34" charset="0"/>
                <a:cs typeface="Calibri" pitchFamily="34" charset="0"/>
              </a:rPr>
              <a:t> et </a:t>
            </a:r>
            <a:r>
              <a:rPr lang="pl-PL" altLang="pl-PL" sz="900" dirty="0" err="1">
                <a:latin typeface="Calibri" pitchFamily="34" charset="0"/>
                <a:cs typeface="Calibri" pitchFamily="34" charset="0"/>
              </a:rPr>
              <a:t>Chaussées</a:t>
            </a:r>
            <a:endParaRPr lang="pl-PL" altLang="pl-PL" sz="900" dirty="0">
              <a:latin typeface="Calibri" pitchFamily="34" charset="0"/>
              <a:cs typeface="Calibri" pitchFamily="34" charset="0"/>
            </a:endParaRPr>
          </a:p>
        </p:txBody>
      </p:sp>
      <p:cxnSp>
        <p:nvCxnSpPr>
          <p:cNvPr id="6" name="Łącznik prosty 5"/>
          <p:cNvCxnSpPr>
            <a:cxnSpLocks/>
          </p:cNvCxnSpPr>
          <p:nvPr/>
        </p:nvCxnSpPr>
        <p:spPr>
          <a:xfrm>
            <a:off x="3431704" y="980728"/>
            <a:ext cx="0" cy="5472608"/>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2" name="Łącznik prosty 11"/>
          <p:cNvCxnSpPr>
            <a:cxnSpLocks/>
          </p:cNvCxnSpPr>
          <p:nvPr/>
        </p:nvCxnSpPr>
        <p:spPr>
          <a:xfrm>
            <a:off x="5663952" y="980728"/>
            <a:ext cx="0" cy="5472608"/>
          </a:xfrm>
          <a:prstGeom prst="line">
            <a:avLst/>
          </a:prstGeo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3194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41911" cy="6857999"/>
          </a:xfrm>
          <a:prstGeom prst="rect">
            <a:avLst/>
          </a:prstGeom>
        </p:spPr>
      </p:pic>
      <p:sp>
        <p:nvSpPr>
          <p:cNvPr id="2" name="Text Box 47"/>
          <p:cNvSpPr txBox="1">
            <a:spLocks noChangeArrowheads="1"/>
          </p:cNvSpPr>
          <p:nvPr/>
        </p:nvSpPr>
        <p:spPr bwMode="auto">
          <a:xfrm>
            <a:off x="1271464" y="1"/>
            <a:ext cx="5544617" cy="1108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en-GB" altLang="pl-PL" sz="3200" b="1" dirty="0">
                <a:solidFill>
                  <a:srgbClr val="B11D09"/>
                </a:solidFill>
                <a:latin typeface="Calibri" pitchFamily="34" charset="0"/>
                <a:cs typeface="Calibri" pitchFamily="34" charset="0"/>
              </a:rPr>
              <a:t>Figures</a:t>
            </a:r>
          </a:p>
        </p:txBody>
      </p:sp>
      <p:graphicFrame>
        <p:nvGraphicFramePr>
          <p:cNvPr id="13" name="Tabela 12">
            <a:extLst>
              <a:ext uri="{FF2B5EF4-FFF2-40B4-BE49-F238E27FC236}">
                <a16:creationId xmlns:a16="http://schemas.microsoft.com/office/drawing/2014/main" id="{032F5AA5-43D2-4410-80C8-568DA62C0623}"/>
              </a:ext>
            </a:extLst>
          </p:cNvPr>
          <p:cNvGraphicFramePr>
            <a:graphicFrameLocks noGrp="1"/>
          </p:cNvGraphicFramePr>
          <p:nvPr>
            <p:extLst>
              <p:ext uri="{D42A27DB-BD31-4B8C-83A1-F6EECF244321}">
                <p14:modId xmlns:p14="http://schemas.microsoft.com/office/powerpoint/2010/main" val="1744741498"/>
              </p:ext>
            </p:extLst>
          </p:nvPr>
        </p:nvGraphicFramePr>
        <p:xfrm>
          <a:off x="1315149" y="3707970"/>
          <a:ext cx="5572939" cy="2223864"/>
        </p:xfrm>
        <a:graphic>
          <a:graphicData uri="http://schemas.openxmlformats.org/drawingml/2006/table">
            <a:tbl>
              <a:tblPr firstRow="1" bandRow="1">
                <a:tableStyleId>{C083E6E3-FA7D-4D7B-A595-EF9225AFEA82}</a:tableStyleId>
              </a:tblPr>
              <a:tblGrid>
                <a:gridCol w="4492819">
                  <a:extLst>
                    <a:ext uri="{9D8B030D-6E8A-4147-A177-3AD203B41FA5}">
                      <a16:colId xmlns:a16="http://schemas.microsoft.com/office/drawing/2014/main" val="20000"/>
                    </a:ext>
                  </a:extLst>
                </a:gridCol>
                <a:gridCol w="1080120">
                  <a:extLst>
                    <a:ext uri="{9D8B030D-6E8A-4147-A177-3AD203B41FA5}">
                      <a16:colId xmlns:a16="http://schemas.microsoft.com/office/drawing/2014/main" val="20001"/>
                    </a:ext>
                  </a:extLst>
                </a:gridCol>
              </a:tblGrid>
              <a:tr h="56342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1" u="none" strike="noStrike" kern="1200" cap="all" normalizeH="0" baseline="0" dirty="0">
                          <a:ln>
                            <a:noFill/>
                          </a:ln>
                          <a:solidFill>
                            <a:schemeClr val="tx1"/>
                          </a:solidFill>
                          <a:effectLst/>
                          <a:latin typeface="Calibri" panose="020F0502020204030204" pitchFamily="34" charset="0"/>
                          <a:ea typeface="+mn-ea"/>
                          <a:cs typeface="Calibri" panose="020F0502020204030204" pitchFamily="34" charset="0"/>
                        </a:rPr>
                        <a:t>Academic staff</a:t>
                      </a:r>
                      <a:endParaRPr kumimoji="0" lang="pl-PL" sz="1600" b="1" u="none" strike="noStrike" kern="1200" cap="all" normalizeH="0" baseline="0" dirty="0">
                        <a:ln>
                          <a:noFill/>
                        </a:ln>
                        <a:solidFill>
                          <a:schemeClr val="tx1"/>
                        </a:solidFill>
                        <a:effectLst/>
                        <a:latin typeface="Calibri" panose="020F0502020204030204" pitchFamily="34" charset="0"/>
                        <a:ea typeface="+mn-ea"/>
                        <a:cs typeface="Calibri" panose="020F0502020204030204" pitchFamily="34" charset="0"/>
                      </a:endParaRPr>
                    </a:p>
                  </a:txBody>
                  <a:tcPr marL="91452" marR="91452" anchor="ctr">
                    <a:lnL>
                      <a:noFill/>
                    </a:lnL>
                    <a:lnR w="3175" cap="flat" cmpd="sng" algn="ctr">
                      <a:solidFill>
                        <a:schemeClr val="bg1"/>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600" dirty="0">
                          <a:solidFill>
                            <a:srgbClr val="A7190E"/>
                          </a:solidFill>
                          <a:latin typeface="Calibri" panose="020F0502020204030204" pitchFamily="34" charset="0"/>
                        </a:rPr>
                        <a:t>2 296</a:t>
                      </a:r>
                      <a:endParaRPr lang="pl-PL" sz="1600" b="1" dirty="0">
                        <a:solidFill>
                          <a:srgbClr val="A7190E"/>
                        </a:solidFill>
                        <a:latin typeface="Calibri" pitchFamily="34" charset="0"/>
                        <a:cs typeface="Calibri" pitchFamily="34" charset="0"/>
                      </a:endParaRPr>
                    </a:p>
                  </a:txBody>
                  <a:tcPr marL="91452" marR="91452">
                    <a:lnL w="3175" cap="flat" cmpd="sng" algn="ctr">
                      <a:solidFill>
                        <a:schemeClr val="bg1"/>
                      </a:solidFill>
                      <a:prstDash val="solid"/>
                      <a:round/>
                      <a:headEnd type="none" w="med" len="med"/>
                      <a:tailEnd type="none" w="med" len="med"/>
                    </a:lnL>
                    <a:lnR>
                      <a:noFill/>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536556">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pl-PL" sz="1600" b="0" u="none" strike="noStrike" kern="1200" cap="all" normalizeH="0" baseline="0" dirty="0" err="1">
                          <a:ln>
                            <a:noFill/>
                          </a:ln>
                          <a:solidFill>
                            <a:schemeClr val="tx1"/>
                          </a:solidFill>
                          <a:effectLst/>
                          <a:latin typeface="Calibri" panose="020F0502020204030204" pitchFamily="34" charset="0"/>
                          <a:ea typeface="+mn-ea"/>
                          <a:cs typeface="Calibri" panose="020F0502020204030204" pitchFamily="34" charset="0"/>
                        </a:rPr>
                        <a:t>Professors</a:t>
                      </a:r>
                      <a:endParaRPr kumimoji="0" lang="pt-BR" sz="1600" b="0" u="none" strike="noStrike" kern="1200" cap="all" normalizeH="0" baseline="0" dirty="0">
                        <a:ln>
                          <a:noFill/>
                        </a:ln>
                        <a:solidFill>
                          <a:schemeClr val="tx1"/>
                        </a:solidFill>
                        <a:effectLst/>
                        <a:latin typeface="Calibri" panose="020F0502020204030204" pitchFamily="34" charset="0"/>
                        <a:ea typeface="+mn-ea"/>
                        <a:cs typeface="Calibri" panose="020F0502020204030204" pitchFamily="34" charset="0"/>
                      </a:endParaRPr>
                    </a:p>
                  </a:txBody>
                  <a:tcPr marL="91452" marR="91452"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gn="ctr">
                        <a:lnSpc>
                          <a:spcPct val="150000"/>
                        </a:lnSpc>
                        <a:buFont typeface="Arial" pitchFamily="34" charset="0"/>
                        <a:buNone/>
                      </a:pPr>
                      <a:r>
                        <a:rPr lang="pl-PL" sz="1600" b="1" dirty="0">
                          <a:solidFill>
                            <a:srgbClr val="A7190E"/>
                          </a:solidFill>
                          <a:latin typeface="Calibri" pitchFamily="34" charset="0"/>
                          <a:cs typeface="+mn-cs"/>
                        </a:rPr>
                        <a:t>205</a:t>
                      </a:r>
                      <a:endParaRPr lang="pl-PL" sz="1600" b="1" dirty="0">
                        <a:solidFill>
                          <a:srgbClr val="A7190E"/>
                        </a:solidFill>
                        <a:latin typeface="Calibri" pitchFamily="34" charset="0"/>
                        <a:cs typeface="Calibri" pitchFamily="34" charset="0"/>
                      </a:endParaRPr>
                    </a:p>
                  </a:txBody>
                  <a:tcPr marL="91452" marR="91452">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563427">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600" b="0" u="none" strike="noStrike" kern="1200" cap="all" normalizeH="0" baseline="0" dirty="0">
                          <a:ln>
                            <a:noFill/>
                          </a:ln>
                          <a:solidFill>
                            <a:schemeClr val="tx1"/>
                          </a:solidFill>
                          <a:effectLst/>
                          <a:latin typeface="Calibri" panose="020F0502020204030204" pitchFamily="34" charset="0"/>
                          <a:ea typeface="+mn-ea"/>
                          <a:cs typeface="Calibri" panose="020F0502020204030204" pitchFamily="34" charset="0"/>
                        </a:rPr>
                        <a:t>with the degree of habilitated doctor</a:t>
                      </a:r>
                      <a:endParaRPr kumimoji="0" lang="pt-BR" sz="1600" b="0" u="none" strike="noStrike" kern="1200" cap="all" normalizeH="0" baseline="0" dirty="0">
                        <a:ln>
                          <a:noFill/>
                        </a:ln>
                        <a:solidFill>
                          <a:schemeClr val="tx1"/>
                        </a:solidFill>
                        <a:effectLst/>
                        <a:latin typeface="Calibri" panose="020F0502020204030204" pitchFamily="34" charset="0"/>
                        <a:ea typeface="+mn-ea"/>
                        <a:cs typeface="Calibri" panose="020F0502020204030204" pitchFamily="34" charset="0"/>
                      </a:endParaRPr>
                    </a:p>
                  </a:txBody>
                  <a:tcPr marL="91452" marR="91452"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a:lnSpc>
                          <a:spcPct val="150000"/>
                        </a:lnSpc>
                        <a:buFont typeface="Arial" pitchFamily="34" charset="0"/>
                        <a:buNone/>
                      </a:pPr>
                      <a:r>
                        <a:rPr lang="pl-PL" sz="1600" b="1" dirty="0">
                          <a:solidFill>
                            <a:srgbClr val="A7190E"/>
                          </a:solidFill>
                          <a:latin typeface="Calibri" pitchFamily="34" charset="0"/>
                          <a:cs typeface="+mn-cs"/>
                        </a:rPr>
                        <a:t>419</a:t>
                      </a:r>
                      <a:endParaRPr lang="pl-PL" sz="1600" b="1" dirty="0">
                        <a:solidFill>
                          <a:srgbClr val="A7190E"/>
                        </a:solidFill>
                        <a:latin typeface="Calibri" pitchFamily="34" charset="0"/>
                        <a:cs typeface="Calibri" pitchFamily="34" charset="0"/>
                      </a:endParaRPr>
                    </a:p>
                  </a:txBody>
                  <a:tcPr marL="91452" marR="91452">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560454">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pt-BR" sz="1600" b="0" u="none" strike="noStrike" kern="1200" cap="all" normalizeH="0" baseline="0" dirty="0">
                          <a:ln>
                            <a:noFill/>
                          </a:ln>
                          <a:solidFill>
                            <a:schemeClr val="tx1"/>
                          </a:solidFill>
                          <a:effectLst/>
                          <a:latin typeface="Calibri" panose="020F0502020204030204" pitchFamily="34" charset="0"/>
                          <a:ea typeface="+mn-ea"/>
                          <a:cs typeface="Calibri" panose="020F0502020204030204" pitchFamily="34" charset="0"/>
                        </a:rPr>
                        <a:t>PhD holders</a:t>
                      </a:r>
                    </a:p>
                  </a:txBody>
                  <a:tcPr marL="91452" marR="91452" anchor="ctr">
                    <a:lnL>
                      <a:noFill/>
                    </a:lnL>
                    <a:lnR>
                      <a:noFill/>
                    </a:lnR>
                    <a:lnT w="3175" cap="flat" cmpd="sng" algn="ctr">
                      <a:solidFill>
                        <a:schemeClr val="bg1">
                          <a:lumMod val="65000"/>
                        </a:schemeClr>
                      </a:solidFill>
                      <a:prstDash val="solid"/>
                      <a:round/>
                      <a:headEnd type="none" w="med" len="med"/>
                      <a:tailEnd type="none" w="med" len="med"/>
                    </a:lnT>
                    <a:lnB w="9525"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gn="ctr">
                        <a:lnSpc>
                          <a:spcPct val="150000"/>
                        </a:lnSpc>
                        <a:buFont typeface="Arial" pitchFamily="34" charset="0"/>
                        <a:buNone/>
                      </a:pPr>
                      <a:r>
                        <a:rPr lang="pl-PL" sz="1600" b="1" dirty="0">
                          <a:solidFill>
                            <a:srgbClr val="A7190E"/>
                          </a:solidFill>
                          <a:latin typeface="Calibri" pitchFamily="34" charset="0"/>
                          <a:cs typeface="Calibri" pitchFamily="34" charset="0"/>
                        </a:rPr>
                        <a:t>1 282</a:t>
                      </a:r>
                    </a:p>
                  </a:txBody>
                  <a:tcPr marL="91452" marR="91452">
                    <a:lnL>
                      <a:noFill/>
                    </a:lnL>
                    <a:lnR>
                      <a:noFill/>
                    </a:lnR>
                    <a:lnT w="3175" cap="flat" cmpd="sng" algn="ctr">
                      <a:solidFill>
                        <a:schemeClr val="bg1">
                          <a:lumMod val="65000"/>
                        </a:schemeClr>
                      </a:solidFill>
                      <a:prstDash val="solid"/>
                      <a:round/>
                      <a:headEnd type="none" w="med" len="med"/>
                      <a:tailEnd type="none" w="med" len="med"/>
                    </a:lnT>
                    <a:lnB w="9525"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bl>
          </a:graphicData>
        </a:graphic>
      </p:graphicFrame>
      <p:graphicFrame>
        <p:nvGraphicFramePr>
          <p:cNvPr id="16" name="Tabela 15">
            <a:extLst>
              <a:ext uri="{FF2B5EF4-FFF2-40B4-BE49-F238E27FC236}">
                <a16:creationId xmlns:a16="http://schemas.microsoft.com/office/drawing/2014/main" id="{135FAEC2-EF93-4141-844C-948ACF9571AD}"/>
              </a:ext>
            </a:extLst>
          </p:cNvPr>
          <p:cNvGraphicFramePr>
            <a:graphicFrameLocks noGrp="1"/>
          </p:cNvGraphicFramePr>
          <p:nvPr>
            <p:extLst>
              <p:ext uri="{D42A27DB-BD31-4B8C-83A1-F6EECF244321}">
                <p14:modId xmlns:p14="http://schemas.microsoft.com/office/powerpoint/2010/main" val="3422721265"/>
              </p:ext>
            </p:extLst>
          </p:nvPr>
        </p:nvGraphicFramePr>
        <p:xfrm>
          <a:off x="1306680" y="1340768"/>
          <a:ext cx="5653416" cy="1660437"/>
        </p:xfrm>
        <a:graphic>
          <a:graphicData uri="http://schemas.openxmlformats.org/drawingml/2006/table">
            <a:tbl>
              <a:tblPr firstRow="1" bandRow="1">
                <a:tableStyleId>{C083E6E3-FA7D-4D7B-A595-EF9225AFEA82}</a:tableStyleId>
              </a:tblPr>
              <a:tblGrid>
                <a:gridCol w="4501288">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tblGrid>
              <a:tr h="536556">
                <a:tc>
                  <a:txBody>
                    <a:bodyPr/>
                    <a:lstStyle/>
                    <a:p>
                      <a:pPr marL="0" marR="0" lvl="0" indent="0" algn="l" defTabSz="914400" rtl="0" eaLnBrk="1" fontAlgn="auto" latinLnBrk="0" hangingPunct="1">
                        <a:lnSpc>
                          <a:spcPct val="150000"/>
                        </a:lnSpc>
                        <a:spcBef>
                          <a:spcPts val="0"/>
                        </a:spcBef>
                        <a:spcAft>
                          <a:spcPts val="0"/>
                        </a:spcAft>
                        <a:buClrTx/>
                        <a:buSzTx/>
                        <a:buFont typeface="Arial" pitchFamily="34" charset="0"/>
                        <a:buNone/>
                        <a:tabLst/>
                        <a:defRPr/>
                      </a:pPr>
                      <a:r>
                        <a:rPr kumimoji="0" lang="en-GB" sz="1600" b="0" u="none" strike="noStrike" kern="1200" cap="all" normalizeH="0" baseline="0" dirty="0">
                          <a:ln>
                            <a:noFill/>
                          </a:ln>
                          <a:solidFill>
                            <a:schemeClr val="tx1"/>
                          </a:solidFill>
                          <a:effectLst/>
                          <a:latin typeface="Calibri" panose="020F0502020204030204" pitchFamily="34" charset="0"/>
                          <a:ea typeface="+mn-ea"/>
                          <a:cs typeface="Calibri" panose="020F0502020204030204" pitchFamily="34" charset="0"/>
                        </a:rPr>
                        <a:t>Fields of study</a:t>
                      </a:r>
                    </a:p>
                  </a:txBody>
                  <a:tcPr marL="91452" marR="91452" anchor="ctr">
                    <a:lnL>
                      <a:noFill/>
                    </a:lnL>
                    <a:lnR>
                      <a:noFill/>
                    </a:lnR>
                    <a:lnT w="28575" cap="flat" cmpd="sng" algn="ctr">
                      <a:solidFill>
                        <a:srgbClr val="C00000"/>
                      </a:solidFill>
                      <a:prstDash val="solid"/>
                      <a:round/>
                      <a:headEnd type="none" w="med" len="med"/>
                      <a:tailEnd type="none" w="med" len="med"/>
                    </a:lnT>
                    <a:lnB w="3175" cap="flat" cmpd="sng" algn="ctr">
                      <a:solidFill>
                        <a:schemeClr val="accent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gn="ctr">
                        <a:lnSpc>
                          <a:spcPct val="150000"/>
                        </a:lnSpc>
                        <a:buFont typeface="Arial" pitchFamily="34" charset="0"/>
                        <a:buNone/>
                      </a:pPr>
                      <a:r>
                        <a:rPr lang="pl-PL" sz="1600" b="1" dirty="0">
                          <a:solidFill>
                            <a:srgbClr val="A7190E"/>
                          </a:solidFill>
                          <a:latin typeface="Calibri" panose="020F0502020204030204" pitchFamily="34" charset="0"/>
                          <a:cs typeface="Calibri" panose="020F0502020204030204" pitchFamily="34" charset="0"/>
                        </a:rPr>
                        <a:t>70</a:t>
                      </a:r>
                    </a:p>
                  </a:txBody>
                  <a:tcPr marL="91452" marR="91452">
                    <a:lnL>
                      <a:noFill/>
                    </a:lnL>
                    <a:lnR>
                      <a:noFill/>
                    </a:lnR>
                    <a:lnT w="28575" cap="flat" cmpd="sng" algn="ctr">
                      <a:solidFill>
                        <a:srgbClr val="C00000"/>
                      </a:solidFill>
                      <a:prstDash val="solid"/>
                      <a:round/>
                      <a:headEnd type="none" w="med" len="med"/>
                      <a:tailEnd type="none" w="med" len="med"/>
                    </a:lnT>
                    <a:lnB w="3175" cap="flat" cmpd="sng" algn="ctr">
                      <a:solidFill>
                        <a:schemeClr val="accent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563427">
                <a:tc>
                  <a:txBody>
                    <a:bodyPr/>
                    <a:lstStyle/>
                    <a:p>
                      <a:pPr marL="0" marR="0" lvl="0" indent="0" algn="l" defTabSz="914400" rtl="0" eaLnBrk="1" fontAlgn="auto" latinLnBrk="0" hangingPunct="1">
                        <a:lnSpc>
                          <a:spcPct val="150000"/>
                        </a:lnSpc>
                        <a:spcBef>
                          <a:spcPts val="0"/>
                        </a:spcBef>
                        <a:spcAft>
                          <a:spcPts val="0"/>
                        </a:spcAft>
                        <a:buClrTx/>
                        <a:buSzTx/>
                        <a:buFont typeface="Arial" pitchFamily="34" charset="0"/>
                        <a:buNone/>
                        <a:tabLst/>
                        <a:defRPr/>
                      </a:pPr>
                      <a:r>
                        <a:rPr kumimoji="0" lang="pl-PL" sz="1600" b="0" u="none" strike="noStrike" kern="1200" cap="all" normalizeH="0" baseline="0" dirty="0" err="1">
                          <a:ln>
                            <a:noFill/>
                          </a:ln>
                          <a:solidFill>
                            <a:schemeClr val="tx1"/>
                          </a:solidFill>
                          <a:effectLst/>
                          <a:latin typeface="Calibri" panose="020F0502020204030204" pitchFamily="34" charset="0"/>
                          <a:ea typeface="+mn-ea"/>
                          <a:cs typeface="Calibri" panose="020F0502020204030204" pitchFamily="34" charset="0"/>
                        </a:rPr>
                        <a:t>Students</a:t>
                      </a:r>
                      <a:endParaRPr kumimoji="0" lang="pl-PL" sz="1600" b="0" u="none" strike="noStrike" kern="1200" cap="all" normalizeH="0" baseline="0" dirty="0">
                        <a:ln>
                          <a:noFill/>
                        </a:ln>
                        <a:solidFill>
                          <a:schemeClr val="tx1"/>
                        </a:solidFill>
                        <a:effectLst/>
                        <a:latin typeface="Calibri" panose="020F0502020204030204" pitchFamily="34" charset="0"/>
                        <a:ea typeface="+mn-ea"/>
                        <a:cs typeface="Calibri" panose="020F0502020204030204" pitchFamily="34" charset="0"/>
                      </a:endParaRPr>
                    </a:p>
                  </a:txBody>
                  <a:tcPr marL="91452" marR="91452" anchor="ctr">
                    <a:lnL>
                      <a:noFill/>
                    </a:lnL>
                    <a:lnR>
                      <a:noFill/>
                    </a:lnR>
                    <a:lnT w="3175" cap="flat" cmpd="sng" algn="ctr">
                      <a:solidFill>
                        <a:schemeClr val="accent1">
                          <a:lumMod val="75000"/>
                        </a:schemeClr>
                      </a:solidFill>
                      <a:prstDash val="solid"/>
                      <a:round/>
                      <a:headEnd type="none" w="med" len="med"/>
                      <a:tailEnd type="none" w="med" len="med"/>
                    </a:lnT>
                    <a:lnB w="3175" cap="flat" cmpd="sng" algn="ctr">
                      <a:solidFill>
                        <a:schemeClr val="accent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20000"/>
                      </a:schemeClr>
                    </a:solidFill>
                  </a:tcPr>
                </a:tc>
                <a:tc>
                  <a:txBody>
                    <a:bodyPr/>
                    <a:lstStyle/>
                    <a:p>
                      <a:pPr marL="0" lvl="0" indent="0" algn="ctr">
                        <a:lnSpc>
                          <a:spcPct val="150000"/>
                        </a:lnSpc>
                        <a:buFont typeface="Arial" pitchFamily="34" charset="0"/>
                        <a:buNone/>
                      </a:pPr>
                      <a:r>
                        <a:rPr lang="pl-PL" sz="1600" b="1" dirty="0">
                          <a:solidFill>
                            <a:srgbClr val="A7190E"/>
                          </a:solidFill>
                          <a:latin typeface="Calibri" panose="020F0502020204030204" pitchFamily="34" charset="0"/>
                          <a:cs typeface="Calibri" panose="020F0502020204030204" pitchFamily="34" charset="0"/>
                        </a:rPr>
                        <a:t>20 725</a:t>
                      </a:r>
                    </a:p>
                  </a:txBody>
                  <a:tcPr marL="91452" marR="91452">
                    <a:lnL>
                      <a:noFill/>
                    </a:lnL>
                    <a:lnR>
                      <a:noFill/>
                    </a:lnR>
                    <a:lnT w="3175" cap="flat" cmpd="sng" algn="ctr">
                      <a:solidFill>
                        <a:schemeClr val="accent1">
                          <a:lumMod val="75000"/>
                        </a:schemeClr>
                      </a:solidFill>
                      <a:prstDash val="solid"/>
                      <a:round/>
                      <a:headEnd type="none" w="med" len="med"/>
                      <a:tailEnd type="none" w="med" len="med"/>
                    </a:lnT>
                    <a:lnB w="3175" cap="flat" cmpd="sng" algn="ctr">
                      <a:solidFill>
                        <a:schemeClr val="accent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560454">
                <a:tc>
                  <a:txBody>
                    <a:bodyPr/>
                    <a:lstStyle/>
                    <a:p>
                      <a:pPr marL="0" marR="0" lvl="0" indent="0" algn="l" defTabSz="914400" rtl="0" eaLnBrk="1" fontAlgn="auto" latinLnBrk="0" hangingPunct="1">
                        <a:lnSpc>
                          <a:spcPct val="150000"/>
                        </a:lnSpc>
                        <a:spcBef>
                          <a:spcPts val="0"/>
                        </a:spcBef>
                        <a:spcAft>
                          <a:spcPts val="0"/>
                        </a:spcAft>
                        <a:buClrTx/>
                        <a:buSzTx/>
                        <a:buFont typeface="Arial" pitchFamily="34" charset="0"/>
                        <a:buNone/>
                        <a:tabLst/>
                        <a:defRPr/>
                      </a:pPr>
                      <a:r>
                        <a:rPr kumimoji="0" lang="pl-PL" sz="1600" b="0" u="none" strike="noStrike" kern="1200" cap="all" normalizeH="0" baseline="0" dirty="0" err="1">
                          <a:ln>
                            <a:noFill/>
                          </a:ln>
                          <a:solidFill>
                            <a:schemeClr val="tx1"/>
                          </a:solidFill>
                          <a:effectLst/>
                          <a:latin typeface="Calibri" panose="020F0502020204030204" pitchFamily="34" charset="0"/>
                          <a:ea typeface="+mn-ea"/>
                          <a:cs typeface="Calibri" panose="020F0502020204030204" pitchFamily="34" charset="0"/>
                        </a:rPr>
                        <a:t>Doctoral</a:t>
                      </a:r>
                      <a:r>
                        <a:rPr kumimoji="0" lang="pl-PL" sz="1600" b="0" u="none" strike="noStrike" kern="1200" cap="all" normalizeH="0" baseline="0" dirty="0">
                          <a:ln>
                            <a:noFill/>
                          </a:ln>
                          <a:solidFill>
                            <a:schemeClr val="tx1"/>
                          </a:solidFill>
                          <a:effectLst/>
                          <a:latin typeface="Calibri" panose="020F0502020204030204" pitchFamily="34" charset="0"/>
                          <a:ea typeface="+mn-ea"/>
                          <a:cs typeface="Calibri" panose="020F0502020204030204" pitchFamily="34" charset="0"/>
                        </a:rPr>
                        <a:t> </a:t>
                      </a:r>
                      <a:r>
                        <a:rPr kumimoji="0" lang="pl-PL" sz="1600" b="0" u="none" strike="noStrike" kern="1200" cap="all" normalizeH="0" baseline="0" dirty="0" err="1">
                          <a:ln>
                            <a:noFill/>
                          </a:ln>
                          <a:solidFill>
                            <a:schemeClr val="tx1"/>
                          </a:solidFill>
                          <a:effectLst/>
                          <a:latin typeface="Calibri" panose="020F0502020204030204" pitchFamily="34" charset="0"/>
                          <a:ea typeface="+mn-ea"/>
                          <a:cs typeface="Calibri" panose="020F0502020204030204" pitchFamily="34" charset="0"/>
                        </a:rPr>
                        <a:t>students</a:t>
                      </a:r>
                      <a:r>
                        <a:rPr kumimoji="0" lang="pl-PL" sz="1600" b="0" u="none" strike="noStrike" kern="1200" cap="all" normalizeH="0" baseline="0" dirty="0">
                          <a:ln>
                            <a:noFill/>
                          </a:ln>
                          <a:solidFill>
                            <a:schemeClr val="tx1"/>
                          </a:solidFill>
                          <a:effectLst/>
                          <a:latin typeface="Calibri" panose="020F0502020204030204" pitchFamily="34" charset="0"/>
                          <a:ea typeface="+mn-ea"/>
                          <a:cs typeface="Calibri" panose="020F0502020204030204" pitchFamily="34" charset="0"/>
                        </a:rPr>
                        <a:t> </a:t>
                      </a:r>
                    </a:p>
                  </a:txBody>
                  <a:tcPr marL="91452" marR="91452" anchor="ctr">
                    <a:lnL>
                      <a:noFill/>
                    </a:lnL>
                    <a:lnR>
                      <a:noFill/>
                    </a:lnR>
                    <a:lnT w="3175" cap="flat" cmpd="sng" algn="ctr">
                      <a:solidFill>
                        <a:schemeClr val="accent1">
                          <a:lumMod val="75000"/>
                        </a:schemeClr>
                      </a:solidFill>
                      <a:prstDash val="solid"/>
                      <a:round/>
                      <a:headEnd type="none" w="med" len="med"/>
                      <a:tailEnd type="none" w="med" len="med"/>
                    </a:lnT>
                    <a:lnB w="19050" cap="flat" cmpd="sng" algn="ctr">
                      <a:solidFill>
                        <a:schemeClr val="accent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50000"/>
                        </a:lnSpc>
                        <a:spcBef>
                          <a:spcPts val="0"/>
                        </a:spcBef>
                        <a:spcAft>
                          <a:spcPts val="0"/>
                        </a:spcAft>
                        <a:buClrTx/>
                        <a:buSzTx/>
                        <a:buFont typeface="Arial" pitchFamily="34" charset="0"/>
                        <a:buNone/>
                        <a:tabLst/>
                        <a:defRPr/>
                      </a:pPr>
                      <a:r>
                        <a:rPr lang="pl-PL" sz="1600" b="1" dirty="0">
                          <a:solidFill>
                            <a:srgbClr val="A7190E"/>
                          </a:solidFill>
                          <a:latin typeface="Calibri" pitchFamily="34" charset="0"/>
                          <a:cs typeface="Calibri" pitchFamily="34" charset="0"/>
                        </a:rPr>
                        <a:t>773</a:t>
                      </a:r>
                    </a:p>
                  </a:txBody>
                  <a:tcPr marL="91452" marR="91452">
                    <a:lnL>
                      <a:noFill/>
                    </a:lnL>
                    <a:lnR>
                      <a:noFill/>
                    </a:lnR>
                    <a:lnT w="3175" cap="flat" cmpd="sng" algn="ctr">
                      <a:solidFill>
                        <a:schemeClr val="accent1">
                          <a:lumMod val="75000"/>
                        </a:schemeClr>
                      </a:solidFill>
                      <a:prstDash val="solid"/>
                      <a:round/>
                      <a:headEnd type="none" w="med" len="med"/>
                      <a:tailEnd type="none" w="med" len="med"/>
                    </a:lnT>
                    <a:lnB w="19050" cap="flat" cmpd="sng" algn="ctr">
                      <a:solidFill>
                        <a:schemeClr val="accent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85008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rostokąt 13">
            <a:extLst>
              <a:ext uri="{FF2B5EF4-FFF2-40B4-BE49-F238E27FC236}">
                <a16:creationId xmlns:a16="http://schemas.microsoft.com/office/drawing/2014/main" id="{F67408E6-7A13-4650-B2DA-3CD3A8C31B5B}"/>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Rectangle 2"/>
          <p:cNvSpPr txBox="1">
            <a:spLocks noChangeArrowheads="1"/>
          </p:cNvSpPr>
          <p:nvPr/>
        </p:nvSpPr>
        <p:spPr bwMode="auto">
          <a:xfrm>
            <a:off x="1246481" y="-1"/>
            <a:ext cx="10485169" cy="1080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itchFamily="34" charset="0"/>
                <a:cs typeface="Calibri" pitchFamily="34" charset="0"/>
              </a:rPr>
              <a:t>Wrocław University Science and Technology in the </a:t>
            </a:r>
            <a:r>
              <a:rPr lang="pl-PL" altLang="pl-PL" sz="3200" b="1" dirty="0" err="1">
                <a:solidFill>
                  <a:srgbClr val="B11D09"/>
                </a:solidFill>
                <a:latin typeface="Calibri" pitchFamily="34" charset="0"/>
                <a:cs typeface="Calibri" pitchFamily="34" charset="0"/>
              </a:rPr>
              <a:t>rankings</a:t>
            </a:r>
            <a:endParaRPr lang="pl-PL" altLang="pl-PL" sz="3200" b="1" dirty="0">
              <a:solidFill>
                <a:srgbClr val="B11D09"/>
              </a:solidFill>
              <a:latin typeface="Calibri" pitchFamily="34" charset="0"/>
              <a:cs typeface="Calibri" pitchFamily="34" charset="0"/>
            </a:endParaRPr>
          </a:p>
        </p:txBody>
      </p:sp>
      <p:sp>
        <p:nvSpPr>
          <p:cNvPr id="7" name="Text Box 32"/>
          <p:cNvSpPr txBox="1">
            <a:spLocks noChangeArrowheads="1"/>
          </p:cNvSpPr>
          <p:nvPr/>
        </p:nvSpPr>
        <p:spPr bwMode="auto">
          <a:xfrm>
            <a:off x="1250665" y="1245371"/>
            <a:ext cx="640871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pl-PL" altLang="pl-PL" sz="2400" b="1" dirty="0">
                <a:solidFill>
                  <a:schemeClr val="bg1">
                    <a:lumMod val="50000"/>
                  </a:schemeClr>
                </a:solidFill>
                <a:latin typeface="Calibri" pitchFamily="34" charset="0"/>
                <a:cs typeface="Calibri" pitchFamily="34" charset="0"/>
              </a:rPr>
              <a:t>Perspektywy University Ranking 2024</a:t>
            </a:r>
          </a:p>
          <a:p>
            <a:endParaRPr lang="pl-PL" altLang="pl-PL" sz="1400" b="1" dirty="0">
              <a:latin typeface="Calibri" pitchFamily="34" charset="0"/>
              <a:cs typeface="Calibri" pitchFamily="34" charset="0"/>
            </a:endParaRPr>
          </a:p>
          <a:p>
            <a:pPr marL="285750" indent="-285750">
              <a:buClr>
                <a:srgbClr val="C00000"/>
              </a:buClr>
              <a:buFont typeface="Wingdings" panose="05000000000000000000" pitchFamily="2" charset="2"/>
              <a:buChar char="§"/>
            </a:pPr>
            <a:r>
              <a:rPr lang="pl-PL" altLang="pl-PL" sz="1600" dirty="0">
                <a:latin typeface="Calibri" pitchFamily="34" charset="0"/>
                <a:cs typeface="Calibri" pitchFamily="34" charset="0"/>
              </a:rPr>
              <a:t>7</a:t>
            </a:r>
            <a:r>
              <a:rPr lang="pl-PL" sz="1600" baseline="30000" dirty="0"/>
              <a:t>th </a:t>
            </a:r>
            <a:r>
              <a:rPr lang="en-US" altLang="pl-PL" sz="1600" dirty="0">
                <a:latin typeface="Calibri" pitchFamily="34" charset="0"/>
                <a:cs typeface="Calibri" pitchFamily="34" charset="0"/>
              </a:rPr>
              <a:t>place in the general ranking of universities</a:t>
            </a:r>
            <a:endParaRPr lang="pl-PL" altLang="pl-PL" sz="1600" dirty="0">
              <a:latin typeface="Calibri" pitchFamily="34" charset="0"/>
              <a:cs typeface="Calibri" pitchFamily="34" charset="0"/>
            </a:endParaRPr>
          </a:p>
          <a:p>
            <a:pPr marL="285750" indent="-285750">
              <a:buClr>
                <a:srgbClr val="C00000"/>
              </a:buClr>
              <a:buFont typeface="Wingdings" panose="05000000000000000000" pitchFamily="2" charset="2"/>
              <a:buChar char="§"/>
            </a:pPr>
            <a:r>
              <a:rPr lang="pl-PL" altLang="pl-PL" sz="1600" dirty="0">
                <a:latin typeface="Calibri" pitchFamily="34" charset="0"/>
                <a:cs typeface="Calibri" pitchFamily="34" charset="0"/>
              </a:rPr>
              <a:t>4</a:t>
            </a:r>
            <a:r>
              <a:rPr lang="pl-PL" sz="1600" baseline="30000" dirty="0"/>
              <a:t>th</a:t>
            </a:r>
            <a:r>
              <a:rPr lang="en-US" altLang="pl-PL" sz="1600" dirty="0">
                <a:latin typeface="Calibri" pitchFamily="34" charset="0"/>
                <a:cs typeface="Calibri" pitchFamily="34" charset="0"/>
              </a:rPr>
              <a:t> place </a:t>
            </a:r>
            <a:r>
              <a:rPr lang="pl-PL" altLang="pl-PL" sz="1600" dirty="0" err="1">
                <a:latin typeface="Calibri" pitchFamily="34" charset="0"/>
                <a:cs typeface="Calibri" pitchFamily="34" charset="0"/>
              </a:rPr>
              <a:t>amo</a:t>
            </a:r>
            <a:r>
              <a:rPr lang="en-US" altLang="pl-PL" sz="1600" dirty="0">
                <a:latin typeface="Calibri" pitchFamily="34" charset="0"/>
                <a:cs typeface="Calibri" pitchFamily="34" charset="0"/>
              </a:rPr>
              <a:t>ng Polish technical universities</a:t>
            </a:r>
          </a:p>
        </p:txBody>
      </p:sp>
      <p:sp>
        <p:nvSpPr>
          <p:cNvPr id="15" name="Rectangle 17"/>
          <p:cNvSpPr>
            <a:spLocks noChangeArrowheads="1"/>
          </p:cNvSpPr>
          <p:nvPr/>
        </p:nvSpPr>
        <p:spPr bwMode="auto">
          <a:xfrm>
            <a:off x="1237486" y="3049734"/>
            <a:ext cx="7056783"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ct val="50000"/>
              </a:spcBef>
            </a:pPr>
            <a:r>
              <a:rPr lang="en-US" altLang="pl-PL" sz="2400" b="1" dirty="0">
                <a:solidFill>
                  <a:schemeClr val="bg1">
                    <a:lumMod val="50000"/>
                  </a:schemeClr>
                </a:solidFill>
                <a:latin typeface="Calibri" pitchFamily="34" charset="0"/>
                <a:cs typeface="Calibri" pitchFamily="34" charset="0"/>
              </a:rPr>
              <a:t>Center for World University Ranking 2024</a:t>
            </a:r>
            <a:r>
              <a:rPr lang="pl-PL" altLang="pl-PL" sz="2400" b="1" dirty="0">
                <a:solidFill>
                  <a:schemeClr val="bg1">
                    <a:lumMod val="50000"/>
                  </a:schemeClr>
                </a:solidFill>
                <a:latin typeface="Calibri" pitchFamily="34" charset="0"/>
                <a:cs typeface="Calibri" pitchFamily="34" charset="0"/>
              </a:rPr>
              <a:t>-20</a:t>
            </a:r>
            <a:r>
              <a:rPr lang="en-US" altLang="pl-PL" sz="2400" b="1" dirty="0">
                <a:solidFill>
                  <a:schemeClr val="bg1">
                    <a:lumMod val="50000"/>
                  </a:schemeClr>
                </a:solidFill>
                <a:latin typeface="Calibri" pitchFamily="34" charset="0"/>
                <a:cs typeface="Calibri" pitchFamily="34" charset="0"/>
              </a:rPr>
              <a:t>25</a:t>
            </a:r>
            <a:br>
              <a:rPr lang="pl-PL" altLang="pl-PL" sz="2400" b="1" dirty="0">
                <a:solidFill>
                  <a:schemeClr val="bg1">
                    <a:lumMod val="50000"/>
                  </a:schemeClr>
                </a:solidFill>
                <a:latin typeface="Calibri" pitchFamily="34" charset="0"/>
                <a:cs typeface="Calibri" pitchFamily="34" charset="0"/>
              </a:rPr>
            </a:br>
            <a:endParaRPr lang="en-US" altLang="pl-PL" sz="2400" b="1" dirty="0">
              <a:solidFill>
                <a:schemeClr val="bg1">
                  <a:lumMod val="50000"/>
                </a:schemeClr>
              </a:solidFill>
              <a:latin typeface="Calibri" pitchFamily="34" charset="0"/>
              <a:cs typeface="Calibri" pitchFamily="34" charset="0"/>
            </a:endParaRPr>
          </a:p>
          <a:p>
            <a:pPr marL="285750" indent="-285750">
              <a:buClr>
                <a:srgbClr val="C00000"/>
              </a:buClr>
              <a:buFont typeface="Wingdings" panose="05000000000000000000" pitchFamily="2" charset="2"/>
              <a:buChar char="§"/>
            </a:pPr>
            <a:r>
              <a:rPr lang="pl-PL" altLang="pl-PL" sz="1600" dirty="0">
                <a:latin typeface="Calibri" pitchFamily="34" charset="0"/>
                <a:cs typeface="Calibri" pitchFamily="34" charset="0"/>
              </a:rPr>
              <a:t>13</a:t>
            </a:r>
            <a:r>
              <a:rPr lang="pl-PL" sz="1600" baseline="30000" dirty="0"/>
              <a:t>h</a:t>
            </a:r>
            <a:r>
              <a:rPr lang="en-US" altLang="pl-PL" sz="1600" dirty="0">
                <a:latin typeface="Calibri" pitchFamily="34" charset="0"/>
                <a:cs typeface="Calibri" pitchFamily="34" charset="0"/>
              </a:rPr>
              <a:t> place </a:t>
            </a:r>
            <a:r>
              <a:rPr lang="pl-PL" altLang="pl-PL" sz="1600" dirty="0" err="1">
                <a:latin typeface="Calibri" pitchFamily="34" charset="0"/>
                <a:cs typeface="Calibri" pitchFamily="34" charset="0"/>
              </a:rPr>
              <a:t>amo</a:t>
            </a:r>
            <a:r>
              <a:rPr lang="en-US" altLang="pl-PL" sz="1600" dirty="0">
                <a:latin typeface="Calibri" pitchFamily="34" charset="0"/>
                <a:cs typeface="Calibri" pitchFamily="34" charset="0"/>
              </a:rPr>
              <a:t>ng</a:t>
            </a:r>
            <a:r>
              <a:rPr lang="pl-PL" altLang="pl-PL" sz="1600" dirty="0">
                <a:latin typeface="Calibri" pitchFamily="34" charset="0"/>
                <a:cs typeface="Calibri" pitchFamily="34" charset="0"/>
              </a:rPr>
              <a:t> 41</a:t>
            </a:r>
            <a:r>
              <a:rPr lang="en-US" altLang="pl-PL" sz="1600" dirty="0">
                <a:latin typeface="Calibri" pitchFamily="34" charset="0"/>
                <a:cs typeface="Calibri" pitchFamily="34" charset="0"/>
              </a:rPr>
              <a:t> Polish universities and scientific institutions</a:t>
            </a:r>
            <a:r>
              <a:rPr lang="pl-PL" altLang="pl-PL" sz="1600" dirty="0">
                <a:latin typeface="Calibri" pitchFamily="34" charset="0"/>
                <a:cs typeface="Calibri" pitchFamily="34" charset="0"/>
              </a:rPr>
              <a:t> </a:t>
            </a:r>
            <a:r>
              <a:rPr lang="en-US" altLang="pl-PL" sz="1600" dirty="0">
                <a:latin typeface="Calibri" pitchFamily="34" charset="0"/>
                <a:cs typeface="Calibri" pitchFamily="34" charset="0"/>
              </a:rPr>
              <a:t>included </a:t>
            </a:r>
            <a:br>
              <a:rPr lang="pl-PL" altLang="pl-PL" sz="1600" dirty="0">
                <a:latin typeface="Calibri" pitchFamily="34" charset="0"/>
                <a:cs typeface="Calibri" pitchFamily="34" charset="0"/>
              </a:rPr>
            </a:br>
            <a:r>
              <a:rPr lang="en-US" altLang="pl-PL" sz="1600" dirty="0">
                <a:latin typeface="Calibri" pitchFamily="34" charset="0"/>
                <a:cs typeface="Calibri" pitchFamily="34" charset="0"/>
              </a:rPr>
              <a:t>in the ranking</a:t>
            </a:r>
            <a:br>
              <a:rPr lang="pl-PL" altLang="pl-PL" sz="1400" dirty="0">
                <a:latin typeface="Calibri" pitchFamily="34" charset="0"/>
                <a:cs typeface="Calibri" pitchFamily="34" charset="0"/>
              </a:rPr>
            </a:br>
            <a:endParaRPr lang="pl-PL" altLang="pl-PL" sz="1400" dirty="0">
              <a:solidFill>
                <a:srgbClr val="000000"/>
              </a:solidFill>
              <a:latin typeface="Calibri" pitchFamily="34" charset="0"/>
              <a:cs typeface="Calibri" pitchFamily="34" charset="0"/>
            </a:endParaRPr>
          </a:p>
        </p:txBody>
      </p:sp>
      <p:sp>
        <p:nvSpPr>
          <p:cNvPr id="17" name="Rectangle 17">
            <a:extLst>
              <a:ext uri="{FF2B5EF4-FFF2-40B4-BE49-F238E27FC236}">
                <a16:creationId xmlns:a16="http://schemas.microsoft.com/office/drawing/2014/main" id="{37A969FA-E6A6-4486-B85B-97FA1BBB54C4}"/>
              </a:ext>
            </a:extLst>
          </p:cNvPr>
          <p:cNvSpPr>
            <a:spLocks noChangeArrowheads="1"/>
          </p:cNvSpPr>
          <p:nvPr/>
        </p:nvSpPr>
        <p:spPr bwMode="auto">
          <a:xfrm>
            <a:off x="1234772" y="4880755"/>
            <a:ext cx="704483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ct val="50000"/>
              </a:spcBef>
            </a:pPr>
            <a:r>
              <a:rPr lang="en-US" altLang="pl-PL" sz="2400" b="1" dirty="0">
                <a:solidFill>
                  <a:schemeClr val="bg1">
                    <a:lumMod val="50000"/>
                  </a:schemeClr>
                </a:solidFill>
                <a:latin typeface="Calibri" pitchFamily="34" charset="0"/>
                <a:cs typeface="Calibri" pitchFamily="34" charset="0"/>
              </a:rPr>
              <a:t>QS World University Rankings 2025</a:t>
            </a:r>
            <a:br>
              <a:rPr lang="pl-PL" altLang="pl-PL" b="1" dirty="0">
                <a:latin typeface="Calibri" pitchFamily="34" charset="0"/>
                <a:cs typeface="Calibri" pitchFamily="34" charset="0"/>
              </a:rPr>
            </a:br>
            <a:br>
              <a:rPr lang="pl-PL" altLang="pl-PL" sz="1400" b="1" dirty="0">
                <a:latin typeface="Calibri" pitchFamily="34" charset="0"/>
                <a:cs typeface="Calibri" pitchFamily="34" charset="0"/>
              </a:rPr>
            </a:br>
            <a:endParaRPr lang="pl-PL" altLang="pl-PL" sz="800" b="1" dirty="0">
              <a:latin typeface="Calibri" pitchFamily="34" charset="0"/>
              <a:cs typeface="Calibri" pitchFamily="34" charset="0"/>
            </a:endParaRPr>
          </a:p>
          <a:p>
            <a:pPr marL="285750" indent="-285750">
              <a:spcBef>
                <a:spcPct val="50000"/>
              </a:spcBef>
              <a:buClr>
                <a:srgbClr val="C00000"/>
              </a:buClr>
              <a:buFont typeface="Wingdings" panose="05000000000000000000" pitchFamily="2" charset="2"/>
              <a:buChar char="§"/>
            </a:pPr>
            <a:r>
              <a:rPr lang="pl-PL" altLang="pl-PL" sz="1600" dirty="0">
                <a:latin typeface="Calibri" pitchFamily="34" charset="0"/>
                <a:cs typeface="Calibri" pitchFamily="34" charset="0"/>
              </a:rPr>
              <a:t>9</a:t>
            </a:r>
            <a:r>
              <a:rPr lang="pl-PL" sz="1600" baseline="30000" dirty="0"/>
              <a:t>th</a:t>
            </a:r>
            <a:r>
              <a:rPr lang="en-US" altLang="pl-PL" sz="1600" dirty="0">
                <a:latin typeface="Calibri" pitchFamily="34" charset="0"/>
                <a:cs typeface="Calibri" pitchFamily="34" charset="0"/>
              </a:rPr>
              <a:t> place among Polish universities</a:t>
            </a:r>
            <a:endParaRPr lang="pl-PL" altLang="pl-PL" sz="1600" dirty="0">
              <a:latin typeface="Calibri" pitchFamily="34" charset="0"/>
              <a:cs typeface="Calibri" pitchFamily="34" charset="0"/>
            </a:endParaRPr>
          </a:p>
          <a:p>
            <a:pPr marL="285750" indent="-285750">
              <a:spcBef>
                <a:spcPct val="50000"/>
              </a:spcBef>
              <a:buClr>
                <a:srgbClr val="C00000"/>
              </a:buClr>
              <a:buFont typeface="Wingdings" panose="05000000000000000000" pitchFamily="2" charset="2"/>
              <a:buChar char="§"/>
            </a:pPr>
            <a:r>
              <a:rPr lang="pl-PL" sz="1600" dirty="0"/>
              <a:t>28</a:t>
            </a:r>
            <a:r>
              <a:rPr lang="pl-PL" sz="1600" baseline="30000" dirty="0"/>
              <a:t>th</a:t>
            </a:r>
            <a:r>
              <a:rPr lang="pl-PL" altLang="pl-PL" sz="1600" dirty="0">
                <a:latin typeface="Calibri" pitchFamily="34" charset="0"/>
                <a:cs typeface="Calibri" pitchFamily="34" charset="0"/>
              </a:rPr>
              <a:t> place in QS </a:t>
            </a:r>
            <a:r>
              <a:rPr lang="en-US" altLang="pl-PL" sz="1600" dirty="0">
                <a:latin typeface="Calibri" pitchFamily="34" charset="0"/>
                <a:cs typeface="Calibri" pitchFamily="34" charset="0"/>
              </a:rPr>
              <a:t>Europe University Rankings – Eastern Europe</a:t>
            </a:r>
            <a:endParaRPr lang="pl-PL" altLang="pl-PL" sz="1600" dirty="0">
              <a:latin typeface="Calibri" pitchFamily="34" charset="0"/>
              <a:cs typeface="Calibri" pitchFamily="34" charset="0"/>
            </a:endParaRPr>
          </a:p>
          <a:p>
            <a:pPr>
              <a:spcBef>
                <a:spcPct val="50000"/>
              </a:spcBef>
              <a:buClr>
                <a:srgbClr val="C00000"/>
              </a:buClr>
            </a:pPr>
            <a:endParaRPr lang="en-US" altLang="pl-PL" sz="1600" dirty="0">
              <a:latin typeface="Calibri" pitchFamily="34" charset="0"/>
              <a:cs typeface="Calibri" pitchFamily="34" charset="0"/>
            </a:endParaRPr>
          </a:p>
        </p:txBody>
      </p:sp>
      <p:pic>
        <p:nvPicPr>
          <p:cNvPr id="1026" name="Picture 2">
            <a:extLst>
              <a:ext uri="{FF2B5EF4-FFF2-40B4-BE49-F238E27FC236}">
                <a16:creationId xmlns:a16="http://schemas.microsoft.com/office/drawing/2014/main" id="{DE300524-0136-4750-A707-C1CE3080C8CA}"/>
              </a:ext>
            </a:extLst>
          </p:cNvPr>
          <p:cNvPicPr>
            <a:picLocks noChangeAspect="1" noChangeArrowheads="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9045810" y="5428750"/>
            <a:ext cx="2539147" cy="677105"/>
          </a:xfrm>
          <a:prstGeom prst="rect">
            <a:avLst/>
          </a:prstGeom>
          <a:solidFill>
            <a:schemeClr val="bg1"/>
          </a:solidFill>
          <a:ln>
            <a:noFill/>
          </a:ln>
          <a:extLst/>
        </p:spPr>
      </p:pic>
      <p:grpSp>
        <p:nvGrpSpPr>
          <p:cNvPr id="2" name="Grupa 1">
            <a:extLst>
              <a:ext uri="{FF2B5EF4-FFF2-40B4-BE49-F238E27FC236}">
                <a16:creationId xmlns:a16="http://schemas.microsoft.com/office/drawing/2014/main" id="{AA523884-E809-4597-BF76-9DFD311FD1B0}"/>
              </a:ext>
            </a:extLst>
          </p:cNvPr>
          <p:cNvGrpSpPr/>
          <p:nvPr/>
        </p:nvGrpSpPr>
        <p:grpSpPr>
          <a:xfrm>
            <a:off x="8880937" y="1203778"/>
            <a:ext cx="2724277" cy="1140127"/>
            <a:chOff x="8715381" y="1165907"/>
            <a:chExt cx="2724277" cy="1140127"/>
          </a:xfrm>
        </p:grpSpPr>
        <p:pic>
          <p:nvPicPr>
            <p:cNvPr id="3" name="Obraz 2">
              <a:extLst>
                <a:ext uri="{FF2B5EF4-FFF2-40B4-BE49-F238E27FC236}">
                  <a16:creationId xmlns:a16="http://schemas.microsoft.com/office/drawing/2014/main" id="{83108285-D52F-4361-BB36-9162FC6972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15381" y="1165907"/>
              <a:ext cx="1280759" cy="1140127"/>
            </a:xfrm>
            <a:prstGeom prst="rect">
              <a:avLst/>
            </a:prstGeom>
          </p:spPr>
        </p:pic>
        <p:pic>
          <p:nvPicPr>
            <p:cNvPr id="11" name="Obraz 10">
              <a:extLst>
                <a:ext uri="{FF2B5EF4-FFF2-40B4-BE49-F238E27FC236}">
                  <a16:creationId xmlns:a16="http://schemas.microsoft.com/office/drawing/2014/main" id="{C52E57B2-BAE6-475B-92A2-AA025A2DB2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83613" y="1165907"/>
              <a:ext cx="1256045" cy="1123053"/>
            </a:xfrm>
            <a:prstGeom prst="rect">
              <a:avLst/>
            </a:prstGeom>
          </p:spPr>
        </p:pic>
      </p:grpSp>
      <p:pic>
        <p:nvPicPr>
          <p:cNvPr id="18" name="Obraz 17">
            <a:extLst>
              <a:ext uri="{FF2B5EF4-FFF2-40B4-BE49-F238E27FC236}">
                <a16:creationId xmlns:a16="http://schemas.microsoft.com/office/drawing/2014/main" id="{2D5C5047-EDA8-45C2-9B5E-BB3612B528C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009316" y="3173113"/>
            <a:ext cx="2304760" cy="976593"/>
          </a:xfrm>
          <a:prstGeom prst="rect">
            <a:avLst/>
          </a:prstGeom>
        </p:spPr>
      </p:pic>
      <p:cxnSp>
        <p:nvCxnSpPr>
          <p:cNvPr id="5" name="Łącznik prosty 4">
            <a:extLst>
              <a:ext uri="{FF2B5EF4-FFF2-40B4-BE49-F238E27FC236}">
                <a16:creationId xmlns:a16="http://schemas.microsoft.com/office/drawing/2014/main" id="{F6178EBE-6D52-45A5-9422-9766E28CCC7B}"/>
              </a:ext>
            </a:extLst>
          </p:cNvPr>
          <p:cNvCxnSpPr/>
          <p:nvPr/>
        </p:nvCxnSpPr>
        <p:spPr>
          <a:xfrm>
            <a:off x="1271464" y="1077088"/>
            <a:ext cx="10513168" cy="0"/>
          </a:xfrm>
          <a:prstGeom prst="line">
            <a:avLst/>
          </a:prstGeom>
          <a:ln w="9525">
            <a:solidFill>
              <a:srgbClr val="B11D09"/>
            </a:solidFill>
          </a:ln>
        </p:spPr>
        <p:style>
          <a:lnRef idx="1">
            <a:schemeClr val="dk1"/>
          </a:lnRef>
          <a:fillRef idx="0">
            <a:schemeClr val="dk1"/>
          </a:fillRef>
          <a:effectRef idx="0">
            <a:schemeClr val="dk1"/>
          </a:effectRef>
          <a:fontRef idx="minor">
            <a:schemeClr val="tx1"/>
          </a:fontRef>
        </p:style>
      </p:cxnSp>
      <p:cxnSp>
        <p:nvCxnSpPr>
          <p:cNvPr id="20" name="Łącznik prosty 19">
            <a:extLst>
              <a:ext uri="{FF2B5EF4-FFF2-40B4-BE49-F238E27FC236}">
                <a16:creationId xmlns:a16="http://schemas.microsoft.com/office/drawing/2014/main" id="{D311BD88-E596-4B19-B78D-7BC07AA5398D}"/>
              </a:ext>
            </a:extLst>
          </p:cNvPr>
          <p:cNvCxnSpPr/>
          <p:nvPr/>
        </p:nvCxnSpPr>
        <p:spPr>
          <a:xfrm>
            <a:off x="1271464" y="2636912"/>
            <a:ext cx="10513168" cy="0"/>
          </a:xfrm>
          <a:prstGeom prst="line">
            <a:avLst/>
          </a:prstGeom>
          <a:ln w="9525">
            <a:solidFill>
              <a:srgbClr val="B11D09"/>
            </a:solidFill>
          </a:ln>
        </p:spPr>
        <p:style>
          <a:lnRef idx="1">
            <a:schemeClr val="dk1"/>
          </a:lnRef>
          <a:fillRef idx="0">
            <a:schemeClr val="dk1"/>
          </a:fillRef>
          <a:effectRef idx="0">
            <a:schemeClr val="dk1"/>
          </a:effectRef>
          <a:fontRef idx="minor">
            <a:schemeClr val="tx1"/>
          </a:fontRef>
        </p:style>
      </p:cxnSp>
      <p:cxnSp>
        <p:nvCxnSpPr>
          <p:cNvPr id="21" name="Łącznik prosty 20">
            <a:extLst>
              <a:ext uri="{FF2B5EF4-FFF2-40B4-BE49-F238E27FC236}">
                <a16:creationId xmlns:a16="http://schemas.microsoft.com/office/drawing/2014/main" id="{583A4565-5725-4DB0-A78E-0BEDCA2FF96A}"/>
              </a:ext>
            </a:extLst>
          </p:cNvPr>
          <p:cNvCxnSpPr/>
          <p:nvPr/>
        </p:nvCxnSpPr>
        <p:spPr>
          <a:xfrm>
            <a:off x="1218483" y="4779720"/>
            <a:ext cx="10513168" cy="0"/>
          </a:xfrm>
          <a:prstGeom prst="line">
            <a:avLst/>
          </a:prstGeom>
          <a:ln w="9525">
            <a:solidFill>
              <a:srgbClr val="B11D09"/>
            </a:solidFill>
          </a:ln>
        </p:spPr>
        <p:style>
          <a:lnRef idx="1">
            <a:schemeClr val="dk1"/>
          </a:lnRef>
          <a:fillRef idx="0">
            <a:schemeClr val="dk1"/>
          </a:fillRef>
          <a:effectRef idx="0">
            <a:schemeClr val="dk1"/>
          </a:effectRef>
          <a:fontRef idx="minor">
            <a:schemeClr val="tx1"/>
          </a:fontRef>
        </p:style>
      </p:cxnSp>
      <p:sp>
        <p:nvSpPr>
          <p:cNvPr id="22" name="Rectangle 17">
            <a:extLst>
              <a:ext uri="{FF2B5EF4-FFF2-40B4-BE49-F238E27FC236}">
                <a16:creationId xmlns:a16="http://schemas.microsoft.com/office/drawing/2014/main" id="{15961622-2BF0-48BA-83FF-29C02B3C8987}"/>
              </a:ext>
            </a:extLst>
          </p:cNvPr>
          <p:cNvSpPr>
            <a:spLocks noChangeArrowheads="1"/>
          </p:cNvSpPr>
          <p:nvPr/>
        </p:nvSpPr>
        <p:spPr bwMode="auto">
          <a:xfrm>
            <a:off x="7083795" y="3357982"/>
            <a:ext cx="7109901"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ct val="50000"/>
              </a:spcBef>
            </a:pPr>
            <a:br>
              <a:rPr lang="pl-PL" altLang="pl-PL" sz="1400" b="1" dirty="0">
                <a:latin typeface="Calibri" pitchFamily="34" charset="0"/>
                <a:cs typeface="Calibri" pitchFamily="34" charset="0"/>
              </a:rPr>
            </a:br>
            <a:br>
              <a:rPr lang="pl-PL" altLang="pl-PL" sz="1400" b="1" dirty="0">
                <a:latin typeface="Calibri" pitchFamily="34" charset="0"/>
                <a:cs typeface="Calibri" pitchFamily="34" charset="0"/>
              </a:rPr>
            </a:br>
            <a:r>
              <a:rPr lang="pl-PL" altLang="pl-PL" sz="1600" dirty="0">
                <a:latin typeface="Calibri" pitchFamily="34" charset="0"/>
                <a:cs typeface="Calibri" pitchFamily="34" charset="0"/>
              </a:rPr>
              <a:t>.</a:t>
            </a:r>
          </a:p>
        </p:txBody>
      </p:sp>
      <p:sp>
        <p:nvSpPr>
          <p:cNvPr id="23" name="Rectangle 17">
            <a:extLst>
              <a:ext uri="{FF2B5EF4-FFF2-40B4-BE49-F238E27FC236}">
                <a16:creationId xmlns:a16="http://schemas.microsoft.com/office/drawing/2014/main" id="{CF4D0E4E-0CDF-4D82-86B5-3E64BBB90E7D}"/>
              </a:ext>
            </a:extLst>
          </p:cNvPr>
          <p:cNvSpPr>
            <a:spLocks noChangeArrowheads="1"/>
          </p:cNvSpPr>
          <p:nvPr/>
        </p:nvSpPr>
        <p:spPr bwMode="auto">
          <a:xfrm>
            <a:off x="7113508" y="5434295"/>
            <a:ext cx="6471324"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ct val="50000"/>
              </a:spcBef>
            </a:pPr>
            <a:br>
              <a:rPr lang="pl-PL" altLang="pl-PL" b="1" dirty="0">
                <a:latin typeface="Calibri" pitchFamily="34" charset="0"/>
                <a:cs typeface="Calibri" pitchFamily="34" charset="0"/>
              </a:rPr>
            </a:br>
            <a:br>
              <a:rPr lang="pl-PL" altLang="pl-PL" sz="1400" b="1" dirty="0">
                <a:latin typeface="Calibri" pitchFamily="34" charset="0"/>
                <a:cs typeface="Calibri" pitchFamily="34" charset="0"/>
              </a:rPr>
            </a:br>
            <a:endParaRPr lang="pl-PL" altLang="pl-PL" sz="1400" b="1" dirty="0">
              <a:latin typeface="Calibri" pitchFamily="34" charset="0"/>
              <a:cs typeface="Calibri" pitchFamily="34" charset="0"/>
            </a:endParaRPr>
          </a:p>
          <a:p>
            <a:pPr>
              <a:spcBef>
                <a:spcPct val="50000"/>
              </a:spcBef>
            </a:pPr>
            <a:br>
              <a:rPr lang="pl-PL" altLang="pl-PL" sz="1400" dirty="0">
                <a:solidFill>
                  <a:srgbClr val="000000"/>
                </a:solidFill>
                <a:latin typeface="Calibri" pitchFamily="34" charset="0"/>
                <a:cs typeface="Calibri" pitchFamily="34" charset="0"/>
              </a:rPr>
            </a:br>
            <a:endParaRPr lang="pl-PL" altLang="pl-PL" sz="1400" dirty="0">
              <a:solidFill>
                <a:srgbClr val="000000"/>
              </a:solidFill>
              <a:latin typeface="Calibri" pitchFamily="34" charset="0"/>
              <a:cs typeface="Calibri" pitchFamily="34" charset="0"/>
            </a:endParaRPr>
          </a:p>
        </p:txBody>
      </p:sp>
    </p:spTree>
    <p:extLst>
      <p:ext uri="{BB962C8B-B14F-4D97-AF65-F5344CB8AC3E}">
        <p14:creationId xmlns:p14="http://schemas.microsoft.com/office/powerpoint/2010/main" val="1395506286"/>
      </p:ext>
    </p:extLst>
  </p:cSld>
  <p:clrMapOvr>
    <a:masterClrMapping/>
  </p:clrMapOvr>
  <p:transition>
    <p:randomBa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rotWithShape="1">
          <a:blip r:embed="rId3" cstate="screen">
            <a:extLst>
              <a:ext uri="{BEBA8EAE-BF5A-486C-A8C5-ECC9F3942E4B}">
                <a14:imgProps xmlns:a14="http://schemas.microsoft.com/office/drawing/2010/main">
                  <a14:imgLayer r:embed="rId4">
                    <a14:imgEffect>
                      <a14:colorTemperature colorTemp="6504"/>
                    </a14:imgEffect>
                    <a14:imgEffect>
                      <a14:brightnessContrast bright="5000"/>
                    </a14:imgEffect>
                  </a14:imgLayer>
                </a14:imgProps>
              </a:ext>
              <a:ext uri="{28A0092B-C50C-407E-A947-70E740481C1C}">
                <a14:useLocalDpi xmlns:a14="http://schemas.microsoft.com/office/drawing/2010/main"/>
              </a:ext>
            </a:extLst>
          </a:blip>
          <a:srcRect/>
          <a:stretch/>
        </p:blipFill>
        <p:spPr>
          <a:xfrm>
            <a:off x="828210" y="-1"/>
            <a:ext cx="11363789" cy="6858001"/>
          </a:xfrm>
          <a:prstGeom prst="rect">
            <a:avLst/>
          </a:prstGeom>
        </p:spPr>
      </p:pic>
      <p:grpSp>
        <p:nvGrpSpPr>
          <p:cNvPr id="7" name="Grupa 6">
            <a:extLst>
              <a:ext uri="{FF2B5EF4-FFF2-40B4-BE49-F238E27FC236}">
                <a16:creationId xmlns:a16="http://schemas.microsoft.com/office/drawing/2014/main" id="{A9D05CB4-1946-4C12-BF6F-771F05808E1C}"/>
              </a:ext>
            </a:extLst>
          </p:cNvPr>
          <p:cNvGrpSpPr/>
          <p:nvPr/>
        </p:nvGrpSpPr>
        <p:grpSpPr>
          <a:xfrm>
            <a:off x="843272" y="403517"/>
            <a:ext cx="11363789" cy="864096"/>
            <a:chOff x="828211" y="204452"/>
            <a:chExt cx="11363789" cy="864096"/>
          </a:xfrm>
        </p:grpSpPr>
        <p:sp>
          <p:nvSpPr>
            <p:cNvPr id="9" name="Prostokąt 8">
              <a:extLst>
                <a:ext uri="{FF2B5EF4-FFF2-40B4-BE49-F238E27FC236}">
                  <a16:creationId xmlns:a16="http://schemas.microsoft.com/office/drawing/2014/main" id="{3E52D65A-63CF-45C7-9D70-C3E99EFA398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ext Box 1">
              <a:extLst>
                <a:ext uri="{FF2B5EF4-FFF2-40B4-BE49-F238E27FC236}">
                  <a16:creationId xmlns:a16="http://schemas.microsoft.com/office/drawing/2014/main" id="{A7522E7B-3B67-4978-9865-CCEC6BD3CE7C}"/>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pPr>
              <a:r>
                <a:rPr lang="pl-PL" sz="4000" b="1" cap="all" dirty="0">
                  <a:solidFill>
                    <a:schemeClr val="bg1"/>
                  </a:solidFill>
                  <a:latin typeface="Calibri" pitchFamily="34" charset="0"/>
                  <a:cs typeface="Calibri" pitchFamily="34" charset="0"/>
                </a:rPr>
                <a:t>EDUCATION</a:t>
              </a:r>
              <a:endParaRPr lang="pl-PL" altLang="pl-PL" sz="4000" b="1" cap="all" dirty="0">
                <a:solidFill>
                  <a:schemeClr val="bg1"/>
                </a:solidFill>
              </a:endParaRPr>
            </a:p>
            <a:p>
              <a:pPr algn="ctr" eaLnBrk="1" hangingPunct="1">
                <a:spcBef>
                  <a:spcPct val="0"/>
                </a:spcBef>
                <a:buFontTx/>
                <a:buNone/>
              </a:pPr>
              <a:endParaRPr lang="pl-PL" altLang="pl-PL" sz="4000" b="1" cap="all" dirty="0"/>
            </a:p>
          </p:txBody>
        </p:sp>
      </p:grpSp>
    </p:spTree>
    <p:extLst>
      <p:ext uri="{BB962C8B-B14F-4D97-AF65-F5344CB8AC3E}">
        <p14:creationId xmlns:p14="http://schemas.microsoft.com/office/powerpoint/2010/main" val="3911011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71464" y="980728"/>
            <a:ext cx="6624734" cy="5877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lvl="0" eaLnBrk="1" hangingPunct="1">
              <a:spcBef>
                <a:spcPts val="350"/>
              </a:spcBef>
              <a:buClr>
                <a:srgbClr val="A7190E"/>
              </a:buClr>
              <a:defRPr/>
            </a:pPr>
            <a:r>
              <a:rPr lang="en-US" altLang="pl-PL" sz="2000" b="1" dirty="0" err="1">
                <a:solidFill>
                  <a:schemeClr val="tx1"/>
                </a:solidFill>
                <a:latin typeface="Calibri" pitchFamily="34" charset="0"/>
                <a:cs typeface="Calibri" pitchFamily="34" charset="0"/>
              </a:rPr>
              <a:t>Wroc</a:t>
            </a:r>
            <a:r>
              <a:rPr lang="pl-PL" altLang="pl-PL" sz="2000" b="1" dirty="0">
                <a:solidFill>
                  <a:schemeClr val="tx1"/>
                </a:solidFill>
                <a:latin typeface="Calibri" pitchFamily="34" charset="0"/>
                <a:cs typeface="Calibri" pitchFamily="34" charset="0"/>
              </a:rPr>
              <a:t>ł</a:t>
            </a:r>
            <a:r>
              <a:rPr lang="en-US" altLang="pl-PL" sz="2000" b="1" dirty="0">
                <a:solidFill>
                  <a:schemeClr val="tx1"/>
                </a:solidFill>
                <a:latin typeface="Calibri" pitchFamily="34" charset="0"/>
                <a:cs typeface="Calibri" pitchFamily="34" charset="0"/>
              </a:rPr>
              <a:t>aw University of Science and Technology</a:t>
            </a:r>
            <a:r>
              <a:rPr lang="pl-PL" altLang="pl-PL" sz="2000" b="1" dirty="0">
                <a:solidFill>
                  <a:schemeClr val="tx1"/>
                </a:solidFill>
                <a:latin typeface="Calibri" pitchFamily="34" charset="0"/>
                <a:cs typeface="Calibri" pitchFamily="34" charset="0"/>
              </a:rPr>
              <a:t> </a:t>
            </a:r>
            <a:r>
              <a:rPr lang="en-US" altLang="pl-PL" sz="2000" b="1" dirty="0">
                <a:solidFill>
                  <a:schemeClr val="tx1"/>
                </a:solidFill>
                <a:latin typeface="Calibri" pitchFamily="34" charset="0"/>
                <a:cs typeface="Calibri" pitchFamily="34" charset="0"/>
              </a:rPr>
              <a:t>conducts research in the following fields of engineering and technical, exact and natural</a:t>
            </a:r>
            <a:r>
              <a:rPr lang="pl-PL" altLang="pl-PL" sz="2000" b="1" dirty="0">
                <a:solidFill>
                  <a:schemeClr val="tx1"/>
                </a:solidFill>
                <a:latin typeface="Calibri" pitchFamily="34" charset="0"/>
                <a:cs typeface="Calibri" pitchFamily="34" charset="0"/>
              </a:rPr>
              <a:t>, </a:t>
            </a:r>
            <a:r>
              <a:rPr lang="en-US" altLang="pl-PL" sz="2000" b="1" dirty="0">
                <a:solidFill>
                  <a:schemeClr val="tx1"/>
                </a:solidFill>
                <a:latin typeface="Calibri" pitchFamily="34" charset="0"/>
                <a:cs typeface="Calibri" pitchFamily="34" charset="0"/>
              </a:rPr>
              <a:t>social sciences</a:t>
            </a:r>
            <a:r>
              <a:rPr lang="pl-PL" altLang="pl-PL" sz="2000" b="1" dirty="0">
                <a:solidFill>
                  <a:schemeClr val="tx1"/>
                </a:solidFill>
                <a:latin typeface="Calibri" pitchFamily="34" charset="0"/>
                <a:cs typeface="Calibri" pitchFamily="34" charset="0"/>
              </a:rPr>
              <a:t> and </a:t>
            </a:r>
            <a:r>
              <a:rPr lang="pl-PL" altLang="pl-PL" sz="2000" b="1" dirty="0" err="1">
                <a:solidFill>
                  <a:schemeClr val="tx1"/>
                </a:solidFill>
                <a:latin typeface="Calibri" pitchFamily="34" charset="0"/>
                <a:cs typeface="Calibri" pitchFamily="34" charset="0"/>
              </a:rPr>
              <a:t>medical</a:t>
            </a:r>
            <a:r>
              <a:rPr lang="pl-PL" altLang="pl-PL" sz="2000" b="1" dirty="0">
                <a:solidFill>
                  <a:schemeClr val="tx1"/>
                </a:solidFill>
                <a:latin typeface="Calibri" pitchFamily="34" charset="0"/>
                <a:cs typeface="Calibri" pitchFamily="34" charset="0"/>
              </a:rPr>
              <a:t> and </a:t>
            </a:r>
            <a:r>
              <a:rPr lang="pl-PL" altLang="pl-PL" sz="2000" b="1" dirty="0" err="1">
                <a:solidFill>
                  <a:schemeClr val="tx1"/>
                </a:solidFill>
                <a:latin typeface="Calibri" pitchFamily="34" charset="0"/>
                <a:cs typeface="Calibri" pitchFamily="34" charset="0"/>
              </a:rPr>
              <a:t>health</a:t>
            </a:r>
            <a:r>
              <a:rPr lang="pl-PL" altLang="pl-PL" sz="2000" b="1" dirty="0">
                <a:solidFill>
                  <a:schemeClr val="tx1"/>
                </a:solidFill>
                <a:latin typeface="Calibri" pitchFamily="34" charset="0"/>
                <a:cs typeface="Calibri" pitchFamily="34" charset="0"/>
              </a:rPr>
              <a:t> </a:t>
            </a:r>
            <a:r>
              <a:rPr lang="pl-PL" altLang="pl-PL" sz="2000" b="1" dirty="0" err="1">
                <a:solidFill>
                  <a:schemeClr val="tx1"/>
                </a:solidFill>
                <a:latin typeface="Calibri" pitchFamily="34" charset="0"/>
                <a:cs typeface="Calibri" pitchFamily="34" charset="0"/>
              </a:rPr>
              <a:t>sciences</a:t>
            </a:r>
            <a:r>
              <a:rPr lang="pl-PL" altLang="pl-PL" sz="2000" b="1" dirty="0">
                <a:solidFill>
                  <a:schemeClr val="tx1"/>
                </a:solidFill>
                <a:latin typeface="Calibri" pitchFamily="34" charset="0"/>
                <a:cs typeface="Calibri" pitchFamily="34" charset="0"/>
              </a:rPr>
              <a:t>:</a:t>
            </a:r>
            <a:br>
              <a:rPr lang="pl-PL" altLang="pl-PL" sz="2000" b="1" dirty="0">
                <a:solidFill>
                  <a:schemeClr val="tx1"/>
                </a:solidFill>
                <a:latin typeface="Calibri" pitchFamily="34" charset="0"/>
                <a:cs typeface="Calibri" pitchFamily="34" charset="0"/>
              </a:rPr>
            </a:br>
            <a:endParaRPr lang="pl-PL" altLang="pl-PL" dirty="0">
              <a:solidFill>
                <a:prstClr val="black"/>
              </a:solidFill>
              <a:latin typeface="Calibri" pitchFamily="34" charset="0"/>
              <a:cs typeface="Calibri" pitchFamily="34" charset="0"/>
            </a:endParaRPr>
          </a:p>
          <a:p>
            <a:pPr lvl="0">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Architecture and Urban Planning</a:t>
            </a:r>
          </a:p>
          <a:p>
            <a:pPr lvl="0">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Automation, Electronics, Electrical Engineering and Space Technologies</a:t>
            </a:r>
            <a:endParaRPr lang="pl-PL" dirty="0">
              <a:latin typeface="Calibri" panose="020F0502020204030204" pitchFamily="34" charset="0"/>
              <a:cs typeface="Calibri" panose="020F0502020204030204" pitchFamily="34" charset="0"/>
            </a:endParaRPr>
          </a:p>
          <a:p>
            <a:pPr lvl="0">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Information and Communication Technology</a:t>
            </a:r>
            <a:endParaRPr lang="pl-PL" dirty="0">
              <a:latin typeface="Calibri" panose="020F0502020204030204" pitchFamily="34" charset="0"/>
              <a:cs typeface="Calibri" panose="020F0502020204030204" pitchFamily="34" charset="0"/>
            </a:endParaRPr>
          </a:p>
          <a:p>
            <a:pPr lvl="0">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Biomedical Engineering</a:t>
            </a:r>
          </a:p>
          <a:p>
            <a:pPr lvl="0">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Chemical Engineering</a:t>
            </a:r>
          </a:p>
          <a:p>
            <a:pPr lvl="0">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Civil Engineering, Geodesy and Transport </a:t>
            </a:r>
            <a:endParaRPr lang="pl-PL" dirty="0">
              <a:latin typeface="Calibri" panose="020F0502020204030204" pitchFamily="34" charset="0"/>
              <a:cs typeface="Calibri" panose="020F0502020204030204" pitchFamily="34" charset="0"/>
            </a:endParaRPr>
          </a:p>
          <a:p>
            <a:pPr lvl="0">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Mechanical Engineering</a:t>
            </a:r>
            <a:endParaRPr lang="pl-PL" dirty="0">
              <a:latin typeface="Calibri" panose="020F0502020204030204" pitchFamily="34" charset="0"/>
              <a:cs typeface="Calibri" panose="020F0502020204030204" pitchFamily="34" charset="0"/>
            </a:endParaRPr>
          </a:p>
          <a:p>
            <a:pPr lvl="0">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Material</a:t>
            </a:r>
            <a:r>
              <a:rPr lang="pl-PL" dirty="0">
                <a:latin typeface="Calibri" panose="020F0502020204030204" pitchFamily="34" charset="0"/>
                <a:cs typeface="Calibri" panose="020F0502020204030204" pitchFamily="34" charset="0"/>
              </a:rPr>
              <a:t>s</a:t>
            </a:r>
            <a:r>
              <a:rPr lang="en-US" dirty="0">
                <a:latin typeface="Calibri" panose="020F0502020204030204" pitchFamily="34" charset="0"/>
                <a:cs typeface="Calibri" panose="020F0502020204030204" pitchFamily="34" charset="0"/>
              </a:rPr>
              <a:t> Engineering</a:t>
            </a:r>
          </a:p>
          <a:p>
            <a:pPr lvl="0">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Environmental Engineering, Mining and Energy</a:t>
            </a:r>
            <a:endParaRPr lang="pl-PL" dirty="0">
              <a:latin typeface="Calibri" panose="020F0502020204030204" pitchFamily="34" charset="0"/>
              <a:cs typeface="Calibri" panose="020F0502020204030204" pitchFamily="34" charset="0"/>
            </a:endParaRPr>
          </a:p>
          <a:p>
            <a:pPr lvl="0">
              <a:buClr>
                <a:srgbClr val="C00000"/>
              </a:buClr>
              <a:buFont typeface="Arial" panose="020B0604020202020204" pitchFamily="34" charset="0"/>
              <a:buChar char="•"/>
              <a:defRPr/>
            </a:pPr>
            <a:r>
              <a:rPr lang="pl-PL" dirty="0" err="1">
                <a:latin typeface="Calibri" panose="020F0502020204030204" pitchFamily="34" charset="0"/>
                <a:cs typeface="Calibri" panose="020F0502020204030204" pitchFamily="34" charset="0"/>
              </a:rPr>
              <a:t>Medical</a:t>
            </a:r>
            <a:r>
              <a:rPr lang="pl-PL" dirty="0">
                <a:latin typeface="Calibri" panose="020F0502020204030204" pitchFamily="34" charset="0"/>
                <a:cs typeface="Calibri" panose="020F0502020204030204" pitchFamily="34" charset="0"/>
              </a:rPr>
              <a:t> </a:t>
            </a:r>
            <a:r>
              <a:rPr lang="pl-PL" dirty="0" err="1">
                <a:latin typeface="Calibri" panose="020F0502020204030204" pitchFamily="34" charset="0"/>
                <a:cs typeface="Calibri" panose="020F0502020204030204" pitchFamily="34" charset="0"/>
              </a:rPr>
              <a:t>Sciences</a:t>
            </a:r>
            <a:endParaRPr lang="pl-PL" dirty="0">
              <a:latin typeface="Calibri" panose="020F0502020204030204" pitchFamily="34" charset="0"/>
              <a:cs typeface="Calibri" panose="020F0502020204030204" pitchFamily="34" charset="0"/>
            </a:endParaRPr>
          </a:p>
          <a:p>
            <a:pPr lvl="0">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Mathematics</a:t>
            </a:r>
          </a:p>
          <a:p>
            <a:pPr lvl="0">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Chemical Sciences</a:t>
            </a:r>
          </a:p>
          <a:p>
            <a:pPr lvl="0">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Physical Sciences</a:t>
            </a:r>
          </a:p>
          <a:p>
            <a:pPr lvl="0">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Management and Quality Studies</a:t>
            </a:r>
          </a:p>
          <a:p>
            <a:pPr marL="1587" indent="0">
              <a:buClr>
                <a:srgbClr val="C00000"/>
              </a:buClr>
              <a:defRPr/>
            </a:pPr>
            <a:endParaRPr lang="pl-PL" dirty="0">
              <a:latin typeface="Calibri" panose="020F0502020204030204" pitchFamily="34" charset="0"/>
              <a:cs typeface="Calibri" panose="020F0502020204030204" pitchFamily="34" charset="0"/>
            </a:endParaRPr>
          </a:p>
        </p:txBody>
      </p:sp>
      <p:sp>
        <p:nvSpPr>
          <p:cNvPr id="3" name="Text Box 1"/>
          <p:cNvSpPr txBox="1">
            <a:spLocks noChangeArrowheads="1"/>
          </p:cNvSpPr>
          <p:nvPr/>
        </p:nvSpPr>
        <p:spPr bwMode="auto">
          <a:xfrm>
            <a:off x="1271461" y="-81451"/>
            <a:ext cx="8065595" cy="10621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defRPr/>
            </a:pPr>
            <a:r>
              <a:rPr lang="pl-PL" altLang="pl-PL" sz="3200" b="1" dirty="0">
                <a:solidFill>
                  <a:srgbClr val="B11D09"/>
                </a:solidFill>
                <a:latin typeface="Calibri" pitchFamily="34" charset="0"/>
                <a:cs typeface="Calibri" pitchFamily="34" charset="0"/>
              </a:rPr>
              <a:t>F</a:t>
            </a:r>
            <a:r>
              <a:rPr lang="en-US" altLang="pl-PL" sz="3200" b="1" dirty="0" err="1">
                <a:solidFill>
                  <a:srgbClr val="B11D09"/>
                </a:solidFill>
                <a:latin typeface="Calibri" pitchFamily="34" charset="0"/>
                <a:cs typeface="Calibri" pitchFamily="34" charset="0"/>
              </a:rPr>
              <a:t>ields</a:t>
            </a:r>
            <a:r>
              <a:rPr lang="en-US" altLang="pl-PL" sz="3200" b="1" dirty="0">
                <a:solidFill>
                  <a:srgbClr val="B11D09"/>
                </a:solidFill>
                <a:latin typeface="Calibri" pitchFamily="34" charset="0"/>
                <a:cs typeface="Calibri" pitchFamily="34" charset="0"/>
              </a:rPr>
              <a:t> </a:t>
            </a:r>
          </a:p>
        </p:txBody>
      </p:sp>
      <p:pic>
        <p:nvPicPr>
          <p:cNvPr id="6" name="Obraz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84651" y="3"/>
            <a:ext cx="3910211" cy="6857993"/>
          </a:xfrm>
          <a:prstGeom prst="rect">
            <a:avLst/>
          </a:prstGeom>
        </p:spPr>
      </p:pic>
      <p:grpSp>
        <p:nvGrpSpPr>
          <p:cNvPr id="7" name="Grupa 6"/>
          <p:cNvGrpSpPr/>
          <p:nvPr/>
        </p:nvGrpSpPr>
        <p:grpSpPr>
          <a:xfrm>
            <a:off x="1343469" y="980728"/>
            <a:ext cx="6408711" cy="1368152"/>
            <a:chOff x="979484" y="1533632"/>
            <a:chExt cx="3865187" cy="1424390"/>
          </a:xfrm>
        </p:grpSpPr>
        <p:cxnSp>
          <p:nvCxnSpPr>
            <p:cNvPr id="8" name="Łącznik prosty 7"/>
            <p:cNvCxnSpPr/>
            <p:nvPr/>
          </p:nvCxnSpPr>
          <p:spPr>
            <a:xfrm flipH="1">
              <a:off x="982138" y="1533632"/>
              <a:ext cx="3862533"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9" name="Łącznik prosty 8"/>
            <p:cNvCxnSpPr/>
            <p:nvPr/>
          </p:nvCxnSpPr>
          <p:spPr>
            <a:xfrm flipH="1">
              <a:off x="979484" y="2958022"/>
              <a:ext cx="3865186"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865079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71464" y="764704"/>
            <a:ext cx="6624734" cy="59492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Faculty of Architecture   </a:t>
            </a:r>
          </a:p>
          <a:p>
            <a:pPr>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Faculty of Civil Engineering   </a:t>
            </a:r>
          </a:p>
          <a:p>
            <a:pPr>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Faculty of Chemistry   </a:t>
            </a:r>
          </a:p>
          <a:p>
            <a:pPr>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Faculty of Information and Communication Technology</a:t>
            </a:r>
            <a:endParaRPr lang="pl-PL" dirty="0">
              <a:latin typeface="Calibri" panose="020F0502020204030204" pitchFamily="34" charset="0"/>
              <a:cs typeface="Calibri" panose="020F0502020204030204" pitchFamily="34" charset="0"/>
            </a:endParaRPr>
          </a:p>
          <a:p>
            <a:pPr>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Faculty of Electrical Engineering   </a:t>
            </a:r>
          </a:p>
          <a:p>
            <a:pPr>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Faculty of Geoengineering,</a:t>
            </a:r>
            <a:r>
              <a:rPr lang="pl-PL"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Mining and Geology   </a:t>
            </a:r>
          </a:p>
          <a:p>
            <a:pPr>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Faculty of Environmental Engineering   </a:t>
            </a:r>
          </a:p>
          <a:p>
            <a:pPr>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Faculty of Management</a:t>
            </a:r>
            <a:endParaRPr lang="pl-PL" dirty="0">
              <a:latin typeface="Calibri" panose="020F0502020204030204" pitchFamily="34" charset="0"/>
              <a:cs typeface="Calibri" panose="020F0502020204030204" pitchFamily="34" charset="0"/>
            </a:endParaRPr>
          </a:p>
          <a:p>
            <a:pPr>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Faculty of Mechanical and Power Engineering   </a:t>
            </a:r>
          </a:p>
          <a:p>
            <a:pPr>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Faculty of Mechanical Engineering   </a:t>
            </a:r>
          </a:p>
          <a:p>
            <a:pPr>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Faculty of Fundamental Problems of Technology   </a:t>
            </a:r>
          </a:p>
          <a:p>
            <a:pPr>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Faculty of Electronics, Photonics and Microsystems</a:t>
            </a:r>
            <a:endParaRPr lang="pl-PL" dirty="0">
              <a:latin typeface="Calibri" panose="020F0502020204030204" pitchFamily="34" charset="0"/>
              <a:cs typeface="Calibri" panose="020F0502020204030204" pitchFamily="34" charset="0"/>
            </a:endParaRPr>
          </a:p>
          <a:p>
            <a:pPr>
              <a:buClr>
                <a:srgbClr val="C00000"/>
              </a:buClr>
              <a:buFont typeface="Arial" panose="020B0604020202020204" pitchFamily="34" charset="0"/>
              <a:buChar char="•"/>
              <a:defRPr/>
            </a:pPr>
            <a:r>
              <a:rPr lang="en-US" dirty="0">
                <a:latin typeface="Calibri" panose="020F0502020204030204" pitchFamily="34" charset="0"/>
                <a:cs typeface="Calibri" panose="020F0502020204030204" pitchFamily="34" charset="0"/>
              </a:rPr>
              <a:t>Faculty of Pure and Applied Mathematics</a:t>
            </a:r>
            <a:endParaRPr lang="pl-PL" dirty="0">
              <a:latin typeface="Calibri" panose="020F0502020204030204" pitchFamily="34" charset="0"/>
              <a:cs typeface="Calibri" panose="020F0502020204030204" pitchFamily="34" charset="0"/>
            </a:endParaRPr>
          </a:p>
          <a:p>
            <a:pPr>
              <a:buClr>
                <a:srgbClr val="C00000"/>
              </a:buClr>
              <a:buFont typeface="Arial" panose="020B0604020202020204" pitchFamily="34" charset="0"/>
              <a:buChar char="•"/>
              <a:defRPr/>
            </a:pPr>
            <a:r>
              <a:rPr lang="pl-PL" dirty="0" err="1">
                <a:latin typeface="Calibri" panose="020F0502020204030204" pitchFamily="34" charset="0"/>
                <a:cs typeface="Calibri" panose="020F0502020204030204" pitchFamily="34" charset="0"/>
              </a:rPr>
              <a:t>Faculty</a:t>
            </a:r>
            <a:r>
              <a:rPr lang="pl-PL" dirty="0">
                <a:latin typeface="Calibri" panose="020F0502020204030204" pitchFamily="34" charset="0"/>
                <a:cs typeface="Calibri" panose="020F0502020204030204" pitchFamily="34" charset="0"/>
              </a:rPr>
              <a:t> of </a:t>
            </a:r>
            <a:r>
              <a:rPr lang="pl-PL" dirty="0" err="1">
                <a:latin typeface="Calibri" panose="020F0502020204030204" pitchFamily="34" charset="0"/>
                <a:cs typeface="Calibri" panose="020F0502020204030204" pitchFamily="34" charset="0"/>
              </a:rPr>
              <a:t>Medicine</a:t>
            </a:r>
            <a:endParaRPr lang="en-US" dirty="0">
              <a:latin typeface="Calibri" panose="020F0502020204030204" pitchFamily="34" charset="0"/>
              <a:cs typeface="Calibri" panose="020F0502020204030204" pitchFamily="34" charset="0"/>
            </a:endParaRPr>
          </a:p>
          <a:p>
            <a:pPr>
              <a:buClr>
                <a:srgbClr val="C00000"/>
              </a:buClr>
              <a:buFont typeface="Arial" panose="020B0604020202020204" pitchFamily="34" charset="0"/>
              <a:buChar char="•"/>
              <a:defRPr/>
            </a:pPr>
            <a:r>
              <a:rPr lang="pl-PL" dirty="0">
                <a:latin typeface="Calibri" panose="020F0502020204030204" pitchFamily="34" charset="0"/>
                <a:cs typeface="Calibri" panose="020F0502020204030204" pitchFamily="34" charset="0"/>
              </a:rPr>
              <a:t>Wrocław Tech </a:t>
            </a:r>
            <a:r>
              <a:rPr lang="pl-PL" dirty="0" err="1">
                <a:latin typeface="Calibri" panose="020F0502020204030204" pitchFamily="34" charset="0"/>
                <a:cs typeface="Calibri" panose="020F0502020204030204" pitchFamily="34" charset="0"/>
              </a:rPr>
              <a:t>Branch</a:t>
            </a:r>
            <a:r>
              <a:rPr lang="pl-PL" dirty="0">
                <a:latin typeface="Calibri" panose="020F0502020204030204" pitchFamily="34" charset="0"/>
                <a:cs typeface="Calibri" panose="020F0502020204030204" pitchFamily="34" charset="0"/>
              </a:rPr>
              <a:t> in Jelenia Góra</a:t>
            </a:r>
          </a:p>
          <a:p>
            <a:pPr>
              <a:buClr>
                <a:srgbClr val="C00000"/>
              </a:buClr>
              <a:buFont typeface="Arial" panose="020B0604020202020204" pitchFamily="34" charset="0"/>
              <a:buChar char="•"/>
              <a:defRPr/>
            </a:pPr>
            <a:r>
              <a:rPr lang="pl-PL" dirty="0">
                <a:latin typeface="Calibri" panose="020F0502020204030204" pitchFamily="34" charset="0"/>
                <a:cs typeface="Calibri" panose="020F0502020204030204" pitchFamily="34" charset="0"/>
              </a:rPr>
              <a:t>Wrocław Tech </a:t>
            </a:r>
            <a:r>
              <a:rPr lang="pl-PL" dirty="0" err="1">
                <a:latin typeface="Calibri" panose="020F0502020204030204" pitchFamily="34" charset="0"/>
                <a:cs typeface="Calibri" panose="020F0502020204030204" pitchFamily="34" charset="0"/>
              </a:rPr>
              <a:t>Branch</a:t>
            </a:r>
            <a:r>
              <a:rPr lang="pl-PL" dirty="0">
                <a:latin typeface="Calibri" panose="020F0502020204030204" pitchFamily="34" charset="0"/>
                <a:cs typeface="Calibri" panose="020F0502020204030204" pitchFamily="34" charset="0"/>
              </a:rPr>
              <a:t> in Wałbrzych</a:t>
            </a:r>
            <a:endParaRPr lang="en-US" dirty="0">
              <a:latin typeface="Calibri" panose="020F0502020204030204" pitchFamily="34" charset="0"/>
              <a:cs typeface="Calibri" panose="020F0502020204030204" pitchFamily="34" charset="0"/>
            </a:endParaRPr>
          </a:p>
          <a:p>
            <a:pPr>
              <a:buClr>
                <a:srgbClr val="C00000"/>
              </a:buClr>
              <a:buFont typeface="Arial" panose="020B0604020202020204" pitchFamily="34" charset="0"/>
              <a:buChar char="•"/>
              <a:defRPr/>
            </a:pPr>
            <a:r>
              <a:rPr lang="pl-PL" dirty="0">
                <a:latin typeface="Calibri" panose="020F0502020204030204" pitchFamily="34" charset="0"/>
                <a:cs typeface="Calibri" panose="020F0502020204030204" pitchFamily="34" charset="0"/>
              </a:rPr>
              <a:t>Wrocław Tech </a:t>
            </a:r>
            <a:r>
              <a:rPr lang="pl-PL" dirty="0" err="1">
                <a:latin typeface="Calibri" panose="020F0502020204030204" pitchFamily="34" charset="0"/>
                <a:cs typeface="Calibri" panose="020F0502020204030204" pitchFamily="34" charset="0"/>
              </a:rPr>
              <a:t>Branch</a:t>
            </a:r>
            <a:r>
              <a:rPr lang="en-US" dirty="0">
                <a:latin typeface="Calibri" panose="020F0502020204030204" pitchFamily="34" charset="0"/>
                <a:cs typeface="Calibri" panose="020F0502020204030204" pitchFamily="34" charset="0"/>
              </a:rPr>
              <a:t>  </a:t>
            </a:r>
            <a:r>
              <a:rPr lang="pl-PL" dirty="0">
                <a:latin typeface="Calibri" panose="020F0502020204030204" pitchFamily="34" charset="0"/>
                <a:cs typeface="Calibri" panose="020F0502020204030204" pitchFamily="34" charset="0"/>
              </a:rPr>
              <a:t>in Legnica</a:t>
            </a:r>
          </a:p>
          <a:p>
            <a:pPr>
              <a:buClr>
                <a:srgbClr val="C00000"/>
              </a:buClr>
              <a:buFont typeface="Arial" panose="020B0604020202020204" pitchFamily="34" charset="0"/>
              <a:buChar char="•"/>
              <a:defRPr/>
            </a:pPr>
            <a:endParaRPr lang="pl-PL" dirty="0">
              <a:latin typeface="Calibri" panose="020F0502020204030204" pitchFamily="34" charset="0"/>
              <a:cs typeface="Calibri" panose="020F0502020204030204" pitchFamily="34" charset="0"/>
            </a:endParaRPr>
          </a:p>
          <a:p>
            <a:pPr marL="1587" indent="0">
              <a:buClr>
                <a:srgbClr val="C00000"/>
              </a:buClr>
              <a:defRPr/>
            </a:pPr>
            <a:r>
              <a:rPr lang="en-US" altLang="pl-PL" sz="1400" dirty="0">
                <a:solidFill>
                  <a:prstClr val="black"/>
                </a:solidFill>
                <a:latin typeface="Calibri" pitchFamily="34" charset="0"/>
                <a:cs typeface="Calibri" pitchFamily="34" charset="0"/>
              </a:rPr>
              <a:t>Since its very beginnings, </a:t>
            </a:r>
            <a:r>
              <a:rPr lang="pl-PL" altLang="pl-PL" sz="1400" dirty="0">
                <a:solidFill>
                  <a:prstClr val="black"/>
                </a:solidFill>
                <a:latin typeface="Calibri" pitchFamily="34" charset="0"/>
                <a:cs typeface="Calibri" pitchFamily="34" charset="0"/>
              </a:rPr>
              <a:t>WUST </a:t>
            </a:r>
            <a:r>
              <a:rPr lang="en-US" altLang="pl-PL" sz="1400" dirty="0">
                <a:solidFill>
                  <a:prstClr val="black"/>
                </a:solidFill>
                <a:latin typeface="Calibri" pitchFamily="34" charset="0"/>
                <a:cs typeface="Calibri" pitchFamily="34" charset="0"/>
              </a:rPr>
              <a:t>has aimed to deliver high quality education. </a:t>
            </a:r>
            <a:br>
              <a:rPr lang="pl-PL" altLang="pl-PL" sz="1400" dirty="0">
                <a:solidFill>
                  <a:prstClr val="black"/>
                </a:solidFill>
                <a:latin typeface="Calibri" pitchFamily="34" charset="0"/>
                <a:cs typeface="Calibri" pitchFamily="34" charset="0"/>
              </a:rPr>
            </a:br>
            <a:r>
              <a:rPr lang="en-US" altLang="pl-PL" sz="1400" dirty="0">
                <a:solidFill>
                  <a:prstClr val="black"/>
                </a:solidFill>
                <a:latin typeface="Calibri" pitchFamily="34" charset="0"/>
                <a:cs typeface="Calibri" pitchFamily="34" charset="0"/>
              </a:rPr>
              <a:t>It</a:t>
            </a:r>
            <a:r>
              <a:rPr lang="pl-PL" altLang="pl-PL" sz="1400" dirty="0">
                <a:solidFill>
                  <a:prstClr val="black"/>
                </a:solidFill>
                <a:latin typeface="Calibri" pitchFamily="34" charset="0"/>
                <a:cs typeface="Calibri" pitchFamily="34" charset="0"/>
              </a:rPr>
              <a:t>s</a:t>
            </a:r>
            <a:r>
              <a:rPr lang="en-US" altLang="pl-PL" sz="1400" dirty="0">
                <a:solidFill>
                  <a:prstClr val="black"/>
                </a:solidFill>
                <a:latin typeface="Calibri" pitchFamily="34" charset="0"/>
                <a:cs typeface="Calibri" pitchFamily="34" charset="0"/>
              </a:rPr>
              <a:t> multidisciplinary character</a:t>
            </a:r>
            <a:r>
              <a:rPr lang="pl-PL" altLang="pl-PL" sz="1400" dirty="0">
                <a:solidFill>
                  <a:prstClr val="black"/>
                </a:solidFill>
                <a:latin typeface="Calibri" pitchFamily="34" charset="0"/>
                <a:cs typeface="Calibri" pitchFamily="34" charset="0"/>
              </a:rPr>
              <a:t> </a:t>
            </a:r>
            <a:r>
              <a:rPr lang="pl-PL" altLang="pl-PL" sz="1400" dirty="0" err="1">
                <a:solidFill>
                  <a:prstClr val="black"/>
                </a:solidFill>
                <a:latin typeface="Calibri" pitchFamily="34" charset="0"/>
                <a:cs typeface="Calibri" pitchFamily="34" charset="0"/>
              </a:rPr>
              <a:t>goes</a:t>
            </a:r>
            <a:r>
              <a:rPr lang="en-US" altLang="pl-PL" sz="1400" dirty="0">
                <a:solidFill>
                  <a:prstClr val="black"/>
                </a:solidFill>
                <a:latin typeface="Calibri" pitchFamily="34" charset="0"/>
                <a:cs typeface="Calibri" pitchFamily="34" charset="0"/>
              </a:rPr>
              <a:t> beyond the traditional</a:t>
            </a:r>
            <a:r>
              <a:rPr lang="pl-PL" altLang="pl-PL" sz="1400" dirty="0">
                <a:solidFill>
                  <a:prstClr val="black"/>
                </a:solidFill>
                <a:latin typeface="Calibri" pitchFamily="34" charset="0"/>
                <a:cs typeface="Calibri" pitchFamily="34" charset="0"/>
              </a:rPr>
              <a:t> </a:t>
            </a:r>
            <a:r>
              <a:rPr lang="en-US" altLang="pl-PL" sz="1400" dirty="0">
                <a:solidFill>
                  <a:prstClr val="black"/>
                </a:solidFill>
                <a:latin typeface="Calibri" pitchFamily="34" charset="0"/>
                <a:cs typeface="Calibri" pitchFamily="34" charset="0"/>
              </a:rPr>
              <a:t>fields of engineering</a:t>
            </a:r>
            <a:r>
              <a:rPr lang="pl-PL" altLang="pl-PL" sz="1400" dirty="0">
                <a:solidFill>
                  <a:prstClr val="black"/>
                </a:solidFill>
                <a:latin typeface="Calibri" pitchFamily="34" charset="0"/>
                <a:cs typeface="Calibri" pitchFamily="34" charset="0"/>
              </a:rPr>
              <a:t>, </a:t>
            </a:r>
            <a:r>
              <a:rPr lang="en-US" altLang="pl-PL" sz="1400" dirty="0">
                <a:solidFill>
                  <a:prstClr val="black"/>
                </a:solidFill>
                <a:latin typeface="Calibri" pitchFamily="34" charset="0"/>
                <a:cs typeface="Calibri" pitchFamily="34" charset="0"/>
              </a:rPr>
              <a:t>interweaving technical, mathematical, natural and economic sciences</a:t>
            </a:r>
            <a:r>
              <a:rPr lang="pl-PL" altLang="pl-PL" sz="1400" dirty="0">
                <a:solidFill>
                  <a:prstClr val="black"/>
                </a:solidFill>
                <a:latin typeface="Calibri" pitchFamily="34" charset="0"/>
                <a:cs typeface="Calibri" pitchFamily="34" charset="0"/>
              </a:rPr>
              <a:t> with</a:t>
            </a:r>
            <a:r>
              <a:rPr lang="en-US" altLang="pl-PL" sz="1400" dirty="0">
                <a:solidFill>
                  <a:prstClr val="black"/>
                </a:solidFill>
                <a:latin typeface="Calibri" pitchFamily="34" charset="0"/>
                <a:cs typeface="Calibri" pitchFamily="34" charset="0"/>
              </a:rPr>
              <a:t> humanities. </a:t>
            </a:r>
            <a:br>
              <a:rPr lang="pl-PL" altLang="pl-PL" dirty="0">
                <a:solidFill>
                  <a:prstClr val="black"/>
                </a:solidFill>
                <a:latin typeface="Calibri" pitchFamily="34" charset="0"/>
                <a:cs typeface="Calibri" pitchFamily="34" charset="0"/>
              </a:rPr>
            </a:br>
            <a:endParaRPr lang="pl-PL" dirty="0">
              <a:latin typeface="Calibri" panose="020F0502020204030204" pitchFamily="34" charset="0"/>
              <a:cs typeface="Calibri" panose="020F0502020204030204" pitchFamily="34" charset="0"/>
            </a:endParaRPr>
          </a:p>
        </p:txBody>
      </p:sp>
      <p:sp>
        <p:nvSpPr>
          <p:cNvPr id="3" name="Text Box 1"/>
          <p:cNvSpPr txBox="1">
            <a:spLocks noChangeArrowheads="1"/>
          </p:cNvSpPr>
          <p:nvPr/>
        </p:nvSpPr>
        <p:spPr bwMode="auto">
          <a:xfrm>
            <a:off x="1271461" y="2"/>
            <a:ext cx="8065595" cy="10621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en-US" altLang="pl-PL" sz="3200" b="1" dirty="0">
                <a:solidFill>
                  <a:srgbClr val="B11D09"/>
                </a:solidFill>
                <a:latin typeface="Calibri" pitchFamily="34" charset="0"/>
                <a:cs typeface="Calibri" pitchFamily="34" charset="0"/>
              </a:rPr>
              <a:t>Faculties</a:t>
            </a:r>
          </a:p>
        </p:txBody>
      </p:sp>
      <p:pic>
        <p:nvPicPr>
          <p:cNvPr id="6" name="Obraz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84651" y="3"/>
            <a:ext cx="3910211" cy="6857993"/>
          </a:xfrm>
          <a:prstGeom prst="rect">
            <a:avLst/>
          </a:prstGeom>
        </p:spPr>
      </p:pic>
    </p:spTree>
    <p:extLst>
      <p:ext uri="{BB962C8B-B14F-4D97-AF65-F5344CB8AC3E}">
        <p14:creationId xmlns:p14="http://schemas.microsoft.com/office/powerpoint/2010/main" val="1689995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3472" y="925343"/>
            <a:ext cx="6624736" cy="908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spcBef>
                <a:spcPts val="0"/>
              </a:spcBef>
            </a:pPr>
            <a:r>
              <a:rPr lang="en-US" b="1" dirty="0">
                <a:latin typeface="Calibri" panose="020F0502020204030204" pitchFamily="34" charset="0"/>
                <a:cs typeface="Calibri" panose="020F0502020204030204" pitchFamily="34" charset="0"/>
              </a:rPr>
              <a:t>The </a:t>
            </a:r>
            <a:r>
              <a:rPr lang="en-US" b="1" dirty="0" err="1">
                <a:latin typeface="Calibri" panose="020F0502020204030204" pitchFamily="34" charset="0"/>
                <a:cs typeface="Calibri" panose="020F0502020204030204" pitchFamily="34" charset="0"/>
              </a:rPr>
              <a:t>Wrocław</a:t>
            </a:r>
            <a:r>
              <a:rPr lang="en-US" b="1" dirty="0">
                <a:latin typeface="Calibri" panose="020F0502020204030204" pitchFamily="34" charset="0"/>
                <a:cs typeface="Calibri" panose="020F0502020204030204" pitchFamily="34" charset="0"/>
              </a:rPr>
              <a:t> University of </a:t>
            </a:r>
            <a:r>
              <a:rPr lang="pl-PL" b="1" dirty="0">
                <a:latin typeface="Calibri" panose="020F0502020204030204" pitchFamily="34" charset="0"/>
                <a:cs typeface="Calibri" panose="020F0502020204030204" pitchFamily="34" charset="0"/>
              </a:rPr>
              <a:t>Science and </a:t>
            </a:r>
            <a:r>
              <a:rPr lang="en-US" b="1" dirty="0">
                <a:latin typeface="Calibri" panose="020F0502020204030204" pitchFamily="34" charset="0"/>
                <a:cs typeface="Calibri" panose="020F0502020204030204" pitchFamily="34" charset="0"/>
              </a:rPr>
              <a:t>Technology Doctoral School began </a:t>
            </a:r>
            <a:br>
              <a:rPr lang="pl-PL" b="1" dirty="0">
                <a:latin typeface="Calibri" panose="020F0502020204030204" pitchFamily="34" charset="0"/>
                <a:cs typeface="Calibri" panose="020F0502020204030204" pitchFamily="34" charset="0"/>
              </a:rPr>
            </a:br>
            <a:r>
              <a:rPr lang="en-US" b="1" dirty="0">
                <a:latin typeface="Calibri" panose="020F0502020204030204" pitchFamily="34" charset="0"/>
                <a:cs typeface="Calibri" panose="020F0502020204030204" pitchFamily="34" charset="0"/>
              </a:rPr>
              <a:t>its operation on October 1, 2019. Candidates can take up education in one </a:t>
            </a:r>
            <a:br>
              <a:rPr lang="pl-PL" b="1" dirty="0">
                <a:latin typeface="Calibri" panose="020F0502020204030204" pitchFamily="34" charset="0"/>
                <a:cs typeface="Calibri" panose="020F0502020204030204" pitchFamily="34" charset="0"/>
              </a:rPr>
            </a:br>
            <a:r>
              <a:rPr lang="en-US" b="1" dirty="0">
                <a:latin typeface="Calibri" panose="020F0502020204030204" pitchFamily="34" charset="0"/>
                <a:cs typeface="Calibri" panose="020F0502020204030204" pitchFamily="34" charset="0"/>
              </a:rPr>
              <a:t>of thirteen</a:t>
            </a:r>
            <a:r>
              <a:rPr lang="pl-PL" b="1"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disciplines:</a:t>
            </a:r>
            <a:endParaRPr lang="pl-PL" b="1" dirty="0">
              <a:latin typeface="Calibri" panose="020F0502020204030204" pitchFamily="34" charset="0"/>
              <a:cs typeface="Calibri" panose="020F0502020204030204" pitchFamily="34" charset="0"/>
            </a:endParaRPr>
          </a:p>
          <a:p>
            <a:pPr marL="0">
              <a:spcBef>
                <a:spcPts val="0"/>
              </a:spcBef>
              <a:buFont typeface="Arial" panose="020B0604020202020204" pitchFamily="34" charset="0"/>
              <a:buChar char="•"/>
            </a:pPr>
            <a:endParaRPr lang="pl-PL" dirty="0">
              <a:latin typeface="Calibri" panose="020F0502020204030204" pitchFamily="34" charset="0"/>
              <a:cs typeface="Calibri" panose="020F0502020204030204" pitchFamily="34" charset="0"/>
            </a:endParaRPr>
          </a:p>
        </p:txBody>
      </p:sp>
      <p:sp>
        <p:nvSpPr>
          <p:cNvPr id="3" name="Text Box 1"/>
          <p:cNvSpPr txBox="1">
            <a:spLocks noChangeArrowheads="1"/>
          </p:cNvSpPr>
          <p:nvPr/>
        </p:nvSpPr>
        <p:spPr bwMode="auto">
          <a:xfrm>
            <a:off x="1271465" y="0"/>
            <a:ext cx="8065592" cy="10714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lvl="0" eaLnBrk="1" hangingPunct="1">
              <a:spcBef>
                <a:spcPct val="0"/>
              </a:spcBef>
            </a:pPr>
            <a:r>
              <a:rPr lang="pl-PL" altLang="pl-PL" sz="3200" b="1" dirty="0" err="1">
                <a:solidFill>
                  <a:srgbClr val="B11D09"/>
                </a:solidFill>
                <a:latin typeface="Calibri" panose="020F0502020204030204" pitchFamily="34" charset="0"/>
                <a:cs typeface="Calibri" pitchFamily="34" charset="0"/>
              </a:rPr>
              <a:t>Doctoral</a:t>
            </a:r>
            <a:r>
              <a:rPr lang="pl-PL" altLang="pl-PL" sz="3200" b="1" dirty="0">
                <a:solidFill>
                  <a:srgbClr val="B11D09"/>
                </a:solidFill>
                <a:latin typeface="Calibri" panose="020F0502020204030204" pitchFamily="34" charset="0"/>
                <a:cs typeface="Calibri" pitchFamily="34" charset="0"/>
              </a:rPr>
              <a:t> </a:t>
            </a:r>
            <a:r>
              <a:rPr lang="pl-PL" altLang="pl-PL" sz="3200" b="1" dirty="0" err="1">
                <a:solidFill>
                  <a:srgbClr val="B11D09"/>
                </a:solidFill>
                <a:latin typeface="Calibri" panose="020F0502020204030204" pitchFamily="34" charset="0"/>
                <a:cs typeface="Calibri" pitchFamily="34" charset="0"/>
              </a:rPr>
              <a:t>school</a:t>
            </a:r>
            <a:endParaRPr lang="pl-PL" altLang="pl-PL" sz="3200" b="1" dirty="0">
              <a:solidFill>
                <a:srgbClr val="B11D09"/>
              </a:solidFill>
              <a:latin typeface="Calibri" panose="020F0502020204030204" pitchFamily="34" charset="0"/>
              <a:cs typeface="Calibri" pitchFamily="34" charset="0"/>
            </a:endParaRPr>
          </a:p>
        </p:txBody>
      </p:sp>
      <p:pic>
        <p:nvPicPr>
          <p:cNvPr id="42" name="Obraz 4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35760" cy="6857998"/>
          </a:xfrm>
          <a:prstGeom prst="rect">
            <a:avLst/>
          </a:prstGeom>
        </p:spPr>
      </p:pic>
      <p:sp>
        <p:nvSpPr>
          <p:cNvPr id="43" name="pole tekstowe 42"/>
          <p:cNvSpPr txBox="1"/>
          <p:nvPr/>
        </p:nvSpPr>
        <p:spPr>
          <a:xfrm>
            <a:off x="1271465" y="4671570"/>
            <a:ext cx="4766670" cy="2123658"/>
          </a:xfrm>
          <a:prstGeom prst="rect">
            <a:avLst/>
          </a:prstGeom>
          <a:noFill/>
        </p:spPr>
        <p:txBody>
          <a:bodyPr wrap="square" rtlCol="0">
            <a:spAutoFit/>
          </a:bodyPr>
          <a:lstStyle/>
          <a:p>
            <a:r>
              <a:rPr lang="en-US" sz="1600" b="1" dirty="0">
                <a:latin typeface="Calibri" panose="020F0502020204030204" pitchFamily="34" charset="0"/>
                <a:cs typeface="Calibri" panose="020F0502020204030204" pitchFamily="34" charset="0"/>
              </a:rPr>
              <a:t>Field of exact and natural sciences</a:t>
            </a:r>
            <a:endParaRPr lang="pl-PL" sz="1600" b="1" dirty="0">
              <a:latin typeface="Calibri" panose="020F0502020204030204" pitchFamily="34" charset="0"/>
              <a:cs typeface="Calibri" panose="020F0502020204030204" pitchFamily="34" charset="0"/>
            </a:endParaRPr>
          </a:p>
          <a:p>
            <a:endParaRPr lang="pl-PL" sz="1400" dirty="0">
              <a:latin typeface="Calibri" panose="020F0502020204030204" pitchFamily="34" charset="0"/>
              <a:cs typeface="Calibri" panose="020F0502020204030204" pitchFamily="34" charset="0"/>
            </a:endParaRPr>
          </a:p>
          <a:p>
            <a:pPr marL="285750" indent="-285750">
              <a:buClr>
                <a:srgbClr val="C00000"/>
              </a:buClr>
              <a:buFont typeface="Arial" panose="020B0604020202020204" pitchFamily="34" charset="0"/>
              <a:buChar char="•"/>
            </a:pPr>
            <a:r>
              <a:rPr lang="pl-PL" sz="1400" dirty="0" err="1">
                <a:latin typeface="Calibri" panose="020F0502020204030204" pitchFamily="34" charset="0"/>
                <a:cs typeface="Calibri" panose="020F0502020204030204" pitchFamily="34" charset="0"/>
              </a:rPr>
              <a:t>Mathematics</a:t>
            </a:r>
            <a:endParaRPr lang="pl-PL" sz="1400" dirty="0">
              <a:latin typeface="Calibri" panose="020F0502020204030204" pitchFamily="34" charset="0"/>
              <a:cs typeface="Calibri" panose="020F0502020204030204" pitchFamily="34" charset="0"/>
            </a:endParaRPr>
          </a:p>
          <a:p>
            <a:pPr marL="285750" indent="-285750">
              <a:buClr>
                <a:srgbClr val="C00000"/>
              </a:buClr>
              <a:buFont typeface="Arial" panose="020B0604020202020204" pitchFamily="34" charset="0"/>
              <a:buChar char="•"/>
            </a:pPr>
            <a:r>
              <a:rPr lang="pl-PL" sz="1400" dirty="0" err="1">
                <a:latin typeface="Calibri" panose="020F0502020204030204" pitchFamily="34" charset="0"/>
                <a:cs typeface="Calibri" panose="020F0502020204030204" pitchFamily="34" charset="0"/>
              </a:rPr>
              <a:t>Chemical</a:t>
            </a:r>
            <a:r>
              <a:rPr lang="pl-PL" sz="1400" dirty="0">
                <a:latin typeface="Calibri" panose="020F0502020204030204" pitchFamily="34" charset="0"/>
                <a:cs typeface="Calibri" panose="020F0502020204030204" pitchFamily="34" charset="0"/>
              </a:rPr>
              <a:t> </a:t>
            </a:r>
            <a:r>
              <a:rPr lang="pl-PL" sz="1400" dirty="0" err="1">
                <a:latin typeface="Calibri" panose="020F0502020204030204" pitchFamily="34" charset="0"/>
                <a:cs typeface="Calibri" panose="020F0502020204030204" pitchFamily="34" charset="0"/>
              </a:rPr>
              <a:t>Sciences</a:t>
            </a:r>
            <a:endParaRPr lang="pl-PL" sz="1400" dirty="0">
              <a:latin typeface="Calibri" panose="020F0502020204030204" pitchFamily="34" charset="0"/>
              <a:cs typeface="Calibri" panose="020F0502020204030204" pitchFamily="34" charset="0"/>
            </a:endParaRPr>
          </a:p>
          <a:p>
            <a:pPr marL="285750" indent="-285750">
              <a:buClr>
                <a:srgbClr val="C00000"/>
              </a:buClr>
              <a:buFont typeface="Arial" panose="020B0604020202020204" pitchFamily="34" charset="0"/>
              <a:buChar char="•"/>
            </a:pPr>
            <a:r>
              <a:rPr lang="pl-PL" sz="1400" dirty="0" err="1">
                <a:latin typeface="Calibri" panose="020F0502020204030204" pitchFamily="34" charset="0"/>
                <a:cs typeface="Calibri" panose="020F0502020204030204" pitchFamily="34" charset="0"/>
              </a:rPr>
              <a:t>Physical</a:t>
            </a:r>
            <a:r>
              <a:rPr lang="pl-PL" sz="1400" dirty="0">
                <a:latin typeface="Calibri" panose="020F0502020204030204" pitchFamily="34" charset="0"/>
                <a:cs typeface="Calibri" panose="020F0502020204030204" pitchFamily="34" charset="0"/>
              </a:rPr>
              <a:t> </a:t>
            </a:r>
            <a:r>
              <a:rPr lang="pl-PL" sz="1400" dirty="0" err="1">
                <a:latin typeface="Calibri" panose="020F0502020204030204" pitchFamily="34" charset="0"/>
                <a:cs typeface="Calibri" panose="020F0502020204030204" pitchFamily="34" charset="0"/>
              </a:rPr>
              <a:t>Sciences</a:t>
            </a:r>
            <a:endParaRPr lang="pl-PL" sz="1400" dirty="0">
              <a:latin typeface="Calibri" panose="020F0502020204030204" pitchFamily="34" charset="0"/>
              <a:cs typeface="Calibri" panose="020F0502020204030204" pitchFamily="34" charset="0"/>
            </a:endParaRPr>
          </a:p>
          <a:p>
            <a:endParaRPr lang="pl-PL" sz="1400" b="1" dirty="0">
              <a:latin typeface="Calibri" panose="020F0502020204030204" pitchFamily="34" charset="0"/>
              <a:cs typeface="Calibri" panose="020F0502020204030204" pitchFamily="34" charset="0"/>
            </a:endParaRPr>
          </a:p>
          <a:p>
            <a:r>
              <a:rPr lang="pl-PL" sz="1600" b="1" dirty="0">
                <a:latin typeface="Calibri" panose="020F0502020204030204" pitchFamily="34" charset="0"/>
                <a:cs typeface="Calibri" panose="020F0502020204030204" pitchFamily="34" charset="0"/>
              </a:rPr>
              <a:t>Field of </a:t>
            </a:r>
            <a:r>
              <a:rPr lang="pl-PL" sz="1600" b="1" dirty="0" err="1">
                <a:latin typeface="Calibri" panose="020F0502020204030204" pitchFamily="34" charset="0"/>
                <a:cs typeface="Calibri" panose="020F0502020204030204" pitchFamily="34" charset="0"/>
              </a:rPr>
              <a:t>social</a:t>
            </a:r>
            <a:r>
              <a:rPr lang="pl-PL" sz="1600" b="1" dirty="0">
                <a:latin typeface="Calibri" panose="020F0502020204030204" pitchFamily="34" charset="0"/>
                <a:cs typeface="Calibri" panose="020F0502020204030204" pitchFamily="34" charset="0"/>
              </a:rPr>
              <a:t> </a:t>
            </a:r>
            <a:r>
              <a:rPr lang="pl-PL" sz="1600" b="1" dirty="0" err="1">
                <a:latin typeface="Calibri" panose="020F0502020204030204" pitchFamily="34" charset="0"/>
                <a:cs typeface="Calibri" panose="020F0502020204030204" pitchFamily="34" charset="0"/>
              </a:rPr>
              <a:t>sciences</a:t>
            </a:r>
            <a:endParaRPr lang="pl-PL" sz="1600" b="1" dirty="0">
              <a:latin typeface="Calibri" panose="020F0502020204030204" pitchFamily="34" charset="0"/>
              <a:cs typeface="Calibri" panose="020F0502020204030204" pitchFamily="34" charset="0"/>
            </a:endParaRPr>
          </a:p>
          <a:p>
            <a:endParaRPr lang="pl-PL" sz="1400" b="1" dirty="0">
              <a:latin typeface="Calibri" panose="020F0502020204030204" pitchFamily="34" charset="0"/>
              <a:cs typeface="Calibri" panose="020F0502020204030204" pitchFamily="34" charset="0"/>
            </a:endParaRPr>
          </a:p>
          <a:p>
            <a:pPr marL="287337" indent="-285750">
              <a:buClr>
                <a:srgbClr val="C00000"/>
              </a:buClr>
              <a:buFont typeface="Arial" panose="020B0604020202020204" pitchFamily="34" charset="0"/>
              <a:buChar char="•"/>
            </a:pPr>
            <a:r>
              <a:rPr lang="pl-PL" sz="1400" dirty="0">
                <a:latin typeface="Calibri" panose="020F0502020204030204" pitchFamily="34" charset="0"/>
                <a:cs typeface="Calibri" panose="020F0502020204030204" pitchFamily="34" charset="0"/>
              </a:rPr>
              <a:t>Management and </a:t>
            </a:r>
            <a:r>
              <a:rPr lang="pl-PL" sz="1400" dirty="0" err="1">
                <a:latin typeface="Calibri" panose="020F0502020204030204" pitchFamily="34" charset="0"/>
                <a:cs typeface="Calibri" panose="020F0502020204030204" pitchFamily="34" charset="0"/>
              </a:rPr>
              <a:t>Quality</a:t>
            </a:r>
            <a:r>
              <a:rPr lang="pl-PL" sz="1400" dirty="0">
                <a:latin typeface="Calibri" panose="020F0502020204030204" pitchFamily="34" charset="0"/>
                <a:cs typeface="Calibri" panose="020F0502020204030204" pitchFamily="34" charset="0"/>
              </a:rPr>
              <a:t> </a:t>
            </a:r>
            <a:r>
              <a:rPr lang="pl-PL" sz="1400" dirty="0" err="1">
                <a:latin typeface="Calibri" panose="020F0502020204030204" pitchFamily="34" charset="0"/>
                <a:cs typeface="Calibri" panose="020F0502020204030204" pitchFamily="34" charset="0"/>
              </a:rPr>
              <a:t>Studies</a:t>
            </a:r>
            <a:endParaRPr lang="pl-PL" sz="1400" dirty="0"/>
          </a:p>
        </p:txBody>
      </p:sp>
      <p:sp>
        <p:nvSpPr>
          <p:cNvPr id="44" name="pole tekstowe 43"/>
          <p:cNvSpPr txBox="1"/>
          <p:nvPr/>
        </p:nvSpPr>
        <p:spPr>
          <a:xfrm>
            <a:off x="1271465" y="2070473"/>
            <a:ext cx="5827529" cy="2677656"/>
          </a:xfrm>
          <a:prstGeom prst="rect">
            <a:avLst/>
          </a:prstGeom>
          <a:noFill/>
        </p:spPr>
        <p:txBody>
          <a:bodyPr wrap="square" rtlCol="0">
            <a:spAutoFit/>
          </a:bodyPr>
          <a:lstStyle/>
          <a:p>
            <a:r>
              <a:rPr lang="en-US" sz="1600" b="1" dirty="0">
                <a:latin typeface="Calibri" panose="020F0502020204030204" pitchFamily="34" charset="0"/>
                <a:cs typeface="Calibri" panose="020F0502020204030204" pitchFamily="34" charset="0"/>
              </a:rPr>
              <a:t>Field of engineering and technical sciences</a:t>
            </a:r>
            <a:endParaRPr lang="pl-PL" sz="1600" b="1" dirty="0">
              <a:latin typeface="Calibri" panose="020F0502020204030204" pitchFamily="34" charset="0"/>
              <a:cs typeface="Calibri" panose="020F0502020204030204" pitchFamily="34" charset="0"/>
            </a:endParaRPr>
          </a:p>
          <a:p>
            <a:endParaRPr lang="pl-PL" sz="1200" dirty="0">
              <a:latin typeface="Calibri" panose="020F0502020204030204" pitchFamily="34" charset="0"/>
              <a:cs typeface="Calibri" panose="020F0502020204030204" pitchFamily="34" charset="0"/>
            </a:endParaRPr>
          </a:p>
          <a:p>
            <a:pPr marL="285750" indent="-285750">
              <a:buClr>
                <a:srgbClr val="C00000"/>
              </a:buClr>
              <a:buFont typeface="Arial" panose="020B0604020202020204" pitchFamily="34" charset="0"/>
              <a:buChar char="•"/>
            </a:pPr>
            <a:r>
              <a:rPr lang="pl-PL" sz="1400" dirty="0">
                <a:latin typeface="Calibri" panose="020F0502020204030204" pitchFamily="34" charset="0"/>
                <a:cs typeface="Calibri" panose="020F0502020204030204" pitchFamily="34" charset="0"/>
              </a:rPr>
              <a:t>Architecture and Urban Planning</a:t>
            </a:r>
          </a:p>
          <a:p>
            <a:pPr marL="285750" indent="-285750">
              <a:buClr>
                <a:srgbClr val="C00000"/>
              </a:buClr>
              <a:buFont typeface="Arial" panose="020B0604020202020204" pitchFamily="34" charset="0"/>
              <a:buChar char="•"/>
            </a:pPr>
            <a:r>
              <a:rPr lang="en-US" sz="1400" dirty="0">
                <a:latin typeface="Calibri" panose="020F0502020204030204" pitchFamily="34" charset="0"/>
                <a:cs typeface="Calibri" panose="020F0502020204030204" pitchFamily="34" charset="0"/>
              </a:rPr>
              <a:t>Automation, Electronics, Electrical Engineering and Space Technologies</a:t>
            </a:r>
            <a:r>
              <a:rPr lang="pl-PL" sz="1400" dirty="0">
                <a:latin typeface="Calibri" panose="020F0502020204030204" pitchFamily="34" charset="0"/>
                <a:cs typeface="Calibri" panose="020F0502020204030204" pitchFamily="34" charset="0"/>
              </a:rPr>
              <a:t> </a:t>
            </a:r>
          </a:p>
          <a:p>
            <a:pPr marL="285750" indent="-285750">
              <a:buClr>
                <a:srgbClr val="C00000"/>
              </a:buClr>
              <a:buFont typeface="Arial" panose="020B0604020202020204" pitchFamily="34" charset="0"/>
              <a:buChar char="•"/>
            </a:pPr>
            <a:r>
              <a:rPr lang="pl-PL" sz="1400" dirty="0">
                <a:latin typeface="Calibri" panose="020F0502020204030204" pitchFamily="34" charset="0"/>
                <a:cs typeface="Calibri" panose="020F0502020204030204" pitchFamily="34" charset="0"/>
              </a:rPr>
              <a:t>Information and </a:t>
            </a:r>
            <a:r>
              <a:rPr lang="pl-PL" sz="1400" dirty="0" err="1">
                <a:latin typeface="Calibri" panose="020F0502020204030204" pitchFamily="34" charset="0"/>
                <a:cs typeface="Calibri" panose="020F0502020204030204" pitchFamily="34" charset="0"/>
              </a:rPr>
              <a:t>Communication</a:t>
            </a:r>
            <a:r>
              <a:rPr lang="pl-PL" sz="1400" dirty="0">
                <a:latin typeface="Calibri" panose="020F0502020204030204" pitchFamily="34" charset="0"/>
                <a:cs typeface="Calibri" panose="020F0502020204030204" pitchFamily="34" charset="0"/>
              </a:rPr>
              <a:t> Technology</a:t>
            </a:r>
          </a:p>
          <a:p>
            <a:pPr marL="285750" indent="-285750">
              <a:buClr>
                <a:srgbClr val="C00000"/>
              </a:buClr>
              <a:buFont typeface="Arial" panose="020B0604020202020204" pitchFamily="34" charset="0"/>
              <a:buChar char="•"/>
            </a:pPr>
            <a:r>
              <a:rPr lang="pl-PL" sz="1400" dirty="0" err="1">
                <a:latin typeface="Calibri" panose="020F0502020204030204" pitchFamily="34" charset="0"/>
                <a:cs typeface="Calibri" panose="020F0502020204030204" pitchFamily="34" charset="0"/>
              </a:rPr>
              <a:t>Biomedical</a:t>
            </a:r>
            <a:r>
              <a:rPr lang="pl-PL" sz="1400" dirty="0">
                <a:latin typeface="Calibri" panose="020F0502020204030204" pitchFamily="34" charset="0"/>
                <a:cs typeface="Calibri" panose="020F0502020204030204" pitchFamily="34" charset="0"/>
              </a:rPr>
              <a:t> Engineering</a:t>
            </a:r>
          </a:p>
          <a:p>
            <a:pPr marL="285750" indent="-285750">
              <a:buClr>
                <a:srgbClr val="C00000"/>
              </a:buClr>
              <a:buFont typeface="Arial" panose="020B0604020202020204" pitchFamily="34" charset="0"/>
              <a:buChar char="•"/>
            </a:pPr>
            <a:r>
              <a:rPr lang="pl-PL" sz="1400" dirty="0" err="1">
                <a:latin typeface="Calibri" panose="020F0502020204030204" pitchFamily="34" charset="0"/>
                <a:cs typeface="Calibri" panose="020F0502020204030204" pitchFamily="34" charset="0"/>
              </a:rPr>
              <a:t>Chemical</a:t>
            </a:r>
            <a:r>
              <a:rPr lang="pl-PL" sz="1400" dirty="0">
                <a:latin typeface="Calibri" panose="020F0502020204030204" pitchFamily="34" charset="0"/>
                <a:cs typeface="Calibri" panose="020F0502020204030204" pitchFamily="34" charset="0"/>
              </a:rPr>
              <a:t> Engineering</a:t>
            </a:r>
          </a:p>
          <a:p>
            <a:pPr marL="285750" indent="-285750">
              <a:buClr>
                <a:srgbClr val="C00000"/>
              </a:buClr>
              <a:buFont typeface="Arial" panose="020B0604020202020204" pitchFamily="34" charset="0"/>
              <a:buChar char="•"/>
            </a:pPr>
            <a:r>
              <a:rPr lang="en-US" sz="1400" dirty="0">
                <a:latin typeface="Calibri" panose="020F0502020204030204" pitchFamily="34" charset="0"/>
                <a:cs typeface="Calibri" panose="020F0502020204030204" pitchFamily="34" charset="0"/>
              </a:rPr>
              <a:t>Civil Engineering, Geodesy and Transport </a:t>
            </a:r>
            <a:endParaRPr lang="pl-PL" sz="1400" dirty="0">
              <a:latin typeface="Calibri" panose="020F0502020204030204" pitchFamily="34" charset="0"/>
              <a:cs typeface="Calibri" panose="020F0502020204030204" pitchFamily="34" charset="0"/>
            </a:endParaRPr>
          </a:p>
          <a:p>
            <a:pPr marL="285750" indent="-285750">
              <a:buClr>
                <a:srgbClr val="C00000"/>
              </a:buClr>
              <a:buFont typeface="Arial" panose="020B0604020202020204" pitchFamily="34" charset="0"/>
              <a:buChar char="•"/>
            </a:pPr>
            <a:r>
              <a:rPr lang="pl-PL" sz="1400" dirty="0" err="1">
                <a:latin typeface="Calibri" panose="020F0502020204030204" pitchFamily="34" charset="0"/>
                <a:cs typeface="Calibri" panose="020F0502020204030204" pitchFamily="34" charset="0"/>
              </a:rPr>
              <a:t>Mechanical</a:t>
            </a:r>
            <a:r>
              <a:rPr lang="pl-PL" sz="1400" dirty="0">
                <a:latin typeface="Calibri" panose="020F0502020204030204" pitchFamily="34" charset="0"/>
                <a:cs typeface="Calibri" panose="020F0502020204030204" pitchFamily="34" charset="0"/>
              </a:rPr>
              <a:t> Engineering</a:t>
            </a:r>
          </a:p>
          <a:p>
            <a:pPr marL="285750" indent="-285750">
              <a:buClr>
                <a:srgbClr val="C00000"/>
              </a:buClr>
              <a:buFont typeface="Arial" panose="020B0604020202020204" pitchFamily="34" charset="0"/>
              <a:buChar char="•"/>
            </a:pPr>
            <a:r>
              <a:rPr lang="pl-PL" sz="1400" dirty="0">
                <a:latin typeface="Calibri" panose="020F0502020204030204" pitchFamily="34" charset="0"/>
                <a:cs typeface="Calibri" panose="020F0502020204030204" pitchFamily="34" charset="0"/>
              </a:rPr>
              <a:t>Materials Engineering</a:t>
            </a:r>
          </a:p>
          <a:p>
            <a:pPr marL="285750" indent="-285750">
              <a:buClr>
                <a:srgbClr val="C00000"/>
              </a:buClr>
              <a:buFont typeface="Arial" panose="020B0604020202020204" pitchFamily="34" charset="0"/>
              <a:buChar char="•"/>
            </a:pPr>
            <a:r>
              <a:rPr lang="en-US" sz="1400" dirty="0">
                <a:latin typeface="Calibri" panose="020F0502020204030204" pitchFamily="34" charset="0"/>
                <a:cs typeface="Calibri" panose="020F0502020204030204" pitchFamily="34" charset="0"/>
              </a:rPr>
              <a:t>Environmental Engineering, Mining and Energy</a:t>
            </a:r>
            <a:endParaRPr lang="pl-PL" sz="1400" dirty="0">
              <a:latin typeface="Calibri" panose="020F0502020204030204" pitchFamily="34" charset="0"/>
              <a:cs typeface="Calibri" panose="020F0502020204030204" pitchFamily="34" charset="0"/>
            </a:endParaRPr>
          </a:p>
          <a:p>
            <a:pPr marL="285750" indent="-285750">
              <a:buClr>
                <a:srgbClr val="C00000"/>
              </a:buClr>
              <a:buFont typeface="Arial" panose="020B0604020202020204" pitchFamily="34" charset="0"/>
              <a:buChar char="•"/>
            </a:pPr>
            <a:endParaRPr lang="pl-PL" sz="1400" b="1" dirty="0">
              <a:latin typeface="Calibri" panose="020F0502020204030204" pitchFamily="34" charset="0"/>
              <a:cs typeface="Calibri" panose="020F0502020204030204" pitchFamily="34" charset="0"/>
            </a:endParaRPr>
          </a:p>
        </p:txBody>
      </p:sp>
      <p:grpSp>
        <p:nvGrpSpPr>
          <p:cNvPr id="16" name="Grupa 15">
            <a:extLst>
              <a:ext uri="{FF2B5EF4-FFF2-40B4-BE49-F238E27FC236}">
                <a16:creationId xmlns:a16="http://schemas.microsoft.com/office/drawing/2014/main" id="{1A0CF7C4-5A01-4AE2-9D12-D18620EC57A8}"/>
              </a:ext>
            </a:extLst>
          </p:cNvPr>
          <p:cNvGrpSpPr/>
          <p:nvPr/>
        </p:nvGrpSpPr>
        <p:grpSpPr>
          <a:xfrm>
            <a:off x="1343471" y="2022004"/>
            <a:ext cx="5755523" cy="399336"/>
            <a:chOff x="1343471" y="1312088"/>
            <a:chExt cx="6408709" cy="1540848"/>
          </a:xfrm>
        </p:grpSpPr>
        <p:cxnSp>
          <p:nvCxnSpPr>
            <p:cNvPr id="17" name="Łącznik prosty 16">
              <a:extLst>
                <a:ext uri="{FF2B5EF4-FFF2-40B4-BE49-F238E27FC236}">
                  <a16:creationId xmlns:a16="http://schemas.microsoft.com/office/drawing/2014/main" id="{A220518C-4220-482F-A029-2DF982491CEA}"/>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4FB66BC6-08B6-484C-B140-B85498C96405}"/>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19" name="Grupa 18">
            <a:extLst>
              <a:ext uri="{FF2B5EF4-FFF2-40B4-BE49-F238E27FC236}">
                <a16:creationId xmlns:a16="http://schemas.microsoft.com/office/drawing/2014/main" id="{E17FDFAC-D5C4-4B4A-953D-91FCDC68F997}"/>
              </a:ext>
            </a:extLst>
          </p:cNvPr>
          <p:cNvGrpSpPr/>
          <p:nvPr/>
        </p:nvGrpSpPr>
        <p:grpSpPr>
          <a:xfrm>
            <a:off x="1271465" y="4658042"/>
            <a:ext cx="5827529" cy="399337"/>
            <a:chOff x="1343471" y="1312088"/>
            <a:chExt cx="6408709" cy="1540848"/>
          </a:xfrm>
        </p:grpSpPr>
        <p:cxnSp>
          <p:nvCxnSpPr>
            <p:cNvPr id="20" name="Łącznik prosty 19">
              <a:extLst>
                <a:ext uri="{FF2B5EF4-FFF2-40B4-BE49-F238E27FC236}">
                  <a16:creationId xmlns:a16="http://schemas.microsoft.com/office/drawing/2014/main" id="{C30D7065-7F4C-4374-BFEB-AA643A2F63BE}"/>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1" name="Łącznik prosty 20">
              <a:extLst>
                <a:ext uri="{FF2B5EF4-FFF2-40B4-BE49-F238E27FC236}">
                  <a16:creationId xmlns:a16="http://schemas.microsoft.com/office/drawing/2014/main" id="{5F64D99D-6095-4624-9448-33A77752415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22" name="Grupa 21">
            <a:extLst>
              <a:ext uri="{FF2B5EF4-FFF2-40B4-BE49-F238E27FC236}">
                <a16:creationId xmlns:a16="http://schemas.microsoft.com/office/drawing/2014/main" id="{0AC05120-7A87-42AB-A8CF-52D0859F8356}"/>
              </a:ext>
            </a:extLst>
          </p:cNvPr>
          <p:cNvGrpSpPr/>
          <p:nvPr/>
        </p:nvGrpSpPr>
        <p:grpSpPr>
          <a:xfrm>
            <a:off x="1311197" y="5965636"/>
            <a:ext cx="5787797" cy="399336"/>
            <a:chOff x="1343471" y="1312088"/>
            <a:chExt cx="6408709" cy="1540848"/>
          </a:xfrm>
        </p:grpSpPr>
        <p:cxnSp>
          <p:nvCxnSpPr>
            <p:cNvPr id="23" name="Łącznik prosty 22">
              <a:extLst>
                <a:ext uri="{FF2B5EF4-FFF2-40B4-BE49-F238E27FC236}">
                  <a16:creationId xmlns:a16="http://schemas.microsoft.com/office/drawing/2014/main" id="{4847806D-A716-4CDD-85A9-2B8791CF315B}"/>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4" name="Łącznik prosty 23">
              <a:extLst>
                <a:ext uri="{FF2B5EF4-FFF2-40B4-BE49-F238E27FC236}">
                  <a16:creationId xmlns:a16="http://schemas.microsoft.com/office/drawing/2014/main" id="{6E84B9B9-91A1-4C66-AF5B-2FE90FE7BFE3}"/>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134577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1272161" y="0"/>
            <a:ext cx="8064896" cy="1052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en-GB" altLang="pl-PL" sz="3200" b="1" dirty="0">
                <a:solidFill>
                  <a:srgbClr val="C00000"/>
                </a:solidFill>
                <a:latin typeface="Calibri" pitchFamily="34" charset="0"/>
                <a:cs typeface="Calibri" pitchFamily="34" charset="0"/>
              </a:rPr>
              <a:t>Education quality and accreditation</a:t>
            </a:r>
          </a:p>
        </p:txBody>
      </p:sp>
      <p:sp>
        <p:nvSpPr>
          <p:cNvPr id="34" name="Text Box 2">
            <a:extLst>
              <a:ext uri="{FF2B5EF4-FFF2-40B4-BE49-F238E27FC236}">
                <a16:creationId xmlns:a16="http://schemas.microsoft.com/office/drawing/2014/main" id="{24033F68-F26C-4D71-910D-DBAAD15AB613}"/>
              </a:ext>
            </a:extLst>
          </p:cNvPr>
          <p:cNvSpPr txBox="1">
            <a:spLocks noChangeArrowheads="1"/>
          </p:cNvSpPr>
          <p:nvPr/>
        </p:nvSpPr>
        <p:spPr bwMode="auto">
          <a:xfrm>
            <a:off x="1307816" y="1052736"/>
            <a:ext cx="10884184" cy="56886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2"/>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eaLnBrk="1" hangingPunct="1">
              <a:buClrTx/>
              <a:buFontTx/>
              <a:buNone/>
              <a:defRPr/>
            </a:pPr>
            <a:r>
              <a:rPr lang="pl-PL" sz="1200" b="1" dirty="0" err="1">
                <a:solidFill>
                  <a:schemeClr val="tx1"/>
                </a:solidFill>
                <a:latin typeface="Calibri" pitchFamily="34" charset="0"/>
                <a:cs typeface="Calibri" pitchFamily="34" charset="0"/>
              </a:rPr>
              <a:t>European</a:t>
            </a:r>
            <a:r>
              <a:rPr lang="pl-PL" sz="1200" b="1" dirty="0">
                <a:solidFill>
                  <a:schemeClr val="tx1"/>
                </a:solidFill>
                <a:latin typeface="Calibri" pitchFamily="34" charset="0"/>
                <a:cs typeface="Calibri" pitchFamily="34" charset="0"/>
              </a:rPr>
              <a:t> </a:t>
            </a:r>
            <a:r>
              <a:rPr lang="pl-PL" sz="1200" b="1" dirty="0" err="1">
                <a:solidFill>
                  <a:schemeClr val="tx1"/>
                </a:solidFill>
                <a:latin typeface="Calibri" pitchFamily="34" charset="0"/>
                <a:cs typeface="Calibri" pitchFamily="34" charset="0"/>
              </a:rPr>
              <a:t>Chemistry</a:t>
            </a:r>
            <a:r>
              <a:rPr lang="pl-PL" sz="1200" b="1" dirty="0">
                <a:solidFill>
                  <a:schemeClr val="tx1"/>
                </a:solidFill>
                <a:latin typeface="Calibri" pitchFamily="34" charset="0"/>
                <a:cs typeface="Calibri" pitchFamily="34" charset="0"/>
              </a:rPr>
              <a:t> </a:t>
            </a:r>
            <a:r>
              <a:rPr lang="pl-PL" sz="1200" b="1" dirty="0" err="1">
                <a:solidFill>
                  <a:schemeClr val="tx1"/>
                </a:solidFill>
                <a:latin typeface="Calibri" pitchFamily="34" charset="0"/>
                <a:cs typeface="Calibri" pitchFamily="34" charset="0"/>
              </a:rPr>
              <a:t>Thematic</a:t>
            </a:r>
            <a:r>
              <a:rPr lang="pl-PL" sz="1200" b="1" dirty="0">
                <a:solidFill>
                  <a:schemeClr val="tx1"/>
                </a:solidFill>
                <a:latin typeface="Calibri" pitchFamily="34" charset="0"/>
                <a:cs typeface="Calibri" pitchFamily="34" charset="0"/>
              </a:rPr>
              <a:t> Network</a:t>
            </a:r>
            <a:endParaRPr lang="en-GB"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100" b="1" dirty="0">
              <a:solidFill>
                <a:schemeClr val="tx1"/>
              </a:solidFill>
              <a:latin typeface="Calibri" pitchFamily="34" charset="0"/>
              <a:cs typeface="Calibri" pitchFamily="34" charset="0"/>
            </a:endParaRPr>
          </a:p>
          <a:p>
            <a:pPr marL="171450" indent="-171450" eaLnBrk="1" hangingPunct="1">
              <a:spcBef>
                <a:spcPts val="0"/>
              </a:spcBef>
              <a:buClr>
                <a:srgbClr val="C00000"/>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Chemistry Doctorate </a:t>
            </a:r>
            <a:r>
              <a:rPr lang="en-US" altLang="pl-PL" sz="1200" dirty="0" err="1">
                <a:solidFill>
                  <a:schemeClr val="tx1"/>
                </a:solidFill>
                <a:latin typeface="Calibri" pitchFamily="34" charset="0"/>
                <a:cs typeface="Calibri" pitchFamily="34" charset="0"/>
              </a:rPr>
              <a:t>Eurolabel</a:t>
            </a:r>
            <a:r>
              <a:rPr lang="en-US" altLang="pl-PL" sz="1200" dirty="0">
                <a:solidFill>
                  <a:schemeClr val="tx1"/>
                </a:solidFill>
                <a:latin typeface="Calibri" pitchFamily="34" charset="0"/>
                <a:cs typeface="Calibri" pitchFamily="34" charset="0"/>
              </a:rPr>
              <a:t> Certification </a:t>
            </a:r>
            <a:r>
              <a:rPr lang="pl-PL" altLang="pl-PL" sz="1200" dirty="0">
                <a:solidFill>
                  <a:schemeClr val="tx1"/>
                </a:solidFill>
                <a:latin typeface="Calibri" pitchFamily="34" charset="0"/>
                <a:cs typeface="Calibri" pitchFamily="34" charset="0"/>
              </a:rPr>
              <a:t>for </a:t>
            </a:r>
            <a:r>
              <a:rPr lang="pl-PL" altLang="pl-PL" sz="1200" dirty="0" err="1">
                <a:solidFill>
                  <a:schemeClr val="tx1"/>
                </a:solidFill>
                <a:latin typeface="Calibri" pitchFamily="34" charset="0"/>
                <a:cs typeface="Calibri" pitchFamily="34" charset="0"/>
              </a:rPr>
              <a:t>studies</a:t>
            </a:r>
            <a:r>
              <a:rPr lang="pl-PL" altLang="pl-PL" sz="1200" dirty="0">
                <a:solidFill>
                  <a:schemeClr val="tx1"/>
                </a:solidFill>
                <a:latin typeface="Calibri" pitchFamily="34" charset="0"/>
                <a:cs typeface="Calibri" pitchFamily="34" charset="0"/>
              </a:rPr>
              <a:t> in </a:t>
            </a:r>
            <a:r>
              <a:rPr lang="pl-PL" altLang="pl-PL" sz="1200" dirty="0" err="1">
                <a:solidFill>
                  <a:schemeClr val="tx1"/>
                </a:solidFill>
                <a:latin typeface="Calibri" pitchFamily="34" charset="0"/>
                <a:cs typeface="Calibri" pitchFamily="34" charset="0"/>
              </a:rPr>
              <a:t>Chemical</a:t>
            </a:r>
            <a:r>
              <a:rPr lang="pl-PL" altLang="pl-PL" sz="1200" dirty="0">
                <a:solidFill>
                  <a:schemeClr val="tx1"/>
                </a:solidFill>
                <a:latin typeface="Calibri" pitchFamily="34" charset="0"/>
                <a:cs typeface="Calibri" pitchFamily="34" charset="0"/>
              </a:rPr>
              <a:t> Engineering</a:t>
            </a:r>
            <a:endParaRPr lang="en-US" altLang="pl-PL" sz="1200" dirty="0">
              <a:solidFill>
                <a:schemeClr val="tx1"/>
              </a:solidFill>
              <a:latin typeface="Calibri" pitchFamily="34" charset="0"/>
              <a:cs typeface="Calibri" pitchFamily="34" charset="0"/>
            </a:endParaRPr>
          </a:p>
          <a:p>
            <a:pPr marL="171450" indent="-171450" eaLnBrk="1" hangingPunct="1">
              <a:spcBef>
                <a:spcPts val="0"/>
              </a:spcBef>
              <a:buClr>
                <a:srgbClr val="C00000"/>
              </a:buClr>
              <a:buFont typeface="Wingdings" panose="05000000000000000000" pitchFamily="2" charset="2"/>
              <a:buChar char="§"/>
              <a:defRPr/>
            </a:pPr>
            <a:r>
              <a:rPr lang="en-US" altLang="pl-PL" sz="1200" dirty="0" err="1">
                <a:solidFill>
                  <a:schemeClr val="tx1"/>
                </a:solidFill>
                <a:latin typeface="Calibri" pitchFamily="34" charset="0"/>
                <a:cs typeface="Calibri" pitchFamily="34" charset="0"/>
              </a:rPr>
              <a:t>Eurobachelor</a:t>
            </a:r>
            <a:r>
              <a:rPr lang="en-US" altLang="pl-PL" sz="1200" dirty="0">
                <a:solidFill>
                  <a:schemeClr val="tx1"/>
                </a:solidFill>
                <a:latin typeface="Calibri" pitchFamily="34" charset="0"/>
                <a:cs typeface="Calibri" pitchFamily="34" charset="0"/>
              </a:rPr>
              <a:t> Certification </a:t>
            </a:r>
            <a:r>
              <a:rPr lang="pl-PL" altLang="pl-PL" sz="1200" dirty="0">
                <a:solidFill>
                  <a:schemeClr val="tx1"/>
                </a:solidFill>
                <a:latin typeface="Calibri" pitchFamily="34" charset="0"/>
                <a:cs typeface="Calibri" pitchFamily="34" charset="0"/>
              </a:rPr>
              <a:t>for </a:t>
            </a:r>
            <a:r>
              <a:rPr lang="pl-PL" altLang="pl-PL" sz="1200" dirty="0" err="1">
                <a:solidFill>
                  <a:schemeClr val="tx1"/>
                </a:solidFill>
                <a:latin typeface="Calibri" pitchFamily="34" charset="0"/>
                <a:cs typeface="Calibri" pitchFamily="34" charset="0"/>
              </a:rPr>
              <a:t>studies</a:t>
            </a:r>
            <a:r>
              <a:rPr lang="pl-PL" altLang="pl-PL" sz="1200" dirty="0">
                <a:solidFill>
                  <a:schemeClr val="tx1"/>
                </a:solidFill>
                <a:latin typeface="Calibri" pitchFamily="34" charset="0"/>
                <a:cs typeface="Calibri" pitchFamily="34" charset="0"/>
              </a:rPr>
              <a:t> in </a:t>
            </a:r>
            <a:r>
              <a:rPr lang="pl-PL" altLang="pl-PL" sz="1200" dirty="0" err="1">
                <a:solidFill>
                  <a:schemeClr val="tx1"/>
                </a:solidFill>
                <a:latin typeface="Calibri" pitchFamily="34" charset="0"/>
                <a:cs typeface="Calibri" pitchFamily="34" charset="0"/>
              </a:rPr>
              <a:t>Chemistry</a:t>
            </a:r>
            <a:r>
              <a:rPr lang="pl-PL" altLang="pl-PL" sz="1200" dirty="0">
                <a:solidFill>
                  <a:schemeClr val="tx1"/>
                </a:solidFill>
                <a:latin typeface="Calibri" pitchFamily="34" charset="0"/>
                <a:cs typeface="Calibri" pitchFamily="34" charset="0"/>
              </a:rPr>
              <a:t> and </a:t>
            </a:r>
            <a:r>
              <a:rPr lang="pl-PL" altLang="pl-PL" sz="1200" dirty="0" err="1">
                <a:solidFill>
                  <a:schemeClr val="tx1"/>
                </a:solidFill>
                <a:latin typeface="Calibri" pitchFamily="34" charset="0"/>
                <a:cs typeface="Calibri" pitchFamily="34" charset="0"/>
              </a:rPr>
              <a:t>Industrial</a:t>
            </a:r>
            <a:r>
              <a:rPr lang="pl-PL" altLang="pl-PL" sz="1200" dirty="0">
                <a:solidFill>
                  <a:schemeClr val="tx1"/>
                </a:solidFill>
                <a:latin typeface="Calibri" pitchFamily="34" charset="0"/>
                <a:cs typeface="Calibri" pitchFamily="34" charset="0"/>
              </a:rPr>
              <a:t> </a:t>
            </a:r>
            <a:br>
              <a:rPr lang="pl-PL" altLang="pl-PL" sz="1200" dirty="0">
                <a:solidFill>
                  <a:schemeClr val="tx1"/>
                </a:solidFill>
                <a:latin typeface="Calibri" pitchFamily="34" charset="0"/>
                <a:cs typeface="Calibri" pitchFamily="34" charset="0"/>
              </a:rPr>
            </a:br>
            <a:r>
              <a:rPr lang="pl-PL" altLang="pl-PL" sz="1200" dirty="0">
                <a:solidFill>
                  <a:schemeClr val="tx1"/>
                </a:solidFill>
                <a:latin typeface="Calibri" pitchFamily="34" charset="0"/>
                <a:cs typeface="Calibri" pitchFamily="34" charset="0"/>
              </a:rPr>
              <a:t>Analytics, </a:t>
            </a:r>
            <a:r>
              <a:rPr lang="pl-PL" altLang="pl-PL" sz="1200" dirty="0" err="1">
                <a:solidFill>
                  <a:schemeClr val="tx1"/>
                </a:solidFill>
                <a:latin typeface="Calibri" pitchFamily="34" charset="0"/>
                <a:cs typeface="Calibri" pitchFamily="34" charset="0"/>
              </a:rPr>
              <a:t>Chemical</a:t>
            </a:r>
            <a:r>
              <a:rPr lang="pl-PL" altLang="pl-PL" sz="1200" dirty="0">
                <a:solidFill>
                  <a:schemeClr val="tx1"/>
                </a:solidFill>
                <a:latin typeface="Calibri" pitchFamily="34" charset="0"/>
                <a:cs typeface="Calibri" pitchFamily="34" charset="0"/>
              </a:rPr>
              <a:t> Technology</a:t>
            </a:r>
            <a:endParaRPr lang="en-US" altLang="pl-PL" sz="1200" dirty="0">
              <a:solidFill>
                <a:schemeClr val="tx1"/>
              </a:solidFill>
              <a:latin typeface="Calibri" pitchFamily="34" charset="0"/>
              <a:cs typeface="Calibri" pitchFamily="34" charset="0"/>
            </a:endParaRPr>
          </a:p>
          <a:p>
            <a:pPr marL="171450" indent="-171450" eaLnBrk="1" hangingPunct="1">
              <a:spcBef>
                <a:spcPts val="0"/>
              </a:spcBef>
              <a:buClr>
                <a:srgbClr val="C00000"/>
              </a:buClr>
              <a:buFont typeface="Wingdings" panose="05000000000000000000" pitchFamily="2" charset="2"/>
              <a:buChar char="§"/>
              <a:defRPr/>
            </a:pPr>
            <a:r>
              <a:rPr lang="en-US" altLang="pl-PL" sz="1200" dirty="0" err="1">
                <a:solidFill>
                  <a:schemeClr val="tx1"/>
                </a:solidFill>
                <a:latin typeface="Calibri" pitchFamily="34" charset="0"/>
                <a:cs typeface="Calibri" pitchFamily="34" charset="0"/>
              </a:rPr>
              <a:t>Euromaster</a:t>
            </a:r>
            <a:r>
              <a:rPr lang="en-US" altLang="pl-PL" sz="1200" dirty="0">
                <a:solidFill>
                  <a:schemeClr val="tx1"/>
                </a:solidFill>
                <a:latin typeface="Calibri" pitchFamily="34" charset="0"/>
                <a:cs typeface="Calibri" pitchFamily="34" charset="0"/>
              </a:rPr>
              <a:t> Certification</a:t>
            </a:r>
            <a:r>
              <a:rPr lang="pl-PL" altLang="pl-PL" sz="1200" dirty="0">
                <a:solidFill>
                  <a:schemeClr val="tx1"/>
                </a:solidFill>
                <a:latin typeface="Calibri" pitchFamily="34" charset="0"/>
                <a:cs typeface="Calibri" pitchFamily="34" charset="0"/>
              </a:rPr>
              <a:t> for </a:t>
            </a:r>
            <a:r>
              <a:rPr lang="pl-PL" altLang="pl-PL" sz="1200" dirty="0" err="1">
                <a:solidFill>
                  <a:schemeClr val="tx1"/>
                </a:solidFill>
                <a:latin typeface="Calibri" pitchFamily="34" charset="0"/>
                <a:cs typeface="Calibri" pitchFamily="34" charset="0"/>
              </a:rPr>
              <a:t>studies</a:t>
            </a:r>
            <a:r>
              <a:rPr lang="pl-PL" altLang="pl-PL" sz="1200" dirty="0">
                <a:solidFill>
                  <a:schemeClr val="tx1"/>
                </a:solidFill>
                <a:latin typeface="Calibri" pitchFamily="34" charset="0"/>
                <a:cs typeface="Calibri" pitchFamily="34" charset="0"/>
              </a:rPr>
              <a:t> in</a:t>
            </a:r>
            <a:r>
              <a:rPr lang="en-US" altLang="pl-PL" sz="1200" dirty="0">
                <a:solidFill>
                  <a:schemeClr val="tx1"/>
                </a:solidFill>
                <a:latin typeface="Calibri" pitchFamily="34" charset="0"/>
                <a:cs typeface="Calibri" pitchFamily="34" charset="0"/>
              </a:rPr>
              <a:t> Ch</a:t>
            </a:r>
            <a:r>
              <a:rPr lang="pl-PL" altLang="pl-PL" sz="1200" dirty="0" err="1">
                <a:solidFill>
                  <a:schemeClr val="tx1"/>
                </a:solidFill>
                <a:latin typeface="Calibri" pitchFamily="34" charset="0"/>
                <a:cs typeface="Calibri" pitchFamily="34" charset="0"/>
              </a:rPr>
              <a:t>emistry</a:t>
            </a:r>
            <a:r>
              <a:rPr lang="en-US" altLang="pl-PL" sz="1200" dirty="0">
                <a:solidFill>
                  <a:schemeClr val="tx1"/>
                </a:solidFill>
                <a:latin typeface="Calibri" pitchFamily="34" charset="0"/>
                <a:cs typeface="Calibri" pitchFamily="34" charset="0"/>
              </a:rPr>
              <a:t> </a:t>
            </a:r>
            <a:r>
              <a:rPr lang="pl-PL" altLang="pl-PL" sz="1200" dirty="0">
                <a:solidFill>
                  <a:schemeClr val="tx1"/>
                </a:solidFill>
                <a:latin typeface="Calibri" pitchFamily="34" charset="0"/>
                <a:cs typeface="Calibri" pitchFamily="34" charset="0"/>
              </a:rPr>
              <a:t>and </a:t>
            </a:r>
            <a:r>
              <a:rPr lang="pl-PL" altLang="pl-PL" sz="1200" dirty="0" err="1">
                <a:solidFill>
                  <a:schemeClr val="tx1"/>
                </a:solidFill>
                <a:latin typeface="Calibri" pitchFamily="34" charset="0"/>
                <a:cs typeface="Calibri" pitchFamily="34" charset="0"/>
              </a:rPr>
              <a:t>Chemical</a:t>
            </a:r>
            <a:r>
              <a:rPr lang="pl-PL" altLang="pl-PL" sz="1200" dirty="0">
                <a:solidFill>
                  <a:schemeClr val="tx1"/>
                </a:solidFill>
                <a:latin typeface="Calibri" pitchFamily="34" charset="0"/>
                <a:cs typeface="Calibri" pitchFamily="34" charset="0"/>
              </a:rPr>
              <a:t> </a:t>
            </a:r>
            <a:br>
              <a:rPr lang="pl-PL" altLang="pl-PL" sz="1200" dirty="0">
                <a:solidFill>
                  <a:schemeClr val="tx1"/>
                </a:solidFill>
                <a:latin typeface="Calibri" pitchFamily="34" charset="0"/>
                <a:cs typeface="Calibri" pitchFamily="34" charset="0"/>
              </a:rPr>
            </a:br>
            <a:r>
              <a:rPr lang="pl-PL" altLang="pl-PL" sz="1200" dirty="0">
                <a:solidFill>
                  <a:schemeClr val="tx1"/>
                </a:solidFill>
                <a:latin typeface="Calibri" pitchFamily="34" charset="0"/>
                <a:cs typeface="Calibri" pitchFamily="34" charset="0"/>
              </a:rPr>
              <a:t>Technology</a:t>
            </a:r>
            <a:endParaRPr lang="pl-PL" altLang="pl-PL" sz="1100" dirty="0">
              <a:solidFill>
                <a:schemeClr val="tx1"/>
              </a:solidFill>
              <a:latin typeface="Calibri" pitchFamily="34" charset="0"/>
              <a:cs typeface="Calibri" pitchFamily="34" charset="0"/>
            </a:endParaRPr>
          </a:p>
          <a:p>
            <a:pPr marL="0" indent="0" eaLnBrk="1" hangingPunct="1">
              <a:spcBef>
                <a:spcPts val="0"/>
              </a:spcBef>
              <a:buClr>
                <a:srgbClr val="C00000"/>
              </a:buClr>
              <a:defRPr/>
            </a:pPr>
            <a:endParaRPr lang="pl-PL" altLang="pl-PL" sz="110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en-US" altLang="pl-PL" sz="1200" b="1" dirty="0">
                <a:solidFill>
                  <a:schemeClr val="tx1"/>
                </a:solidFill>
                <a:latin typeface="Calibri" pitchFamily="34" charset="0"/>
                <a:cs typeface="Calibri" pitchFamily="34" charset="0"/>
              </a:rPr>
              <a:t>Science Evaluation Committee (KEN)</a:t>
            </a:r>
            <a:r>
              <a:rPr lang="pl-PL" altLang="pl-PL" sz="1200" b="1" dirty="0">
                <a:solidFill>
                  <a:schemeClr val="tx1"/>
                </a:solidFill>
                <a:latin typeface="Calibri" pitchFamily="34" charset="0"/>
                <a:cs typeface="Calibri" pitchFamily="34" charset="0"/>
              </a:rPr>
              <a:t> </a:t>
            </a:r>
            <a:r>
              <a:rPr lang="en-US" altLang="pl-PL" sz="1200" b="1" dirty="0">
                <a:solidFill>
                  <a:schemeClr val="tx1"/>
                </a:solidFill>
                <a:latin typeface="Calibri" pitchFamily="34" charset="0"/>
                <a:cs typeface="Calibri" pitchFamily="34" charset="0"/>
              </a:rPr>
              <a:t>discipline assessment 2017-2021:</a:t>
            </a: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200" b="1" dirty="0" err="1">
                <a:solidFill>
                  <a:schemeClr val="tx1"/>
                </a:solidFill>
                <a:latin typeface="Calibri" pitchFamily="34" charset="0"/>
                <a:cs typeface="Calibri" pitchFamily="34" charset="0"/>
              </a:rPr>
              <a:t>Category</a:t>
            </a:r>
            <a:r>
              <a:rPr lang="pl-PL" altLang="pl-PL" sz="1200" b="1" dirty="0">
                <a:solidFill>
                  <a:schemeClr val="tx1"/>
                </a:solidFill>
                <a:latin typeface="Calibri" pitchFamily="34" charset="0"/>
                <a:cs typeface="Calibri" pitchFamily="34" charset="0"/>
              </a:rPr>
              <a:t> A+</a:t>
            </a:r>
            <a:r>
              <a:rPr lang="en-US" altLang="pl-PL" sz="1200" b="1" dirty="0">
                <a:solidFill>
                  <a:schemeClr val="tx1"/>
                </a:solidFill>
                <a:latin typeface="Calibri" pitchFamily="34" charset="0"/>
                <a:cs typeface="Calibri" pitchFamily="34" charset="0"/>
              </a:rPr>
              <a:t>:</a:t>
            </a:r>
            <a:endParaRPr lang="pl-PL" altLang="pl-PL" sz="1200" b="1" dirty="0">
              <a:solidFill>
                <a:schemeClr val="tx1"/>
              </a:solidFill>
              <a:latin typeface="Calibri" pitchFamily="34" charset="0"/>
              <a:cs typeface="Calibri" pitchFamily="34" charset="0"/>
            </a:endParaRPr>
          </a:p>
          <a:p>
            <a:pPr marL="171450" indent="-171450" eaLnBrk="1" hangingPunct="1">
              <a:spcBef>
                <a:spcPts val="0"/>
              </a:spcBef>
              <a:buClr>
                <a:srgbClr val="C00000"/>
              </a:buClr>
              <a:buFont typeface="Wingdings" panose="05000000000000000000" pitchFamily="2" charset="2"/>
              <a:buChar char="§"/>
              <a:defRPr/>
            </a:pPr>
            <a:r>
              <a:rPr lang="pl-PL" altLang="pl-PL" sz="1200" dirty="0">
                <a:solidFill>
                  <a:schemeClr val="tx1"/>
                </a:solidFill>
                <a:latin typeface="Calibri" pitchFamily="34" charset="0"/>
                <a:cs typeface="Calibri" pitchFamily="34" charset="0"/>
              </a:rPr>
              <a:t>P</a:t>
            </a:r>
            <a:r>
              <a:rPr lang="en-US" altLang="pl-PL" sz="1200" dirty="0" err="1">
                <a:solidFill>
                  <a:schemeClr val="tx1"/>
                </a:solidFill>
                <a:latin typeface="Calibri" pitchFamily="34" charset="0"/>
                <a:cs typeface="Calibri" pitchFamily="34" charset="0"/>
              </a:rPr>
              <a:t>hysical</a:t>
            </a:r>
            <a:r>
              <a:rPr lang="en-US" altLang="pl-PL" sz="1200" dirty="0">
                <a:solidFill>
                  <a:schemeClr val="tx1"/>
                </a:solidFill>
                <a:latin typeface="Calibri" pitchFamily="34" charset="0"/>
                <a:cs typeface="Calibri" pitchFamily="34" charset="0"/>
              </a:rPr>
              <a:t> sciences</a:t>
            </a:r>
          </a:p>
          <a:p>
            <a:pPr marL="171450" indent="-171450" eaLnBrk="1" hangingPunct="1">
              <a:spcBef>
                <a:spcPts val="0"/>
              </a:spcBef>
              <a:buClr>
                <a:srgbClr val="C00000"/>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Chemical sciences</a:t>
            </a:r>
          </a:p>
          <a:p>
            <a:pPr marL="171450" indent="-171450" eaLnBrk="1" hangingPunct="1">
              <a:spcBef>
                <a:spcPts val="0"/>
              </a:spcBef>
              <a:buClr>
                <a:srgbClr val="C00000"/>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Mathematics</a:t>
            </a:r>
          </a:p>
          <a:p>
            <a:pPr marL="171450" indent="-171450" eaLnBrk="1" hangingPunct="1">
              <a:spcBef>
                <a:spcPts val="0"/>
              </a:spcBef>
              <a:buClr>
                <a:srgbClr val="C00000"/>
              </a:buClr>
              <a:buFont typeface="Wingdings" panose="05000000000000000000" pitchFamily="2" charset="2"/>
              <a:buChar char="§"/>
              <a:defRPr/>
            </a:pPr>
            <a:r>
              <a:rPr lang="pl-PL" altLang="pl-PL" sz="1200" dirty="0">
                <a:solidFill>
                  <a:schemeClr val="tx1"/>
                </a:solidFill>
                <a:latin typeface="Calibri" pitchFamily="34" charset="0"/>
                <a:cs typeface="Calibri" pitchFamily="34" charset="0"/>
              </a:rPr>
              <a:t>C</a:t>
            </a:r>
            <a:r>
              <a:rPr lang="en-US" altLang="pl-PL" sz="1200" dirty="0" err="1">
                <a:solidFill>
                  <a:schemeClr val="tx1"/>
                </a:solidFill>
                <a:latin typeface="Calibri" pitchFamily="34" charset="0"/>
                <a:cs typeface="Calibri" pitchFamily="34" charset="0"/>
              </a:rPr>
              <a:t>hemical</a:t>
            </a:r>
            <a:r>
              <a:rPr lang="en-US" altLang="pl-PL" sz="1200" dirty="0">
                <a:solidFill>
                  <a:schemeClr val="tx1"/>
                </a:solidFill>
                <a:latin typeface="Calibri" pitchFamily="34" charset="0"/>
                <a:cs typeface="Calibri" pitchFamily="34" charset="0"/>
              </a:rPr>
              <a:t> engineering</a:t>
            </a:r>
            <a:endParaRPr lang="pl-PL" altLang="pl-PL" sz="1200" dirty="0">
              <a:solidFill>
                <a:schemeClr val="tx1"/>
              </a:solidFill>
              <a:latin typeface="Calibri" pitchFamily="34" charset="0"/>
              <a:cs typeface="Calibri" pitchFamily="34" charset="0"/>
            </a:endParaRPr>
          </a:p>
          <a:p>
            <a:pPr marL="0" indent="0" eaLnBrk="1" hangingPunct="1">
              <a:spcBef>
                <a:spcPts val="0"/>
              </a:spcBef>
              <a:buClr>
                <a:srgbClr val="C00000"/>
              </a:buClr>
              <a:defRPr/>
            </a:pP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200" b="1" dirty="0" err="1">
                <a:solidFill>
                  <a:schemeClr val="tx1"/>
                </a:solidFill>
                <a:latin typeface="Calibri" pitchFamily="34" charset="0"/>
                <a:cs typeface="Calibri" pitchFamily="34" charset="0"/>
              </a:rPr>
              <a:t>Category</a:t>
            </a:r>
            <a:r>
              <a:rPr lang="pl-PL" altLang="pl-PL" sz="1200" b="1" dirty="0">
                <a:solidFill>
                  <a:schemeClr val="tx1"/>
                </a:solidFill>
                <a:latin typeface="Calibri" pitchFamily="34" charset="0"/>
                <a:cs typeface="Calibri" pitchFamily="34" charset="0"/>
              </a:rPr>
              <a:t> A</a:t>
            </a:r>
            <a:r>
              <a:rPr lang="en-US" altLang="pl-PL" sz="1200" b="1" dirty="0">
                <a:solidFill>
                  <a:schemeClr val="tx1"/>
                </a:solidFill>
                <a:latin typeface="Calibri" pitchFamily="34" charset="0"/>
                <a:cs typeface="Calibri" pitchFamily="34" charset="0"/>
              </a:rPr>
              <a:t>:</a:t>
            </a:r>
            <a:endParaRPr lang="pl-PL" altLang="pl-PL" sz="1200" b="1" dirty="0">
              <a:solidFill>
                <a:schemeClr val="tx1"/>
              </a:solidFill>
              <a:latin typeface="Calibri" pitchFamily="34" charset="0"/>
              <a:cs typeface="Calibri" pitchFamily="34" charset="0"/>
            </a:endParaRPr>
          </a:p>
          <a:p>
            <a:pPr marL="171450" indent="-171450" eaLnBrk="1" hangingPunct="1">
              <a:spcBef>
                <a:spcPts val="0"/>
              </a:spcBef>
              <a:buClr>
                <a:srgbClr val="C00000"/>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Architecture and urban planning</a:t>
            </a:r>
          </a:p>
          <a:p>
            <a:pPr marL="171450" indent="-171450" eaLnBrk="1" hangingPunct="1">
              <a:spcBef>
                <a:spcPts val="0"/>
              </a:spcBef>
              <a:buClr>
                <a:srgbClr val="C00000"/>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Automation, electronics </a:t>
            </a:r>
            <a:br>
              <a:rPr lang="pl-PL" altLang="pl-PL" sz="1200" dirty="0">
                <a:solidFill>
                  <a:schemeClr val="tx1"/>
                </a:solidFill>
                <a:latin typeface="Calibri" pitchFamily="34" charset="0"/>
                <a:cs typeface="Calibri" pitchFamily="34" charset="0"/>
              </a:rPr>
            </a:br>
            <a:r>
              <a:rPr lang="en-US" altLang="pl-PL" sz="1200" dirty="0">
                <a:solidFill>
                  <a:schemeClr val="tx1"/>
                </a:solidFill>
                <a:latin typeface="Calibri" pitchFamily="34" charset="0"/>
                <a:cs typeface="Calibri" pitchFamily="34" charset="0"/>
              </a:rPr>
              <a:t>and electrical engineering</a:t>
            </a:r>
          </a:p>
          <a:p>
            <a:pPr marL="171450" indent="-171450" eaLnBrk="1" hangingPunct="1">
              <a:spcBef>
                <a:spcPts val="0"/>
              </a:spcBef>
              <a:buClr>
                <a:srgbClr val="C00000"/>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Technical informatics and telecommunications</a:t>
            </a:r>
          </a:p>
          <a:p>
            <a:pPr marL="171450" indent="-171450" eaLnBrk="1" hangingPunct="1">
              <a:spcBef>
                <a:spcPts val="0"/>
              </a:spcBef>
              <a:buClr>
                <a:srgbClr val="C00000"/>
              </a:buClr>
              <a:buFont typeface="Wingdings" panose="05000000000000000000" pitchFamily="2" charset="2"/>
              <a:buChar char="§"/>
              <a:defRPr/>
            </a:pPr>
            <a:r>
              <a:rPr lang="pl-PL" altLang="pl-PL" sz="1200" dirty="0">
                <a:solidFill>
                  <a:schemeClr val="tx1"/>
                </a:solidFill>
                <a:latin typeface="Calibri" pitchFamily="34" charset="0"/>
                <a:cs typeface="Calibri" pitchFamily="34" charset="0"/>
              </a:rPr>
              <a:t>B</a:t>
            </a:r>
            <a:r>
              <a:rPr lang="en-US" altLang="pl-PL" sz="1200" dirty="0" err="1">
                <a:solidFill>
                  <a:schemeClr val="tx1"/>
                </a:solidFill>
                <a:latin typeface="Calibri" pitchFamily="34" charset="0"/>
                <a:cs typeface="Calibri" pitchFamily="34" charset="0"/>
              </a:rPr>
              <a:t>iomedical</a:t>
            </a:r>
            <a:r>
              <a:rPr lang="en-US" altLang="pl-PL" sz="1200" dirty="0">
                <a:solidFill>
                  <a:schemeClr val="tx1"/>
                </a:solidFill>
                <a:latin typeface="Calibri" pitchFamily="34" charset="0"/>
                <a:cs typeface="Calibri" pitchFamily="34" charset="0"/>
              </a:rPr>
              <a:t> engineering</a:t>
            </a:r>
          </a:p>
          <a:p>
            <a:pPr marL="171450" indent="-171450" eaLnBrk="1" hangingPunct="1">
              <a:spcBef>
                <a:spcPts val="0"/>
              </a:spcBef>
              <a:buClr>
                <a:srgbClr val="C00000"/>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Civil engineering and transportation</a:t>
            </a:r>
          </a:p>
          <a:p>
            <a:pPr marL="171450" indent="-171450" eaLnBrk="1" hangingPunct="1">
              <a:spcBef>
                <a:spcPts val="0"/>
              </a:spcBef>
              <a:buClr>
                <a:srgbClr val="C00000"/>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Mechanical engineering</a:t>
            </a:r>
          </a:p>
          <a:p>
            <a:pPr marL="171450" indent="-171450" eaLnBrk="1" hangingPunct="1">
              <a:spcBef>
                <a:spcPts val="0"/>
              </a:spcBef>
              <a:buClr>
                <a:srgbClr val="C00000"/>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Material Engineering</a:t>
            </a:r>
          </a:p>
          <a:p>
            <a:pPr marL="171450" indent="-171450" eaLnBrk="1" hangingPunct="1">
              <a:spcBef>
                <a:spcPts val="0"/>
              </a:spcBef>
              <a:buClr>
                <a:srgbClr val="C00000"/>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Environmental engineering, mining and energy</a:t>
            </a:r>
          </a:p>
          <a:p>
            <a:pPr marL="171450" indent="-171450" eaLnBrk="1" hangingPunct="1">
              <a:spcBef>
                <a:spcPts val="0"/>
              </a:spcBef>
              <a:buClr>
                <a:srgbClr val="C00000"/>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Management and Quality Sciences</a:t>
            </a:r>
            <a:endParaRPr lang="pl-PL" altLang="pl-PL" sz="1200" dirty="0">
              <a:solidFill>
                <a:schemeClr val="tx1"/>
              </a:solidFill>
              <a:latin typeface="Calibri" pitchFamily="34" charset="0"/>
              <a:cs typeface="Calibri" pitchFamily="34" charset="0"/>
            </a:endParaRPr>
          </a:p>
          <a:p>
            <a:pPr marL="171450" indent="-171450" eaLnBrk="1" hangingPunct="1">
              <a:spcBef>
                <a:spcPts val="0"/>
              </a:spcBef>
              <a:buClr>
                <a:srgbClr val="C00000"/>
              </a:buClr>
              <a:buFont typeface="Wingdings" panose="05000000000000000000" pitchFamily="2" charset="2"/>
              <a:buChar char="§"/>
              <a:defRPr/>
            </a:pPr>
            <a:endParaRPr lang="pl-PL" altLang="pl-PL" sz="1200" b="1" dirty="0">
              <a:solidFill>
                <a:schemeClr val="tx1"/>
              </a:solidFill>
              <a:latin typeface="Calibri" pitchFamily="34" charset="0"/>
              <a:cs typeface="Calibri" pitchFamily="34" charset="0"/>
            </a:endParaRPr>
          </a:p>
          <a:p>
            <a:pPr marL="0" indent="0" eaLnBrk="1" hangingPunct="1">
              <a:spcBef>
                <a:spcPts val="0"/>
              </a:spcBef>
              <a:buClr>
                <a:srgbClr val="C00000"/>
              </a:buClr>
              <a:defRPr/>
            </a:pPr>
            <a:r>
              <a:rPr lang="pl-PL" altLang="pl-PL" sz="1200" b="1" dirty="0" err="1">
                <a:solidFill>
                  <a:schemeClr val="tx1"/>
                </a:solidFill>
                <a:latin typeface="Calibri" pitchFamily="34" charset="0"/>
                <a:cs typeface="Calibri" pitchFamily="34" charset="0"/>
              </a:rPr>
              <a:t>European</a:t>
            </a:r>
            <a:r>
              <a:rPr lang="pl-PL" altLang="pl-PL" sz="1200" b="1" dirty="0">
                <a:solidFill>
                  <a:schemeClr val="tx1"/>
                </a:solidFill>
                <a:latin typeface="Calibri" pitchFamily="34" charset="0"/>
                <a:cs typeface="Calibri" pitchFamily="34" charset="0"/>
              </a:rPr>
              <a:t> </a:t>
            </a:r>
            <a:r>
              <a:rPr lang="pl-PL" altLang="pl-PL" sz="1200" b="1" dirty="0" err="1">
                <a:solidFill>
                  <a:schemeClr val="tx1"/>
                </a:solidFill>
                <a:latin typeface="Calibri" pitchFamily="34" charset="0"/>
                <a:cs typeface="Calibri" pitchFamily="34" charset="0"/>
              </a:rPr>
              <a:t>Consortium</a:t>
            </a:r>
            <a:r>
              <a:rPr lang="pl-PL" altLang="pl-PL" sz="1200" b="1" dirty="0">
                <a:solidFill>
                  <a:schemeClr val="tx1"/>
                </a:solidFill>
                <a:latin typeface="Calibri" pitchFamily="34" charset="0"/>
                <a:cs typeface="Calibri" pitchFamily="34" charset="0"/>
              </a:rPr>
              <a:t> for </a:t>
            </a:r>
            <a:r>
              <a:rPr lang="pl-PL" altLang="pl-PL" sz="1200" b="1" dirty="0" err="1">
                <a:solidFill>
                  <a:schemeClr val="tx1"/>
                </a:solidFill>
                <a:latin typeface="Calibri" pitchFamily="34" charset="0"/>
                <a:cs typeface="Calibri" pitchFamily="34" charset="0"/>
              </a:rPr>
              <a:t>Mathematics</a:t>
            </a:r>
            <a:r>
              <a:rPr lang="pl-PL" altLang="pl-PL" sz="1200" b="1" dirty="0">
                <a:solidFill>
                  <a:schemeClr val="tx1"/>
                </a:solidFill>
                <a:latin typeface="Calibri" pitchFamily="34" charset="0"/>
                <a:cs typeface="Calibri" pitchFamily="34" charset="0"/>
              </a:rPr>
              <a:t> in </a:t>
            </a:r>
            <a:r>
              <a:rPr lang="pl-PL" altLang="pl-PL" sz="1200" b="1" dirty="0" err="1">
                <a:solidFill>
                  <a:schemeClr val="tx1"/>
                </a:solidFill>
                <a:latin typeface="Calibri" pitchFamily="34" charset="0"/>
                <a:cs typeface="Calibri" pitchFamily="34" charset="0"/>
              </a:rPr>
              <a:t>Industry</a:t>
            </a:r>
            <a:endParaRPr lang="pl-PL" altLang="pl-PL" sz="1200" b="1" dirty="0">
              <a:solidFill>
                <a:schemeClr val="tx1"/>
              </a:solidFill>
              <a:latin typeface="Calibri" pitchFamily="34" charset="0"/>
              <a:cs typeface="Calibri" pitchFamily="34" charset="0"/>
            </a:endParaRPr>
          </a:p>
          <a:p>
            <a:pPr marL="0" indent="0" eaLnBrk="1" hangingPunct="1">
              <a:spcBef>
                <a:spcPts val="0"/>
              </a:spcBef>
              <a:buClr>
                <a:srgbClr val="C00000"/>
              </a:buClr>
              <a:defRPr/>
            </a:pPr>
            <a:endParaRPr lang="pl-PL" altLang="pl-PL" sz="1100" b="1" dirty="0">
              <a:latin typeface="Calibri" pitchFamily="34" charset="0"/>
              <a:cs typeface="Calibri" pitchFamily="34" charset="0"/>
            </a:endParaRPr>
          </a:p>
          <a:p>
            <a:pPr marL="171450" indent="-171450" eaLnBrk="1" hangingPunct="1">
              <a:spcBef>
                <a:spcPts val="0"/>
              </a:spcBef>
              <a:buClr>
                <a:srgbClr val="C00000"/>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accreditation for II degree of education studies in </a:t>
            </a:r>
            <a:r>
              <a:rPr lang="pl-PL" altLang="pl-PL" sz="1200" dirty="0">
                <a:solidFill>
                  <a:schemeClr val="tx1"/>
                </a:solidFill>
                <a:latin typeface="Calibri" pitchFamily="34" charset="0"/>
                <a:cs typeface="Calibri" pitchFamily="34" charset="0"/>
              </a:rPr>
              <a:t>Applied </a:t>
            </a:r>
            <a:r>
              <a:rPr lang="pl-PL" altLang="pl-PL" sz="1200" dirty="0" err="1">
                <a:solidFill>
                  <a:schemeClr val="tx1"/>
                </a:solidFill>
                <a:latin typeface="Calibri" pitchFamily="34" charset="0"/>
                <a:cs typeface="Calibri" pitchFamily="34" charset="0"/>
              </a:rPr>
              <a:t>Mathematics</a:t>
            </a:r>
            <a:r>
              <a:rPr lang="pl-PL" altLang="pl-PL" sz="1200" dirty="0">
                <a:solidFill>
                  <a:schemeClr val="tx1"/>
                </a:solidFill>
                <a:latin typeface="Calibri" pitchFamily="34" charset="0"/>
                <a:cs typeface="Calibri" pitchFamily="34" charset="0"/>
              </a:rPr>
              <a:t>  </a:t>
            </a:r>
          </a:p>
          <a:p>
            <a:pPr eaLnBrk="1" hangingPunct="1">
              <a:spcBef>
                <a:spcPts val="0"/>
              </a:spcBef>
              <a:buClr>
                <a:schemeClr val="bg1">
                  <a:lumMod val="50000"/>
                </a:schemeClr>
              </a:buClr>
              <a:defRPr/>
            </a:pPr>
            <a:endParaRPr lang="pl-PL" altLang="pl-PL" sz="1200" b="1" dirty="0">
              <a:latin typeface="Calibri" pitchFamily="34" charset="0"/>
              <a:cs typeface="Calibri" pitchFamily="34" charset="0"/>
            </a:endParaRPr>
          </a:p>
          <a:p>
            <a:pPr eaLnBrk="1" hangingPunct="1">
              <a:spcBef>
                <a:spcPts val="0"/>
              </a:spcBef>
              <a:buClr>
                <a:schemeClr val="bg1">
                  <a:lumMod val="50000"/>
                </a:schemeClr>
              </a:buClr>
              <a:defRPr/>
            </a:pPr>
            <a:endParaRPr lang="pl-PL" altLang="pl-PL" sz="1200" b="1" dirty="0">
              <a:latin typeface="Calibri" pitchFamily="34" charset="0"/>
              <a:cs typeface="Calibri" pitchFamily="34" charset="0"/>
            </a:endParaRPr>
          </a:p>
          <a:p>
            <a:pPr eaLnBrk="1" hangingPunct="1">
              <a:spcBef>
                <a:spcPts val="0"/>
              </a:spcBef>
              <a:buClr>
                <a:schemeClr val="bg1">
                  <a:lumMod val="50000"/>
                </a:schemeClr>
              </a:buClr>
              <a:defRPr/>
            </a:pPr>
            <a:r>
              <a:rPr lang="en-US" altLang="pl-PL" sz="1200" b="1" dirty="0">
                <a:latin typeface="Calibri" pitchFamily="34" charset="0"/>
                <a:cs typeface="Calibri" pitchFamily="34" charset="0"/>
              </a:rPr>
              <a:t>Accreditation of Studies with a Future 2021</a:t>
            </a:r>
            <a:endParaRPr lang="pl-PL" altLang="pl-PL" sz="1200" b="1" dirty="0">
              <a:latin typeface="Calibri" pitchFamily="34" charset="0"/>
              <a:cs typeface="Calibri" pitchFamily="34" charset="0"/>
            </a:endParaRPr>
          </a:p>
          <a:p>
            <a:pPr>
              <a:buClr>
                <a:schemeClr val="bg1">
                  <a:lumMod val="50000"/>
                </a:schemeClr>
              </a:buClr>
              <a:defRPr/>
            </a:pPr>
            <a:endParaRPr lang="pl-PL" altLang="pl-PL" sz="1100" b="1" dirty="0">
              <a:latin typeface="Calibri" pitchFamily="34" charset="0"/>
              <a:cs typeface="Calibri" pitchFamily="34" charset="0"/>
            </a:endParaRPr>
          </a:p>
          <a:p>
            <a:pPr marL="171450" indent="-171450" eaLnBrk="1" hangingPunct="1">
              <a:spcBef>
                <a:spcPts val="0"/>
              </a:spcBef>
              <a:buClr>
                <a:srgbClr val="C00000"/>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Management of first-cycle studies</a:t>
            </a:r>
            <a:r>
              <a:rPr lang="pl-PL" altLang="pl-PL" sz="1200" dirty="0">
                <a:solidFill>
                  <a:schemeClr val="tx1"/>
                </a:solidFill>
                <a:latin typeface="Calibri" pitchFamily="34" charset="0"/>
                <a:cs typeface="Calibri" pitchFamily="34" charset="0"/>
              </a:rPr>
              <a:t>  </a:t>
            </a:r>
          </a:p>
          <a:p>
            <a:pPr>
              <a:spcBef>
                <a:spcPts val="0"/>
              </a:spcBef>
              <a:buClr>
                <a:schemeClr val="bg1">
                  <a:lumMod val="50000"/>
                </a:schemeClr>
              </a:buClr>
              <a:defRPr/>
            </a:pPr>
            <a:endParaRPr lang="pl-PL" altLang="pl-PL" sz="1100" dirty="0">
              <a:latin typeface="Calibri" pitchFamily="34" charset="0"/>
              <a:cs typeface="Calibri" pitchFamily="34" charset="0"/>
            </a:endParaRPr>
          </a:p>
          <a:p>
            <a:pPr>
              <a:spcBef>
                <a:spcPts val="0"/>
              </a:spcBef>
              <a:buClr>
                <a:schemeClr val="bg1">
                  <a:lumMod val="50000"/>
                </a:schemeClr>
              </a:buClr>
              <a:defRPr/>
            </a:pPr>
            <a:r>
              <a:rPr lang="pl-PL" altLang="pl-PL" sz="1100" b="1" dirty="0">
                <a:latin typeface="Calibri" pitchFamily="34" charset="0"/>
                <a:cs typeface="Calibri" pitchFamily="34" charset="0"/>
              </a:rPr>
              <a:t>  </a:t>
            </a:r>
            <a:endParaRPr lang="pl-PL" altLang="pl-PL" sz="1100" dirty="0">
              <a:latin typeface="Calibri" pitchFamily="34" charset="0"/>
              <a:cs typeface="Calibri" pitchFamily="34" charset="0"/>
            </a:endParaRPr>
          </a:p>
          <a:p>
            <a:pPr marL="0" indent="0" eaLnBrk="1" hangingPunct="1">
              <a:spcBef>
                <a:spcPts val="0"/>
              </a:spcBef>
              <a:buClr>
                <a:schemeClr val="bg1">
                  <a:lumMod val="50000"/>
                </a:schemeClr>
              </a:buClr>
              <a:defRPr/>
            </a:pPr>
            <a:r>
              <a:rPr lang="en-US" altLang="pl-PL" sz="1200" b="1" dirty="0">
                <a:solidFill>
                  <a:schemeClr val="tx1"/>
                </a:solidFill>
                <a:latin typeface="Calibri" pitchFamily="34" charset="0"/>
                <a:cs typeface="Calibri" pitchFamily="34" charset="0"/>
              </a:rPr>
              <a:t>European Accreditation of Engineering </a:t>
            </a:r>
            <a:r>
              <a:rPr lang="pl-PL" altLang="pl-PL" sz="1200" b="1" dirty="0" err="1">
                <a:solidFill>
                  <a:schemeClr val="tx1"/>
                </a:solidFill>
                <a:latin typeface="Calibri" pitchFamily="34" charset="0"/>
                <a:cs typeface="Calibri" pitchFamily="34" charset="0"/>
              </a:rPr>
              <a:t>Programmes</a:t>
            </a:r>
            <a:endParaRPr lang="pl-PL" altLang="pl-PL" sz="1200" b="1" dirty="0">
              <a:solidFill>
                <a:schemeClr val="tx1"/>
              </a:solidFill>
              <a:latin typeface="Calibri" pitchFamily="34" charset="0"/>
              <a:cs typeface="Calibri" pitchFamily="34" charset="0"/>
            </a:endParaRPr>
          </a:p>
          <a:p>
            <a:pPr>
              <a:spcBef>
                <a:spcPts val="0"/>
              </a:spcBef>
              <a:buClr>
                <a:schemeClr val="bg1">
                  <a:lumMod val="50000"/>
                </a:schemeClr>
              </a:buClr>
              <a:defRPr/>
            </a:pPr>
            <a:endParaRPr lang="pl-PL" altLang="pl-PL" sz="1100" b="1" dirty="0">
              <a:latin typeface="Calibri" pitchFamily="34" charset="0"/>
              <a:cs typeface="Calibri" pitchFamily="34" charset="0"/>
            </a:endParaRPr>
          </a:p>
          <a:p>
            <a:pPr marL="171450" indent="-171450" eaLnBrk="1" hangingPunct="1">
              <a:spcBef>
                <a:spcPts val="0"/>
              </a:spcBef>
              <a:buClr>
                <a:srgbClr val="C00000"/>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accreditation f</a:t>
            </a:r>
            <a:r>
              <a:rPr lang="pl-PL" altLang="pl-PL" sz="1200" dirty="0" err="1">
                <a:solidFill>
                  <a:schemeClr val="tx1"/>
                </a:solidFill>
                <a:latin typeface="Calibri" pitchFamily="34" charset="0"/>
                <a:cs typeface="Calibri" pitchFamily="34" charset="0"/>
              </a:rPr>
              <a:t>or</a:t>
            </a:r>
            <a:r>
              <a:rPr lang="pl-PL" altLang="pl-PL" sz="1200" dirty="0">
                <a:solidFill>
                  <a:schemeClr val="tx1"/>
                </a:solidFill>
                <a:latin typeface="Calibri" pitchFamily="34" charset="0"/>
                <a:cs typeface="Calibri" pitchFamily="34" charset="0"/>
              </a:rPr>
              <a:t> </a:t>
            </a:r>
            <a:r>
              <a:rPr lang="en-US" altLang="pl-PL" sz="1200" dirty="0">
                <a:solidFill>
                  <a:schemeClr val="tx1"/>
                </a:solidFill>
                <a:latin typeface="Calibri" pitchFamily="34" charset="0"/>
                <a:cs typeface="Calibri" pitchFamily="34" charset="0"/>
              </a:rPr>
              <a:t>studies in </a:t>
            </a:r>
            <a:r>
              <a:rPr lang="pl-PL" altLang="pl-PL" sz="1200" dirty="0" err="1">
                <a:solidFill>
                  <a:schemeClr val="tx1"/>
                </a:solidFill>
                <a:latin typeface="Calibri" pitchFamily="34" charset="0"/>
                <a:cs typeface="Calibri" pitchFamily="34" charset="0"/>
              </a:rPr>
              <a:t>Electotechnics</a:t>
            </a:r>
            <a:endParaRPr lang="pl-PL" altLang="pl-PL" sz="1200" dirty="0">
              <a:solidFill>
                <a:schemeClr val="tx1"/>
              </a:solidFill>
              <a:latin typeface="Calibri" pitchFamily="34" charset="0"/>
              <a:cs typeface="Calibri" pitchFamily="34" charset="0"/>
            </a:endParaRPr>
          </a:p>
          <a:p>
            <a:pPr marL="171450" indent="-171450" eaLnBrk="1" hangingPunct="1">
              <a:spcBef>
                <a:spcPts val="0"/>
              </a:spcBef>
              <a:buClr>
                <a:srgbClr val="C00000"/>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accreditation </a:t>
            </a:r>
            <a:r>
              <a:rPr lang="en-US" altLang="pl-PL" sz="1200" dirty="0" err="1">
                <a:solidFill>
                  <a:schemeClr val="tx1"/>
                </a:solidFill>
                <a:latin typeface="Calibri" pitchFamily="34" charset="0"/>
                <a:cs typeface="Calibri" pitchFamily="34" charset="0"/>
              </a:rPr>
              <a:t>fo</a:t>
            </a:r>
            <a:r>
              <a:rPr lang="pl-PL" altLang="pl-PL" sz="1200" dirty="0">
                <a:solidFill>
                  <a:schemeClr val="tx1"/>
                </a:solidFill>
                <a:latin typeface="Calibri" pitchFamily="34" charset="0"/>
                <a:cs typeface="Calibri" pitchFamily="34" charset="0"/>
              </a:rPr>
              <a:t>r </a:t>
            </a:r>
            <a:r>
              <a:rPr lang="en-US" altLang="pl-PL" sz="1200" dirty="0">
                <a:solidFill>
                  <a:schemeClr val="tx1"/>
                </a:solidFill>
                <a:latin typeface="Calibri" pitchFamily="34" charset="0"/>
                <a:cs typeface="Calibri" pitchFamily="34" charset="0"/>
              </a:rPr>
              <a:t>studies in </a:t>
            </a:r>
            <a:r>
              <a:rPr lang="pl-PL" altLang="pl-PL" sz="1200" dirty="0" err="1">
                <a:solidFill>
                  <a:schemeClr val="tx1"/>
                </a:solidFill>
                <a:latin typeface="Calibri" pitchFamily="34" charset="0"/>
                <a:cs typeface="Calibri" pitchFamily="34" charset="0"/>
              </a:rPr>
              <a:t>Civil</a:t>
            </a:r>
            <a:r>
              <a:rPr lang="pl-PL" altLang="pl-PL" sz="1200" dirty="0">
                <a:solidFill>
                  <a:schemeClr val="tx1"/>
                </a:solidFill>
                <a:latin typeface="Calibri" pitchFamily="34" charset="0"/>
                <a:cs typeface="Calibri" pitchFamily="34" charset="0"/>
              </a:rPr>
              <a:t> Engineering</a:t>
            </a:r>
          </a:p>
          <a:p>
            <a:pPr marL="171450" indent="-171450" eaLnBrk="1" hangingPunct="1">
              <a:spcBef>
                <a:spcPts val="0"/>
              </a:spcBef>
              <a:buClr>
                <a:srgbClr val="C00000"/>
              </a:buClr>
              <a:buFont typeface="Wingdings" panose="05000000000000000000" pitchFamily="2" charset="2"/>
              <a:buChar char="§"/>
              <a:defRPr/>
            </a:pPr>
            <a:r>
              <a:rPr lang="pl-PL" altLang="pl-PL" sz="1200" dirty="0" err="1">
                <a:solidFill>
                  <a:schemeClr val="tx1"/>
                </a:solidFill>
                <a:latin typeface="Calibri" pitchFamily="34" charset="0"/>
                <a:cs typeface="Calibri" pitchFamily="34" charset="0"/>
              </a:rPr>
              <a:t>accreditation</a:t>
            </a:r>
            <a:r>
              <a:rPr lang="pl-PL" altLang="pl-PL" sz="1200" dirty="0">
                <a:solidFill>
                  <a:schemeClr val="tx1"/>
                </a:solidFill>
                <a:latin typeface="Calibri" pitchFamily="34" charset="0"/>
                <a:cs typeface="Calibri" pitchFamily="34" charset="0"/>
              </a:rPr>
              <a:t> for </a:t>
            </a:r>
            <a:r>
              <a:rPr lang="en-US" altLang="pl-PL" sz="1200" dirty="0">
                <a:solidFill>
                  <a:schemeClr val="tx1"/>
                </a:solidFill>
                <a:latin typeface="Calibri" pitchFamily="34" charset="0"/>
                <a:cs typeface="Calibri" pitchFamily="34" charset="0"/>
              </a:rPr>
              <a:t>Biotechnology, Chemical and Process Engineering, </a:t>
            </a:r>
            <a:br>
              <a:rPr lang="pl-PL" altLang="pl-PL" sz="1200" dirty="0">
                <a:solidFill>
                  <a:schemeClr val="tx1"/>
                </a:solidFill>
                <a:latin typeface="Calibri" pitchFamily="34" charset="0"/>
                <a:cs typeface="Calibri" pitchFamily="34" charset="0"/>
              </a:rPr>
            </a:br>
            <a:r>
              <a:rPr lang="en-US" altLang="pl-PL" sz="1200" dirty="0">
                <a:solidFill>
                  <a:schemeClr val="tx1"/>
                </a:solidFill>
                <a:latin typeface="Calibri" pitchFamily="34" charset="0"/>
                <a:cs typeface="Calibri" pitchFamily="34" charset="0"/>
              </a:rPr>
              <a:t>Chemical Technology</a:t>
            </a:r>
            <a:endParaRPr lang="pl-PL" altLang="pl-PL" sz="1200" dirty="0">
              <a:solidFill>
                <a:schemeClr val="tx1"/>
              </a:solidFill>
              <a:latin typeface="Calibri" pitchFamily="34" charset="0"/>
              <a:cs typeface="Calibri" pitchFamily="34" charset="0"/>
            </a:endParaRPr>
          </a:p>
          <a:p>
            <a:pPr marL="0" indent="0">
              <a:buClr>
                <a:schemeClr val="bg1">
                  <a:lumMod val="50000"/>
                </a:schemeClr>
              </a:buClr>
              <a:defRPr/>
            </a:pPr>
            <a:endParaRPr lang="pl-PL" altLang="pl-PL" sz="1100" dirty="0">
              <a:latin typeface="Calibri" pitchFamily="34" charset="0"/>
              <a:cs typeface="Calibri" pitchFamily="34" charset="0"/>
            </a:endParaRPr>
          </a:p>
          <a:p>
            <a:pPr eaLnBrk="1" hangingPunct="1">
              <a:spcBef>
                <a:spcPts val="0"/>
              </a:spcBef>
              <a:buClr>
                <a:schemeClr val="bg1">
                  <a:lumMod val="50000"/>
                </a:schemeClr>
              </a:buClr>
              <a:defRPr/>
            </a:pPr>
            <a:r>
              <a:rPr lang="en-US" altLang="pl-PL" sz="1200" b="1" dirty="0">
                <a:latin typeface="Calibri" pitchFamily="34" charset="0"/>
                <a:cs typeface="Calibri" pitchFamily="34" charset="0"/>
              </a:rPr>
              <a:t>European University Association (</a:t>
            </a:r>
            <a:r>
              <a:rPr lang="pl-PL" altLang="pl-PL" sz="1200" dirty="0">
                <a:latin typeface="Calibri" pitchFamily="34" charset="0"/>
                <a:cs typeface="Calibri" pitchFamily="34" charset="0"/>
              </a:rPr>
              <a:t>EUA-IEP</a:t>
            </a:r>
            <a:r>
              <a:rPr lang="en-US" altLang="pl-PL" sz="1200" b="1" dirty="0">
                <a:latin typeface="Calibri" pitchFamily="34" charset="0"/>
                <a:cs typeface="Calibri" pitchFamily="34" charset="0"/>
              </a:rPr>
              <a:t>)</a:t>
            </a:r>
            <a:endParaRPr lang="pl-PL" altLang="pl-PL" sz="1200" b="1" dirty="0">
              <a:latin typeface="Calibri" pitchFamily="34" charset="0"/>
              <a:cs typeface="Calibri" pitchFamily="34" charset="0"/>
            </a:endParaRPr>
          </a:p>
          <a:p>
            <a:pPr>
              <a:buClr>
                <a:schemeClr val="bg1">
                  <a:lumMod val="50000"/>
                </a:schemeClr>
              </a:buClr>
              <a:defRPr/>
            </a:pPr>
            <a:endParaRPr lang="pl-PL" altLang="pl-PL" sz="1100" dirty="0">
              <a:latin typeface="Calibri" pitchFamily="34" charset="0"/>
              <a:cs typeface="Calibri" pitchFamily="34" charset="0"/>
            </a:endParaRPr>
          </a:p>
          <a:p>
            <a:pPr marL="171450" indent="-171450" eaLnBrk="1" hangingPunct="1">
              <a:spcBef>
                <a:spcPts val="0"/>
              </a:spcBef>
              <a:buClr>
                <a:srgbClr val="C00000"/>
              </a:buClr>
              <a:buFont typeface="Wingdings" panose="05000000000000000000" pitchFamily="2" charset="2"/>
              <a:buChar char="§"/>
              <a:defRPr/>
            </a:pPr>
            <a:r>
              <a:rPr lang="pl-PL" altLang="pl-PL" sz="1200" dirty="0" err="1">
                <a:solidFill>
                  <a:schemeClr val="tx1"/>
                </a:solidFill>
                <a:latin typeface="Calibri" pitchFamily="34" charset="0"/>
                <a:cs typeface="Calibri" pitchFamily="34" charset="0"/>
              </a:rPr>
              <a:t>accreditation</a:t>
            </a:r>
            <a:r>
              <a:rPr lang="pl-PL" altLang="pl-PL" sz="1200" dirty="0">
                <a:solidFill>
                  <a:schemeClr val="tx1"/>
                </a:solidFill>
                <a:latin typeface="Calibri" pitchFamily="34" charset="0"/>
                <a:cs typeface="Calibri" pitchFamily="34" charset="0"/>
              </a:rPr>
              <a:t> for </a:t>
            </a:r>
            <a:r>
              <a:rPr lang="en-US" altLang="pl-PL" sz="1200" dirty="0" err="1">
                <a:solidFill>
                  <a:schemeClr val="tx1"/>
                </a:solidFill>
                <a:latin typeface="Calibri" pitchFamily="34" charset="0"/>
                <a:cs typeface="Calibri" pitchFamily="34" charset="0"/>
              </a:rPr>
              <a:t>Wroc</a:t>
            </a:r>
            <a:r>
              <a:rPr lang="pl-PL" altLang="pl-PL" sz="1200" dirty="0">
                <a:solidFill>
                  <a:schemeClr val="tx1"/>
                </a:solidFill>
                <a:latin typeface="Calibri" pitchFamily="34" charset="0"/>
                <a:cs typeface="Calibri" pitchFamily="34" charset="0"/>
              </a:rPr>
              <a:t>ł</a:t>
            </a:r>
            <a:r>
              <a:rPr lang="en-US" altLang="pl-PL" sz="1200" dirty="0">
                <a:solidFill>
                  <a:schemeClr val="tx1"/>
                </a:solidFill>
                <a:latin typeface="Calibri" pitchFamily="34" charset="0"/>
                <a:cs typeface="Calibri" pitchFamily="34" charset="0"/>
              </a:rPr>
              <a:t>aw University of Science and Technology</a:t>
            </a:r>
            <a:endParaRPr lang="pl-PL" altLang="pl-PL" sz="1200" dirty="0">
              <a:solidFill>
                <a:schemeClr val="tx1"/>
              </a:solidFill>
              <a:latin typeface="Calibri" pitchFamily="34" charset="0"/>
              <a:cs typeface="Calibri" pitchFamily="34" charset="0"/>
            </a:endParaRPr>
          </a:p>
          <a:p>
            <a:pPr marL="0" indent="0" eaLnBrk="1" hangingPunct="1">
              <a:spcBef>
                <a:spcPts val="0"/>
              </a:spcBef>
              <a:buClr>
                <a:srgbClr val="C00000"/>
              </a:buClr>
              <a:defRPr/>
            </a:pPr>
            <a:endParaRPr lang="pl-PL" altLang="pl-PL" sz="1200" dirty="0">
              <a:solidFill>
                <a:schemeClr val="tx1"/>
              </a:solidFill>
              <a:latin typeface="Calibri" pitchFamily="34" charset="0"/>
              <a:cs typeface="Calibri" pitchFamily="34" charset="0"/>
            </a:endParaRPr>
          </a:p>
          <a:p>
            <a:pPr>
              <a:buClr>
                <a:schemeClr val="bg1">
                  <a:lumMod val="50000"/>
                </a:schemeClr>
              </a:buClr>
              <a:defRPr/>
            </a:pPr>
            <a:endParaRPr lang="pl-PL" altLang="pl-PL" sz="1100" b="1" dirty="0">
              <a:ln w="0"/>
              <a:latin typeface="Calibri" pitchFamily="34" charset="0"/>
              <a:cs typeface="Calibri" pitchFamily="34" charset="0"/>
            </a:endParaRPr>
          </a:p>
          <a:p>
            <a:pPr eaLnBrk="1" hangingPunct="1">
              <a:spcBef>
                <a:spcPts val="0"/>
              </a:spcBef>
              <a:buClr>
                <a:schemeClr val="bg1">
                  <a:lumMod val="50000"/>
                </a:schemeClr>
              </a:buClr>
              <a:defRPr/>
            </a:pPr>
            <a:r>
              <a:rPr lang="en-US" altLang="pl-PL" sz="1200" b="1" dirty="0">
                <a:latin typeface="Calibri" pitchFamily="34" charset="0"/>
                <a:cs typeface="Calibri" pitchFamily="34" charset="0"/>
              </a:rPr>
              <a:t>Association of Academic Centers for Teaching Foreign Languages (SERMO)</a:t>
            </a:r>
            <a:endParaRPr lang="pl-PL" altLang="pl-PL" sz="1200" b="1" dirty="0">
              <a:latin typeface="Calibri" pitchFamily="34" charset="0"/>
              <a:cs typeface="Calibri" pitchFamily="34" charset="0"/>
            </a:endParaRPr>
          </a:p>
          <a:p>
            <a:pPr>
              <a:buClr>
                <a:schemeClr val="bg1">
                  <a:lumMod val="50000"/>
                </a:schemeClr>
              </a:buClr>
              <a:defRPr/>
            </a:pPr>
            <a:endParaRPr lang="pl-PL" altLang="pl-PL" sz="1100" dirty="0">
              <a:latin typeface="Calibri" pitchFamily="34" charset="0"/>
              <a:cs typeface="Calibri" pitchFamily="34" charset="0"/>
            </a:endParaRPr>
          </a:p>
          <a:p>
            <a:pPr marL="171450" indent="-171450" eaLnBrk="1" hangingPunct="1">
              <a:spcBef>
                <a:spcPts val="0"/>
              </a:spcBef>
              <a:buClr>
                <a:srgbClr val="C00000"/>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Foreign Language Center of </a:t>
            </a:r>
            <a:r>
              <a:rPr lang="en-US" altLang="pl-PL" sz="1200" dirty="0" err="1">
                <a:solidFill>
                  <a:schemeClr val="tx1"/>
                </a:solidFill>
                <a:latin typeface="Calibri" pitchFamily="34" charset="0"/>
                <a:cs typeface="Calibri" pitchFamily="34" charset="0"/>
              </a:rPr>
              <a:t>Wroc</a:t>
            </a:r>
            <a:r>
              <a:rPr lang="pl-PL" altLang="pl-PL" sz="1200" dirty="0">
                <a:solidFill>
                  <a:schemeClr val="tx1"/>
                </a:solidFill>
                <a:latin typeface="Calibri" pitchFamily="34" charset="0"/>
                <a:cs typeface="Calibri" pitchFamily="34" charset="0"/>
              </a:rPr>
              <a:t>ł</a:t>
            </a:r>
            <a:r>
              <a:rPr lang="en-US" altLang="pl-PL" sz="1200" dirty="0">
                <a:solidFill>
                  <a:schemeClr val="tx1"/>
                </a:solidFill>
                <a:latin typeface="Calibri" pitchFamily="34" charset="0"/>
                <a:cs typeface="Calibri" pitchFamily="34" charset="0"/>
              </a:rPr>
              <a:t>aw University of Science and Technology </a:t>
            </a:r>
            <a:br>
              <a:rPr lang="pl-PL" altLang="pl-PL" sz="1200" dirty="0">
                <a:solidFill>
                  <a:schemeClr val="tx1"/>
                </a:solidFill>
                <a:latin typeface="Calibri" pitchFamily="34" charset="0"/>
                <a:cs typeface="Calibri" pitchFamily="34" charset="0"/>
              </a:rPr>
            </a:br>
            <a:r>
              <a:rPr lang="en-US" altLang="pl-PL" sz="1200" dirty="0">
                <a:solidFill>
                  <a:schemeClr val="tx1"/>
                </a:solidFill>
                <a:latin typeface="Calibri" pitchFamily="34" charset="0"/>
                <a:cs typeface="Calibri" pitchFamily="34" charset="0"/>
              </a:rPr>
              <a:t>- distinctive grade</a:t>
            </a:r>
            <a:endParaRPr lang="pl-PL" altLang="pl-PL" sz="1200" dirty="0">
              <a:solidFill>
                <a:schemeClr val="tx1"/>
              </a:solidFill>
              <a:latin typeface="Calibri" pitchFamily="34" charset="0"/>
              <a:cs typeface="Calibri" pitchFamily="34" charset="0"/>
            </a:endParaRPr>
          </a:p>
          <a:p>
            <a:pPr>
              <a:buClr>
                <a:schemeClr val="bg1">
                  <a:lumMod val="50000"/>
                </a:schemeClr>
              </a:buClr>
              <a:defRPr/>
            </a:pPr>
            <a:endParaRPr lang="pl-PL" altLang="pl-PL" sz="1100" dirty="0">
              <a:latin typeface="Calibri" pitchFamily="34" charset="0"/>
              <a:cs typeface="Calibri" pitchFamily="34" charset="0"/>
            </a:endParaRPr>
          </a:p>
          <a:p>
            <a:pPr marL="0" eaLnBrk="1" hangingPunct="1">
              <a:spcBef>
                <a:spcPts val="0"/>
              </a:spcBef>
              <a:buClr>
                <a:schemeClr val="bg1">
                  <a:lumMod val="50000"/>
                </a:schemeClr>
              </a:buClr>
              <a:buFont typeface="Arial" panose="020B0604020202020204" pitchFamily="34" charset="0"/>
              <a:buChar char="•"/>
              <a:defRPr/>
            </a:pPr>
            <a:endParaRPr lang="pl-PL" altLang="pl-PL" sz="110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sz="1200" b="1" dirty="0">
                <a:latin typeface="Calibri  "/>
              </a:rPr>
              <a:t>IES and ICI </a:t>
            </a:r>
            <a:r>
              <a:rPr lang="pl-PL" sz="1200" b="1" dirty="0" err="1">
                <a:latin typeface="Calibri  "/>
              </a:rPr>
              <a:t>international</a:t>
            </a:r>
            <a:r>
              <a:rPr lang="pl-PL" sz="1200" b="1" dirty="0">
                <a:latin typeface="Calibri  "/>
              </a:rPr>
              <a:t> </a:t>
            </a:r>
            <a:r>
              <a:rPr lang="pl-PL" sz="1200" b="1" dirty="0" err="1">
                <a:latin typeface="Calibri  "/>
              </a:rPr>
              <a:t>certificate</a:t>
            </a:r>
            <a:r>
              <a:rPr lang="pl-PL" sz="1200" b="1" dirty="0">
                <a:latin typeface="Calibri  "/>
              </a:rPr>
              <a:t> for </a:t>
            </a:r>
            <a:r>
              <a:rPr lang="pl-PL" sz="1200" b="1" dirty="0" err="1">
                <a:latin typeface="Calibri  "/>
              </a:rPr>
              <a:t>graduates</a:t>
            </a:r>
            <a:endParaRPr lang="pl-PL" sz="1200" b="1" dirty="0">
              <a:latin typeface="Calibri  "/>
            </a:endParaRPr>
          </a:p>
          <a:p>
            <a:pPr marL="0" indent="0" eaLnBrk="1" hangingPunct="1">
              <a:spcBef>
                <a:spcPts val="0"/>
              </a:spcBef>
              <a:buClr>
                <a:schemeClr val="bg1">
                  <a:lumMod val="50000"/>
                </a:schemeClr>
              </a:buClr>
              <a:defRPr/>
            </a:pPr>
            <a:endParaRPr lang="pl-PL" sz="1200" b="1" dirty="0">
              <a:latin typeface="Calibri  "/>
            </a:endParaRPr>
          </a:p>
          <a:p>
            <a:pPr marL="171450" indent="-171450" eaLnBrk="1" hangingPunct="1">
              <a:spcBef>
                <a:spcPts val="0"/>
              </a:spcBef>
              <a:buClr>
                <a:srgbClr val="C00000"/>
              </a:buClr>
              <a:buFont typeface="Wingdings" panose="05000000000000000000" pitchFamily="2" charset="2"/>
              <a:buChar char="§"/>
              <a:defRPr/>
            </a:pPr>
            <a:r>
              <a:rPr lang="en-US" altLang="pl-PL" sz="1200" dirty="0">
                <a:solidFill>
                  <a:schemeClr val="tx1"/>
                </a:solidFill>
                <a:latin typeface="Calibri  "/>
                <a:cs typeface="Calibri" pitchFamily="34" charset="0"/>
              </a:rPr>
              <a:t>accreditation f</a:t>
            </a:r>
            <a:r>
              <a:rPr lang="pl-PL" altLang="pl-PL" sz="1200" dirty="0" err="1">
                <a:solidFill>
                  <a:schemeClr val="tx1"/>
                </a:solidFill>
                <a:latin typeface="Calibri  "/>
                <a:cs typeface="Calibri" pitchFamily="34" charset="0"/>
              </a:rPr>
              <a:t>or</a:t>
            </a:r>
            <a:r>
              <a:rPr lang="pl-PL" altLang="pl-PL" sz="1200" dirty="0">
                <a:solidFill>
                  <a:schemeClr val="tx1"/>
                </a:solidFill>
                <a:latin typeface="Calibri  "/>
                <a:cs typeface="Calibri" pitchFamily="34" charset="0"/>
              </a:rPr>
              <a:t> </a:t>
            </a:r>
            <a:r>
              <a:rPr lang="en-US" altLang="pl-PL" sz="1200" dirty="0">
                <a:solidFill>
                  <a:schemeClr val="tx1"/>
                </a:solidFill>
                <a:latin typeface="Calibri  "/>
                <a:cs typeface="Calibri" pitchFamily="34" charset="0"/>
              </a:rPr>
              <a:t>studies in </a:t>
            </a:r>
            <a:r>
              <a:rPr lang="pl-PL" altLang="pl-PL" sz="1200" dirty="0">
                <a:solidFill>
                  <a:schemeClr val="tx1"/>
                </a:solidFill>
                <a:latin typeface="Calibri  "/>
                <a:cs typeface="Calibri" pitchFamily="34" charset="0"/>
              </a:rPr>
              <a:t>Management</a:t>
            </a:r>
          </a:p>
          <a:p>
            <a:pPr marL="171450" indent="-171450" eaLnBrk="1" hangingPunct="1">
              <a:spcBef>
                <a:spcPts val="0"/>
              </a:spcBef>
              <a:buClr>
                <a:srgbClr val="C00000"/>
              </a:buClr>
              <a:buFont typeface="Wingdings" panose="05000000000000000000" pitchFamily="2" charset="2"/>
              <a:buChar char="§"/>
              <a:defRPr/>
            </a:pPr>
            <a:r>
              <a:rPr lang="en-US" altLang="pl-PL" sz="1200" dirty="0">
                <a:solidFill>
                  <a:schemeClr val="tx1"/>
                </a:solidFill>
                <a:latin typeface="Calibri  "/>
                <a:cs typeface="Calibri" pitchFamily="34" charset="0"/>
              </a:rPr>
              <a:t>accreditation f</a:t>
            </a:r>
            <a:r>
              <a:rPr lang="pl-PL" altLang="pl-PL" sz="1200" dirty="0" err="1">
                <a:solidFill>
                  <a:schemeClr val="tx1"/>
                </a:solidFill>
                <a:latin typeface="Calibri  "/>
                <a:cs typeface="Calibri" pitchFamily="34" charset="0"/>
              </a:rPr>
              <a:t>or</a:t>
            </a:r>
            <a:r>
              <a:rPr lang="pl-PL" altLang="pl-PL" sz="1200" dirty="0">
                <a:solidFill>
                  <a:schemeClr val="tx1"/>
                </a:solidFill>
                <a:latin typeface="Calibri  "/>
                <a:cs typeface="Calibri" pitchFamily="34" charset="0"/>
              </a:rPr>
              <a:t> </a:t>
            </a:r>
            <a:r>
              <a:rPr lang="en-US" altLang="pl-PL" sz="1200" dirty="0">
                <a:solidFill>
                  <a:schemeClr val="tx1"/>
                </a:solidFill>
                <a:latin typeface="Calibri  "/>
                <a:cs typeface="Calibri" pitchFamily="34" charset="0"/>
              </a:rPr>
              <a:t>studies in </a:t>
            </a:r>
            <a:r>
              <a:rPr lang="pl-PL" sz="1200" dirty="0">
                <a:latin typeface="Calibri  "/>
              </a:rPr>
              <a:t>Business Engineering</a:t>
            </a:r>
            <a:endParaRPr lang="pl-PL" altLang="pl-PL" sz="1200" dirty="0">
              <a:solidFill>
                <a:schemeClr val="tx1"/>
              </a:solidFill>
              <a:latin typeface="Calibri  "/>
              <a:cs typeface="Calibri" pitchFamily="34" charset="0"/>
            </a:endParaRPr>
          </a:p>
          <a:p>
            <a:pPr marL="0" indent="0" eaLnBrk="1" hangingPunct="1">
              <a:spcBef>
                <a:spcPts val="0"/>
              </a:spcBef>
              <a:buClr>
                <a:schemeClr val="bg1">
                  <a:lumMod val="50000"/>
                </a:schemeClr>
              </a:buClr>
              <a:defRPr/>
            </a:pPr>
            <a:br>
              <a:rPr lang="pl-PL" dirty="0"/>
            </a:br>
            <a:r>
              <a:rPr lang="en-US" sz="1100" i="1" dirty="0">
                <a:latin typeface="Calibri Light" panose="020F0302020204030204" pitchFamily="34" charset="0"/>
                <a:cs typeface="Calibri Light" panose="020F0302020204030204" pitchFamily="34" charset="0"/>
              </a:rPr>
              <a:t>All graduates of the certified educational programs are entitled to receive the IES and ICI international certificates</a:t>
            </a:r>
            <a:endParaRPr lang="pl-PL" sz="1100" i="1" dirty="0">
              <a:latin typeface="Calibri Light" panose="020F0302020204030204" pitchFamily="34" charset="0"/>
              <a:cs typeface="Calibri Light" panose="020F0302020204030204" pitchFamily="34" charset="0"/>
            </a:endParaRPr>
          </a:p>
          <a:p>
            <a:pPr marL="0" eaLnBrk="1" hangingPunct="1">
              <a:spcBef>
                <a:spcPts val="0"/>
              </a:spcBef>
              <a:buClr>
                <a:schemeClr val="bg1">
                  <a:lumMod val="50000"/>
                </a:schemeClr>
              </a:buClr>
              <a:buFont typeface="Arial" panose="020B0604020202020204" pitchFamily="34" charset="0"/>
              <a:buChar char="•"/>
              <a:defRPr/>
            </a:pPr>
            <a:endParaRPr lang="pl-PL" altLang="pl-PL" sz="1100" dirty="0">
              <a:solidFill>
                <a:schemeClr val="tx1"/>
              </a:solidFill>
              <a:latin typeface="Calibri" pitchFamily="34" charset="0"/>
              <a:cs typeface="Calibri" pitchFamily="34" charset="0"/>
            </a:endParaRPr>
          </a:p>
        </p:txBody>
      </p:sp>
      <p:grpSp>
        <p:nvGrpSpPr>
          <p:cNvPr id="35" name="Grupa 34">
            <a:extLst>
              <a:ext uri="{FF2B5EF4-FFF2-40B4-BE49-F238E27FC236}">
                <a16:creationId xmlns:a16="http://schemas.microsoft.com/office/drawing/2014/main" id="{4A450E13-506C-4DB8-8151-FB0BEA1E7107}"/>
              </a:ext>
            </a:extLst>
          </p:cNvPr>
          <p:cNvGrpSpPr/>
          <p:nvPr/>
        </p:nvGrpSpPr>
        <p:grpSpPr>
          <a:xfrm>
            <a:off x="1337050" y="1048429"/>
            <a:ext cx="4758950" cy="329983"/>
            <a:chOff x="1343471" y="1312088"/>
            <a:chExt cx="6408709" cy="1540848"/>
          </a:xfrm>
        </p:grpSpPr>
        <p:cxnSp>
          <p:nvCxnSpPr>
            <p:cNvPr id="36" name="Łącznik prosty 35">
              <a:extLst>
                <a:ext uri="{FF2B5EF4-FFF2-40B4-BE49-F238E27FC236}">
                  <a16:creationId xmlns:a16="http://schemas.microsoft.com/office/drawing/2014/main" id="{EFFC5050-5838-4ADD-9437-CD1A588D70D2}"/>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37" name="Łącznik prosty 36">
              <a:extLst>
                <a:ext uri="{FF2B5EF4-FFF2-40B4-BE49-F238E27FC236}">
                  <a16:creationId xmlns:a16="http://schemas.microsoft.com/office/drawing/2014/main" id="{38CF1D2D-BABD-4439-B6E3-30F71262501C}"/>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42" name="Grupa 41">
            <a:extLst>
              <a:ext uri="{FF2B5EF4-FFF2-40B4-BE49-F238E27FC236}">
                <a16:creationId xmlns:a16="http://schemas.microsoft.com/office/drawing/2014/main" id="{E8AC095E-E5EA-41FC-8C5E-7C29A9B6A719}"/>
              </a:ext>
            </a:extLst>
          </p:cNvPr>
          <p:cNvGrpSpPr/>
          <p:nvPr/>
        </p:nvGrpSpPr>
        <p:grpSpPr>
          <a:xfrm>
            <a:off x="6744072" y="1048429"/>
            <a:ext cx="4608512" cy="329983"/>
            <a:chOff x="1343471" y="1312088"/>
            <a:chExt cx="6408709" cy="1540848"/>
          </a:xfrm>
        </p:grpSpPr>
        <p:cxnSp>
          <p:nvCxnSpPr>
            <p:cNvPr id="43" name="Łącznik prosty 42">
              <a:extLst>
                <a:ext uri="{FF2B5EF4-FFF2-40B4-BE49-F238E27FC236}">
                  <a16:creationId xmlns:a16="http://schemas.microsoft.com/office/drawing/2014/main" id="{6FF4614D-0FED-4260-AA70-25E877973AF6}"/>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44" name="Łącznik prosty 43">
              <a:extLst>
                <a:ext uri="{FF2B5EF4-FFF2-40B4-BE49-F238E27FC236}">
                  <a16:creationId xmlns:a16="http://schemas.microsoft.com/office/drawing/2014/main" id="{CADE0A94-76E7-499F-B66C-8F18031AABF9}"/>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45" name="Grupa 44">
            <a:extLst>
              <a:ext uri="{FF2B5EF4-FFF2-40B4-BE49-F238E27FC236}">
                <a16:creationId xmlns:a16="http://schemas.microsoft.com/office/drawing/2014/main" id="{A5966FBA-22F0-4225-B60A-F3D7FCA56A59}"/>
              </a:ext>
            </a:extLst>
          </p:cNvPr>
          <p:cNvGrpSpPr/>
          <p:nvPr/>
        </p:nvGrpSpPr>
        <p:grpSpPr>
          <a:xfrm>
            <a:off x="6717653" y="1901004"/>
            <a:ext cx="4600740" cy="389088"/>
            <a:chOff x="1343471" y="1312088"/>
            <a:chExt cx="6408709" cy="1540848"/>
          </a:xfrm>
        </p:grpSpPr>
        <p:cxnSp>
          <p:nvCxnSpPr>
            <p:cNvPr id="46" name="Łącznik prosty 45">
              <a:extLst>
                <a:ext uri="{FF2B5EF4-FFF2-40B4-BE49-F238E27FC236}">
                  <a16:creationId xmlns:a16="http://schemas.microsoft.com/office/drawing/2014/main" id="{5E8F9E03-F79E-42FE-B672-76C019637247}"/>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47" name="Łącznik prosty 46">
              <a:extLst>
                <a:ext uri="{FF2B5EF4-FFF2-40B4-BE49-F238E27FC236}">
                  <a16:creationId xmlns:a16="http://schemas.microsoft.com/office/drawing/2014/main" id="{9C71B957-BE3C-45A7-8D11-5976E835E811}"/>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48" name="Grupa 47">
            <a:extLst>
              <a:ext uri="{FF2B5EF4-FFF2-40B4-BE49-F238E27FC236}">
                <a16:creationId xmlns:a16="http://schemas.microsoft.com/office/drawing/2014/main" id="{45EBE178-5921-4D81-A6B9-066D0531A9C7}"/>
              </a:ext>
            </a:extLst>
          </p:cNvPr>
          <p:cNvGrpSpPr/>
          <p:nvPr/>
        </p:nvGrpSpPr>
        <p:grpSpPr>
          <a:xfrm>
            <a:off x="6742707" y="3241710"/>
            <a:ext cx="4597583" cy="374580"/>
            <a:chOff x="1343471" y="1312088"/>
            <a:chExt cx="6408709" cy="1540848"/>
          </a:xfrm>
        </p:grpSpPr>
        <p:cxnSp>
          <p:nvCxnSpPr>
            <p:cNvPr id="49" name="Łącznik prosty 48">
              <a:extLst>
                <a:ext uri="{FF2B5EF4-FFF2-40B4-BE49-F238E27FC236}">
                  <a16:creationId xmlns:a16="http://schemas.microsoft.com/office/drawing/2014/main" id="{1C897F0D-6FCF-46DE-B80F-3C6D83A6161A}"/>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50" name="Łącznik prosty 49">
              <a:extLst>
                <a:ext uri="{FF2B5EF4-FFF2-40B4-BE49-F238E27FC236}">
                  <a16:creationId xmlns:a16="http://schemas.microsoft.com/office/drawing/2014/main" id="{8D27374C-ABFE-40C3-934B-D27014FB584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51" name="Grupa 50">
            <a:extLst>
              <a:ext uri="{FF2B5EF4-FFF2-40B4-BE49-F238E27FC236}">
                <a16:creationId xmlns:a16="http://schemas.microsoft.com/office/drawing/2014/main" id="{BDF64415-EC8A-47F3-B619-6AF27B65ECC4}"/>
              </a:ext>
            </a:extLst>
          </p:cNvPr>
          <p:cNvGrpSpPr/>
          <p:nvPr/>
        </p:nvGrpSpPr>
        <p:grpSpPr>
          <a:xfrm>
            <a:off x="6729280" y="4203137"/>
            <a:ext cx="4634931" cy="338949"/>
            <a:chOff x="1343471" y="1312088"/>
            <a:chExt cx="6408709" cy="1540848"/>
          </a:xfrm>
        </p:grpSpPr>
        <p:cxnSp>
          <p:nvCxnSpPr>
            <p:cNvPr id="52" name="Łącznik prosty 51">
              <a:extLst>
                <a:ext uri="{FF2B5EF4-FFF2-40B4-BE49-F238E27FC236}">
                  <a16:creationId xmlns:a16="http://schemas.microsoft.com/office/drawing/2014/main" id="{3CCC359C-2C0C-4C8D-A2A6-40177C27969E}"/>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53" name="Łącznik prosty 52">
              <a:extLst>
                <a:ext uri="{FF2B5EF4-FFF2-40B4-BE49-F238E27FC236}">
                  <a16:creationId xmlns:a16="http://schemas.microsoft.com/office/drawing/2014/main" id="{0B562444-CE79-4B61-842D-F4EB60CF13F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54" name="Grupa 53">
            <a:extLst>
              <a:ext uri="{FF2B5EF4-FFF2-40B4-BE49-F238E27FC236}">
                <a16:creationId xmlns:a16="http://schemas.microsoft.com/office/drawing/2014/main" id="{B70B6076-4C28-470D-831F-54D5D951E36F}"/>
              </a:ext>
            </a:extLst>
          </p:cNvPr>
          <p:cNvGrpSpPr/>
          <p:nvPr/>
        </p:nvGrpSpPr>
        <p:grpSpPr>
          <a:xfrm>
            <a:off x="6665458" y="5369652"/>
            <a:ext cx="4631750" cy="409791"/>
            <a:chOff x="1343471" y="1312088"/>
            <a:chExt cx="6408709" cy="1540848"/>
          </a:xfrm>
        </p:grpSpPr>
        <p:cxnSp>
          <p:nvCxnSpPr>
            <p:cNvPr id="55" name="Łącznik prosty 54">
              <a:extLst>
                <a:ext uri="{FF2B5EF4-FFF2-40B4-BE49-F238E27FC236}">
                  <a16:creationId xmlns:a16="http://schemas.microsoft.com/office/drawing/2014/main" id="{72E508A8-643E-4AC1-8DF9-6E174FF3E7E2}"/>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56" name="Łącznik prosty 55">
              <a:extLst>
                <a:ext uri="{FF2B5EF4-FFF2-40B4-BE49-F238E27FC236}">
                  <a16:creationId xmlns:a16="http://schemas.microsoft.com/office/drawing/2014/main" id="{3C80B83A-3292-4C5E-8BF7-DB6129976B15}"/>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8" name="Owal 7">
            <a:extLst>
              <a:ext uri="{FF2B5EF4-FFF2-40B4-BE49-F238E27FC236}">
                <a16:creationId xmlns:a16="http://schemas.microsoft.com/office/drawing/2014/main" id="{63FF2D9F-BE7E-4D52-844D-F3A88362BDE6}"/>
              </a:ext>
            </a:extLst>
          </p:cNvPr>
          <p:cNvSpPr/>
          <p:nvPr/>
        </p:nvSpPr>
        <p:spPr>
          <a:xfrm>
            <a:off x="4525921" y="2996081"/>
            <a:ext cx="1714095" cy="1727688"/>
          </a:xfrm>
          <a:prstGeom prst="ellipse">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26" name="Grupa 25">
            <a:extLst>
              <a:ext uri="{FF2B5EF4-FFF2-40B4-BE49-F238E27FC236}">
                <a16:creationId xmlns:a16="http://schemas.microsoft.com/office/drawing/2014/main" id="{C03C97B3-C0C6-4280-A5A0-1E4B8F28DF91}"/>
              </a:ext>
            </a:extLst>
          </p:cNvPr>
          <p:cNvGrpSpPr/>
          <p:nvPr/>
        </p:nvGrpSpPr>
        <p:grpSpPr>
          <a:xfrm>
            <a:off x="1336170" y="2453364"/>
            <a:ext cx="4756564" cy="394321"/>
            <a:chOff x="1343471" y="1312088"/>
            <a:chExt cx="6408709" cy="1540848"/>
          </a:xfrm>
        </p:grpSpPr>
        <p:cxnSp>
          <p:nvCxnSpPr>
            <p:cNvPr id="27" name="Łącznik prosty 26">
              <a:extLst>
                <a:ext uri="{FF2B5EF4-FFF2-40B4-BE49-F238E27FC236}">
                  <a16:creationId xmlns:a16="http://schemas.microsoft.com/office/drawing/2014/main" id="{C9473AB4-9C37-4EA5-B793-63625A403A37}"/>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8" name="Łącznik prosty 27">
              <a:extLst>
                <a:ext uri="{FF2B5EF4-FFF2-40B4-BE49-F238E27FC236}">
                  <a16:creationId xmlns:a16="http://schemas.microsoft.com/office/drawing/2014/main" id="{BB288535-74B1-4FBE-8696-2A9B40B4788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29" name="Grupa 28">
            <a:extLst>
              <a:ext uri="{FF2B5EF4-FFF2-40B4-BE49-F238E27FC236}">
                <a16:creationId xmlns:a16="http://schemas.microsoft.com/office/drawing/2014/main" id="{BB32EAC4-1F05-46E0-AAD8-8FBB832AA730}"/>
              </a:ext>
            </a:extLst>
          </p:cNvPr>
          <p:cNvGrpSpPr/>
          <p:nvPr/>
        </p:nvGrpSpPr>
        <p:grpSpPr>
          <a:xfrm>
            <a:off x="1337050" y="6193084"/>
            <a:ext cx="4608512" cy="246386"/>
            <a:chOff x="1343471" y="1312088"/>
            <a:chExt cx="6408709" cy="1540848"/>
          </a:xfrm>
        </p:grpSpPr>
        <p:cxnSp>
          <p:nvCxnSpPr>
            <p:cNvPr id="30" name="Łącznik prosty 29">
              <a:extLst>
                <a:ext uri="{FF2B5EF4-FFF2-40B4-BE49-F238E27FC236}">
                  <a16:creationId xmlns:a16="http://schemas.microsoft.com/office/drawing/2014/main" id="{621E6D31-8169-4589-84C3-C4EE15D8E5CB}"/>
                </a:ext>
              </a:extLst>
            </p:cNvPr>
            <p:cNvCxnSpPr/>
            <p:nvPr/>
          </p:nvCxnSpPr>
          <p:spPr>
            <a:xfrm flipH="1">
              <a:off x="1343471" y="1312088"/>
              <a:ext cx="6404310"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31" name="Łącznik prosty 30">
              <a:extLst>
                <a:ext uri="{FF2B5EF4-FFF2-40B4-BE49-F238E27FC236}">
                  <a16:creationId xmlns:a16="http://schemas.microsoft.com/office/drawing/2014/main" id="{D77BB5E9-801A-48C0-8BE2-5876D4042F39}"/>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455181434"/>
      </p:ext>
    </p:extLst>
  </p:cSld>
  <p:clrMapOvr>
    <a:masterClrMapping/>
  </p:clrMapOvr>
  <p:transition>
    <p:randomBa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67281" y="980728"/>
            <a:ext cx="4540687" cy="1944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eaLnBrk="1" hangingPunct="1">
              <a:spcBef>
                <a:spcPts val="350"/>
              </a:spcBef>
              <a:buClr>
                <a:srgbClr val="A7190E"/>
              </a:buClr>
              <a:defRPr/>
            </a:pPr>
            <a:r>
              <a:rPr lang="en-US" altLang="pl-PL" sz="1800" b="1" dirty="0">
                <a:solidFill>
                  <a:schemeClr val="tx1"/>
                </a:solidFill>
                <a:latin typeface="Calibri" pitchFamily="34" charset="0"/>
                <a:cs typeface="Calibri" pitchFamily="34" charset="0"/>
              </a:rPr>
              <a:t>In June 2016 European Commission granted </a:t>
            </a:r>
            <a:r>
              <a:rPr lang="pl-PL" sz="1800" b="1" dirty="0" err="1">
                <a:solidFill>
                  <a:schemeClr val="tx1"/>
                </a:solidFill>
              </a:rPr>
              <a:t>our</a:t>
            </a:r>
            <a:r>
              <a:rPr lang="pl-PL" sz="1800" b="1" dirty="0">
                <a:solidFill>
                  <a:schemeClr val="tx1"/>
                </a:solidFill>
              </a:rPr>
              <a:t> University </a:t>
            </a:r>
            <a:r>
              <a:rPr lang="en-US" altLang="pl-PL" sz="1800" b="1" dirty="0">
                <a:solidFill>
                  <a:schemeClr val="tx1"/>
                </a:solidFill>
                <a:latin typeface="Calibri" pitchFamily="34" charset="0"/>
                <a:cs typeface="Calibri" pitchFamily="34" charset="0"/>
              </a:rPr>
              <a:t>the logo "Human Resources Excellence in Research". </a:t>
            </a:r>
            <a:r>
              <a:rPr lang="pl-PL" altLang="pl-PL" sz="1800" b="1" dirty="0">
                <a:solidFill>
                  <a:schemeClr val="tx1"/>
                </a:solidFill>
                <a:latin typeface="Calibri" pitchFamily="34" charset="0"/>
                <a:cs typeface="Calibri" pitchFamily="34" charset="0"/>
              </a:rPr>
              <a:t>The logo </a:t>
            </a:r>
            <a:r>
              <a:rPr lang="pl-PL" altLang="pl-PL" sz="1800" b="1" dirty="0" err="1">
                <a:solidFill>
                  <a:schemeClr val="tx1"/>
                </a:solidFill>
                <a:latin typeface="Calibri" pitchFamily="34" charset="0"/>
                <a:cs typeface="Calibri" pitchFamily="34" charset="0"/>
              </a:rPr>
              <a:t>is</a:t>
            </a:r>
            <a:r>
              <a:rPr lang="pl-PL" altLang="pl-PL" sz="1800" b="1" dirty="0">
                <a:solidFill>
                  <a:schemeClr val="tx1"/>
                </a:solidFill>
                <a:latin typeface="Calibri" pitchFamily="34" charset="0"/>
                <a:cs typeface="Calibri" pitchFamily="34" charset="0"/>
              </a:rPr>
              <a:t> </a:t>
            </a:r>
            <a:r>
              <a:rPr lang="en-US" altLang="pl-PL" sz="1800" b="1" dirty="0">
                <a:solidFill>
                  <a:schemeClr val="tx1"/>
                </a:solidFill>
                <a:latin typeface="Calibri" pitchFamily="34" charset="0"/>
                <a:cs typeface="Calibri" pitchFamily="34" charset="0"/>
              </a:rPr>
              <a:t>given to those institutions that apply the principles of the European Charter for Researchers and </a:t>
            </a:r>
            <a:br>
              <a:rPr lang="pl-PL" altLang="pl-PL" sz="1800" b="1" dirty="0">
                <a:solidFill>
                  <a:schemeClr val="tx1"/>
                </a:solidFill>
                <a:latin typeface="Calibri" pitchFamily="34" charset="0"/>
                <a:cs typeface="Calibri" pitchFamily="34" charset="0"/>
              </a:rPr>
            </a:br>
            <a:r>
              <a:rPr lang="en-US" altLang="pl-PL" sz="1800" b="1" dirty="0">
                <a:solidFill>
                  <a:schemeClr val="tx1"/>
                </a:solidFill>
                <a:latin typeface="Calibri" pitchFamily="34" charset="0"/>
                <a:cs typeface="Calibri" pitchFamily="34" charset="0"/>
              </a:rPr>
              <a:t>the Code of Conduct for the Recruitment of Researchers.</a:t>
            </a:r>
          </a:p>
        </p:txBody>
      </p:sp>
      <p:sp>
        <p:nvSpPr>
          <p:cNvPr id="3" name="Text Box 1"/>
          <p:cNvSpPr txBox="1">
            <a:spLocks noChangeArrowheads="1"/>
          </p:cNvSpPr>
          <p:nvPr/>
        </p:nvSpPr>
        <p:spPr bwMode="auto">
          <a:xfrm>
            <a:off x="1271464" y="0"/>
            <a:ext cx="7416824" cy="1083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C00000"/>
                </a:solidFill>
                <a:latin typeface="Calibri" pitchFamily="34" charset="0"/>
                <a:cs typeface="Calibri" pitchFamily="34" charset="0"/>
              </a:rPr>
              <a:t>HR Excellence in </a:t>
            </a:r>
            <a:r>
              <a:rPr lang="pl-PL" altLang="pl-PL" sz="3200" b="1" dirty="0" err="1">
                <a:solidFill>
                  <a:srgbClr val="C00000"/>
                </a:solidFill>
                <a:latin typeface="Calibri" pitchFamily="34" charset="0"/>
                <a:cs typeface="Calibri" pitchFamily="34" charset="0"/>
              </a:rPr>
              <a:t>Research</a:t>
            </a:r>
            <a:endParaRPr lang="pl-PL" altLang="pl-PL" sz="3200" b="1" dirty="0">
              <a:solidFill>
                <a:srgbClr val="C00000"/>
              </a:solidFill>
              <a:latin typeface="Calibri" pitchFamily="34" charset="0"/>
              <a:cs typeface="Calibri" pitchFamily="34" charset="0"/>
            </a:endParaRPr>
          </a:p>
        </p:txBody>
      </p:sp>
      <p:pic>
        <p:nvPicPr>
          <p:cNvPr id="5" name="Obraz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986834" y="1083473"/>
            <a:ext cx="1852443" cy="1356253"/>
          </a:xfrm>
          <a:prstGeom prst="rect">
            <a:avLst/>
          </a:prstGeom>
        </p:spPr>
      </p:pic>
      <p:pic>
        <p:nvPicPr>
          <p:cNvPr id="7" name="Obraz 6">
            <a:extLst>
              <a:ext uri="{FF2B5EF4-FFF2-40B4-BE49-F238E27FC236}">
                <a16:creationId xmlns:a16="http://schemas.microsoft.com/office/drawing/2014/main" id="{20B526BA-6515-40A7-BDF1-4826FFDC560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0"/>
          </a:xfrm>
          <a:prstGeom prst="rect">
            <a:avLst/>
          </a:prstGeom>
        </p:spPr>
      </p:pic>
      <p:sp>
        <p:nvSpPr>
          <p:cNvPr id="8" name="Text Box 2">
            <a:extLst>
              <a:ext uri="{FF2B5EF4-FFF2-40B4-BE49-F238E27FC236}">
                <a16:creationId xmlns:a16="http://schemas.microsoft.com/office/drawing/2014/main" id="{7D2CBA77-2CCE-481B-98A3-C76640683429}"/>
              </a:ext>
            </a:extLst>
          </p:cNvPr>
          <p:cNvSpPr txBox="1">
            <a:spLocks noChangeArrowheads="1"/>
          </p:cNvSpPr>
          <p:nvPr/>
        </p:nvSpPr>
        <p:spPr bwMode="auto">
          <a:xfrm>
            <a:off x="1254610" y="3212976"/>
            <a:ext cx="6273031" cy="3032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eaLnBrk="1" hangingPunct="1">
              <a:spcBef>
                <a:spcPts val="350"/>
              </a:spcBef>
              <a:buClr>
                <a:srgbClr val="A7190E"/>
              </a:buClr>
              <a:defRPr/>
            </a:pPr>
            <a:r>
              <a:rPr lang="pl-PL" altLang="pl-PL" sz="1800" dirty="0">
                <a:solidFill>
                  <a:schemeClr val="tx1"/>
                </a:solidFill>
                <a:latin typeface="Calibri" pitchFamily="34" charset="0"/>
                <a:cs typeface="Calibri" pitchFamily="34" charset="0"/>
              </a:rPr>
              <a:t>L</a:t>
            </a:r>
            <a:r>
              <a:rPr lang="en-US" altLang="pl-PL" sz="1800" dirty="0" err="1">
                <a:solidFill>
                  <a:schemeClr val="tx1"/>
                </a:solidFill>
                <a:latin typeface="Calibri" pitchFamily="34" charset="0"/>
                <a:cs typeface="Calibri" pitchFamily="34" charset="0"/>
              </a:rPr>
              <a:t>ogo</a:t>
            </a:r>
            <a:r>
              <a:rPr lang="en-US" altLang="pl-PL" sz="1800" dirty="0">
                <a:solidFill>
                  <a:schemeClr val="tx1"/>
                </a:solidFill>
                <a:latin typeface="Calibri" pitchFamily="34" charset="0"/>
                <a:cs typeface="Calibri" pitchFamily="34" charset="0"/>
              </a:rPr>
              <a:t> "HR Excellence in Research" is awarded, among others, in international grant competitions of the European Commission, national grant competitions of the National Center for Science </a:t>
            </a:r>
            <a:br>
              <a:rPr lang="pl-PL" altLang="pl-PL" sz="1800" dirty="0">
                <a:solidFill>
                  <a:schemeClr val="tx1"/>
                </a:solidFill>
                <a:latin typeface="Calibri" pitchFamily="34" charset="0"/>
                <a:cs typeface="Calibri" pitchFamily="34" charset="0"/>
              </a:rPr>
            </a:br>
            <a:r>
              <a:rPr lang="en-US" altLang="pl-PL" sz="1800" dirty="0">
                <a:solidFill>
                  <a:schemeClr val="tx1"/>
                </a:solidFill>
                <a:latin typeface="Calibri" pitchFamily="34" charset="0"/>
                <a:cs typeface="Calibri" pitchFamily="34" charset="0"/>
              </a:rPr>
              <a:t>and the National Centre for Research and Development and competitions and funding programs of the Ministry of Science and Higher Education. </a:t>
            </a:r>
          </a:p>
          <a:p>
            <a:pPr marL="0" indent="-340995" eaLnBrk="1" hangingPunct="1">
              <a:spcBef>
                <a:spcPts val="350"/>
              </a:spcBef>
              <a:buClr>
                <a:srgbClr val="A7190E"/>
              </a:buClr>
              <a:defRPr/>
            </a:pPr>
            <a:endParaRPr lang="pl-PL" altLang="pl-PL" sz="1800" dirty="0">
              <a:solidFill>
                <a:schemeClr val="tx1"/>
              </a:solidFill>
              <a:latin typeface="Calibri" pitchFamily="34" charset="0"/>
              <a:cs typeface="Calibri" pitchFamily="34" charset="0"/>
            </a:endParaRPr>
          </a:p>
          <a:p>
            <a:pPr marL="0" eaLnBrk="1" hangingPunct="1">
              <a:spcBef>
                <a:spcPts val="350"/>
              </a:spcBef>
              <a:buClr>
                <a:srgbClr val="A7190E"/>
              </a:buClr>
              <a:defRPr/>
            </a:pPr>
            <a:r>
              <a:rPr lang="en-US" altLang="pl-PL" sz="1800" dirty="0">
                <a:solidFill>
                  <a:schemeClr val="tx1"/>
                </a:solidFill>
                <a:latin typeface="Calibri" pitchFamily="34" charset="0"/>
                <a:cs typeface="Calibri" pitchFamily="34" charset="0"/>
              </a:rPr>
              <a:t>Logo "HR Excellence in Research" </a:t>
            </a:r>
            <a:r>
              <a:rPr lang="pl-PL" altLang="pl-PL" sz="1800" dirty="0" err="1">
                <a:solidFill>
                  <a:schemeClr val="tx1"/>
                </a:solidFill>
                <a:latin typeface="Calibri" pitchFamily="34" charset="0"/>
                <a:cs typeface="Calibri" pitchFamily="34" charset="0"/>
              </a:rPr>
              <a:t>emphasises</a:t>
            </a:r>
            <a:r>
              <a:rPr lang="pl-PL" altLang="pl-PL" sz="1800" dirty="0">
                <a:solidFill>
                  <a:schemeClr val="tx1"/>
                </a:solidFill>
                <a:latin typeface="Calibri" pitchFamily="34" charset="0"/>
                <a:cs typeface="Calibri" pitchFamily="34" charset="0"/>
              </a:rPr>
              <a:t> the </a:t>
            </a:r>
            <a:r>
              <a:rPr lang="en-US" altLang="pl-PL" sz="1800" dirty="0" err="1">
                <a:solidFill>
                  <a:schemeClr val="tx1"/>
                </a:solidFill>
                <a:latin typeface="Calibri" pitchFamily="34" charset="0"/>
                <a:cs typeface="Calibri" pitchFamily="34" charset="0"/>
              </a:rPr>
              <a:t>Wrocław</a:t>
            </a:r>
            <a:r>
              <a:rPr lang="en-US" altLang="pl-PL" sz="1800" dirty="0">
                <a:solidFill>
                  <a:schemeClr val="tx1"/>
                </a:solidFill>
                <a:latin typeface="Calibri" pitchFamily="34" charset="0"/>
                <a:cs typeface="Calibri" pitchFamily="34" charset="0"/>
              </a:rPr>
              <a:t> University of Science and Technology</a:t>
            </a:r>
            <a:r>
              <a:rPr lang="pl-PL" altLang="pl-PL" sz="1800" dirty="0">
                <a:solidFill>
                  <a:schemeClr val="tx1"/>
                </a:solidFill>
                <a:latin typeface="Calibri" pitchFamily="34" charset="0"/>
                <a:cs typeface="Calibri" pitchFamily="34" charset="0"/>
              </a:rPr>
              <a:t> </a:t>
            </a:r>
            <a:r>
              <a:rPr lang="pl-PL" altLang="pl-PL" sz="1800" dirty="0" err="1">
                <a:solidFill>
                  <a:schemeClr val="tx1"/>
                </a:solidFill>
                <a:latin typeface="Calibri" pitchFamily="34" charset="0"/>
                <a:cs typeface="Calibri" pitchFamily="34" charset="0"/>
              </a:rPr>
              <a:t>importance</a:t>
            </a:r>
            <a:r>
              <a:rPr lang="en-US" altLang="pl-PL" sz="1800" dirty="0">
                <a:solidFill>
                  <a:schemeClr val="tx1"/>
                </a:solidFill>
                <a:latin typeface="Calibri" pitchFamily="34" charset="0"/>
                <a:cs typeface="Calibri" pitchFamily="34" charset="0"/>
              </a:rPr>
              <a:t> as an institution </a:t>
            </a:r>
            <a:r>
              <a:rPr lang="pl-PL" altLang="pl-PL" sz="1800" dirty="0" err="1">
                <a:solidFill>
                  <a:schemeClr val="tx1"/>
                </a:solidFill>
                <a:latin typeface="Calibri" pitchFamily="34" charset="0"/>
                <a:cs typeface="Calibri" pitchFamily="34" charset="0"/>
              </a:rPr>
              <a:t>which</a:t>
            </a:r>
            <a:r>
              <a:rPr lang="pl-PL" altLang="pl-PL" sz="1800" dirty="0">
                <a:solidFill>
                  <a:schemeClr val="tx1"/>
                </a:solidFill>
                <a:latin typeface="Calibri" pitchFamily="34" charset="0"/>
                <a:cs typeface="Calibri" pitchFamily="34" charset="0"/>
              </a:rPr>
              <a:t> </a:t>
            </a:r>
            <a:r>
              <a:rPr lang="pl-PL" altLang="pl-PL" sz="1800" dirty="0" err="1">
                <a:solidFill>
                  <a:schemeClr val="tx1"/>
                </a:solidFill>
                <a:latin typeface="Calibri" pitchFamily="34" charset="0"/>
                <a:cs typeface="Calibri" pitchFamily="34" charset="0"/>
              </a:rPr>
              <a:t>creates</a:t>
            </a:r>
            <a:r>
              <a:rPr lang="en-US" altLang="pl-PL" sz="1800" dirty="0">
                <a:solidFill>
                  <a:schemeClr val="tx1"/>
                </a:solidFill>
                <a:latin typeface="Calibri" pitchFamily="34" charset="0"/>
                <a:cs typeface="Calibri" pitchFamily="34" charset="0"/>
              </a:rPr>
              <a:t> the best working conditions for scientists</a:t>
            </a:r>
            <a:r>
              <a:rPr lang="pl-PL" altLang="pl-PL" sz="1800" dirty="0">
                <a:solidFill>
                  <a:schemeClr val="tx1"/>
                </a:solidFill>
                <a:latin typeface="Calibri" pitchFamily="34" charset="0"/>
                <a:cs typeface="Calibri" pitchFamily="34" charset="0"/>
              </a:rPr>
              <a:t>,</a:t>
            </a:r>
            <a:r>
              <a:rPr lang="en-US" altLang="pl-PL" sz="1800" dirty="0">
                <a:solidFill>
                  <a:schemeClr val="tx1"/>
                </a:solidFill>
                <a:latin typeface="Calibri" pitchFamily="34" charset="0"/>
                <a:cs typeface="Calibri" pitchFamily="34" charset="0"/>
              </a:rPr>
              <a:t> </a:t>
            </a:r>
            <a:r>
              <a:rPr lang="pl-PL" altLang="pl-PL" sz="1800" dirty="0" err="1">
                <a:solidFill>
                  <a:schemeClr val="tx1"/>
                </a:solidFill>
                <a:latin typeface="Calibri" pitchFamily="34" charset="0"/>
                <a:cs typeface="Calibri" pitchFamily="34" charset="0"/>
              </a:rPr>
              <a:t>implementing</a:t>
            </a:r>
            <a:r>
              <a:rPr lang="pl-PL" altLang="pl-PL" sz="1800" dirty="0">
                <a:solidFill>
                  <a:schemeClr val="tx1"/>
                </a:solidFill>
                <a:latin typeface="Calibri" pitchFamily="34" charset="0"/>
                <a:cs typeface="Calibri" pitchFamily="34" charset="0"/>
              </a:rPr>
              <a:t> </a:t>
            </a:r>
            <a:r>
              <a:rPr lang="en-US" altLang="pl-PL" sz="1800" dirty="0">
                <a:solidFill>
                  <a:schemeClr val="tx1"/>
                </a:solidFill>
                <a:latin typeface="Calibri" pitchFamily="34" charset="0"/>
                <a:cs typeface="Calibri" pitchFamily="34" charset="0"/>
              </a:rPr>
              <a:t>research and scientific development </a:t>
            </a:r>
            <a:br>
              <a:rPr lang="pl-PL" altLang="pl-PL" sz="1800" dirty="0">
                <a:solidFill>
                  <a:schemeClr val="tx1"/>
                </a:solidFill>
                <a:latin typeface="Calibri" pitchFamily="34" charset="0"/>
                <a:cs typeface="Calibri" pitchFamily="34" charset="0"/>
              </a:rPr>
            </a:br>
            <a:r>
              <a:rPr lang="en-US" altLang="pl-PL" sz="1800" dirty="0">
                <a:solidFill>
                  <a:schemeClr val="tx1"/>
                </a:solidFill>
                <a:latin typeface="Calibri" pitchFamily="34" charset="0"/>
                <a:cs typeface="Calibri" pitchFamily="34" charset="0"/>
              </a:rPr>
              <a:t>in accordance with the European standards.</a:t>
            </a:r>
          </a:p>
        </p:txBody>
      </p:sp>
    </p:spTree>
    <p:extLst>
      <p:ext uri="{BB962C8B-B14F-4D97-AF65-F5344CB8AC3E}">
        <p14:creationId xmlns:p14="http://schemas.microsoft.com/office/powerpoint/2010/main" val="877034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45A4AB1E-13FF-459D-B348-BE28F3ACEB2B}"/>
              </a:ext>
            </a:extLst>
          </p:cNvPr>
          <p:cNvSpPr/>
          <p:nvPr/>
        </p:nvSpPr>
        <p:spPr>
          <a:xfrm>
            <a:off x="1415480" y="1282824"/>
            <a:ext cx="10081120" cy="20068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ext Box 2"/>
          <p:cNvSpPr txBox="1">
            <a:spLocks noChangeArrowheads="1"/>
          </p:cNvSpPr>
          <p:nvPr/>
        </p:nvSpPr>
        <p:spPr bwMode="auto">
          <a:xfrm>
            <a:off x="1271464" y="3501009"/>
            <a:ext cx="10225136" cy="33123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eaLnBrk="1" hangingPunct="1">
              <a:spcBef>
                <a:spcPts val="350"/>
              </a:spcBef>
              <a:buClr>
                <a:srgbClr val="A7190E"/>
              </a:buClr>
              <a:defRPr/>
            </a:pPr>
            <a:r>
              <a:rPr lang="en-US" altLang="pl-PL" b="1" dirty="0">
                <a:solidFill>
                  <a:schemeClr val="tx1"/>
                </a:solidFill>
                <a:latin typeface="Calibri" pitchFamily="34" charset="0"/>
                <a:cs typeface="Calibri" pitchFamily="34" charset="0"/>
              </a:rPr>
              <a:t>In </a:t>
            </a:r>
            <a:r>
              <a:rPr lang="pl-PL" altLang="pl-PL" b="1" dirty="0" err="1">
                <a:solidFill>
                  <a:schemeClr val="tx1"/>
                </a:solidFill>
                <a:latin typeface="Calibri" pitchFamily="34" charset="0"/>
                <a:cs typeface="Calibri" pitchFamily="34" charset="0"/>
              </a:rPr>
              <a:t>September</a:t>
            </a:r>
            <a:r>
              <a:rPr lang="pl-PL" altLang="pl-PL" b="1" dirty="0">
                <a:solidFill>
                  <a:schemeClr val="tx1"/>
                </a:solidFill>
                <a:latin typeface="Calibri" pitchFamily="34" charset="0"/>
                <a:cs typeface="Calibri" pitchFamily="34" charset="0"/>
              </a:rPr>
              <a:t> 2022 </a:t>
            </a:r>
            <a:r>
              <a:rPr lang="en-US" altLang="pl-PL" b="1" dirty="0" err="1">
                <a:solidFill>
                  <a:schemeClr val="tx1"/>
                </a:solidFill>
                <a:latin typeface="Calibri" pitchFamily="34" charset="0"/>
                <a:cs typeface="Calibri" pitchFamily="34" charset="0"/>
              </a:rPr>
              <a:t>Wrocław</a:t>
            </a:r>
            <a:r>
              <a:rPr lang="en-US" altLang="pl-PL" b="1" dirty="0">
                <a:solidFill>
                  <a:schemeClr val="tx1"/>
                </a:solidFill>
                <a:latin typeface="Calibri" pitchFamily="34" charset="0"/>
                <a:cs typeface="Calibri" pitchFamily="34" charset="0"/>
              </a:rPr>
              <a:t> University of Science and Technology join</a:t>
            </a:r>
            <a:r>
              <a:rPr lang="pl-PL" altLang="pl-PL" b="1" dirty="0" err="1">
                <a:solidFill>
                  <a:schemeClr val="tx1"/>
                </a:solidFill>
                <a:latin typeface="Calibri" pitchFamily="34" charset="0"/>
                <a:cs typeface="Calibri" pitchFamily="34" charset="0"/>
              </a:rPr>
              <a:t>ed</a:t>
            </a:r>
            <a:r>
              <a:rPr lang="en-US" altLang="pl-PL" b="1" dirty="0">
                <a:solidFill>
                  <a:schemeClr val="tx1"/>
                </a:solidFill>
                <a:latin typeface="Calibri" pitchFamily="34" charset="0"/>
                <a:cs typeface="Calibri" pitchFamily="34" charset="0"/>
              </a:rPr>
              <a:t> the prestigious European network </a:t>
            </a:r>
            <a:br>
              <a:rPr lang="pl-PL" altLang="pl-PL" b="1" dirty="0">
                <a:solidFill>
                  <a:schemeClr val="tx1"/>
                </a:solidFill>
                <a:latin typeface="Calibri" pitchFamily="34" charset="0"/>
                <a:cs typeface="Calibri" pitchFamily="34" charset="0"/>
              </a:rPr>
            </a:br>
            <a:r>
              <a:rPr lang="en-US" altLang="pl-PL" b="1" dirty="0">
                <a:solidFill>
                  <a:schemeClr val="tx1"/>
                </a:solidFill>
                <a:latin typeface="Calibri" pitchFamily="34" charset="0"/>
                <a:cs typeface="Calibri" pitchFamily="34" charset="0"/>
              </a:rPr>
              <a:t>of universities. The aim of this elite organization, uniting universities from </a:t>
            </a:r>
            <a:r>
              <a:rPr lang="pl-PL" altLang="pl-PL" b="1" dirty="0" err="1">
                <a:solidFill>
                  <a:schemeClr val="tx1"/>
                </a:solidFill>
                <a:latin typeface="Calibri" pitchFamily="34" charset="0"/>
                <a:cs typeface="Calibri" pitchFamily="34" charset="0"/>
              </a:rPr>
              <a:t>nine</a:t>
            </a:r>
            <a:r>
              <a:rPr lang="en-US" altLang="pl-PL" b="1" dirty="0">
                <a:solidFill>
                  <a:schemeClr val="tx1"/>
                </a:solidFill>
                <a:latin typeface="Calibri" pitchFamily="34" charset="0"/>
                <a:cs typeface="Calibri" pitchFamily="34" charset="0"/>
              </a:rPr>
              <a:t> EU countries, is to create a model </a:t>
            </a:r>
            <a:br>
              <a:rPr lang="pl-PL" altLang="pl-PL" b="1" dirty="0">
                <a:solidFill>
                  <a:schemeClr val="tx1"/>
                </a:solidFill>
                <a:latin typeface="Calibri" pitchFamily="34" charset="0"/>
                <a:cs typeface="Calibri" pitchFamily="34" charset="0"/>
              </a:rPr>
            </a:br>
            <a:r>
              <a:rPr lang="en-US" altLang="pl-PL" b="1" dirty="0">
                <a:solidFill>
                  <a:schemeClr val="tx1"/>
                </a:solidFill>
                <a:latin typeface="Calibri" pitchFamily="34" charset="0"/>
                <a:cs typeface="Calibri" pitchFamily="34" charset="0"/>
              </a:rPr>
              <a:t>of education that responds to the challenges of the modern world.</a:t>
            </a:r>
          </a:p>
          <a:p>
            <a:pPr marL="0" indent="-340995" algn="just" eaLnBrk="1" hangingPunct="1">
              <a:spcBef>
                <a:spcPts val="350"/>
              </a:spcBef>
              <a:buClr>
                <a:srgbClr val="A7190E"/>
              </a:buClr>
              <a:defRPr/>
            </a:pPr>
            <a:endParaRPr lang="pl-PL" altLang="pl-PL" sz="1000" dirty="0">
              <a:solidFill>
                <a:schemeClr val="tx1"/>
              </a:solidFill>
              <a:latin typeface="Calibri" pitchFamily="34" charset="0"/>
              <a:cs typeface="Calibri" pitchFamily="34" charset="0"/>
            </a:endParaRPr>
          </a:p>
          <a:p>
            <a:pPr marL="0" algn="just" eaLnBrk="1" hangingPunct="1">
              <a:spcBef>
                <a:spcPts val="350"/>
              </a:spcBef>
              <a:buClr>
                <a:srgbClr val="A7190E"/>
              </a:buClr>
              <a:defRPr/>
            </a:pPr>
            <a:r>
              <a:rPr lang="en-US" altLang="pl-PL" dirty="0">
                <a:solidFill>
                  <a:schemeClr val="tx1"/>
                </a:solidFill>
                <a:latin typeface="Calibri" pitchFamily="34" charset="0"/>
                <a:cs typeface="Calibri" pitchFamily="34" charset="0"/>
              </a:rPr>
              <a:t>Unite!</a:t>
            </a:r>
            <a:r>
              <a:rPr lang="pl-PL" altLang="pl-PL" dirty="0">
                <a:solidFill>
                  <a:schemeClr val="tx1"/>
                </a:solidFill>
                <a:latin typeface="Calibri" pitchFamily="34" charset="0"/>
                <a:cs typeface="Calibri" pitchFamily="34" charset="0"/>
              </a:rPr>
              <a:t> network</a:t>
            </a:r>
            <a:r>
              <a:rPr lang="en-US" altLang="pl-PL" dirty="0">
                <a:solidFill>
                  <a:schemeClr val="tx1"/>
                </a:solidFill>
                <a:latin typeface="Calibri" pitchFamily="34" charset="0"/>
                <a:cs typeface="Calibri" pitchFamily="34" charset="0"/>
              </a:rPr>
              <a:t> was established in 2019 thanks to the initiative of the European Commission, assuming the creation </a:t>
            </a:r>
            <a:br>
              <a:rPr lang="pl-PL" altLang="pl-PL" dirty="0">
                <a:solidFill>
                  <a:schemeClr val="tx1"/>
                </a:solidFill>
                <a:latin typeface="Calibri" pitchFamily="34" charset="0"/>
                <a:cs typeface="Calibri" pitchFamily="34" charset="0"/>
              </a:rPr>
            </a:br>
            <a:r>
              <a:rPr lang="en-US" altLang="pl-PL" dirty="0">
                <a:solidFill>
                  <a:schemeClr val="tx1"/>
                </a:solidFill>
                <a:latin typeface="Calibri" pitchFamily="34" charset="0"/>
                <a:cs typeface="Calibri" pitchFamily="34" charset="0"/>
              </a:rPr>
              <a:t>of a European Education Zone by 2025. Currently </a:t>
            </a:r>
            <a:r>
              <a:rPr lang="pl-PL" altLang="pl-PL" dirty="0">
                <a:solidFill>
                  <a:schemeClr val="tx1"/>
                </a:solidFill>
                <a:latin typeface="Calibri" pitchFamily="34" charset="0"/>
                <a:cs typeface="Calibri" pitchFamily="34" charset="0"/>
              </a:rPr>
              <a:t>in </a:t>
            </a:r>
            <a:r>
              <a:rPr lang="en-US" altLang="pl-PL" dirty="0">
                <a:solidFill>
                  <a:schemeClr val="tx1"/>
                </a:solidFill>
                <a:latin typeface="Calibri" pitchFamily="34" charset="0"/>
                <a:cs typeface="Calibri" pitchFamily="34" charset="0"/>
              </a:rPr>
              <a:t>part of Unite! </a:t>
            </a:r>
            <a:r>
              <a:rPr lang="pl-PL" altLang="pl-PL" dirty="0" err="1">
                <a:solidFill>
                  <a:schemeClr val="tx1"/>
                </a:solidFill>
                <a:latin typeface="Calibri" pitchFamily="34" charset="0"/>
                <a:cs typeface="Calibri" pitchFamily="34" charset="0"/>
              </a:rPr>
              <a:t>nine</a:t>
            </a:r>
            <a:r>
              <a:rPr lang="en-US" altLang="pl-PL" dirty="0">
                <a:solidFill>
                  <a:schemeClr val="tx1"/>
                </a:solidFill>
                <a:latin typeface="Calibri" pitchFamily="34" charset="0"/>
                <a:cs typeface="Calibri" pitchFamily="34" charset="0"/>
              </a:rPr>
              <a:t> leading European universities enter. </a:t>
            </a:r>
            <a:r>
              <a:rPr lang="pl-PL" altLang="pl-PL" dirty="0">
                <a:solidFill>
                  <a:schemeClr val="tx1"/>
                </a:solidFill>
                <a:latin typeface="Calibri" pitchFamily="34" charset="0"/>
                <a:cs typeface="Calibri" pitchFamily="34" charset="0"/>
              </a:rPr>
              <a:t>WUST </a:t>
            </a:r>
            <a:r>
              <a:rPr lang="pl-PL" altLang="pl-PL" dirty="0" err="1">
                <a:solidFill>
                  <a:schemeClr val="tx1"/>
                </a:solidFill>
                <a:latin typeface="Calibri" pitchFamily="34" charset="0"/>
                <a:cs typeface="Calibri" pitchFamily="34" charset="0"/>
              </a:rPr>
              <a:t>is</a:t>
            </a:r>
            <a:r>
              <a:rPr lang="pl-PL" altLang="pl-PL" dirty="0">
                <a:solidFill>
                  <a:schemeClr val="tx1"/>
                </a:solidFill>
                <a:latin typeface="Calibri" pitchFamily="34" charset="0"/>
                <a:cs typeface="Calibri" pitchFamily="34" charset="0"/>
              </a:rPr>
              <a:t> </a:t>
            </a:r>
            <a:r>
              <a:rPr lang="en-US" altLang="pl-PL" dirty="0">
                <a:solidFill>
                  <a:schemeClr val="tx1"/>
                </a:solidFill>
                <a:latin typeface="Calibri" pitchFamily="34" charset="0"/>
                <a:cs typeface="Calibri" pitchFamily="34" charset="0"/>
              </a:rPr>
              <a:t>the first to represent in Unite! eastern part of the Old Continent.</a:t>
            </a:r>
          </a:p>
          <a:p>
            <a:pPr marL="0" indent="-340995" algn="just" eaLnBrk="1" hangingPunct="1">
              <a:spcBef>
                <a:spcPts val="350"/>
              </a:spcBef>
              <a:buClr>
                <a:srgbClr val="A7190E"/>
              </a:buClr>
              <a:defRPr/>
            </a:pPr>
            <a:endParaRPr lang="pl-PL" altLang="pl-PL" dirty="0">
              <a:solidFill>
                <a:schemeClr val="tx1"/>
              </a:solidFill>
              <a:latin typeface="Calibri" pitchFamily="34" charset="0"/>
              <a:cs typeface="Calibri" pitchFamily="34" charset="0"/>
            </a:endParaRPr>
          </a:p>
          <a:p>
            <a:pPr marL="0" algn="just" eaLnBrk="1" hangingPunct="1">
              <a:spcBef>
                <a:spcPts val="350"/>
              </a:spcBef>
              <a:buClr>
                <a:srgbClr val="A7190E"/>
              </a:buClr>
              <a:defRPr/>
            </a:pPr>
            <a:r>
              <a:rPr lang="en-US" altLang="pl-PL" dirty="0">
                <a:solidFill>
                  <a:schemeClr val="tx1"/>
                </a:solidFill>
                <a:latin typeface="Calibri" pitchFamily="34" charset="0"/>
                <a:cs typeface="Calibri" pitchFamily="34" charset="0"/>
              </a:rPr>
              <a:t>The member universities focus on continuous improvement of the teaching process, development of joint research projects and a flexible study path, and combining science and humanities in the process of educating students.</a:t>
            </a:r>
            <a:endParaRPr lang="pl-PL" altLang="pl-PL" dirty="0">
              <a:solidFill>
                <a:schemeClr val="tx1"/>
              </a:solidFill>
              <a:latin typeface="Calibri" pitchFamily="34" charset="0"/>
              <a:cs typeface="Calibri" pitchFamily="34" charset="0"/>
            </a:endParaRPr>
          </a:p>
        </p:txBody>
      </p:sp>
      <p:pic>
        <p:nvPicPr>
          <p:cNvPr id="9" name="Obraz 8">
            <a:extLst>
              <a:ext uri="{FF2B5EF4-FFF2-40B4-BE49-F238E27FC236}">
                <a16:creationId xmlns:a16="http://schemas.microsoft.com/office/drawing/2014/main" id="{B4A0CF81-65C1-423B-AEFC-5B686FED83D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47528" y="1301265"/>
            <a:ext cx="3401914" cy="1939440"/>
          </a:xfrm>
          <a:prstGeom prst="rect">
            <a:avLst/>
          </a:prstGeom>
        </p:spPr>
      </p:pic>
      <p:sp>
        <p:nvSpPr>
          <p:cNvPr id="3" name="Text Box 1"/>
          <p:cNvSpPr txBox="1">
            <a:spLocks noChangeArrowheads="1"/>
          </p:cNvSpPr>
          <p:nvPr/>
        </p:nvSpPr>
        <p:spPr bwMode="auto">
          <a:xfrm>
            <a:off x="1271464" y="-1"/>
            <a:ext cx="9324850" cy="13012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en-US" altLang="pl-PL" sz="3200" b="1" dirty="0">
                <a:solidFill>
                  <a:srgbClr val="C00000"/>
                </a:solidFill>
                <a:latin typeface="Calibri" pitchFamily="34" charset="0"/>
                <a:cs typeface="Calibri" pitchFamily="34" charset="0"/>
              </a:rPr>
              <a:t>University Network for Innovation, </a:t>
            </a:r>
            <a:br>
              <a:rPr lang="pl-PL" altLang="pl-PL" sz="3200" b="1" dirty="0">
                <a:solidFill>
                  <a:srgbClr val="C00000"/>
                </a:solidFill>
                <a:latin typeface="Calibri" pitchFamily="34" charset="0"/>
                <a:cs typeface="Calibri" pitchFamily="34" charset="0"/>
              </a:rPr>
            </a:br>
            <a:r>
              <a:rPr lang="en-US" altLang="pl-PL" sz="3200" b="1" dirty="0">
                <a:solidFill>
                  <a:srgbClr val="C00000"/>
                </a:solidFill>
                <a:latin typeface="Calibri" pitchFamily="34" charset="0"/>
                <a:cs typeface="Calibri" pitchFamily="34" charset="0"/>
              </a:rPr>
              <a:t>Technology and Engineering</a:t>
            </a:r>
            <a:endParaRPr lang="pl-PL" altLang="pl-PL" sz="3200" b="1" dirty="0">
              <a:solidFill>
                <a:srgbClr val="C00000"/>
              </a:solidFill>
              <a:latin typeface="Calibri" pitchFamily="34" charset="0"/>
              <a:cs typeface="Calibri" pitchFamily="34" charset="0"/>
            </a:endParaRPr>
          </a:p>
        </p:txBody>
      </p:sp>
      <p:pic>
        <p:nvPicPr>
          <p:cNvPr id="6" name="Obraz 5">
            <a:extLst>
              <a:ext uri="{FF2B5EF4-FFF2-40B4-BE49-F238E27FC236}">
                <a16:creationId xmlns:a16="http://schemas.microsoft.com/office/drawing/2014/main" id="{67349EFE-1BC7-42A2-B0C3-D5180DDE316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8425"/>
          <a:stretch/>
        </p:blipFill>
        <p:spPr>
          <a:xfrm>
            <a:off x="7566080" y="1282824"/>
            <a:ext cx="3930520" cy="2006859"/>
          </a:xfrm>
          <a:prstGeom prst="rect">
            <a:avLst/>
          </a:prstGeom>
        </p:spPr>
      </p:pic>
    </p:spTree>
    <p:extLst>
      <p:ext uri="{BB962C8B-B14F-4D97-AF65-F5344CB8AC3E}">
        <p14:creationId xmlns:p14="http://schemas.microsoft.com/office/powerpoint/2010/main" val="1262063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9416" y="0"/>
            <a:ext cx="11352584" cy="6858000"/>
          </a:xfrm>
          <a:prstGeom prst="rect">
            <a:avLst/>
          </a:prstGeom>
          <a:noFill/>
        </p:spPr>
      </p:pic>
      <p:grpSp>
        <p:nvGrpSpPr>
          <p:cNvPr id="4" name="Grupa 3">
            <a:extLst>
              <a:ext uri="{FF2B5EF4-FFF2-40B4-BE49-F238E27FC236}">
                <a16:creationId xmlns:a16="http://schemas.microsoft.com/office/drawing/2014/main" id="{6FB7979D-2C00-4438-9455-8BEF168E759C}"/>
              </a:ext>
            </a:extLst>
          </p:cNvPr>
          <p:cNvGrpSpPr/>
          <p:nvPr/>
        </p:nvGrpSpPr>
        <p:grpSpPr>
          <a:xfrm>
            <a:off x="843272" y="403517"/>
            <a:ext cx="11363789" cy="864096"/>
            <a:chOff x="828211" y="204452"/>
            <a:chExt cx="11363789" cy="864096"/>
          </a:xfrm>
        </p:grpSpPr>
        <p:sp>
          <p:nvSpPr>
            <p:cNvPr id="5" name="Prostokąt 4">
              <a:extLst>
                <a:ext uri="{FF2B5EF4-FFF2-40B4-BE49-F238E27FC236}">
                  <a16:creationId xmlns:a16="http://schemas.microsoft.com/office/drawing/2014/main" id="{D7BE68B5-C678-4F13-9EA2-A7EF7D819A4E}"/>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rgbClr val="C5BFB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Text Box 1">
              <a:extLst>
                <a:ext uri="{FF2B5EF4-FFF2-40B4-BE49-F238E27FC236}">
                  <a16:creationId xmlns:a16="http://schemas.microsoft.com/office/drawing/2014/main" id="{37466F97-5818-450C-AC90-BEFF3A3CC835}"/>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a:r>
                <a:rPr lang="pl-PL" sz="4000" b="1" dirty="0">
                  <a:solidFill>
                    <a:schemeClr val="bg1"/>
                  </a:solidFill>
                </a:rPr>
                <a:t>INFRASTRUCTURE</a:t>
              </a:r>
              <a:endParaRPr lang="pl-PL" sz="4000" dirty="0">
                <a:solidFill>
                  <a:schemeClr val="bg1"/>
                </a:solidFill>
              </a:endParaRPr>
            </a:p>
          </p:txBody>
        </p:sp>
      </p:grpSp>
    </p:spTree>
    <p:extLst>
      <p:ext uri="{BB962C8B-B14F-4D97-AF65-F5344CB8AC3E}">
        <p14:creationId xmlns:p14="http://schemas.microsoft.com/office/powerpoint/2010/main" val="1214200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3472" y="1196753"/>
            <a:ext cx="6120680" cy="57317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401637" lvl="1" indent="-342900" eaLnBrk="1" hangingPunct="1">
              <a:spcBef>
                <a:spcPts val="1200"/>
              </a:spcBef>
              <a:buClr>
                <a:srgbClr val="C00000"/>
              </a:buClr>
              <a:buFont typeface="Arial" panose="020B0604020202020204" pitchFamily="34" charset="0"/>
              <a:buChar char="•"/>
              <a:defRPr/>
            </a:pPr>
            <a:r>
              <a:rPr lang="en-US" altLang="pl-PL" sz="2000" b="1" dirty="0">
                <a:solidFill>
                  <a:srgbClr val="C00000"/>
                </a:solidFill>
                <a:latin typeface="Calibri" pitchFamily="34" charset="0"/>
                <a:cs typeface="Calibri" pitchFamily="34" charset="0"/>
              </a:rPr>
              <a:t>1</a:t>
            </a:r>
            <a:r>
              <a:rPr lang="pl-PL" altLang="pl-PL" sz="2000" b="1" dirty="0">
                <a:solidFill>
                  <a:srgbClr val="C00000"/>
                </a:solidFill>
                <a:latin typeface="Calibri" pitchFamily="34" charset="0"/>
                <a:cs typeface="Calibri" pitchFamily="34" charset="0"/>
              </a:rPr>
              <a:t>16</a:t>
            </a:r>
            <a:r>
              <a:rPr lang="en-US" altLang="pl-PL" sz="2000" b="1" dirty="0">
                <a:solidFill>
                  <a:srgbClr val="C00000"/>
                </a:solidFill>
                <a:latin typeface="Calibri" pitchFamily="34" charset="0"/>
                <a:cs typeface="Calibri" pitchFamily="34" charset="0"/>
              </a:rPr>
              <a:t> </a:t>
            </a:r>
            <a:r>
              <a:rPr lang="en-US" altLang="pl-PL" sz="2000" dirty="0">
                <a:solidFill>
                  <a:schemeClr val="tx1"/>
                </a:solidFill>
                <a:latin typeface="Calibri" pitchFamily="34" charset="0"/>
                <a:cs typeface="Calibri" pitchFamily="34" charset="0"/>
              </a:rPr>
              <a:t>buildings with modern laboratories, libraries </a:t>
            </a:r>
            <a:br>
              <a:rPr lang="en-US" altLang="pl-PL" sz="2000" dirty="0">
                <a:solidFill>
                  <a:schemeClr val="tx1"/>
                </a:solidFill>
                <a:latin typeface="Calibri" pitchFamily="34" charset="0"/>
                <a:cs typeface="Calibri" pitchFamily="34" charset="0"/>
              </a:rPr>
            </a:br>
            <a:r>
              <a:rPr lang="en-US" altLang="pl-PL" sz="2000" dirty="0">
                <a:solidFill>
                  <a:schemeClr val="tx1"/>
                </a:solidFill>
                <a:latin typeface="Calibri" pitchFamily="34" charset="0"/>
                <a:cs typeface="Calibri" pitchFamily="34" charset="0"/>
              </a:rPr>
              <a:t>and multimedia teaching rooms </a:t>
            </a:r>
          </a:p>
          <a:p>
            <a:pPr marL="401637" lvl="1" indent="-342900" eaLnBrk="1" hangingPunct="1">
              <a:spcBef>
                <a:spcPts val="1200"/>
              </a:spcBef>
              <a:buClr>
                <a:srgbClr val="C00000"/>
              </a:buClr>
              <a:buFont typeface="Arial" panose="020B0604020202020204" pitchFamily="34" charset="0"/>
              <a:buChar char="•"/>
              <a:defRPr/>
            </a:pPr>
            <a:r>
              <a:rPr lang="pl-PL" altLang="pl-PL" sz="2000" b="1" dirty="0">
                <a:solidFill>
                  <a:srgbClr val="C00000"/>
                </a:solidFill>
                <a:latin typeface="Calibri" pitchFamily="34" charset="0"/>
                <a:cs typeface="Calibri" pitchFamily="34" charset="0"/>
              </a:rPr>
              <a:t>552</a:t>
            </a:r>
            <a:r>
              <a:rPr lang="en-US" altLang="pl-PL" sz="2000" b="1" dirty="0">
                <a:solidFill>
                  <a:srgbClr val="C00000"/>
                </a:solidFill>
                <a:latin typeface="Calibri" pitchFamily="34" charset="0"/>
                <a:cs typeface="Calibri" pitchFamily="34" charset="0"/>
              </a:rPr>
              <a:t> </a:t>
            </a:r>
            <a:r>
              <a:rPr lang="en-US" altLang="pl-PL" sz="2000" dirty="0">
                <a:solidFill>
                  <a:schemeClr val="tx1"/>
                </a:solidFill>
                <a:latin typeface="Calibri" pitchFamily="34" charset="0"/>
                <a:cs typeface="Calibri" pitchFamily="34" charset="0"/>
              </a:rPr>
              <a:t>didactic laboratories </a:t>
            </a:r>
          </a:p>
          <a:p>
            <a:pPr marL="401637" lvl="1" indent="-342900" eaLnBrk="1" hangingPunct="1">
              <a:spcBef>
                <a:spcPts val="1200"/>
              </a:spcBef>
              <a:buClr>
                <a:srgbClr val="C00000"/>
              </a:buClr>
              <a:buFont typeface="Arial" panose="020B0604020202020204" pitchFamily="34" charset="0"/>
              <a:buChar char="•"/>
              <a:defRPr/>
            </a:pPr>
            <a:r>
              <a:rPr lang="pl-PL" altLang="pl-PL" sz="2000" b="1" dirty="0">
                <a:solidFill>
                  <a:srgbClr val="C00000"/>
                </a:solidFill>
                <a:latin typeface="Calibri" pitchFamily="34" charset="0"/>
                <a:cs typeface="Calibri" pitchFamily="34" charset="0"/>
              </a:rPr>
              <a:t>501</a:t>
            </a:r>
            <a:r>
              <a:rPr lang="en-US" altLang="pl-PL" sz="2000" b="1" dirty="0">
                <a:solidFill>
                  <a:srgbClr val="C00000"/>
                </a:solidFill>
                <a:latin typeface="Calibri" pitchFamily="34" charset="0"/>
                <a:cs typeface="Calibri" pitchFamily="34" charset="0"/>
              </a:rPr>
              <a:t> </a:t>
            </a:r>
            <a:r>
              <a:rPr lang="en-US" altLang="pl-PL" sz="2000" dirty="0">
                <a:solidFill>
                  <a:schemeClr val="tx1"/>
                </a:solidFill>
                <a:latin typeface="Calibri" pitchFamily="34" charset="0"/>
                <a:cs typeface="Calibri" pitchFamily="34" charset="0"/>
              </a:rPr>
              <a:t>research laboratories</a:t>
            </a:r>
          </a:p>
          <a:p>
            <a:pPr marL="401637" lvl="1" indent="-342900" eaLnBrk="1" hangingPunct="1">
              <a:spcBef>
                <a:spcPts val="1200"/>
              </a:spcBef>
              <a:buClr>
                <a:srgbClr val="C00000"/>
              </a:buClr>
              <a:buFont typeface="Arial" panose="020B0604020202020204" pitchFamily="34" charset="0"/>
              <a:buChar char="•"/>
              <a:defRPr/>
            </a:pPr>
            <a:r>
              <a:rPr lang="pl-PL" altLang="pl-PL" sz="2000" b="1" dirty="0">
                <a:solidFill>
                  <a:srgbClr val="C00000"/>
                </a:solidFill>
                <a:latin typeface="Calibri" pitchFamily="34" charset="0"/>
                <a:cs typeface="Calibri" pitchFamily="34" charset="0"/>
              </a:rPr>
              <a:t>454</a:t>
            </a:r>
            <a:r>
              <a:rPr lang="en-US" altLang="pl-PL" sz="2000" b="1" dirty="0">
                <a:solidFill>
                  <a:srgbClr val="C00000"/>
                </a:solidFill>
                <a:latin typeface="Calibri" pitchFamily="34" charset="0"/>
                <a:cs typeface="Calibri" pitchFamily="34" charset="0"/>
              </a:rPr>
              <a:t> </a:t>
            </a:r>
            <a:r>
              <a:rPr lang="en-US" altLang="pl-PL" sz="2000" dirty="0">
                <a:solidFill>
                  <a:schemeClr val="tx1"/>
                </a:solidFill>
                <a:latin typeface="Calibri" pitchFamily="34" charset="0"/>
                <a:cs typeface="Calibri" pitchFamily="34" charset="0"/>
              </a:rPr>
              <a:t>teaching rooms and  lecture halls</a:t>
            </a:r>
          </a:p>
          <a:p>
            <a:pPr marL="401637" lvl="1" indent="-342900" eaLnBrk="1" hangingPunct="1">
              <a:spcBef>
                <a:spcPts val="1200"/>
              </a:spcBef>
              <a:buClr>
                <a:srgbClr val="C00000"/>
              </a:buClr>
              <a:buFont typeface="Arial" panose="020B0604020202020204" pitchFamily="34" charset="0"/>
              <a:buChar char="•"/>
              <a:defRPr/>
            </a:pPr>
            <a:r>
              <a:rPr lang="pl-PL" altLang="pl-PL" sz="2000" dirty="0" err="1">
                <a:solidFill>
                  <a:schemeClr val="tx1"/>
                </a:solidFill>
                <a:latin typeface="Calibri" pitchFamily="34" charset="0"/>
                <a:cs typeface="Calibri" pitchFamily="34" charset="0"/>
              </a:rPr>
              <a:t>sports</a:t>
            </a:r>
            <a:r>
              <a:rPr lang="pl-PL" altLang="pl-PL" sz="2000" dirty="0">
                <a:solidFill>
                  <a:schemeClr val="tx1"/>
                </a:solidFill>
                <a:latin typeface="Calibri" pitchFamily="34" charset="0"/>
                <a:cs typeface="Calibri" pitchFamily="34" charset="0"/>
              </a:rPr>
              <a:t> </a:t>
            </a:r>
            <a:r>
              <a:rPr lang="pl-PL" altLang="pl-PL" sz="2000" dirty="0" err="1">
                <a:solidFill>
                  <a:schemeClr val="tx1"/>
                </a:solidFill>
                <a:latin typeface="Calibri" pitchFamily="34" charset="0"/>
                <a:cs typeface="Calibri" pitchFamily="34" charset="0"/>
              </a:rPr>
              <a:t>centre</a:t>
            </a:r>
            <a:endParaRPr lang="pl-PL" altLang="pl-PL" sz="2000" dirty="0">
              <a:solidFill>
                <a:schemeClr val="tx1"/>
              </a:solidFill>
              <a:latin typeface="Calibri" pitchFamily="34" charset="0"/>
              <a:cs typeface="Calibri" pitchFamily="34" charset="0"/>
            </a:endParaRPr>
          </a:p>
          <a:p>
            <a:pPr marL="401637" lvl="1" indent="-342900" eaLnBrk="1" hangingPunct="1">
              <a:spcBef>
                <a:spcPts val="1200"/>
              </a:spcBef>
              <a:buClr>
                <a:srgbClr val="C00000"/>
              </a:buClr>
              <a:buFont typeface="Arial" panose="020B0604020202020204" pitchFamily="34" charset="0"/>
              <a:buChar char="•"/>
              <a:defRPr/>
            </a:pPr>
            <a:r>
              <a:rPr lang="en-US" altLang="pl-PL" sz="2000" dirty="0">
                <a:solidFill>
                  <a:schemeClr val="tx1"/>
                </a:solidFill>
                <a:latin typeface="Calibri" pitchFamily="34" charset="0"/>
                <a:cs typeface="Calibri" pitchFamily="34" charset="0"/>
              </a:rPr>
              <a:t>computer laboratories and reading rooms with 24h </a:t>
            </a:r>
            <a:r>
              <a:rPr lang="pl-PL" altLang="pl-PL" sz="2000" dirty="0">
                <a:solidFill>
                  <a:schemeClr val="tx1"/>
                </a:solidFill>
                <a:latin typeface="Calibri" pitchFamily="34" charset="0"/>
                <a:cs typeface="Calibri" pitchFamily="34" charset="0"/>
              </a:rPr>
              <a:t>I</a:t>
            </a:r>
            <a:r>
              <a:rPr lang="en-US" altLang="pl-PL" sz="2000" dirty="0" err="1">
                <a:solidFill>
                  <a:schemeClr val="tx1"/>
                </a:solidFill>
                <a:latin typeface="Calibri" pitchFamily="34" charset="0"/>
                <a:cs typeface="Calibri" pitchFamily="34" charset="0"/>
              </a:rPr>
              <a:t>nternet</a:t>
            </a:r>
            <a:r>
              <a:rPr lang="en-US" altLang="pl-PL" sz="2000" dirty="0">
                <a:solidFill>
                  <a:schemeClr val="tx1"/>
                </a:solidFill>
                <a:latin typeface="Calibri" pitchFamily="34" charset="0"/>
                <a:cs typeface="Calibri" pitchFamily="34" charset="0"/>
              </a:rPr>
              <a:t> connection</a:t>
            </a:r>
          </a:p>
        </p:txBody>
      </p:sp>
      <p:sp>
        <p:nvSpPr>
          <p:cNvPr id="3" name="Text Box 1"/>
          <p:cNvSpPr txBox="1">
            <a:spLocks noChangeArrowheads="1"/>
          </p:cNvSpPr>
          <p:nvPr/>
        </p:nvSpPr>
        <p:spPr bwMode="auto">
          <a:xfrm>
            <a:off x="1271464" y="3"/>
            <a:ext cx="6048672" cy="10527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err="1">
                <a:solidFill>
                  <a:srgbClr val="C00000"/>
                </a:solidFill>
                <a:latin typeface="Calibri" pitchFamily="34" charset="0"/>
                <a:cs typeface="Calibri" pitchFamily="34" charset="0"/>
              </a:rPr>
              <a:t>Research</a:t>
            </a:r>
            <a:r>
              <a:rPr lang="pl-PL" altLang="pl-PL" sz="3200" b="1" dirty="0">
                <a:solidFill>
                  <a:srgbClr val="C00000"/>
                </a:solidFill>
                <a:latin typeface="Calibri" pitchFamily="34" charset="0"/>
                <a:cs typeface="Calibri" pitchFamily="34" charset="0"/>
              </a:rPr>
              <a:t> and </a:t>
            </a:r>
            <a:r>
              <a:rPr lang="pl-PL" altLang="pl-PL" sz="3200" b="1" dirty="0" err="1">
                <a:solidFill>
                  <a:srgbClr val="C00000"/>
                </a:solidFill>
                <a:latin typeface="Calibri" pitchFamily="34" charset="0"/>
                <a:cs typeface="Calibri" pitchFamily="34" charset="0"/>
              </a:rPr>
              <a:t>teaching</a:t>
            </a:r>
            <a:r>
              <a:rPr lang="pl-PL" altLang="pl-PL" sz="3200" b="1" dirty="0">
                <a:solidFill>
                  <a:srgbClr val="C00000"/>
                </a:solidFill>
                <a:latin typeface="Calibri" pitchFamily="34" charset="0"/>
                <a:cs typeface="Calibri" pitchFamily="34" charset="0"/>
              </a:rPr>
              <a:t> </a:t>
            </a:r>
            <a:r>
              <a:rPr lang="pl-PL" altLang="pl-PL" sz="3200" b="1" dirty="0" err="1">
                <a:solidFill>
                  <a:srgbClr val="C00000"/>
                </a:solidFill>
                <a:latin typeface="Calibri" pitchFamily="34" charset="0"/>
                <a:cs typeface="Calibri" pitchFamily="34" charset="0"/>
              </a:rPr>
              <a:t>facilities</a:t>
            </a:r>
            <a:endParaRPr lang="pl-PL" altLang="pl-PL" sz="3200" b="1" dirty="0">
              <a:solidFill>
                <a:srgbClr val="C00000"/>
              </a:solidFill>
              <a:latin typeface="Calibri" pitchFamily="34" charset="0"/>
              <a:cs typeface="Calibri" pitchFamily="34" charset="0"/>
            </a:endParaRPr>
          </a:p>
        </p:txBody>
      </p:sp>
      <p:pic>
        <p:nvPicPr>
          <p:cNvPr id="8" name="Obraz 7">
            <a:extLst>
              <a:ext uri="{FF2B5EF4-FFF2-40B4-BE49-F238E27FC236}">
                <a16:creationId xmlns:a16="http://schemas.microsoft.com/office/drawing/2014/main" id="{DFA2F35D-094A-4B91-A0E5-4FEBB2FEFF5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3"/>
            <a:ext cx="3935760" cy="6858000"/>
          </a:xfrm>
          <a:prstGeom prst="rect">
            <a:avLst/>
          </a:prstGeom>
        </p:spPr>
      </p:pic>
    </p:spTree>
    <p:extLst>
      <p:ext uri="{BB962C8B-B14F-4D97-AF65-F5344CB8AC3E}">
        <p14:creationId xmlns:p14="http://schemas.microsoft.com/office/powerpoint/2010/main" val="4217709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43272" y="0"/>
            <a:ext cx="11348728" cy="6858000"/>
          </a:xfrm>
          <a:prstGeom prst="rect">
            <a:avLst/>
          </a:prstGeom>
        </p:spPr>
      </p:pic>
      <p:grpSp>
        <p:nvGrpSpPr>
          <p:cNvPr id="7" name="Grupa 6">
            <a:extLst>
              <a:ext uri="{FF2B5EF4-FFF2-40B4-BE49-F238E27FC236}">
                <a16:creationId xmlns:a16="http://schemas.microsoft.com/office/drawing/2014/main" id="{A0A46975-B55B-4999-8467-6E56172ABDB7}"/>
              </a:ext>
            </a:extLst>
          </p:cNvPr>
          <p:cNvGrpSpPr/>
          <p:nvPr/>
        </p:nvGrpSpPr>
        <p:grpSpPr>
          <a:xfrm>
            <a:off x="843272" y="403517"/>
            <a:ext cx="11363789" cy="864096"/>
            <a:chOff x="828211" y="204452"/>
            <a:chExt cx="11363789" cy="864096"/>
          </a:xfrm>
        </p:grpSpPr>
        <p:sp>
          <p:nvSpPr>
            <p:cNvPr id="8" name="Prostokąt 7">
              <a:extLst>
                <a:ext uri="{FF2B5EF4-FFF2-40B4-BE49-F238E27FC236}">
                  <a16:creationId xmlns:a16="http://schemas.microsoft.com/office/drawing/2014/main" id="{151BABEB-50C3-434F-8BD4-5ACA20C4F967}"/>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9" name="Text Box 1">
              <a:extLst>
                <a:ext uri="{FF2B5EF4-FFF2-40B4-BE49-F238E27FC236}">
                  <a16:creationId xmlns:a16="http://schemas.microsoft.com/office/drawing/2014/main" id="{F585DF31-B70F-4414-8C3A-C2AD2685CAA7}"/>
                </a:ext>
              </a:extLst>
            </p:cNvPr>
            <p:cNvSpPr txBox="1">
              <a:spLocks noChangeArrowheads="1"/>
            </p:cNvSpPr>
            <p:nvPr/>
          </p:nvSpPr>
          <p:spPr bwMode="auto">
            <a:xfrm>
              <a:off x="1832467" y="204452"/>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FontTx/>
                <a:buNone/>
              </a:pPr>
              <a:r>
                <a:rPr lang="pl-PL" altLang="pl-PL" sz="4000" b="1" cap="all" dirty="0">
                  <a:solidFill>
                    <a:schemeClr val="bg1"/>
                  </a:solidFill>
                  <a:latin typeface="Calibri" pitchFamily="34" charset="0"/>
                  <a:cs typeface="Calibri" pitchFamily="34" charset="0"/>
                </a:rPr>
                <a:t>International </a:t>
              </a:r>
              <a:r>
                <a:rPr lang="pl-PL" altLang="pl-PL" sz="4000" b="1" cap="all" dirty="0" err="1">
                  <a:solidFill>
                    <a:schemeClr val="bg1"/>
                  </a:solidFill>
                  <a:latin typeface="Calibri" pitchFamily="34" charset="0"/>
                  <a:cs typeface="Calibri" pitchFamily="34" charset="0"/>
                </a:rPr>
                <a:t>cooperation</a:t>
              </a:r>
              <a:endParaRPr lang="pl-PL" altLang="pl-PL" sz="4000" b="1" cap="all" dirty="0">
                <a:solidFill>
                  <a:schemeClr val="bg1"/>
                </a:solidFill>
                <a:latin typeface="Calibri" pitchFamily="34" charset="0"/>
                <a:cs typeface="Calibri" pitchFamily="34" charset="0"/>
              </a:endParaRPr>
            </a:p>
            <a:p>
              <a:pPr algn="ctr" eaLnBrk="1" hangingPunct="1">
                <a:spcBef>
                  <a:spcPct val="0"/>
                </a:spcBef>
                <a:buFontTx/>
                <a:buNone/>
              </a:pPr>
              <a:endParaRPr lang="pl-PL" altLang="pl-PL" sz="4000" b="1" cap="all" dirty="0"/>
            </a:p>
          </p:txBody>
        </p:sp>
      </p:grpSp>
    </p:spTree>
    <p:extLst>
      <p:ext uri="{BB962C8B-B14F-4D97-AF65-F5344CB8AC3E}">
        <p14:creationId xmlns:p14="http://schemas.microsoft.com/office/powerpoint/2010/main" val="899564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ole tekstowe 6">
            <a:extLst>
              <a:ext uri="{FF2B5EF4-FFF2-40B4-BE49-F238E27FC236}">
                <a16:creationId xmlns:a16="http://schemas.microsoft.com/office/drawing/2014/main" id="{1389C206-6568-45EE-8046-1D72DA4EE2A3}"/>
              </a:ext>
            </a:extLst>
          </p:cNvPr>
          <p:cNvSpPr txBox="1"/>
          <p:nvPr/>
        </p:nvSpPr>
        <p:spPr>
          <a:xfrm>
            <a:off x="1343472" y="838691"/>
            <a:ext cx="7271882" cy="2616101"/>
          </a:xfrm>
          <a:prstGeom prst="rect">
            <a:avLst/>
          </a:prstGeom>
          <a:noFill/>
        </p:spPr>
        <p:txBody>
          <a:bodyPr wrap="square" rtlCol="0">
            <a:spAutoFit/>
          </a:bodyPr>
          <a:lstStyle/>
          <a:p>
            <a:pPr marL="285750" lvl="0" indent="-285750">
              <a:spcBef>
                <a:spcPts val="600"/>
              </a:spcBef>
              <a:spcAft>
                <a:spcPts val="0"/>
              </a:spcAft>
              <a:buClr>
                <a:srgbClr val="C00000"/>
              </a:buClr>
              <a:buSzPts val="1400"/>
              <a:buFont typeface="Arial"/>
              <a:buChar char="•"/>
            </a:pPr>
            <a:r>
              <a:rPr lang="en-US" sz="1600" b="1" dirty="0">
                <a:solidFill>
                  <a:schemeClr val="dk1"/>
                </a:solidFill>
                <a:latin typeface="Calibri"/>
                <a:cs typeface="Calibri"/>
              </a:rPr>
              <a:t>Bilateral </a:t>
            </a:r>
            <a:r>
              <a:rPr lang="pl-PL" sz="1600" b="1" dirty="0">
                <a:solidFill>
                  <a:schemeClr val="dk1"/>
                </a:solidFill>
                <a:latin typeface="Calibri"/>
                <a:cs typeface="Calibri"/>
              </a:rPr>
              <a:t>c</a:t>
            </a:r>
            <a:r>
              <a:rPr lang="en-US" sz="1600" b="1" dirty="0" err="1">
                <a:solidFill>
                  <a:schemeClr val="dk1"/>
                </a:solidFill>
                <a:latin typeface="Calibri"/>
                <a:cs typeface="Calibri"/>
              </a:rPr>
              <a:t>ooperation</a:t>
            </a:r>
            <a:r>
              <a:rPr lang="en-US" sz="1600" b="1" dirty="0">
                <a:solidFill>
                  <a:schemeClr val="dk1"/>
                </a:solidFill>
                <a:latin typeface="Calibri"/>
                <a:cs typeface="Calibri"/>
              </a:rPr>
              <a:t> </a:t>
            </a:r>
            <a:r>
              <a:rPr lang="pl-PL" sz="1600" b="1" dirty="0">
                <a:solidFill>
                  <a:schemeClr val="dk1"/>
                </a:solidFill>
                <a:latin typeface="Calibri"/>
                <a:cs typeface="Calibri"/>
              </a:rPr>
              <a:t>a</a:t>
            </a:r>
            <a:r>
              <a:rPr lang="en-US" sz="1600" b="1" dirty="0" err="1">
                <a:solidFill>
                  <a:schemeClr val="dk1"/>
                </a:solidFill>
                <a:latin typeface="Calibri"/>
                <a:cs typeface="Calibri"/>
              </a:rPr>
              <a:t>greements</a:t>
            </a:r>
            <a:r>
              <a:rPr lang="en-US" sz="1600" b="1" dirty="0">
                <a:solidFill>
                  <a:schemeClr val="dk1"/>
                </a:solidFill>
                <a:latin typeface="Calibri"/>
                <a:cs typeface="Calibri"/>
              </a:rPr>
              <a:t> </a:t>
            </a:r>
            <a:r>
              <a:rPr lang="en-US" sz="1600" dirty="0">
                <a:solidFill>
                  <a:schemeClr val="dk1"/>
                </a:solidFill>
                <a:latin typeface="Calibri"/>
                <a:cs typeface="Calibri"/>
              </a:rPr>
              <a:t>-</a:t>
            </a:r>
            <a:r>
              <a:rPr lang="en-US" sz="1600" b="1" dirty="0">
                <a:solidFill>
                  <a:schemeClr val="dk1"/>
                </a:solidFill>
                <a:latin typeface="Calibri"/>
                <a:cs typeface="Calibri"/>
              </a:rPr>
              <a:t> </a:t>
            </a:r>
            <a:r>
              <a:rPr lang="en-US" sz="1600" dirty="0">
                <a:solidFill>
                  <a:schemeClr val="dk1"/>
                </a:solidFill>
                <a:latin typeface="Calibri"/>
                <a:cs typeface="Calibri"/>
              </a:rPr>
              <a:t>inter-university and inter-faculty </a:t>
            </a:r>
            <a:br>
              <a:rPr lang="pl-PL" sz="1600" b="1" dirty="0">
                <a:solidFill>
                  <a:schemeClr val="dk1"/>
                </a:solidFill>
                <a:latin typeface="Calibri"/>
                <a:cs typeface="Calibri"/>
              </a:rPr>
            </a:br>
            <a:r>
              <a:rPr lang="pl-PL" sz="1600" b="1" dirty="0">
                <a:solidFill>
                  <a:srgbClr val="C00000"/>
                </a:solidFill>
                <a:latin typeface="Calibri"/>
                <a:cs typeface="Calibri"/>
              </a:rPr>
              <a:t>236 </a:t>
            </a:r>
            <a:r>
              <a:rPr lang="en-US" sz="1600" dirty="0">
                <a:solidFill>
                  <a:schemeClr val="dk1"/>
                </a:solidFill>
                <a:latin typeface="Calibri"/>
                <a:cs typeface="Calibri"/>
              </a:rPr>
              <a:t>partners from </a:t>
            </a:r>
            <a:r>
              <a:rPr lang="pl-PL" sz="1600" b="1" dirty="0">
                <a:solidFill>
                  <a:srgbClr val="C00000"/>
                </a:solidFill>
                <a:latin typeface="Calibri"/>
                <a:cs typeface="Calibri"/>
              </a:rPr>
              <a:t>42</a:t>
            </a:r>
            <a:r>
              <a:rPr lang="pl-PL" sz="1600" b="1" dirty="0">
                <a:solidFill>
                  <a:schemeClr val="dk1"/>
                </a:solidFill>
                <a:latin typeface="Calibri"/>
                <a:cs typeface="Calibri"/>
              </a:rPr>
              <a:t> </a:t>
            </a:r>
            <a:r>
              <a:rPr lang="en-US" sz="1600" dirty="0">
                <a:solidFill>
                  <a:schemeClr val="dk1"/>
                </a:solidFill>
                <a:latin typeface="Calibri"/>
                <a:cs typeface="Calibri"/>
              </a:rPr>
              <a:t>countries</a:t>
            </a:r>
            <a:endParaRPr lang="pl-PL" sz="1600" dirty="0">
              <a:solidFill>
                <a:schemeClr val="dk1"/>
              </a:solidFill>
              <a:latin typeface="Calibri"/>
              <a:cs typeface="Calibri"/>
            </a:endParaRPr>
          </a:p>
          <a:p>
            <a:pPr marL="285750" indent="-285750">
              <a:spcBef>
                <a:spcPts val="600"/>
              </a:spcBef>
              <a:spcAft>
                <a:spcPts val="0"/>
              </a:spcAft>
              <a:buClr>
                <a:srgbClr val="C00000"/>
              </a:buClr>
              <a:buSzPts val="1400"/>
              <a:buFont typeface="Arial"/>
              <a:buChar char="•"/>
            </a:pPr>
            <a:r>
              <a:rPr lang="pl-PL" sz="1600" b="1" dirty="0" err="1">
                <a:solidFill>
                  <a:schemeClr val="dk1"/>
                </a:solidFill>
                <a:latin typeface="Calibri"/>
                <a:cs typeface="Calibri"/>
              </a:rPr>
              <a:t>Bilateral</a:t>
            </a:r>
            <a:r>
              <a:rPr lang="pl-PL" sz="1600" b="1" dirty="0">
                <a:solidFill>
                  <a:schemeClr val="dk1"/>
                </a:solidFill>
                <a:latin typeface="Calibri"/>
                <a:cs typeface="Calibri"/>
              </a:rPr>
              <a:t> student exchange </a:t>
            </a:r>
            <a:r>
              <a:rPr lang="pl-PL" sz="1600" b="1" dirty="0" err="1">
                <a:solidFill>
                  <a:schemeClr val="dk1"/>
                </a:solidFill>
                <a:latin typeface="Calibri"/>
                <a:cs typeface="Calibri"/>
              </a:rPr>
              <a:t>agreements</a:t>
            </a:r>
            <a:r>
              <a:rPr lang="pl-PL" sz="1600" b="1" dirty="0">
                <a:solidFill>
                  <a:schemeClr val="dk1"/>
                </a:solidFill>
                <a:latin typeface="Calibri"/>
                <a:cs typeface="Calibri"/>
              </a:rPr>
              <a:t> </a:t>
            </a:r>
            <a:r>
              <a:rPr lang="pl-PL" sz="1600" dirty="0">
                <a:solidFill>
                  <a:schemeClr val="dk1"/>
                </a:solidFill>
                <a:latin typeface="Calibri"/>
                <a:cs typeface="Calibri"/>
              </a:rPr>
              <a:t>(student exchange)</a:t>
            </a:r>
          </a:p>
          <a:p>
            <a:pPr>
              <a:spcBef>
                <a:spcPts val="600"/>
              </a:spcBef>
              <a:spcAft>
                <a:spcPts val="0"/>
              </a:spcAft>
              <a:buClr>
                <a:srgbClr val="C00000"/>
              </a:buClr>
              <a:buSzPts val="1400"/>
            </a:pPr>
            <a:r>
              <a:rPr lang="pl-PL" sz="1600" b="1" dirty="0">
                <a:solidFill>
                  <a:srgbClr val="C00000"/>
                </a:solidFill>
                <a:latin typeface="Calibri"/>
                <a:cs typeface="Calibri"/>
              </a:rPr>
              <a:t>      35</a:t>
            </a:r>
            <a:r>
              <a:rPr lang="en-US" sz="1600" b="1" dirty="0">
                <a:solidFill>
                  <a:schemeClr val="dk1"/>
                </a:solidFill>
                <a:latin typeface="Calibri"/>
                <a:cs typeface="Calibri"/>
              </a:rPr>
              <a:t> </a:t>
            </a:r>
            <a:r>
              <a:rPr lang="en-US" sz="1600" dirty="0">
                <a:solidFill>
                  <a:schemeClr val="dk1"/>
                </a:solidFill>
                <a:latin typeface="Calibri"/>
                <a:cs typeface="Calibri"/>
              </a:rPr>
              <a:t>partners from </a:t>
            </a:r>
            <a:r>
              <a:rPr lang="en-US" sz="1600" b="1" dirty="0">
                <a:solidFill>
                  <a:srgbClr val="C00000"/>
                </a:solidFill>
                <a:latin typeface="Calibri"/>
                <a:cs typeface="Calibri"/>
              </a:rPr>
              <a:t>1</a:t>
            </a:r>
            <a:r>
              <a:rPr lang="pl-PL" sz="1600" b="1" dirty="0">
                <a:solidFill>
                  <a:srgbClr val="C00000"/>
                </a:solidFill>
                <a:latin typeface="Calibri"/>
                <a:cs typeface="Calibri"/>
              </a:rPr>
              <a:t>5</a:t>
            </a:r>
            <a:r>
              <a:rPr lang="en-US" sz="1600" b="1" dirty="0">
                <a:solidFill>
                  <a:srgbClr val="C00000"/>
                </a:solidFill>
                <a:latin typeface="Calibri"/>
                <a:cs typeface="Calibri"/>
              </a:rPr>
              <a:t> </a:t>
            </a:r>
            <a:r>
              <a:rPr lang="en-US" sz="1600" dirty="0">
                <a:solidFill>
                  <a:schemeClr val="dk1"/>
                </a:solidFill>
                <a:latin typeface="Calibri"/>
                <a:cs typeface="Calibri"/>
              </a:rPr>
              <a:t>countries</a:t>
            </a:r>
            <a:endParaRPr lang="pl-PL" sz="1600" dirty="0">
              <a:solidFill>
                <a:schemeClr val="dk1"/>
              </a:solidFill>
              <a:latin typeface="Calibri"/>
              <a:cs typeface="Calibri"/>
            </a:endParaRPr>
          </a:p>
          <a:p>
            <a:pPr marL="285750" lvl="0" indent="-285750">
              <a:spcBef>
                <a:spcPts val="600"/>
              </a:spcBef>
              <a:spcAft>
                <a:spcPts val="0"/>
              </a:spcAft>
              <a:buClr>
                <a:srgbClr val="C00000"/>
              </a:buClr>
              <a:buSzPts val="1400"/>
              <a:buFont typeface="Arial"/>
              <a:buChar char="•"/>
            </a:pPr>
            <a:r>
              <a:rPr lang="en-US" sz="1600" b="1" dirty="0">
                <a:solidFill>
                  <a:schemeClr val="dk1"/>
                </a:solidFill>
                <a:latin typeface="Calibri"/>
                <a:cs typeface="Calibri"/>
              </a:rPr>
              <a:t>Double diploma agreements </a:t>
            </a:r>
            <a:br>
              <a:rPr lang="pl-PL" sz="1600" b="1" dirty="0">
                <a:solidFill>
                  <a:schemeClr val="dk1"/>
                </a:solidFill>
                <a:latin typeface="Calibri"/>
                <a:cs typeface="Calibri"/>
              </a:rPr>
            </a:br>
            <a:r>
              <a:rPr lang="en-US" sz="1600" b="1" dirty="0">
                <a:solidFill>
                  <a:srgbClr val="C00000"/>
                </a:solidFill>
                <a:latin typeface="Calibri"/>
                <a:cs typeface="Calibri"/>
              </a:rPr>
              <a:t>1</a:t>
            </a:r>
            <a:r>
              <a:rPr lang="pl-PL" sz="1600" b="1" dirty="0">
                <a:solidFill>
                  <a:srgbClr val="C00000"/>
                </a:solidFill>
                <a:latin typeface="Calibri"/>
                <a:cs typeface="Calibri"/>
              </a:rPr>
              <a:t>3</a:t>
            </a:r>
            <a:r>
              <a:rPr lang="en-US" sz="1600" b="1" dirty="0">
                <a:solidFill>
                  <a:srgbClr val="C00000"/>
                </a:solidFill>
                <a:latin typeface="Calibri"/>
                <a:cs typeface="Calibri"/>
              </a:rPr>
              <a:t> </a:t>
            </a:r>
            <a:r>
              <a:rPr lang="en-US" sz="1600" dirty="0">
                <a:solidFill>
                  <a:schemeClr val="dk1"/>
                </a:solidFill>
                <a:latin typeface="Calibri"/>
                <a:cs typeface="Calibri"/>
              </a:rPr>
              <a:t>partners from </a:t>
            </a:r>
            <a:r>
              <a:rPr lang="pl-PL" sz="1600" b="1" dirty="0">
                <a:solidFill>
                  <a:srgbClr val="C00000"/>
                </a:solidFill>
                <a:latin typeface="Calibri"/>
                <a:cs typeface="Calibri"/>
              </a:rPr>
              <a:t>5</a:t>
            </a:r>
            <a:r>
              <a:rPr lang="en-US" sz="1600" b="1" dirty="0">
                <a:solidFill>
                  <a:schemeClr val="dk1"/>
                </a:solidFill>
                <a:latin typeface="Calibri"/>
                <a:cs typeface="Calibri"/>
              </a:rPr>
              <a:t> </a:t>
            </a:r>
            <a:r>
              <a:rPr lang="en-US" sz="1600" dirty="0">
                <a:solidFill>
                  <a:schemeClr val="dk1"/>
                </a:solidFill>
                <a:latin typeface="Calibri"/>
                <a:cs typeface="Calibri"/>
              </a:rPr>
              <a:t>countries</a:t>
            </a:r>
            <a:endParaRPr lang="pl-PL" sz="1600" dirty="0">
              <a:solidFill>
                <a:schemeClr val="dk1"/>
              </a:solidFill>
              <a:latin typeface="Calibri"/>
              <a:cs typeface="Calibri"/>
            </a:endParaRPr>
          </a:p>
          <a:p>
            <a:pPr marL="285750" lvl="0" indent="-285750">
              <a:spcBef>
                <a:spcPts val="600"/>
              </a:spcBef>
              <a:spcAft>
                <a:spcPts val="0"/>
              </a:spcAft>
              <a:buClr>
                <a:srgbClr val="C00000"/>
              </a:buClr>
              <a:buSzPts val="1400"/>
              <a:buFont typeface="Arial"/>
              <a:buChar char="•"/>
            </a:pPr>
            <a:r>
              <a:rPr lang="en-US" sz="1600" b="1" dirty="0">
                <a:solidFill>
                  <a:schemeClr val="dk1"/>
                </a:solidFill>
                <a:latin typeface="Calibri"/>
                <a:cs typeface="Calibri"/>
              </a:rPr>
              <a:t>Agreements regarding academic mobility in the Erasmus + program </a:t>
            </a:r>
            <a:br>
              <a:rPr lang="pl-PL" sz="1600" b="1" dirty="0">
                <a:solidFill>
                  <a:schemeClr val="dk1"/>
                </a:solidFill>
                <a:latin typeface="Calibri"/>
                <a:cs typeface="Calibri"/>
              </a:rPr>
            </a:br>
            <a:r>
              <a:rPr lang="pl-PL" sz="1600" b="1" dirty="0">
                <a:solidFill>
                  <a:srgbClr val="C00000"/>
                </a:solidFill>
                <a:latin typeface="Calibri"/>
                <a:cs typeface="Calibri"/>
              </a:rPr>
              <a:t>745</a:t>
            </a:r>
            <a:r>
              <a:rPr lang="en-US" sz="1600" b="1" dirty="0">
                <a:solidFill>
                  <a:schemeClr val="dk1"/>
                </a:solidFill>
                <a:latin typeface="Calibri"/>
                <a:cs typeface="Calibri"/>
              </a:rPr>
              <a:t> </a:t>
            </a:r>
            <a:r>
              <a:rPr lang="en-US" sz="1600" dirty="0">
                <a:solidFill>
                  <a:schemeClr val="dk1"/>
                </a:solidFill>
                <a:latin typeface="Calibri"/>
                <a:cs typeface="Calibri"/>
              </a:rPr>
              <a:t>active European ag</a:t>
            </a:r>
            <a:r>
              <a:rPr lang="en-US" sz="1600" dirty="0">
                <a:latin typeface="Calibri"/>
                <a:cs typeface="Calibri"/>
              </a:rPr>
              <a:t>reements and </a:t>
            </a:r>
            <a:r>
              <a:rPr lang="pl-PL" sz="1600" dirty="0">
                <a:latin typeface="Calibri"/>
                <a:cs typeface="Calibri"/>
              </a:rPr>
              <a:t>317 </a:t>
            </a:r>
            <a:r>
              <a:rPr lang="en-US" sz="1600" dirty="0">
                <a:latin typeface="Calibri"/>
                <a:cs typeface="Calibri"/>
              </a:rPr>
              <a:t>with partners from other countries </a:t>
            </a:r>
            <a:br>
              <a:rPr lang="pl-PL" sz="1600" dirty="0">
                <a:latin typeface="Calibri"/>
                <a:cs typeface="Calibri"/>
              </a:rPr>
            </a:br>
            <a:r>
              <a:rPr lang="en-US" sz="1600" dirty="0">
                <a:latin typeface="Calibri"/>
                <a:cs typeface="Calibri"/>
              </a:rPr>
              <a:t>of the world.</a:t>
            </a:r>
            <a:endParaRPr lang="pl-PL" sz="1600" dirty="0">
              <a:latin typeface="Calibri"/>
              <a:cs typeface="Calibri"/>
              <a:sym typeface="Calibri"/>
            </a:endParaRPr>
          </a:p>
        </p:txBody>
      </p:sp>
      <p:sp>
        <p:nvSpPr>
          <p:cNvPr id="6" name="Text Box 1">
            <a:extLst>
              <a:ext uri="{FF2B5EF4-FFF2-40B4-BE49-F238E27FC236}">
                <a16:creationId xmlns:a16="http://schemas.microsoft.com/office/drawing/2014/main" id="{5236C980-6E6C-443A-9FF2-5E473BF95923}"/>
              </a:ext>
            </a:extLst>
          </p:cNvPr>
          <p:cNvSpPr txBox="1">
            <a:spLocks noChangeArrowheads="1"/>
          </p:cNvSpPr>
          <p:nvPr/>
        </p:nvSpPr>
        <p:spPr bwMode="auto">
          <a:xfrm>
            <a:off x="1271464" y="-99392"/>
            <a:ext cx="7776864" cy="11818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r>
              <a:rPr lang="pl-PL" sz="3200" b="1" dirty="0" err="1">
                <a:solidFill>
                  <a:srgbClr val="C00000"/>
                </a:solidFill>
                <a:latin typeface="Calibri" panose="020F0502020204030204" pitchFamily="34" charset="0"/>
                <a:cs typeface="Calibri" panose="020F0502020204030204" pitchFamily="34" charset="0"/>
              </a:rPr>
              <a:t>Current</a:t>
            </a:r>
            <a:r>
              <a:rPr lang="pl-PL" sz="3200" b="1" dirty="0">
                <a:solidFill>
                  <a:srgbClr val="C00000"/>
                </a:solidFill>
                <a:latin typeface="Calibri" panose="020F0502020204030204" pitchFamily="34" charset="0"/>
                <a:cs typeface="Calibri" panose="020F0502020204030204" pitchFamily="34" charset="0"/>
              </a:rPr>
              <a:t> </a:t>
            </a:r>
            <a:r>
              <a:rPr lang="pl-PL" sz="3200" b="1" dirty="0" err="1">
                <a:solidFill>
                  <a:srgbClr val="C00000"/>
                </a:solidFill>
                <a:latin typeface="Calibri" panose="020F0502020204030204" pitchFamily="34" charset="0"/>
                <a:cs typeface="Calibri" panose="020F0502020204030204" pitchFamily="34" charset="0"/>
              </a:rPr>
              <a:t>international</a:t>
            </a:r>
            <a:r>
              <a:rPr lang="pl-PL" sz="3200" b="1" dirty="0">
                <a:solidFill>
                  <a:srgbClr val="C00000"/>
                </a:solidFill>
                <a:latin typeface="Calibri" panose="020F0502020204030204" pitchFamily="34" charset="0"/>
                <a:cs typeface="Calibri" panose="020F0502020204030204" pitchFamily="34" charset="0"/>
              </a:rPr>
              <a:t> </a:t>
            </a:r>
            <a:r>
              <a:rPr lang="pl-PL" sz="3200" b="1" dirty="0" err="1">
                <a:solidFill>
                  <a:srgbClr val="C00000"/>
                </a:solidFill>
                <a:latin typeface="Calibri" panose="020F0502020204030204" pitchFamily="34" charset="0"/>
                <a:cs typeface="Calibri" panose="020F0502020204030204" pitchFamily="34" charset="0"/>
              </a:rPr>
              <a:t>agreements</a:t>
            </a:r>
            <a:endParaRPr lang="en-US" sz="3200" b="1" dirty="0">
              <a:solidFill>
                <a:srgbClr val="C00000"/>
              </a:solidFill>
              <a:latin typeface="Calibri" panose="020F0502020204030204" pitchFamily="34" charset="0"/>
              <a:cs typeface="Calibri" panose="020F0502020204030204" pitchFamily="34" charset="0"/>
            </a:endParaRPr>
          </a:p>
        </p:txBody>
      </p:sp>
      <p:graphicFrame>
        <p:nvGraphicFramePr>
          <p:cNvPr id="10" name="Tabela 9">
            <a:extLst>
              <a:ext uri="{FF2B5EF4-FFF2-40B4-BE49-F238E27FC236}">
                <a16:creationId xmlns:a16="http://schemas.microsoft.com/office/drawing/2014/main" id="{2D671483-CC42-4AC8-A857-ACA08951B5F1}"/>
              </a:ext>
            </a:extLst>
          </p:cNvPr>
          <p:cNvGraphicFramePr>
            <a:graphicFrameLocks noGrp="1"/>
          </p:cNvGraphicFramePr>
          <p:nvPr>
            <p:extLst>
              <p:ext uri="{D42A27DB-BD31-4B8C-83A1-F6EECF244321}">
                <p14:modId xmlns:p14="http://schemas.microsoft.com/office/powerpoint/2010/main" val="3760213482"/>
              </p:ext>
            </p:extLst>
          </p:nvPr>
        </p:nvGraphicFramePr>
        <p:xfrm>
          <a:off x="1368098" y="3645024"/>
          <a:ext cx="6696744" cy="2616100"/>
        </p:xfrm>
        <a:graphic>
          <a:graphicData uri="http://schemas.openxmlformats.org/drawingml/2006/table">
            <a:tbl>
              <a:tblPr firstRow="1" bandRow="1">
                <a:tableStyleId>{C083E6E3-FA7D-4D7B-A595-EF9225AFEA82}</a:tableStyleId>
              </a:tblPr>
              <a:tblGrid>
                <a:gridCol w="5328592">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tblGrid>
              <a:tr h="513989">
                <a:tc>
                  <a:txBody>
                    <a:bodyPr/>
                    <a:lstStyle/>
                    <a:p>
                      <a:pPr marL="457200" marR="0" lvl="1" indent="0" algn="l" defTabSz="914400" rtl="0" eaLnBrk="1" fontAlgn="base" latinLnBrk="0" hangingPunct="1">
                        <a:lnSpc>
                          <a:spcPct val="100000"/>
                        </a:lnSpc>
                        <a:spcBef>
                          <a:spcPct val="20000"/>
                        </a:spcBef>
                        <a:spcAft>
                          <a:spcPts val="0"/>
                        </a:spcAft>
                        <a:buClr>
                          <a:srgbClr val="C00000"/>
                        </a:buClr>
                        <a:buSzPts val="1400"/>
                        <a:buFont typeface="Arial"/>
                        <a:buNone/>
                        <a:tabLst/>
                      </a:pPr>
                      <a:r>
                        <a:rPr lang="pl-PL" sz="1600" b="1" kern="1200" dirty="0">
                          <a:solidFill>
                            <a:schemeClr val="dk1"/>
                          </a:solidFill>
                          <a:latin typeface="Calibri"/>
                          <a:ea typeface="+mn-ea"/>
                          <a:cs typeface="Calibri"/>
                        </a:rPr>
                        <a:t>INTERNATIONALISATION</a:t>
                      </a:r>
                    </a:p>
                  </a:txBody>
                  <a:tcPr marL="91452" marR="91452" anchor="ctr">
                    <a:lnL>
                      <a:noFill/>
                    </a:lnL>
                    <a:lnR w="3175" cap="flat" cmpd="sng" algn="ctr">
                      <a:solidFill>
                        <a:schemeClr val="bg1"/>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600" dirty="0">
                          <a:solidFill>
                            <a:schemeClr val="tx1"/>
                          </a:solidFill>
                          <a:latin typeface="Calibri" panose="020F0502020204030204" pitchFamily="34" charset="0"/>
                        </a:rPr>
                        <a:t>2023/2024</a:t>
                      </a:r>
                      <a:endParaRPr lang="pl-PL" sz="1600" b="1" dirty="0">
                        <a:solidFill>
                          <a:schemeClr val="tx1"/>
                        </a:solidFill>
                        <a:latin typeface="Calibri" pitchFamily="34" charset="0"/>
                        <a:cs typeface="Calibri" pitchFamily="34" charset="0"/>
                      </a:endParaRPr>
                    </a:p>
                  </a:txBody>
                  <a:tcPr marL="91452" marR="91452">
                    <a:lnL w="3175" cap="flat" cmpd="sng" algn="ctr">
                      <a:solidFill>
                        <a:schemeClr val="bg1"/>
                      </a:solidFill>
                      <a:prstDash val="solid"/>
                      <a:round/>
                      <a:headEnd type="none" w="med" len="med"/>
                      <a:tailEnd type="none" w="med" len="med"/>
                    </a:lnL>
                    <a:lnR>
                      <a:noFill/>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433272">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Foreign</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on I and II </a:t>
                      </a:r>
                      <a:r>
                        <a:rPr lang="pl-PL" sz="1600" b="0" kern="1200" dirty="0" err="1">
                          <a:solidFill>
                            <a:schemeClr val="tx1"/>
                          </a:solidFill>
                          <a:latin typeface="Calibri"/>
                          <a:ea typeface="Calibri"/>
                          <a:cs typeface="Calibri"/>
                        </a:rPr>
                        <a:t>study</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degree</a:t>
                      </a:r>
                      <a:r>
                        <a:rPr lang="pl-PL" sz="1600" b="0" kern="1200" dirty="0">
                          <a:solidFill>
                            <a:schemeClr val="tx1"/>
                          </a:solidFill>
                          <a:latin typeface="Calibri"/>
                          <a:ea typeface="Calibri"/>
                          <a:cs typeface="Calibri"/>
                        </a:rPr>
                        <a:t>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600" dirty="0">
                          <a:solidFill>
                            <a:schemeClr val="tx1"/>
                          </a:solidFill>
                          <a:latin typeface="Calibri"/>
                          <a:cs typeface="Calibri"/>
                          <a:sym typeface="Calibri"/>
                        </a:rPr>
                        <a:t>1 376</a:t>
                      </a:r>
                      <a:endParaRPr lang="pl-PL" sz="1600" dirty="0">
                        <a:solidFill>
                          <a:schemeClr val="tx1"/>
                        </a:solidFill>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763699">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Foreign</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on III </a:t>
                      </a:r>
                      <a:r>
                        <a:rPr lang="pl-PL" sz="1600" b="0" kern="1200" dirty="0" err="1">
                          <a:solidFill>
                            <a:schemeClr val="tx1"/>
                          </a:solidFill>
                          <a:latin typeface="Calibri"/>
                          <a:ea typeface="Calibri"/>
                          <a:cs typeface="Calibri"/>
                        </a:rPr>
                        <a:t>study</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degree</a:t>
                      </a:r>
                      <a:r>
                        <a:rPr lang="pl-PL" sz="1600" b="0" kern="1200" dirty="0">
                          <a:solidFill>
                            <a:schemeClr val="tx1"/>
                          </a:solidFill>
                          <a:latin typeface="Calibri"/>
                          <a:ea typeface="Calibri"/>
                          <a:cs typeface="Calibri"/>
                        </a:rPr>
                        <a:t> and in </a:t>
                      </a:r>
                      <a:r>
                        <a:rPr lang="pl-PL" sz="1600" b="0" kern="1200" dirty="0" err="1">
                          <a:solidFill>
                            <a:schemeClr val="tx1"/>
                          </a:solidFill>
                          <a:latin typeface="Calibri"/>
                          <a:ea typeface="Calibri"/>
                          <a:cs typeface="Calibri"/>
                        </a:rPr>
                        <a:t>Doctoral</a:t>
                      </a:r>
                      <a:r>
                        <a:rPr lang="pl-PL" sz="1600" b="0" kern="1200" dirty="0">
                          <a:solidFill>
                            <a:schemeClr val="tx1"/>
                          </a:solidFill>
                          <a:latin typeface="Calibri"/>
                          <a:ea typeface="Calibri"/>
                          <a:cs typeface="Calibri"/>
                        </a:rPr>
                        <a:t> School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15000"/>
                        </a:lnSpc>
                        <a:spcBef>
                          <a:spcPts val="0"/>
                        </a:spcBef>
                        <a:spcAft>
                          <a:spcPts val="0"/>
                        </a:spcAft>
                        <a:buNone/>
                      </a:pPr>
                      <a:r>
                        <a:rPr lang="pl-PL" sz="1600" dirty="0">
                          <a:solidFill>
                            <a:schemeClr val="tx1"/>
                          </a:solidFill>
                          <a:latin typeface="Calibri"/>
                          <a:cs typeface="Calibri"/>
                          <a:sym typeface="Calibri"/>
                        </a:rPr>
                        <a:t>70</a:t>
                      </a:r>
                      <a:endParaRPr lang="pl-PL" sz="1600" dirty="0">
                        <a:solidFill>
                          <a:schemeClr val="tx1"/>
                        </a:solidFill>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452570">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Incoming</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including</a:t>
                      </a:r>
                      <a:r>
                        <a:rPr lang="pl-PL" sz="1600" b="0" kern="1200" dirty="0">
                          <a:solidFill>
                            <a:schemeClr val="tx1"/>
                          </a:solidFill>
                          <a:latin typeface="Calibri"/>
                          <a:ea typeface="Calibri"/>
                          <a:cs typeface="Calibri"/>
                        </a:rPr>
                        <a:t> ERASMUS+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latinLnBrk="0" hangingPunct="1">
                        <a:lnSpc>
                          <a:spcPct val="115000"/>
                        </a:lnSpc>
                        <a:spcBef>
                          <a:spcPts val="0"/>
                        </a:spcBef>
                        <a:spcAft>
                          <a:spcPts val="0"/>
                        </a:spcAft>
                        <a:buNone/>
                      </a:pPr>
                      <a:r>
                        <a:rPr lang="pl-PL" sz="1600" kern="1200" dirty="0">
                          <a:solidFill>
                            <a:schemeClr val="tx1"/>
                          </a:solidFill>
                          <a:latin typeface="Calibri"/>
                          <a:ea typeface="+mn-ea"/>
                          <a:cs typeface="Calibri"/>
                        </a:rPr>
                        <a:t>324</a:t>
                      </a:r>
                      <a:endParaRPr sz="1600" kern="1200" dirty="0">
                        <a:solidFill>
                          <a:schemeClr val="tx1"/>
                        </a:solidFill>
                        <a:latin typeface="Calibri"/>
                        <a:ea typeface="+mn-ea"/>
                        <a:cs typeface="Calibri"/>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452570">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exchange </a:t>
                      </a:r>
                      <a:r>
                        <a:rPr lang="pl-PL" sz="1600" b="0" kern="1200" dirty="0" err="1">
                          <a:solidFill>
                            <a:schemeClr val="tx1"/>
                          </a:solidFill>
                          <a:latin typeface="Calibri"/>
                          <a:ea typeface="Calibri"/>
                          <a:cs typeface="Calibri"/>
                        </a:rPr>
                        <a:t>including</a:t>
                      </a:r>
                      <a:r>
                        <a:rPr lang="pl-PL" sz="1600" b="0" kern="1200" dirty="0">
                          <a:solidFill>
                            <a:schemeClr val="tx1"/>
                          </a:solidFill>
                          <a:latin typeface="Calibri"/>
                          <a:ea typeface="Calibri"/>
                          <a:cs typeface="Calibri"/>
                        </a:rPr>
                        <a:t> ERASMUS+</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600" dirty="0">
                          <a:solidFill>
                            <a:schemeClr val="tx1"/>
                          </a:solidFill>
                          <a:latin typeface="Calibri"/>
                          <a:cs typeface="Calibri"/>
                          <a:sym typeface="Calibri"/>
                        </a:rPr>
                        <a:t>239</a:t>
                      </a:r>
                      <a:endParaRPr dirty="0">
                        <a:solidFill>
                          <a:schemeClr val="tx1"/>
                        </a:solidFill>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910192011"/>
                  </a:ext>
                </a:extLst>
              </a:tr>
            </a:tbl>
          </a:graphicData>
        </a:graphic>
      </p:graphicFrame>
      <p:pic>
        <p:nvPicPr>
          <p:cNvPr id="11" name="Obraz 10">
            <a:extLst>
              <a:ext uri="{FF2B5EF4-FFF2-40B4-BE49-F238E27FC236}">
                <a16:creationId xmlns:a16="http://schemas.microsoft.com/office/drawing/2014/main" id="{43ACE131-09CD-4732-9DDA-464F50AFEB1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15354" y="-1"/>
            <a:ext cx="3576646" cy="6857997"/>
          </a:xfrm>
          <a:prstGeom prst="rect">
            <a:avLst/>
          </a:prstGeom>
        </p:spPr>
      </p:pic>
    </p:spTree>
    <p:extLst>
      <p:ext uri="{BB962C8B-B14F-4D97-AF65-F5344CB8AC3E}">
        <p14:creationId xmlns:p14="http://schemas.microsoft.com/office/powerpoint/2010/main" val="1350515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0"/>
            <a:ext cx="9396537" cy="1052737"/>
          </a:xfrm>
        </p:spPr>
        <p:txBody>
          <a:bodyPr/>
          <a:lstStyle/>
          <a:p>
            <a:pPr>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kern="1200" dirty="0">
                <a:solidFill>
                  <a:srgbClr val="B11D09"/>
                </a:solidFill>
                <a:ea typeface="Microsoft YaHei" pitchFamily="34" charset="-122"/>
                <a:cs typeface="Calibri" pitchFamily="34" charset="0"/>
              </a:rPr>
              <a:t>Program ERASMUS+</a:t>
            </a:r>
          </a:p>
        </p:txBody>
      </p:sp>
      <p:graphicFrame>
        <p:nvGraphicFramePr>
          <p:cNvPr id="14" name="Tabela 13"/>
          <p:cNvGraphicFramePr>
            <a:graphicFrameLocks noGrp="1"/>
          </p:cNvGraphicFramePr>
          <p:nvPr>
            <p:extLst>
              <p:ext uri="{D42A27DB-BD31-4B8C-83A1-F6EECF244321}">
                <p14:modId xmlns:p14="http://schemas.microsoft.com/office/powerpoint/2010/main" val="4120827164"/>
              </p:ext>
            </p:extLst>
          </p:nvPr>
        </p:nvGraphicFramePr>
        <p:xfrm>
          <a:off x="1257770" y="1309026"/>
          <a:ext cx="6350398" cy="2512714"/>
        </p:xfrm>
        <a:graphic>
          <a:graphicData uri="http://schemas.openxmlformats.org/drawingml/2006/table">
            <a:tbl>
              <a:tblPr firstRow="1" bandRow="1">
                <a:tableStyleId>{C083E6E3-FA7D-4D7B-A595-EF9225AFEA82}</a:tableStyleId>
              </a:tblPr>
              <a:tblGrid>
                <a:gridCol w="4334174">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tblGrid>
              <a:tr h="279638">
                <a:tc>
                  <a:txBody>
                    <a:bodyPr/>
                    <a:lstStyle/>
                    <a:p>
                      <a:pPr algn="l">
                        <a:spcAft>
                          <a:spcPts val="0"/>
                        </a:spcAft>
                      </a:pPr>
                      <a:r>
                        <a:rPr lang="pl-PL" sz="1400" b="1" dirty="0">
                          <a:solidFill>
                            <a:schemeClr val="tx1"/>
                          </a:solidFill>
                          <a:effectLst/>
                          <a:latin typeface="Calibri" pitchFamily="34" charset="0"/>
                        </a:rPr>
                        <a:t>PROGRAM</a:t>
                      </a:r>
                      <a:endParaRPr lang="pl-PL" sz="1400" b="1" dirty="0">
                        <a:solidFill>
                          <a:schemeClr val="tx1"/>
                        </a:solidFill>
                        <a:effectLst/>
                        <a:latin typeface="Calibri" pitchFamily="34" charset="0"/>
                        <a:ea typeface="+mn-ea"/>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rtl="0">
                        <a:spcBef>
                          <a:spcPts val="0"/>
                        </a:spcBef>
                        <a:spcAft>
                          <a:spcPts val="0"/>
                        </a:spcAft>
                        <a:buNone/>
                      </a:pPr>
                      <a:r>
                        <a:rPr lang="pl-PL" sz="1400" b="1" u="none" strike="noStrike" cap="none" dirty="0">
                          <a:solidFill>
                            <a:schemeClr val="dk1"/>
                          </a:solidFill>
                          <a:latin typeface="Calibri"/>
                          <a:ea typeface="+mn-ea"/>
                          <a:cs typeface="Calibri"/>
                          <a:sym typeface="Calibri"/>
                        </a:rPr>
                        <a:t>2023/2024</a:t>
                      </a:r>
                      <a:endParaRPr sz="1400" b="1" u="none" strike="noStrike" cap="none" dirty="0">
                        <a:solidFill>
                          <a:schemeClr val="dk1"/>
                        </a:solidFill>
                        <a:latin typeface="Calibri"/>
                        <a:ea typeface="+mn-ea"/>
                        <a:cs typeface="Calibri"/>
                        <a:sym typeface="Calibri"/>
                      </a:endParaRP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39528">
                <a:tc>
                  <a:txBody>
                    <a:bodyPr/>
                    <a:lstStyle/>
                    <a:p>
                      <a:pPr algn="l">
                        <a:spcAft>
                          <a:spcPts val="0"/>
                        </a:spcAft>
                      </a:pPr>
                      <a:r>
                        <a:rPr lang="pl-PL" sz="1200" b="0" dirty="0">
                          <a:effectLst/>
                          <a:latin typeface="Calibri" panose="020F0502020204030204" pitchFamily="34" charset="0"/>
                          <a:cs typeface="Calibri" panose="020F0502020204030204" pitchFamily="34" charset="0"/>
                        </a:rPr>
                        <a:t>Erasmus+ </a:t>
                      </a:r>
                      <a:r>
                        <a:rPr lang="pl-PL" sz="1200" b="0" dirty="0" err="1">
                          <a:effectLst/>
                          <a:latin typeface="Calibri" panose="020F0502020204030204" pitchFamily="34" charset="0"/>
                          <a:cs typeface="Calibri" panose="020F0502020204030204" pitchFamily="34" charset="0"/>
                        </a:rPr>
                        <a:t>studies</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239</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61283">
                <a:tc>
                  <a:txBody>
                    <a:bodyPr/>
                    <a:lstStyle/>
                    <a:p>
                      <a:pPr algn="l">
                        <a:spcAft>
                          <a:spcPts val="0"/>
                        </a:spcAft>
                      </a:pPr>
                      <a:r>
                        <a:rPr lang="pl-PL" sz="1200" b="0" dirty="0">
                          <a:effectLst/>
                          <a:latin typeface="Calibri" panose="020F0502020204030204" pitchFamily="34" charset="0"/>
                          <a:cs typeface="Calibri" panose="020F0502020204030204" pitchFamily="34" charset="0"/>
                        </a:rPr>
                        <a:t>Erasmus+ student </a:t>
                      </a:r>
                      <a:r>
                        <a:rPr lang="pl-PL" sz="1200" b="0" dirty="0" err="1">
                          <a:effectLst/>
                          <a:latin typeface="Calibri" panose="020F0502020204030204" pitchFamily="34" charset="0"/>
                          <a:cs typeface="Calibri" panose="020F0502020204030204" pitchFamily="34" charset="0"/>
                        </a:rPr>
                        <a:t>internships</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11</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35935">
                <a:tc>
                  <a:txBody>
                    <a:bodyPr/>
                    <a:lstStyle/>
                    <a:p>
                      <a:pPr algn="l">
                        <a:spcAft>
                          <a:spcPts val="1000"/>
                        </a:spcAft>
                      </a:pPr>
                      <a:r>
                        <a:rPr lang="pl-PL" sz="1200" b="0" dirty="0">
                          <a:effectLst/>
                          <a:latin typeface="Calibri" panose="020F0502020204030204" pitchFamily="34" charset="0"/>
                          <a:ea typeface="Calibri"/>
                          <a:cs typeface="Calibri" panose="020F0502020204030204" pitchFamily="34" charset="0"/>
                        </a:rPr>
                        <a:t>Erasmus+ </a:t>
                      </a:r>
                      <a:r>
                        <a:rPr lang="pl-PL" sz="1200" b="0" dirty="0" err="1">
                          <a:effectLst/>
                          <a:latin typeface="Calibri" panose="020F0502020204030204" pitchFamily="34" charset="0"/>
                          <a:ea typeface="Calibri"/>
                          <a:cs typeface="Calibri" panose="020F0502020204030204" pitchFamily="34" charset="0"/>
                        </a:rPr>
                        <a:t>short</a:t>
                      </a:r>
                      <a:r>
                        <a:rPr lang="pl-PL" sz="1200" b="0" dirty="0">
                          <a:effectLst/>
                          <a:latin typeface="Calibri" panose="020F0502020204030204" pitchFamily="34" charset="0"/>
                          <a:ea typeface="Calibri"/>
                          <a:cs typeface="Calibri" panose="020F0502020204030204" pitchFamily="34" charset="0"/>
                        </a:rPr>
                        <a:t>-term </a:t>
                      </a:r>
                      <a:r>
                        <a:rPr lang="pl-PL" sz="1200" b="0" dirty="0" err="1">
                          <a:effectLst/>
                          <a:latin typeface="Calibri" panose="020F0502020204030204" pitchFamily="34" charset="0"/>
                          <a:ea typeface="Calibri"/>
                          <a:cs typeface="Calibri" panose="020F0502020204030204" pitchFamily="34" charset="0"/>
                        </a:rPr>
                        <a:t>mobility</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59</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87561504"/>
                  </a:ext>
                </a:extLst>
              </a:tr>
              <a:tr h="335935">
                <a:tc>
                  <a:txBody>
                    <a:bodyPr/>
                    <a:lstStyle/>
                    <a:p>
                      <a:pPr algn="l">
                        <a:spcAft>
                          <a:spcPts val="1000"/>
                        </a:spcAft>
                      </a:pPr>
                      <a:r>
                        <a:rPr lang="pl-PL" sz="1200" b="0" dirty="0">
                          <a:effectLst/>
                          <a:latin typeface="Calibri" panose="020F0502020204030204" pitchFamily="34" charset="0"/>
                          <a:cs typeface="Calibri" panose="020F0502020204030204" pitchFamily="34" charset="0"/>
                        </a:rPr>
                        <a:t>Erasmus+</a:t>
                      </a:r>
                      <a:r>
                        <a:rPr lang="pl-PL" sz="1200" b="0" baseline="0" dirty="0">
                          <a:effectLst/>
                          <a:latin typeface="Calibri" panose="020F0502020204030204" pitchFamily="34" charset="0"/>
                          <a:cs typeface="Calibri" panose="020F0502020204030204" pitchFamily="34" charset="0"/>
                        </a:rPr>
                        <a:t> </a:t>
                      </a:r>
                      <a:r>
                        <a:rPr lang="pl-PL" sz="1200" b="0" baseline="0" dirty="0" err="1">
                          <a:effectLst/>
                          <a:latin typeface="Calibri" panose="020F0502020204030204" pitchFamily="34" charset="0"/>
                          <a:cs typeface="Calibri" panose="020F0502020204030204" pitchFamily="34" charset="0"/>
                        </a:rPr>
                        <a:t>graduate</a:t>
                      </a:r>
                      <a:r>
                        <a:rPr lang="pl-PL" sz="1200" b="0" baseline="0" dirty="0">
                          <a:effectLst/>
                          <a:latin typeface="Calibri" panose="020F0502020204030204" pitchFamily="34" charset="0"/>
                          <a:cs typeface="Calibri" panose="020F0502020204030204" pitchFamily="34" charset="0"/>
                        </a:rPr>
                        <a:t> </a:t>
                      </a:r>
                      <a:r>
                        <a:rPr lang="pl-PL" sz="1200" b="0" baseline="0" dirty="0" err="1">
                          <a:effectLst/>
                          <a:latin typeface="Calibri" panose="020F0502020204030204" pitchFamily="34" charset="0"/>
                          <a:cs typeface="Calibri" panose="020F0502020204030204" pitchFamily="34" charset="0"/>
                        </a:rPr>
                        <a:t>internships</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13</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265306">
                <a:tc>
                  <a:txBody>
                    <a:bodyPr/>
                    <a:lstStyle/>
                    <a:p>
                      <a:pPr algn="l">
                        <a:lnSpc>
                          <a:spcPct val="115000"/>
                        </a:lnSpc>
                        <a:spcAft>
                          <a:spcPts val="0"/>
                        </a:spcAft>
                      </a:pPr>
                      <a:r>
                        <a:rPr lang="pl-PL" sz="1200" b="0" dirty="0">
                          <a:effectLst/>
                          <a:latin typeface="Calibri" panose="020F0502020204030204" pitchFamily="34" charset="0"/>
                          <a:ea typeface="Calibri"/>
                          <a:cs typeface="Calibri" panose="020F0502020204030204" pitchFamily="34" charset="0"/>
                        </a:rPr>
                        <a:t>Exchange</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9</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272263">
                <a:tc>
                  <a:txBody>
                    <a:bodyPr/>
                    <a:lstStyle/>
                    <a:p>
                      <a:pPr algn="l">
                        <a:lnSpc>
                          <a:spcPct val="115000"/>
                        </a:lnSpc>
                        <a:spcAft>
                          <a:spcPts val="0"/>
                        </a:spcAft>
                      </a:pPr>
                      <a:r>
                        <a:rPr lang="pl-PL" sz="1200" b="0" dirty="0">
                          <a:effectLst/>
                          <a:latin typeface="Calibri" panose="020F0502020204030204" pitchFamily="34" charset="0"/>
                          <a:cs typeface="Calibri" panose="020F0502020204030204" pitchFamily="34" charset="0"/>
                        </a:rPr>
                        <a:t>Double </a:t>
                      </a:r>
                      <a:r>
                        <a:rPr lang="pl-PL" sz="1200" b="0" dirty="0" err="1">
                          <a:effectLst/>
                          <a:latin typeface="Calibri" panose="020F0502020204030204" pitchFamily="34" charset="0"/>
                          <a:cs typeface="Calibri" panose="020F0502020204030204" pitchFamily="34" charset="0"/>
                        </a:rPr>
                        <a:t>Diploma</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8</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5285839"/>
                  </a:ext>
                </a:extLst>
              </a:tr>
              <a:tr h="362326">
                <a:tc>
                  <a:txBody>
                    <a:bodyPr/>
                    <a:lstStyle/>
                    <a:p>
                      <a:pPr marL="0" algn="l" defTabSz="914400" rtl="0" eaLnBrk="1" latinLnBrk="0" hangingPunct="1">
                        <a:lnSpc>
                          <a:spcPct val="115000"/>
                        </a:lnSpc>
                        <a:spcAft>
                          <a:spcPts val="1000"/>
                        </a:spcAft>
                      </a:pPr>
                      <a:r>
                        <a:rPr lang="pl-PL" sz="1200" b="1" kern="1200" dirty="0">
                          <a:solidFill>
                            <a:schemeClr val="tx1"/>
                          </a:solidFill>
                          <a:effectLst/>
                          <a:latin typeface="Calibri" panose="020F0502020204030204" pitchFamily="34" charset="0"/>
                          <a:ea typeface="+mn-ea"/>
                          <a:cs typeface="Calibri" panose="020F0502020204030204" pitchFamily="34" charset="0"/>
                        </a:rPr>
                        <a:t>TOGETHER</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339</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53287803"/>
                  </a:ext>
                </a:extLst>
              </a:tr>
            </a:tbl>
          </a:graphicData>
        </a:graphic>
      </p:graphicFrame>
      <p:sp>
        <p:nvSpPr>
          <p:cNvPr id="17"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868579"/>
            <a:ext cx="5563073" cy="359022"/>
          </a:xfrm>
        </p:spPr>
        <p:txBody>
          <a:bodyPr anchor="t">
            <a:normAutofit lnSpcReduction="10000"/>
          </a:bodyPr>
          <a:lstStyle/>
          <a:p>
            <a:pPr>
              <a:spcBef>
                <a:spcPts val="0"/>
              </a:spcBef>
            </a:pPr>
            <a:r>
              <a:rPr lang="pl-PL" sz="1800" b="1" dirty="0" err="1">
                <a:solidFill>
                  <a:schemeClr val="bg1">
                    <a:lumMod val="50000"/>
                  </a:schemeClr>
                </a:solidFill>
              </a:rPr>
              <a:t>Participation</a:t>
            </a:r>
            <a:r>
              <a:rPr lang="en-US" sz="1800" b="1" dirty="0">
                <a:solidFill>
                  <a:schemeClr val="bg1">
                    <a:lumMod val="50000"/>
                  </a:schemeClr>
                </a:solidFill>
              </a:rPr>
              <a:t> of </a:t>
            </a:r>
            <a:r>
              <a:rPr lang="pl-PL" sz="1800" b="1" dirty="0">
                <a:solidFill>
                  <a:schemeClr val="bg1">
                    <a:lumMod val="50000"/>
                  </a:schemeClr>
                </a:solidFill>
              </a:rPr>
              <a:t>the WUST </a:t>
            </a:r>
            <a:r>
              <a:rPr lang="en-US" sz="1800" b="1" dirty="0">
                <a:solidFill>
                  <a:schemeClr val="bg1">
                    <a:lumMod val="50000"/>
                  </a:schemeClr>
                </a:solidFill>
              </a:rPr>
              <a:t>students</a:t>
            </a:r>
            <a:r>
              <a:rPr lang="pl-PL" sz="1800" b="1" dirty="0">
                <a:solidFill>
                  <a:schemeClr val="bg1">
                    <a:lumMod val="50000"/>
                  </a:schemeClr>
                </a:solidFill>
              </a:rPr>
              <a:t> and doc.</a:t>
            </a:r>
          </a:p>
          <a:p>
            <a:pPr>
              <a:spcBef>
                <a:spcPts val="0"/>
              </a:spcBef>
            </a:pPr>
            <a:endParaRPr lang="pl-PL" sz="1600" b="1" kern="1200" cap="all" dirty="0">
              <a:cs typeface="Calibri" pitchFamily="34" charset="0"/>
            </a:endParaRPr>
          </a:p>
        </p:txBody>
      </p:sp>
      <p:graphicFrame>
        <p:nvGraphicFramePr>
          <p:cNvPr id="18" name="Tabela 17"/>
          <p:cNvGraphicFramePr>
            <a:graphicFrameLocks noGrp="1"/>
          </p:cNvGraphicFramePr>
          <p:nvPr>
            <p:extLst>
              <p:ext uri="{D42A27DB-BD31-4B8C-83A1-F6EECF244321}">
                <p14:modId xmlns:p14="http://schemas.microsoft.com/office/powerpoint/2010/main" val="3534481907"/>
              </p:ext>
            </p:extLst>
          </p:nvPr>
        </p:nvGraphicFramePr>
        <p:xfrm>
          <a:off x="1257770" y="4343392"/>
          <a:ext cx="6350398" cy="2392965"/>
        </p:xfrm>
        <a:graphic>
          <a:graphicData uri="http://schemas.openxmlformats.org/drawingml/2006/table">
            <a:tbl>
              <a:tblPr firstRow="1" bandRow="1">
                <a:tableStyleId>{C083E6E3-FA7D-4D7B-A595-EF9225AFEA82}</a:tableStyleId>
              </a:tblPr>
              <a:tblGrid>
                <a:gridCol w="4334174">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tblGrid>
              <a:tr h="329160">
                <a:tc>
                  <a:txBody>
                    <a:bodyPr/>
                    <a:lstStyle/>
                    <a:p>
                      <a:pPr algn="l">
                        <a:spcAft>
                          <a:spcPts val="0"/>
                        </a:spcAft>
                      </a:pPr>
                      <a:r>
                        <a:rPr lang="pl-PL" sz="1200" dirty="0">
                          <a:effectLst/>
                          <a:latin typeface="Calibri" panose="020F0502020204030204" pitchFamily="34" charset="0"/>
                          <a:cs typeface="Calibri" panose="020F0502020204030204" pitchFamily="34" charset="0"/>
                        </a:rPr>
                        <a:t>Erasmus+ </a:t>
                      </a:r>
                      <a:r>
                        <a:rPr lang="pl-PL" sz="1200" dirty="0" err="1">
                          <a:effectLst/>
                          <a:latin typeface="Calibri" panose="020F0502020204030204" pitchFamily="34" charset="0"/>
                          <a:cs typeface="Calibri" panose="020F0502020204030204" pitchFamily="34" charset="0"/>
                        </a:rPr>
                        <a:t>studies</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rtl="0">
                        <a:spcBef>
                          <a:spcPts val="0"/>
                        </a:spcBef>
                        <a:spcAft>
                          <a:spcPts val="0"/>
                        </a:spcAft>
                        <a:buNone/>
                      </a:pPr>
                      <a:r>
                        <a:rPr lang="pl-PL" sz="1400" b="1" u="none" strike="noStrike" cap="none" dirty="0">
                          <a:solidFill>
                            <a:schemeClr val="dk1"/>
                          </a:solidFill>
                          <a:latin typeface="Calibri"/>
                          <a:ea typeface="Calibri"/>
                          <a:cs typeface="Calibri"/>
                          <a:sym typeface="Calibri"/>
                        </a:rPr>
                        <a:t>2023/2024</a:t>
                      </a:r>
                      <a:endParaRPr sz="1400" b="1" u="none" strike="noStrike" cap="none" dirty="0">
                        <a:solidFill>
                          <a:schemeClr val="dk1"/>
                        </a:solidFill>
                        <a:latin typeface="Calibri"/>
                        <a:ea typeface="Calibri"/>
                        <a:cs typeface="Calibri"/>
                        <a:sym typeface="Calibri"/>
                      </a:endParaRP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274800">
                <a:tc>
                  <a:txBody>
                    <a:bodyPr/>
                    <a:lstStyle/>
                    <a:p>
                      <a:pPr algn="l">
                        <a:spcAft>
                          <a:spcPts val="0"/>
                        </a:spcAft>
                      </a:pPr>
                      <a:r>
                        <a:rPr lang="pl-PL" sz="1200" dirty="0">
                          <a:effectLst/>
                          <a:latin typeface="Calibri" panose="020F0502020204030204" pitchFamily="34" charset="0"/>
                        </a:rPr>
                        <a:t>Erasmus+ KA 131</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314</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74800">
                <a:tc>
                  <a:txBody>
                    <a:bodyPr/>
                    <a:lstStyle/>
                    <a:p>
                      <a:pPr algn="l">
                        <a:spcAft>
                          <a:spcPts val="1000"/>
                        </a:spcAft>
                      </a:pPr>
                      <a:r>
                        <a:rPr lang="pl-PL" sz="1200" dirty="0">
                          <a:effectLst/>
                          <a:latin typeface="Calibri" panose="020F0502020204030204" pitchFamily="34" charset="0"/>
                        </a:rPr>
                        <a:t>Erasmus+ </a:t>
                      </a:r>
                      <a:r>
                        <a:rPr lang="pl-PL" sz="1200" dirty="0">
                          <a:effectLst/>
                          <a:latin typeface="Calibri" panose="020F0502020204030204" pitchFamily="34" charset="0"/>
                          <a:ea typeface="Calibri"/>
                          <a:cs typeface="Calibri" panose="020F0502020204030204" pitchFamily="34" charset="0"/>
                        </a:rPr>
                        <a:t>KA 171</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5</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74800">
                <a:tc>
                  <a:txBody>
                    <a:bodyPr/>
                    <a:lstStyle/>
                    <a:p>
                      <a:pPr algn="l">
                        <a:spcAft>
                          <a:spcPts val="1000"/>
                        </a:spcAft>
                      </a:pPr>
                      <a:r>
                        <a:rPr lang="pl-PL" sz="1200" dirty="0" err="1">
                          <a:effectLst/>
                          <a:latin typeface="Calibri" panose="020F0502020204030204" pitchFamily="34" charset="0"/>
                          <a:ea typeface="Calibri"/>
                          <a:cs typeface="Calibri" panose="020F0502020204030204" pitchFamily="34" charset="0"/>
                        </a:rPr>
                        <a:t>Visiting</a:t>
                      </a:r>
                      <a:r>
                        <a:rPr lang="pl-PL" sz="1200" dirty="0">
                          <a:effectLst/>
                          <a:latin typeface="Calibri" panose="020F0502020204030204" pitchFamily="34" charset="0"/>
                          <a:ea typeface="Calibri"/>
                          <a:cs typeface="Calibri" panose="020F0502020204030204" pitchFamily="34" charset="0"/>
                        </a:rPr>
                        <a:t> Student</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0</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85068145"/>
                  </a:ext>
                </a:extLst>
              </a:tr>
              <a:tr h="290203">
                <a:tc>
                  <a:txBody>
                    <a:bodyPr/>
                    <a:lstStyle/>
                    <a:p>
                      <a:pPr algn="l">
                        <a:lnSpc>
                          <a:spcPct val="115000"/>
                        </a:lnSpc>
                        <a:spcAft>
                          <a:spcPts val="0"/>
                        </a:spcAft>
                      </a:pPr>
                      <a:r>
                        <a:rPr lang="pl-PL" sz="1200" dirty="0">
                          <a:effectLst/>
                          <a:latin typeface="Calibri" panose="020F0502020204030204" pitchFamily="34" charset="0"/>
                          <a:ea typeface="Calibri"/>
                          <a:cs typeface="Calibri" panose="020F0502020204030204" pitchFamily="34" charset="0"/>
                        </a:rPr>
                        <a:t>Exchange</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23</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16341">
                <a:tc>
                  <a:txBody>
                    <a:bodyPr/>
                    <a:lstStyle/>
                    <a:p>
                      <a:pPr algn="l">
                        <a:lnSpc>
                          <a:spcPct val="115000"/>
                        </a:lnSpc>
                        <a:spcAft>
                          <a:spcPts val="0"/>
                        </a:spcAft>
                      </a:pPr>
                      <a:r>
                        <a:rPr lang="pl-PL" sz="1200" dirty="0">
                          <a:effectLst/>
                          <a:latin typeface="Calibri" panose="020F0502020204030204" pitchFamily="34" charset="0"/>
                          <a:ea typeface="Calibri"/>
                          <a:cs typeface="Calibri" panose="020F0502020204030204" pitchFamily="34" charset="0"/>
                        </a:rPr>
                        <a:t>Erasmus </a:t>
                      </a:r>
                      <a:r>
                        <a:rPr lang="pl-PL" sz="1200" dirty="0" err="1">
                          <a:effectLst/>
                          <a:latin typeface="Calibri" panose="020F0502020204030204" pitchFamily="34" charset="0"/>
                          <a:ea typeface="Calibri"/>
                          <a:cs typeface="Calibri" panose="020F0502020204030204" pitchFamily="34" charset="0"/>
                        </a:rPr>
                        <a:t>Mundus</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49</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290203">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200" dirty="0">
                          <a:effectLst/>
                          <a:latin typeface="Calibri" panose="020F0502020204030204" pitchFamily="34" charset="0"/>
                          <a:cs typeface="Calibri" panose="020F0502020204030204" pitchFamily="34" charset="0"/>
                        </a:rPr>
                        <a:t>Double </a:t>
                      </a:r>
                      <a:r>
                        <a:rPr lang="pl-PL" sz="1200" dirty="0" err="1">
                          <a:effectLst/>
                          <a:latin typeface="Calibri" panose="020F0502020204030204" pitchFamily="34" charset="0"/>
                          <a:cs typeface="Calibri" panose="020F0502020204030204" pitchFamily="34" charset="0"/>
                        </a:rPr>
                        <a:t>Diploma</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2253287803"/>
                  </a:ext>
                </a:extLst>
              </a:tr>
              <a:tr h="342658">
                <a:tc>
                  <a:txBody>
                    <a:bodyPr/>
                    <a:lstStyle/>
                    <a:p>
                      <a:pPr marL="0" algn="l" defTabSz="914400" rtl="0" eaLnBrk="1" latinLnBrk="0" hangingPunct="1">
                        <a:lnSpc>
                          <a:spcPct val="115000"/>
                        </a:lnSpc>
                        <a:spcAft>
                          <a:spcPts val="1000"/>
                        </a:spcAft>
                      </a:pPr>
                      <a:r>
                        <a:rPr lang="pl-PL" sz="1200" b="1" kern="1200" dirty="0">
                          <a:solidFill>
                            <a:schemeClr val="tx1"/>
                          </a:solidFill>
                          <a:effectLst/>
                          <a:latin typeface="Calibri" panose="020F0502020204030204" pitchFamily="34" charset="0"/>
                          <a:ea typeface="+mn-ea"/>
                          <a:cs typeface="Calibri" panose="020F0502020204030204" pitchFamily="34" charset="0"/>
                        </a:rPr>
                        <a:t>TOGETHER</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9525"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392</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9525"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3207532"/>
                  </a:ext>
                </a:extLst>
              </a:tr>
            </a:tbl>
          </a:graphicData>
        </a:graphic>
      </p:graphicFrame>
      <p:sp>
        <p:nvSpPr>
          <p:cNvPr id="22"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327593" y="3903176"/>
            <a:ext cx="5563073" cy="358791"/>
          </a:xfrm>
        </p:spPr>
        <p:txBody>
          <a:bodyPr anchor="t">
            <a:normAutofit lnSpcReduction="10000"/>
          </a:bodyPr>
          <a:lstStyle/>
          <a:p>
            <a:pPr>
              <a:spcBef>
                <a:spcPts val="0"/>
              </a:spcBef>
            </a:pPr>
            <a:r>
              <a:rPr lang="en-US" sz="1800" b="1" dirty="0">
                <a:solidFill>
                  <a:schemeClr val="bg1">
                    <a:lumMod val="50000"/>
                  </a:schemeClr>
                </a:solidFill>
              </a:rPr>
              <a:t>Arrivals of students and doctoral students</a:t>
            </a:r>
            <a:endParaRPr lang="pl-PL" sz="1800" b="1" dirty="0">
              <a:solidFill>
                <a:schemeClr val="bg1">
                  <a:lumMod val="50000"/>
                </a:schemeClr>
              </a:solidFill>
            </a:endParaRPr>
          </a:p>
        </p:txBody>
      </p:sp>
      <p:pic>
        <p:nvPicPr>
          <p:cNvPr id="25" name="Obraz 2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50267" cy="6858000"/>
          </a:xfrm>
          <a:prstGeom prst="rect">
            <a:avLst/>
          </a:prstGeom>
        </p:spPr>
      </p:pic>
      <p:pic>
        <p:nvPicPr>
          <p:cNvPr id="27" name="Obraz 2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63952" y="121645"/>
            <a:ext cx="2437388" cy="695712"/>
          </a:xfrm>
          <a:prstGeom prst="rect">
            <a:avLst/>
          </a:prstGeom>
        </p:spPr>
      </p:pic>
    </p:spTree>
    <p:extLst>
      <p:ext uri="{BB962C8B-B14F-4D97-AF65-F5344CB8AC3E}">
        <p14:creationId xmlns:p14="http://schemas.microsoft.com/office/powerpoint/2010/main" val="200227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6508"/>
            <a:ext cx="9396537" cy="1077926"/>
          </a:xfrm>
        </p:spPr>
        <p:txBody>
          <a:bodyPr/>
          <a:lstStyle/>
          <a:p>
            <a:pPr>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kern="1200" dirty="0">
                <a:solidFill>
                  <a:srgbClr val="B11D09"/>
                </a:solidFill>
                <a:ea typeface="Microsoft YaHei" pitchFamily="34" charset="-122"/>
                <a:cs typeface="Calibri" pitchFamily="34" charset="0"/>
              </a:rPr>
              <a:t>Program ERASMUS+</a:t>
            </a:r>
          </a:p>
        </p:txBody>
      </p:sp>
      <p:graphicFrame>
        <p:nvGraphicFramePr>
          <p:cNvPr id="10" name="Tabela 9"/>
          <p:cNvGraphicFramePr>
            <a:graphicFrameLocks noGrp="1"/>
          </p:cNvGraphicFramePr>
          <p:nvPr>
            <p:extLst>
              <p:ext uri="{D42A27DB-BD31-4B8C-83A1-F6EECF244321}">
                <p14:modId xmlns:p14="http://schemas.microsoft.com/office/powerpoint/2010/main" val="2749858169"/>
              </p:ext>
            </p:extLst>
          </p:nvPr>
        </p:nvGraphicFramePr>
        <p:xfrm>
          <a:off x="1261261" y="1320247"/>
          <a:ext cx="6058875" cy="2151053"/>
        </p:xfrm>
        <a:graphic>
          <a:graphicData uri="http://schemas.openxmlformats.org/drawingml/2006/table">
            <a:tbl>
              <a:tblPr firstRow="1" bandRow="1">
                <a:tableStyleId>{C083E6E3-FA7D-4D7B-A595-EF9225AFEA82}</a:tableStyleId>
              </a:tblPr>
              <a:tblGrid>
                <a:gridCol w="4039250">
                  <a:extLst>
                    <a:ext uri="{9D8B030D-6E8A-4147-A177-3AD203B41FA5}">
                      <a16:colId xmlns:a16="http://schemas.microsoft.com/office/drawing/2014/main" val="20000"/>
                    </a:ext>
                  </a:extLst>
                </a:gridCol>
                <a:gridCol w="2019625">
                  <a:extLst>
                    <a:ext uri="{9D8B030D-6E8A-4147-A177-3AD203B41FA5}">
                      <a16:colId xmlns:a16="http://schemas.microsoft.com/office/drawing/2014/main" val="20001"/>
                    </a:ext>
                  </a:extLst>
                </a:gridCol>
              </a:tblGrid>
              <a:tr h="313187">
                <a:tc>
                  <a:txBody>
                    <a:bodyPr/>
                    <a:lstStyle/>
                    <a:p>
                      <a:pPr algn="l">
                        <a:spcAft>
                          <a:spcPts val="0"/>
                        </a:spcAft>
                      </a:pPr>
                      <a:r>
                        <a:rPr lang="pl-PL" sz="1400" b="1" dirty="0">
                          <a:solidFill>
                            <a:schemeClr val="tx1"/>
                          </a:solidFill>
                          <a:effectLst/>
                          <a:latin typeface="Calibri" panose="020F0502020204030204" pitchFamily="34" charset="0"/>
                        </a:rPr>
                        <a:t>PROGRAM</a:t>
                      </a:r>
                      <a:endParaRPr lang="pl-PL" sz="1400" b="1" dirty="0">
                        <a:solidFill>
                          <a:schemeClr val="tx1"/>
                        </a:solidFill>
                        <a:effectLst/>
                        <a:latin typeface="Calibri" panose="020F0502020204030204" pitchFamily="34" charset="0"/>
                        <a:ea typeface="Calibri"/>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2023/2024</a:t>
                      </a:r>
                      <a:endParaRPr lang="pl-PL" b="1"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287377">
                <a:tc>
                  <a:txBody>
                    <a:bodyPr/>
                    <a:lstStyle/>
                    <a:p>
                      <a:pPr algn="l">
                        <a:spcAft>
                          <a:spcPts val="0"/>
                        </a:spcAft>
                      </a:pPr>
                      <a:r>
                        <a:rPr lang="pl-PL" sz="1200" dirty="0">
                          <a:effectLst/>
                          <a:latin typeface="Calibri" panose="020F0502020204030204" pitchFamily="34" charset="0"/>
                        </a:rPr>
                        <a:t>Erasmus+ KA103 (</a:t>
                      </a:r>
                      <a:r>
                        <a:rPr lang="pl-PL" sz="1200" dirty="0" err="1">
                          <a:effectLst/>
                          <a:latin typeface="Calibri" panose="020F0502020204030204" pitchFamily="34" charset="0"/>
                        </a:rPr>
                        <a:t>lectures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4</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54472">
                <a:tc>
                  <a:txBody>
                    <a:bodyPr/>
                    <a:lstStyle/>
                    <a:p>
                      <a:pPr algn="l">
                        <a:spcAft>
                          <a:spcPts val="0"/>
                        </a:spcAft>
                      </a:pPr>
                      <a:r>
                        <a:rPr lang="pl-PL" sz="1200" dirty="0">
                          <a:effectLst/>
                          <a:latin typeface="Calibri" panose="020F0502020204030204" pitchFamily="34" charset="0"/>
                        </a:rPr>
                        <a:t>Erasmus+ KA103 (</a:t>
                      </a:r>
                      <a:r>
                        <a:rPr lang="pl-PL" sz="1200" dirty="0" err="1">
                          <a:effectLst/>
                          <a:latin typeface="Calibri" panose="020F0502020204030204" pitchFamily="34" charset="0"/>
                        </a:rPr>
                        <a:t>training</a:t>
                      </a:r>
                      <a:r>
                        <a:rPr lang="pl-PL" sz="1200" dirty="0">
                          <a:effectLst/>
                          <a:latin typeface="Calibri" panose="020F0502020204030204" pitchFamily="34" charset="0"/>
                        </a:rPr>
                        <a:t> </a:t>
                      </a:r>
                      <a:r>
                        <a:rPr lang="pl-PL" sz="1200" dirty="0" err="1">
                          <a:effectLst/>
                          <a:latin typeface="Calibri" panose="020F0502020204030204" pitchFamily="34" charset="0"/>
                        </a:rPr>
                        <a:t>arrivals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10</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72693">
                <a:tc>
                  <a:txBody>
                    <a:bodyPr/>
                    <a:lstStyle/>
                    <a:p>
                      <a:pPr marL="0" marR="0" indent="0" algn="l" defTabSz="914400" rtl="0" eaLnBrk="1" fontAlgn="auto" latinLnBrk="0" hangingPunct="1">
                        <a:lnSpc>
                          <a:spcPct val="100000"/>
                        </a:lnSpc>
                        <a:spcBef>
                          <a:spcPts val="0"/>
                        </a:spcBef>
                        <a:spcAft>
                          <a:spcPts val="1000"/>
                        </a:spcAft>
                        <a:buClrTx/>
                        <a:buSzTx/>
                        <a:buFontTx/>
                        <a:buNone/>
                        <a:tabLst/>
                        <a:defRPr/>
                      </a:pPr>
                      <a:r>
                        <a:rPr lang="pl-PL" sz="1200" dirty="0">
                          <a:effectLst/>
                          <a:latin typeface="Calibri" panose="020F0502020204030204" pitchFamily="34" charset="0"/>
                        </a:rPr>
                        <a:t>Erasmus+ KA107 (</a:t>
                      </a:r>
                      <a:r>
                        <a:rPr lang="pl-PL" sz="1200" dirty="0" err="1">
                          <a:effectLst/>
                          <a:latin typeface="Calibri" panose="020F0502020204030204" pitchFamily="34" charset="0"/>
                        </a:rPr>
                        <a:t>lectures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496764">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200" dirty="0">
                          <a:effectLst/>
                          <a:latin typeface="Calibri" panose="020F0502020204030204" pitchFamily="34" charset="0"/>
                        </a:rPr>
                        <a:t>Erasmus+ KA107 (</a:t>
                      </a:r>
                      <a:r>
                        <a:rPr lang="pl-PL" sz="1200" dirty="0" err="1">
                          <a:effectLst/>
                          <a:latin typeface="Calibri" panose="020F0502020204030204" pitchFamily="34" charset="0"/>
                        </a:rPr>
                        <a:t>training</a:t>
                      </a:r>
                      <a:r>
                        <a:rPr lang="pl-PL" sz="1200" dirty="0">
                          <a:effectLst/>
                          <a:latin typeface="Calibri" panose="020F0502020204030204" pitchFamily="34" charset="0"/>
                        </a:rPr>
                        <a:t> </a:t>
                      </a:r>
                      <a:r>
                        <a:rPr lang="pl-PL" sz="1200" dirty="0" err="1">
                          <a:effectLst/>
                          <a:latin typeface="Calibri" panose="020F0502020204030204" pitchFamily="34" charset="0"/>
                        </a:rPr>
                        <a:t>arrivals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11</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324933">
                <a:tc>
                  <a:txBody>
                    <a:bodyPr/>
                    <a:lstStyle/>
                    <a:p>
                      <a:pPr marL="0" algn="l" defTabSz="914400" rtl="0" eaLnBrk="1" latinLnBrk="0" hangingPunct="1">
                        <a:lnSpc>
                          <a:spcPct val="115000"/>
                        </a:lnSpc>
                        <a:spcAft>
                          <a:spcPts val="1000"/>
                        </a:spcAft>
                      </a:pPr>
                      <a:r>
                        <a:rPr lang="pl-PL" sz="1200" b="1" kern="1200" dirty="0">
                          <a:solidFill>
                            <a:schemeClr val="tx1"/>
                          </a:solidFill>
                          <a:effectLst/>
                          <a:latin typeface="Calibri" panose="020F0502020204030204" pitchFamily="34" charset="0"/>
                          <a:ea typeface="+mn-ea"/>
                          <a:cs typeface="Calibri" panose="020F0502020204030204" pitchFamily="34" charset="0"/>
                        </a:rPr>
                        <a:t>TOGETHER</a:t>
                      </a: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27 </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5285839"/>
                  </a:ext>
                </a:extLst>
              </a:tr>
            </a:tbl>
          </a:graphicData>
        </a:graphic>
      </p:graphicFrame>
      <p:sp>
        <p:nvSpPr>
          <p:cNvPr id="14"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56344" y="891907"/>
            <a:ext cx="5563073" cy="359022"/>
          </a:xfrm>
        </p:spPr>
        <p:txBody>
          <a:bodyPr anchor="t">
            <a:normAutofit lnSpcReduction="10000"/>
          </a:bodyPr>
          <a:lstStyle/>
          <a:p>
            <a:pPr>
              <a:spcBef>
                <a:spcPts val="0"/>
              </a:spcBef>
            </a:pPr>
            <a:r>
              <a:rPr lang="pl-PL" sz="1800" b="1" dirty="0">
                <a:solidFill>
                  <a:schemeClr val="bg1">
                    <a:lumMod val="50000"/>
                  </a:schemeClr>
                </a:solidFill>
              </a:rPr>
              <a:t>Staff </a:t>
            </a:r>
            <a:r>
              <a:rPr lang="pl-PL" sz="1800" b="1" dirty="0" err="1">
                <a:solidFill>
                  <a:schemeClr val="bg1">
                    <a:lumMod val="50000"/>
                  </a:schemeClr>
                </a:solidFill>
              </a:rPr>
              <a:t>arrivals</a:t>
            </a:r>
            <a:endParaRPr lang="pl-PL" sz="1800" b="1" dirty="0">
              <a:solidFill>
                <a:schemeClr val="bg1">
                  <a:lumMod val="50000"/>
                </a:schemeClr>
              </a:solidFill>
            </a:endParaRPr>
          </a:p>
        </p:txBody>
      </p:sp>
      <p:graphicFrame>
        <p:nvGraphicFramePr>
          <p:cNvPr id="15" name="Tabela 14"/>
          <p:cNvGraphicFramePr>
            <a:graphicFrameLocks noGrp="1"/>
          </p:cNvGraphicFramePr>
          <p:nvPr>
            <p:extLst>
              <p:ext uri="{D42A27DB-BD31-4B8C-83A1-F6EECF244321}">
                <p14:modId xmlns:p14="http://schemas.microsoft.com/office/powerpoint/2010/main" val="1299450691"/>
              </p:ext>
            </p:extLst>
          </p:nvPr>
        </p:nvGraphicFramePr>
        <p:xfrm>
          <a:off x="1249669" y="4005068"/>
          <a:ext cx="6070467" cy="2158179"/>
        </p:xfrm>
        <a:graphic>
          <a:graphicData uri="http://schemas.openxmlformats.org/drawingml/2006/table">
            <a:tbl>
              <a:tblPr firstRow="1" bandRow="1">
                <a:tableStyleId>{C083E6E3-FA7D-4D7B-A595-EF9225AFEA82}</a:tableStyleId>
              </a:tblPr>
              <a:tblGrid>
                <a:gridCol w="4005233">
                  <a:extLst>
                    <a:ext uri="{9D8B030D-6E8A-4147-A177-3AD203B41FA5}">
                      <a16:colId xmlns:a16="http://schemas.microsoft.com/office/drawing/2014/main" val="20000"/>
                    </a:ext>
                  </a:extLst>
                </a:gridCol>
                <a:gridCol w="2065234">
                  <a:extLst>
                    <a:ext uri="{9D8B030D-6E8A-4147-A177-3AD203B41FA5}">
                      <a16:colId xmlns:a16="http://schemas.microsoft.com/office/drawing/2014/main" val="20001"/>
                    </a:ext>
                  </a:extLst>
                </a:gridCol>
              </a:tblGrid>
              <a:tr h="309982">
                <a:tc>
                  <a:txBody>
                    <a:bodyPr/>
                    <a:lstStyle/>
                    <a:p>
                      <a:pPr algn="l">
                        <a:spcAft>
                          <a:spcPts val="0"/>
                        </a:spcAft>
                      </a:pPr>
                      <a:r>
                        <a:rPr lang="pl-PL" sz="1400" dirty="0">
                          <a:solidFill>
                            <a:schemeClr val="tx1"/>
                          </a:solidFill>
                          <a:effectLst/>
                          <a:latin typeface="Calibri" panose="020F0502020204030204" pitchFamily="34" charset="0"/>
                        </a:rPr>
                        <a:t>PROGRAM</a:t>
                      </a:r>
                      <a:endParaRPr lang="pl-PL" sz="1400" dirty="0">
                        <a:solidFill>
                          <a:schemeClr val="tx1"/>
                        </a:solidFill>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2023/2024</a:t>
                      </a:r>
                      <a:endParaRPr lang="pl-PL" b="1"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270113">
                <a:tc>
                  <a:txBody>
                    <a:bodyPr/>
                    <a:lstStyle/>
                    <a:p>
                      <a:pPr algn="l">
                        <a:spcAft>
                          <a:spcPts val="0"/>
                        </a:spcAft>
                      </a:pPr>
                      <a:r>
                        <a:rPr lang="pl-PL" sz="1200" dirty="0">
                          <a:effectLst/>
                          <a:latin typeface="Calibri" panose="020F0502020204030204" pitchFamily="34" charset="0"/>
                        </a:rPr>
                        <a:t>Erasmus+ KA103 (wykłady)</a:t>
                      </a:r>
                      <a:endParaRPr lang="pl-PL" sz="1200" dirty="0">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72</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52820">
                <a:tc>
                  <a:txBody>
                    <a:bodyPr/>
                    <a:lstStyle/>
                    <a:p>
                      <a:pPr algn="l">
                        <a:spcAft>
                          <a:spcPts val="0"/>
                        </a:spcAft>
                      </a:pPr>
                      <a:r>
                        <a:rPr lang="pl-PL" sz="1200" dirty="0">
                          <a:effectLst/>
                          <a:latin typeface="Calibri" panose="020F0502020204030204" pitchFamily="34" charset="0"/>
                        </a:rPr>
                        <a:t>Erasmus+ KA103 </a:t>
                      </a:r>
                      <a:br>
                        <a:rPr lang="pl-PL" sz="1200" dirty="0">
                          <a:effectLst/>
                          <a:latin typeface="Calibri" panose="020F0502020204030204" pitchFamily="34" charset="0"/>
                        </a:rPr>
                      </a:br>
                      <a:r>
                        <a:rPr lang="pl-PL" sz="1200" dirty="0">
                          <a:effectLst/>
                          <a:latin typeface="Calibri" panose="020F0502020204030204" pitchFamily="34" charset="0"/>
                        </a:rPr>
                        <a:t>(wyjazdy</a:t>
                      </a:r>
                      <a:r>
                        <a:rPr lang="pl-PL" sz="1200" baseline="0" dirty="0">
                          <a:effectLst/>
                          <a:latin typeface="Calibri" panose="020F0502020204030204" pitchFamily="34" charset="0"/>
                        </a:rPr>
                        <a:t> szkoleniowe</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178</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70113">
                <a:tc>
                  <a:txBody>
                    <a:bodyPr/>
                    <a:lstStyle/>
                    <a:p>
                      <a:pPr marL="0" marR="0" indent="0" algn="l" defTabSz="914400" rtl="0" eaLnBrk="1" fontAlgn="auto" latinLnBrk="0" hangingPunct="1">
                        <a:lnSpc>
                          <a:spcPct val="100000"/>
                        </a:lnSpc>
                        <a:spcBef>
                          <a:spcPts val="0"/>
                        </a:spcBef>
                        <a:spcAft>
                          <a:spcPts val="1000"/>
                        </a:spcAft>
                        <a:buClrTx/>
                        <a:buSzTx/>
                        <a:buFontTx/>
                        <a:buNone/>
                        <a:tabLst/>
                        <a:defRPr/>
                      </a:pPr>
                      <a:r>
                        <a:rPr lang="pl-PL" sz="1200" dirty="0">
                          <a:effectLst/>
                          <a:latin typeface="Calibri" panose="020F0502020204030204" pitchFamily="34" charset="0"/>
                        </a:rPr>
                        <a:t>Erasmus+ KA107 (wykłady)</a:t>
                      </a:r>
                      <a:endParaRPr lang="pl-PL" sz="1200" dirty="0">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0</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49532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200" dirty="0">
                          <a:effectLst/>
                          <a:latin typeface="Calibri" panose="020F0502020204030204" pitchFamily="34" charset="0"/>
                        </a:rPr>
                        <a:t>Erasmus+ KA103</a:t>
                      </a:r>
                      <a:br>
                        <a:rPr lang="pl-PL" sz="1200" dirty="0">
                          <a:effectLst/>
                          <a:latin typeface="Calibri" panose="020F0502020204030204" pitchFamily="34" charset="0"/>
                        </a:rPr>
                      </a:br>
                      <a:r>
                        <a:rPr lang="pl-PL" sz="1200" dirty="0">
                          <a:effectLst/>
                          <a:latin typeface="Calibri" panose="020F0502020204030204" pitchFamily="34" charset="0"/>
                        </a:rPr>
                        <a:t> (wyjazdy</a:t>
                      </a:r>
                      <a:r>
                        <a:rPr lang="pl-PL" sz="1200" baseline="0" dirty="0">
                          <a:effectLst/>
                          <a:latin typeface="Calibri" panose="020F0502020204030204" pitchFamily="34" charset="0"/>
                        </a:rPr>
                        <a:t> szkoleniowe</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0</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358420">
                <a:tc>
                  <a:txBody>
                    <a:bodyPr/>
                    <a:lstStyle/>
                    <a:p>
                      <a:pPr marL="0" algn="l" defTabSz="914400" rtl="0" eaLnBrk="1" latinLnBrk="0" hangingPunct="1">
                        <a:lnSpc>
                          <a:spcPct val="115000"/>
                        </a:lnSpc>
                        <a:spcAft>
                          <a:spcPts val="1000"/>
                        </a:spcAft>
                      </a:pPr>
                      <a:r>
                        <a:rPr lang="pl-PL" sz="1200" b="1" kern="1200" dirty="0">
                          <a:solidFill>
                            <a:schemeClr val="tx1"/>
                          </a:solidFill>
                          <a:effectLst/>
                          <a:latin typeface="Calibri" panose="020F0502020204030204" pitchFamily="34" charset="0"/>
                          <a:ea typeface="+mn-ea"/>
                          <a:cs typeface="Calibri" panose="020F0502020204030204" pitchFamily="34" charset="0"/>
                        </a:rPr>
                        <a:t>TOGETHER</a:t>
                      </a: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250</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53287803"/>
                  </a:ext>
                </a:extLst>
              </a:tr>
            </a:tbl>
          </a:graphicData>
        </a:graphic>
      </p:graphicFrame>
      <p:sp>
        <p:nvSpPr>
          <p:cNvPr id="19"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3649185"/>
            <a:ext cx="5563073" cy="591892"/>
          </a:xfrm>
        </p:spPr>
        <p:txBody>
          <a:bodyPr anchor="t">
            <a:normAutofit/>
          </a:bodyPr>
          <a:lstStyle/>
          <a:p>
            <a:pPr>
              <a:spcBef>
                <a:spcPts val="0"/>
              </a:spcBef>
            </a:pPr>
            <a:r>
              <a:rPr lang="pl-PL" sz="1800" b="1" dirty="0">
                <a:solidFill>
                  <a:schemeClr val="bg1">
                    <a:lumMod val="50000"/>
                  </a:schemeClr>
                </a:solidFill>
              </a:rPr>
              <a:t>Staff </a:t>
            </a:r>
            <a:r>
              <a:rPr lang="pl-PL" sz="1800" b="1" dirty="0" err="1">
                <a:solidFill>
                  <a:schemeClr val="bg1">
                    <a:lumMod val="50000"/>
                  </a:schemeClr>
                </a:solidFill>
              </a:rPr>
              <a:t>travels</a:t>
            </a:r>
            <a:endParaRPr lang="pl-PL" sz="1800" b="1" dirty="0">
              <a:solidFill>
                <a:schemeClr val="bg1">
                  <a:lumMod val="50000"/>
                </a:schemeClr>
              </a:solidFill>
            </a:endParaRPr>
          </a:p>
        </p:txBody>
      </p:sp>
      <p:pic>
        <p:nvPicPr>
          <p:cNvPr id="23" name="Obraz 2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69157" y="0"/>
            <a:ext cx="3922843" cy="6864508"/>
          </a:xfrm>
          <a:prstGeom prst="rect">
            <a:avLst/>
          </a:prstGeom>
        </p:spPr>
      </p:pic>
      <p:pic>
        <p:nvPicPr>
          <p:cNvPr id="16" name="Obraz 15">
            <a:extLst>
              <a:ext uri="{FF2B5EF4-FFF2-40B4-BE49-F238E27FC236}">
                <a16:creationId xmlns:a16="http://schemas.microsoft.com/office/drawing/2014/main" id="{531E5042-C7F4-4566-8D77-F7CC64A5F40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63952" y="121645"/>
            <a:ext cx="2437388" cy="695712"/>
          </a:xfrm>
          <a:prstGeom prst="rect">
            <a:avLst/>
          </a:prstGeom>
        </p:spPr>
      </p:pic>
    </p:spTree>
    <p:extLst>
      <p:ext uri="{BB962C8B-B14F-4D97-AF65-F5344CB8AC3E}">
        <p14:creationId xmlns:p14="http://schemas.microsoft.com/office/powerpoint/2010/main" val="1269898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10000" contrast="-6000"/>
                    </a14:imgEffect>
                  </a14:imgLayer>
                </a14:imgProps>
              </a:ext>
              <a:ext uri="{28A0092B-C50C-407E-A947-70E740481C1C}">
                <a14:useLocalDpi xmlns:a14="http://schemas.microsoft.com/office/drawing/2010/main"/>
              </a:ext>
            </a:extLst>
          </a:blip>
          <a:srcRect/>
          <a:stretch/>
        </p:blipFill>
        <p:spPr>
          <a:xfrm>
            <a:off x="843272" y="0"/>
            <a:ext cx="11348728" cy="6857999"/>
          </a:xfrm>
          <a:prstGeom prst="rect">
            <a:avLst/>
          </a:prstGeom>
        </p:spPr>
      </p:pic>
      <p:grpSp>
        <p:nvGrpSpPr>
          <p:cNvPr id="9" name="Grupa 8">
            <a:extLst>
              <a:ext uri="{FF2B5EF4-FFF2-40B4-BE49-F238E27FC236}">
                <a16:creationId xmlns:a16="http://schemas.microsoft.com/office/drawing/2014/main" id="{E11EFB2B-5EEC-4DF6-B45F-8B522E5F5B7E}"/>
              </a:ext>
            </a:extLst>
          </p:cNvPr>
          <p:cNvGrpSpPr/>
          <p:nvPr/>
        </p:nvGrpSpPr>
        <p:grpSpPr>
          <a:xfrm>
            <a:off x="843272" y="415818"/>
            <a:ext cx="11363789" cy="1388642"/>
            <a:chOff x="828211" y="216753"/>
            <a:chExt cx="11363789" cy="1388642"/>
          </a:xfrm>
        </p:grpSpPr>
        <p:sp>
          <p:nvSpPr>
            <p:cNvPr id="10" name="Prostokąt 9">
              <a:extLst>
                <a:ext uri="{FF2B5EF4-FFF2-40B4-BE49-F238E27FC236}">
                  <a16:creationId xmlns:a16="http://schemas.microsoft.com/office/drawing/2014/main" id="{0B5390F3-2BE1-472B-BD62-EC5B381ED7BD}"/>
                </a:ext>
              </a:extLst>
            </p:cNvPr>
            <p:cNvSpPr/>
            <p:nvPr/>
          </p:nvSpPr>
          <p:spPr>
            <a:xfrm>
              <a:off x="828211" y="216753"/>
              <a:ext cx="11363789" cy="1369299"/>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1" name="Text Box 1">
              <a:extLst>
                <a:ext uri="{FF2B5EF4-FFF2-40B4-BE49-F238E27FC236}">
                  <a16:creationId xmlns:a16="http://schemas.microsoft.com/office/drawing/2014/main" id="{56A9EA7D-E1BE-4C38-9CD8-63FD41E21318}"/>
                </a:ext>
              </a:extLst>
            </p:cNvPr>
            <p:cNvSpPr txBox="1">
              <a:spLocks noChangeArrowheads="1"/>
            </p:cNvSpPr>
            <p:nvPr/>
          </p:nvSpPr>
          <p:spPr bwMode="auto">
            <a:xfrm>
              <a:off x="1832467" y="236096"/>
              <a:ext cx="9145016" cy="13692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ClrTx/>
                <a:buFontTx/>
                <a:buNone/>
              </a:pPr>
              <a:r>
                <a:rPr lang="en-US" altLang="pl-PL" sz="4000" b="1" cap="all" dirty="0">
                  <a:solidFill>
                    <a:schemeClr val="bg1"/>
                  </a:solidFill>
                  <a:latin typeface="Calibri" pitchFamily="34" charset="0"/>
                  <a:cs typeface="Calibri" pitchFamily="34" charset="0"/>
                </a:rPr>
                <a:t>WROCŁAW</a:t>
              </a:r>
              <a:r>
                <a:rPr lang="en-US" altLang="pl-PL" sz="4000" b="1" dirty="0">
                  <a:latin typeface="Calibri" pitchFamily="34" charset="0"/>
                  <a:cs typeface="Calibri" pitchFamily="34" charset="0"/>
                </a:rPr>
                <a:t> </a:t>
              </a:r>
              <a:r>
                <a:rPr lang="en-US" altLang="pl-PL" sz="4000" b="1" cap="all" dirty="0">
                  <a:solidFill>
                    <a:schemeClr val="bg1"/>
                  </a:solidFill>
                  <a:latin typeface="Calibri" pitchFamily="34" charset="0"/>
                  <a:cs typeface="Calibri" pitchFamily="34" charset="0"/>
                </a:rPr>
                <a:t>UNIVERSITY OF SCIENCE </a:t>
              </a:r>
            </a:p>
            <a:p>
              <a:pPr algn="ctr" eaLnBrk="1" hangingPunct="1">
                <a:spcBef>
                  <a:spcPct val="0"/>
                </a:spcBef>
                <a:buClrTx/>
                <a:buFontTx/>
                <a:buNone/>
              </a:pPr>
              <a:r>
                <a:rPr lang="en-US" altLang="pl-PL" sz="4000" b="1" cap="all" dirty="0">
                  <a:solidFill>
                    <a:schemeClr val="bg1"/>
                  </a:solidFill>
                  <a:latin typeface="Calibri" pitchFamily="34" charset="0"/>
                  <a:cs typeface="Calibri" pitchFamily="34" charset="0"/>
                </a:rPr>
                <a:t>AND TECHNOLOGY FOR THE </a:t>
              </a:r>
              <a:r>
                <a:rPr lang="pl-PL" altLang="pl-PL" sz="4000" b="1" cap="all" dirty="0">
                  <a:solidFill>
                    <a:schemeClr val="bg1"/>
                  </a:solidFill>
                  <a:latin typeface="Calibri" pitchFamily="34" charset="0"/>
                  <a:cs typeface="Calibri" pitchFamily="34" charset="0"/>
                </a:rPr>
                <a:t>YOUTH</a:t>
              </a:r>
              <a:endParaRPr lang="en-US" altLang="pl-PL" sz="4000" b="1" cap="all" dirty="0">
                <a:solidFill>
                  <a:schemeClr val="bg1"/>
                </a:solidFill>
                <a:latin typeface="Calibri" pitchFamily="34" charset="0"/>
                <a:cs typeface="Calibri" pitchFamily="34" charset="0"/>
              </a:endParaRPr>
            </a:p>
            <a:p>
              <a:pPr algn="ctr" eaLnBrk="1" hangingPunct="1">
                <a:spcBef>
                  <a:spcPct val="0"/>
                </a:spcBef>
                <a:buFontTx/>
                <a:buNone/>
              </a:pPr>
              <a:endParaRPr lang="pl-PL" altLang="pl-PL" sz="4000" b="1" cap="all" dirty="0"/>
            </a:p>
          </p:txBody>
        </p:sp>
      </p:grpSp>
    </p:spTree>
    <p:extLst>
      <p:ext uri="{BB962C8B-B14F-4D97-AF65-F5344CB8AC3E}">
        <p14:creationId xmlns:p14="http://schemas.microsoft.com/office/powerpoint/2010/main" val="219457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2" name="Rectangle 2"/>
          <p:cNvSpPr txBox="1">
            <a:spLocks/>
          </p:cNvSpPr>
          <p:nvPr/>
        </p:nvSpPr>
        <p:spPr>
          <a:xfrm>
            <a:off x="1273052" y="0"/>
            <a:ext cx="6696743" cy="1268760"/>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en-US" altLang="pl-PL" sz="3200" b="1" dirty="0" err="1">
                <a:solidFill>
                  <a:srgbClr val="C00000"/>
                </a:solidFill>
              </a:rPr>
              <a:t>Wrocław</a:t>
            </a:r>
            <a:r>
              <a:rPr lang="en-US" altLang="pl-PL" sz="3200" b="1" dirty="0">
                <a:solidFill>
                  <a:srgbClr val="C00000"/>
                </a:solidFill>
              </a:rPr>
              <a:t> University of Science </a:t>
            </a:r>
            <a:br>
              <a:rPr lang="pl-PL" altLang="pl-PL" sz="3200" b="1" dirty="0">
                <a:solidFill>
                  <a:srgbClr val="C00000"/>
                </a:solidFill>
              </a:rPr>
            </a:br>
            <a:r>
              <a:rPr lang="en-US" altLang="pl-PL" sz="3200" b="1" dirty="0">
                <a:solidFill>
                  <a:srgbClr val="C00000"/>
                </a:solidFill>
              </a:rPr>
              <a:t>and Technology for the </a:t>
            </a:r>
            <a:r>
              <a:rPr lang="pl-PL" altLang="pl-PL" sz="3200" b="1" dirty="0" err="1">
                <a:solidFill>
                  <a:srgbClr val="C00000"/>
                </a:solidFill>
              </a:rPr>
              <a:t>youth</a:t>
            </a:r>
            <a:endParaRPr lang="en-US" altLang="pl-PL" sz="3200" b="1" dirty="0">
              <a:solidFill>
                <a:srgbClr val="C00000"/>
              </a:solidFill>
            </a:endParaRPr>
          </a:p>
        </p:txBody>
      </p:sp>
      <p:sp>
        <p:nvSpPr>
          <p:cNvPr id="3" name="Rectangle 3"/>
          <p:cNvSpPr>
            <a:spLocks noGrp="1"/>
          </p:cNvSpPr>
          <p:nvPr>
            <p:ph type="body" idx="1"/>
          </p:nvPr>
        </p:nvSpPr>
        <p:spPr>
          <a:xfrm>
            <a:off x="1273052" y="1628800"/>
            <a:ext cx="5904656" cy="3960440"/>
          </a:xfrm>
        </p:spPr>
        <p:txBody>
          <a:bodyPr>
            <a:noAutofit/>
          </a:bodyPr>
          <a:lstStyle/>
          <a:p>
            <a:pPr marL="571500" indent="-571500" defTabSz="540000">
              <a:spcBef>
                <a:spcPts val="600"/>
              </a:spcBef>
              <a:buClr>
                <a:srgbClr val="C00000"/>
              </a:buClr>
              <a:buFont typeface="Arial" panose="020B0604020202020204" pitchFamily="34" charset="0"/>
              <a:buChar char="•"/>
            </a:pPr>
            <a:r>
              <a:rPr lang="en-US" altLang="pl-PL" sz="1800" dirty="0"/>
              <a:t>Open days </a:t>
            </a:r>
          </a:p>
          <a:p>
            <a:pPr marL="571500" indent="-571500" defTabSz="540000">
              <a:spcBef>
                <a:spcPts val="600"/>
              </a:spcBef>
              <a:buClr>
                <a:srgbClr val="C00000"/>
              </a:buClr>
              <a:buFont typeface="Arial" panose="020B0604020202020204" pitchFamily="34" charset="0"/>
              <a:buChar char="•"/>
            </a:pPr>
            <a:r>
              <a:rPr lang="en-US" altLang="pl-PL" sz="1800" dirty="0"/>
              <a:t>Team programming contests</a:t>
            </a:r>
          </a:p>
          <a:p>
            <a:pPr marL="571500" indent="-571500" defTabSz="540000">
              <a:spcBef>
                <a:spcPts val="600"/>
              </a:spcBef>
              <a:buClr>
                <a:srgbClr val="C00000"/>
              </a:buClr>
              <a:buFont typeface="Arial" panose="020B0604020202020204" pitchFamily="34" charset="0"/>
              <a:buChar char="•"/>
            </a:pPr>
            <a:r>
              <a:rPr lang="en-US" altLang="pl-PL" sz="1800" dirty="0"/>
              <a:t>Competition</a:t>
            </a:r>
            <a:r>
              <a:rPr lang="pl-PL" altLang="pl-PL" sz="1800" dirty="0"/>
              <a:t> </a:t>
            </a:r>
            <a:r>
              <a:rPr lang="en-US" altLang="pl-PL" sz="1800" dirty="0"/>
              <a:t>in </a:t>
            </a:r>
            <a:r>
              <a:rPr lang="en-US" altLang="pl-PL" sz="1800" dirty="0" err="1"/>
              <a:t>maths</a:t>
            </a:r>
            <a:r>
              <a:rPr lang="en-US" altLang="pl-PL" sz="1800" dirty="0"/>
              <a:t> and logic games</a:t>
            </a:r>
          </a:p>
          <a:p>
            <a:pPr marL="571500" indent="-571500" defTabSz="540000">
              <a:spcBef>
                <a:spcPts val="600"/>
              </a:spcBef>
              <a:buClr>
                <a:srgbClr val="C00000"/>
              </a:buClr>
              <a:buFont typeface="Arial" panose="020B0604020202020204" pitchFamily="34" charset="0"/>
              <a:buChar char="•"/>
            </a:pPr>
            <a:r>
              <a:rPr lang="en-US" altLang="pl-PL" sz="1800" dirty="0"/>
              <a:t>Chemistry contest</a:t>
            </a:r>
          </a:p>
          <a:p>
            <a:pPr marL="571500" indent="-571500" defTabSz="540000">
              <a:spcBef>
                <a:spcPts val="600"/>
              </a:spcBef>
              <a:buClr>
                <a:srgbClr val="C00000"/>
              </a:buClr>
              <a:buFont typeface="Arial" panose="020B0604020202020204" pitchFamily="34" charset="0"/>
              <a:buChar char="•"/>
            </a:pPr>
            <a:r>
              <a:rPr lang="en-US" altLang="pl-PL" sz="1800" dirty="0"/>
              <a:t>Young Researchers Academy</a:t>
            </a:r>
            <a:endParaRPr lang="pl-PL" altLang="pl-PL" sz="1800" dirty="0"/>
          </a:p>
          <a:p>
            <a:pPr marL="571500" indent="-571500" defTabSz="540000">
              <a:spcBef>
                <a:spcPts val="600"/>
              </a:spcBef>
              <a:buClr>
                <a:srgbClr val="C00000"/>
              </a:buClr>
              <a:buFont typeface="Arial" panose="020B0604020202020204" pitchFamily="34" charset="0"/>
              <a:buChar char="•"/>
            </a:pPr>
            <a:r>
              <a:rPr lang="pl-PL" altLang="pl-PL" sz="1800" dirty="0"/>
              <a:t>Courses for </a:t>
            </a:r>
            <a:r>
              <a:rPr lang="pl-PL" altLang="pl-PL" sz="1800" dirty="0" err="1"/>
              <a:t>candidates</a:t>
            </a:r>
            <a:endParaRPr lang="en-US" altLang="pl-PL" sz="1800" dirty="0"/>
          </a:p>
          <a:p>
            <a:pPr marL="571500" indent="-571500" defTabSz="540000">
              <a:spcBef>
                <a:spcPts val="600"/>
              </a:spcBef>
              <a:buClr>
                <a:srgbClr val="C00000"/>
              </a:buClr>
              <a:buFont typeface="Arial" panose="020B0604020202020204" pitchFamily="34" charset="0"/>
              <a:buChar char="•"/>
            </a:pPr>
            <a:r>
              <a:rPr lang="en-US" altLang="pl-PL" sz="1800" dirty="0"/>
              <a:t>Cooperation with secondary schools</a:t>
            </a:r>
            <a:endParaRPr lang="pl-PL" altLang="pl-PL" sz="1800" dirty="0"/>
          </a:p>
          <a:p>
            <a:pPr marL="571500" indent="-571500" defTabSz="540000">
              <a:spcBef>
                <a:spcPts val="600"/>
              </a:spcBef>
              <a:buClr>
                <a:srgbClr val="C00000"/>
              </a:buClr>
              <a:buFont typeface="Arial" panose="020B0604020202020204" pitchFamily="34" charset="0"/>
              <a:buChar char="•"/>
            </a:pPr>
            <a:r>
              <a:rPr lang="en-US" altLang="pl-PL" sz="1800" dirty="0"/>
              <a:t>Lower Silesian Festival of Science</a:t>
            </a:r>
            <a:endParaRPr lang="pl-PL" altLang="pl-PL" sz="1800" dirty="0"/>
          </a:p>
          <a:p>
            <a:pPr marL="571500" indent="-571500" defTabSz="540000">
              <a:spcBef>
                <a:spcPts val="600"/>
              </a:spcBef>
              <a:buClr>
                <a:srgbClr val="C00000"/>
              </a:buClr>
              <a:buFont typeface="Arial" panose="020B0604020202020204" pitchFamily="34" charset="0"/>
              <a:buChar char="•"/>
            </a:pPr>
            <a:r>
              <a:rPr lang="pl-PL" altLang="pl-PL" sz="1800" i="1" dirty="0" err="1"/>
              <a:t>Polilab</a:t>
            </a:r>
            <a:r>
              <a:rPr lang="pl-PL" altLang="pl-PL" sz="1800" i="1" dirty="0"/>
              <a:t> </a:t>
            </a:r>
          </a:p>
          <a:p>
            <a:pPr marL="571500" indent="-571500" defTabSz="540000">
              <a:spcBef>
                <a:spcPts val="600"/>
              </a:spcBef>
              <a:buClr>
                <a:srgbClr val="C00000"/>
              </a:buClr>
              <a:buFont typeface="Arial" panose="020B0604020202020204" pitchFamily="34" charset="0"/>
              <a:buChar char="•"/>
            </a:pPr>
            <a:r>
              <a:rPr lang="pl-PL" altLang="pl-PL" sz="1800" i="1" dirty="0"/>
              <a:t>Studium talent </a:t>
            </a:r>
          </a:p>
          <a:p>
            <a:pPr marL="571500" indent="-571500" defTabSz="540000">
              <a:spcBef>
                <a:spcPts val="600"/>
              </a:spcBef>
              <a:buClr>
                <a:srgbClr val="C00000"/>
              </a:buClr>
              <a:buFont typeface="Arial" panose="020B0604020202020204" pitchFamily="34" charset="0"/>
              <a:buChar char="•"/>
            </a:pPr>
            <a:endParaRPr lang="pl-PL" altLang="pl-PL" sz="1800" dirty="0"/>
          </a:p>
          <a:p>
            <a:pPr marL="571500" indent="-571500" defTabSz="540000">
              <a:spcBef>
                <a:spcPts val="600"/>
              </a:spcBef>
              <a:buClr>
                <a:srgbClr val="C00000"/>
              </a:buClr>
              <a:buFont typeface="Arial" panose="020B0604020202020204" pitchFamily="34" charset="0"/>
              <a:buChar char="•"/>
            </a:pPr>
            <a:endParaRPr lang="pl-PL" altLang="pl-PL" sz="1800" dirty="0"/>
          </a:p>
          <a:p>
            <a:pPr marL="571500" indent="-571500" defTabSz="540000">
              <a:spcBef>
                <a:spcPts val="600"/>
              </a:spcBef>
              <a:buClr>
                <a:srgbClr val="C00000"/>
              </a:buClr>
              <a:buFont typeface="Arial" panose="020B0604020202020204" pitchFamily="34" charset="0"/>
              <a:buChar char="•"/>
            </a:pPr>
            <a:endParaRPr lang="en-US" altLang="pl-PL" sz="1800" dirty="0"/>
          </a:p>
          <a:p>
            <a:pPr defTabSz="540000">
              <a:spcBef>
                <a:spcPts val="600"/>
              </a:spcBef>
              <a:buClr>
                <a:srgbClr val="C00000"/>
              </a:buClr>
            </a:pPr>
            <a:r>
              <a:rPr lang="pl-PL" altLang="pl-PL" sz="1600" dirty="0">
                <a:latin typeface="Calibri"/>
                <a:cs typeface="Calibri"/>
              </a:rPr>
              <a:t> </a:t>
            </a:r>
            <a:endParaRPr lang="pl-PL" altLang="pl-PL" sz="1600" dirty="0">
              <a:cs typeface="Calibri"/>
            </a:endParaRPr>
          </a:p>
          <a:p>
            <a:pPr marL="571500" indent="-571500">
              <a:buClr>
                <a:schemeClr val="bg1">
                  <a:lumMod val="50000"/>
                </a:schemeClr>
              </a:buClr>
              <a:buFont typeface="Arial" panose="020B0604020202020204" pitchFamily="34" charset="0"/>
              <a:buChar char="•"/>
            </a:pPr>
            <a:endParaRPr lang="pl-PL" altLang="pl-PL" sz="1600" dirty="0"/>
          </a:p>
          <a:p>
            <a:pPr marL="571500" indent="-571500">
              <a:buClr>
                <a:schemeClr val="bg1">
                  <a:lumMod val="50000"/>
                </a:schemeClr>
              </a:buClr>
              <a:buFont typeface="Arial" panose="020B0604020202020204" pitchFamily="34" charset="0"/>
              <a:buChar char="•"/>
            </a:pPr>
            <a:endParaRPr lang="pl-PL" altLang="pl-PL" sz="1600" dirty="0">
              <a:cs typeface="Calibri" panose="020F0502020204030204" pitchFamily="34" charset="0"/>
            </a:endParaRPr>
          </a:p>
        </p:txBody>
      </p:sp>
    </p:spTree>
    <p:extLst>
      <p:ext uri="{BB962C8B-B14F-4D97-AF65-F5344CB8AC3E}">
        <p14:creationId xmlns:p14="http://schemas.microsoft.com/office/powerpoint/2010/main" val="375092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326650" y="559811"/>
            <a:ext cx="5760640" cy="492913"/>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C00000"/>
                </a:solidFill>
                <a:cs typeface="Calibri" pitchFamily="34" charset="0"/>
              </a:rPr>
              <a:t>Student </a:t>
            </a:r>
            <a:r>
              <a:rPr lang="pl-PL" altLang="pl-PL" sz="3200" b="1" dirty="0" err="1">
                <a:solidFill>
                  <a:srgbClr val="C00000"/>
                </a:solidFill>
                <a:cs typeface="Calibri" pitchFamily="34" charset="0"/>
              </a:rPr>
              <a:t>activities</a:t>
            </a:r>
            <a:endParaRPr lang="pl-PL" altLang="pl-PL" sz="3200" b="1" dirty="0">
              <a:solidFill>
                <a:srgbClr val="C00000"/>
              </a:solidFill>
              <a:cs typeface="Calibri" pitchFamily="34"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pl-PL" altLang="pl-PL" sz="3200" b="1" dirty="0">
              <a:solidFill>
                <a:srgbClr val="B11D09"/>
              </a:solidFill>
              <a:ea typeface="Microsoft YaHei" pitchFamily="34" charset="-122"/>
              <a:cs typeface="Calibri" pitchFamily="34" charset="0"/>
            </a:endParaRPr>
          </a:p>
        </p:txBody>
      </p:sp>
      <p:sp>
        <p:nvSpPr>
          <p:cNvPr id="3" name="Rectangle 3"/>
          <p:cNvSpPr>
            <a:spLocks noGrp="1"/>
          </p:cNvSpPr>
          <p:nvPr>
            <p:ph type="body" idx="1"/>
          </p:nvPr>
        </p:nvSpPr>
        <p:spPr>
          <a:xfrm>
            <a:off x="1271464" y="908719"/>
            <a:ext cx="6624736" cy="5760641"/>
          </a:xfrm>
        </p:spPr>
        <p:txBody>
          <a:bodyPr>
            <a:noAutofit/>
          </a:bodyPr>
          <a:lstStyle/>
          <a:p>
            <a:pPr marL="285750" indent="-285750">
              <a:buClr>
                <a:srgbClr val="C00000"/>
              </a:buClr>
              <a:buFont typeface="Arial" panose="020B0604020202020204" pitchFamily="34" charset="0"/>
              <a:buChar char="•"/>
            </a:pPr>
            <a:r>
              <a:rPr lang="pl-PL" altLang="pl-PL" sz="1800" b="1" dirty="0">
                <a:cs typeface="Calibri" pitchFamily="34" charset="0"/>
              </a:rPr>
              <a:t>210 </a:t>
            </a:r>
            <a:r>
              <a:rPr lang="pl-PL" altLang="pl-PL" sz="1800" b="1" dirty="0" err="1">
                <a:cs typeface="Calibri" pitchFamily="34" charset="0"/>
              </a:rPr>
              <a:t>Scientific</a:t>
            </a:r>
            <a:r>
              <a:rPr lang="pl-PL" altLang="pl-PL" sz="1800" b="1" dirty="0">
                <a:cs typeface="Calibri" pitchFamily="34" charset="0"/>
              </a:rPr>
              <a:t> </a:t>
            </a:r>
            <a:r>
              <a:rPr lang="pl-PL" altLang="pl-PL" sz="1800" b="1" dirty="0" err="1">
                <a:cs typeface="Calibri" pitchFamily="34" charset="0"/>
              </a:rPr>
              <a:t>organizations</a:t>
            </a:r>
            <a:endParaRPr lang="pl-PL" altLang="pl-PL" sz="1800" b="1" dirty="0">
              <a:cs typeface="Calibri" pitchFamily="34" charset="0"/>
            </a:endParaRPr>
          </a:p>
          <a:p>
            <a:pPr>
              <a:spcBef>
                <a:spcPts val="600"/>
              </a:spcBef>
              <a:buClr>
                <a:schemeClr val="bg1">
                  <a:lumMod val="50000"/>
                </a:schemeClr>
              </a:buClr>
            </a:pPr>
            <a:r>
              <a:rPr lang="pl-PL" altLang="pl-PL" sz="1600" dirty="0">
                <a:cs typeface="Calibri" pitchFamily="34" charset="0"/>
              </a:rPr>
              <a:t>A</a:t>
            </a:r>
            <a:r>
              <a:rPr lang="en-US" altLang="pl-PL" sz="1600" dirty="0" err="1">
                <a:cs typeface="Calibri" pitchFamily="34" charset="0"/>
              </a:rPr>
              <a:t>mong</a:t>
            </a:r>
            <a:r>
              <a:rPr lang="en-US" altLang="pl-PL" sz="1600" dirty="0">
                <a:cs typeface="Calibri" pitchFamily="34" charset="0"/>
              </a:rPr>
              <a:t> others</a:t>
            </a:r>
            <a:r>
              <a:rPr lang="pl-PL" altLang="pl-PL" sz="1600" dirty="0">
                <a:cs typeface="Calibri" pitchFamily="34" charset="0"/>
              </a:rPr>
              <a:t>: PWR Racing Team, </a:t>
            </a:r>
            <a:r>
              <a:rPr lang="pl-PL" sz="1600" dirty="0"/>
              <a:t>PIRM Mobile </a:t>
            </a:r>
            <a:r>
              <a:rPr lang="pl-PL" sz="1600" dirty="0" err="1"/>
              <a:t>Vehicles</a:t>
            </a:r>
            <a:r>
              <a:rPr lang="pl-PL" sz="1600" dirty="0"/>
              <a:t> and </a:t>
            </a:r>
            <a:r>
              <a:rPr lang="pl-PL" sz="1600" dirty="0" err="1"/>
              <a:t>Robots</a:t>
            </a:r>
            <a:r>
              <a:rPr lang="pl-PL" sz="1600" dirty="0"/>
              <a:t> </a:t>
            </a:r>
            <a:r>
              <a:rPr lang="pl-PL" sz="1600" dirty="0" err="1"/>
              <a:t>Scientific</a:t>
            </a:r>
            <a:r>
              <a:rPr lang="pl-PL" sz="1600" dirty="0"/>
              <a:t> </a:t>
            </a:r>
            <a:r>
              <a:rPr lang="pl-PL" sz="1600" dirty="0" err="1"/>
              <a:t>Circle</a:t>
            </a:r>
            <a:r>
              <a:rPr lang="pl-PL" altLang="pl-PL" sz="1600" dirty="0">
                <a:cs typeface="Calibri" pitchFamily="34" charset="0"/>
              </a:rPr>
              <a:t>, </a:t>
            </a:r>
            <a:r>
              <a:rPr lang="pl-PL" altLang="pl-PL" sz="1600" dirty="0" err="1">
                <a:cs typeface="Calibri" pitchFamily="34" charset="0"/>
              </a:rPr>
              <a:t>Students</a:t>
            </a:r>
            <a:r>
              <a:rPr lang="pl-PL" altLang="pl-PL" sz="1600" dirty="0">
                <a:cs typeface="Calibri" pitchFamily="34" charset="0"/>
              </a:rPr>
              <a:t> </a:t>
            </a:r>
            <a:r>
              <a:rPr lang="pl-PL" altLang="pl-PL" sz="1600" dirty="0" err="1">
                <a:cs typeface="Calibri" pitchFamily="34" charset="0"/>
              </a:rPr>
              <a:t>Scientific</a:t>
            </a:r>
            <a:r>
              <a:rPr lang="pl-PL" altLang="pl-PL" sz="1600" dirty="0">
                <a:cs typeface="Calibri" pitchFamily="34" charset="0"/>
              </a:rPr>
              <a:t> </a:t>
            </a:r>
            <a:r>
              <a:rPr lang="pl-PL" altLang="pl-PL" sz="1600" dirty="0" err="1">
                <a:cs typeface="Calibri" pitchFamily="34" charset="0"/>
              </a:rPr>
              <a:t>Society</a:t>
            </a:r>
            <a:r>
              <a:rPr lang="pl-PL" altLang="pl-PL" sz="1600" dirty="0">
                <a:cs typeface="Calibri" pitchFamily="34" charset="0"/>
              </a:rPr>
              <a:t> </a:t>
            </a:r>
            <a:r>
              <a:rPr lang="pl-PL" altLang="pl-PL" sz="1600" dirty="0" err="1">
                <a:cs typeface="Calibri" pitchFamily="34" charset="0"/>
              </a:rPr>
              <a:t>KoNaR</a:t>
            </a:r>
            <a:r>
              <a:rPr lang="pl-PL" altLang="pl-PL" sz="1600" dirty="0">
                <a:cs typeface="Calibri" pitchFamily="34" charset="0"/>
              </a:rPr>
              <a:t>, </a:t>
            </a:r>
            <a:r>
              <a:rPr lang="pl-PL" sz="1600" dirty="0" err="1"/>
              <a:t>Academic</a:t>
            </a:r>
            <a:r>
              <a:rPr lang="pl-PL" sz="1600" dirty="0"/>
              <a:t> </a:t>
            </a:r>
            <a:r>
              <a:rPr lang="pl-PL" sz="1600" dirty="0" err="1"/>
              <a:t>Aviation</a:t>
            </a:r>
            <a:r>
              <a:rPr lang="pl-PL" sz="1600" dirty="0"/>
              <a:t> Club</a:t>
            </a:r>
            <a:r>
              <a:rPr lang="pl-PL" altLang="pl-PL" sz="1600" dirty="0">
                <a:cs typeface="Calibri" pitchFamily="34" charset="0"/>
              </a:rPr>
              <a:t>, </a:t>
            </a:r>
            <a:r>
              <a:rPr lang="pl-PL" altLang="pl-PL" sz="1600" dirty="0" err="1">
                <a:cs typeface="Calibri" pitchFamily="34" charset="0"/>
              </a:rPr>
              <a:t>Bio</a:t>
            </a:r>
            <a:r>
              <a:rPr lang="pl-PL" altLang="pl-PL" sz="1600" dirty="0">
                <a:cs typeface="Calibri" pitchFamily="34" charset="0"/>
              </a:rPr>
              <a:t>-Top, ALLIN, Wireless </a:t>
            </a:r>
            <a:r>
              <a:rPr lang="pl-PL" altLang="pl-PL" sz="1600" dirty="0" err="1">
                <a:cs typeface="Calibri" pitchFamily="34" charset="0"/>
              </a:rPr>
              <a:t>Group</a:t>
            </a:r>
            <a:r>
              <a:rPr lang="pl-PL" altLang="pl-PL" sz="1600" dirty="0">
                <a:cs typeface="Calibri" pitchFamily="34" charset="0"/>
              </a:rPr>
              <a:t>, PWR Solar </a:t>
            </a:r>
            <a:r>
              <a:rPr lang="pl-PL" altLang="pl-PL" sz="1600" dirty="0" err="1">
                <a:cs typeface="Calibri" pitchFamily="34" charset="0"/>
              </a:rPr>
              <a:t>Boat</a:t>
            </a:r>
            <a:r>
              <a:rPr lang="pl-PL" altLang="pl-PL" sz="1600" dirty="0">
                <a:cs typeface="Calibri" pitchFamily="34" charset="0"/>
              </a:rPr>
              <a:t> Team, Energy </a:t>
            </a:r>
            <a:r>
              <a:rPr lang="pl-PL" altLang="pl-PL" sz="1600" dirty="0" err="1">
                <a:cs typeface="Calibri" pitchFamily="34" charset="0"/>
              </a:rPr>
              <a:t>Loop</a:t>
            </a:r>
            <a:r>
              <a:rPr lang="pl-PL" altLang="pl-PL" sz="1600" dirty="0">
                <a:cs typeface="Calibri" pitchFamily="34" charset="0"/>
              </a:rPr>
              <a:t>, Audio Engineering </a:t>
            </a:r>
            <a:r>
              <a:rPr lang="pl-PL" altLang="pl-PL" sz="1600" dirty="0" err="1">
                <a:cs typeface="Calibri" pitchFamily="34" charset="0"/>
              </a:rPr>
              <a:t>Society</a:t>
            </a:r>
            <a:r>
              <a:rPr lang="pl-PL" altLang="pl-PL" sz="1600" dirty="0">
                <a:cs typeface="Calibri" pitchFamily="34" charset="0"/>
              </a:rPr>
              <a:t> AES</a:t>
            </a:r>
          </a:p>
          <a:p>
            <a:pPr>
              <a:spcBef>
                <a:spcPts val="600"/>
              </a:spcBef>
              <a:buClr>
                <a:schemeClr val="bg1">
                  <a:lumMod val="50000"/>
                </a:schemeClr>
              </a:buClr>
            </a:pPr>
            <a:endParaRPr lang="pl-PL" altLang="pl-PL" sz="1200" dirty="0">
              <a:cs typeface="Calibri" pitchFamily="34" charset="0"/>
            </a:endParaRPr>
          </a:p>
          <a:p>
            <a:pPr marL="285750" indent="-285750">
              <a:buClr>
                <a:srgbClr val="C00000"/>
              </a:buClr>
              <a:buFont typeface="Arial" panose="020B0604020202020204" pitchFamily="34" charset="0"/>
              <a:buChar char="•"/>
            </a:pPr>
            <a:r>
              <a:rPr lang="pl-PL" altLang="pl-PL" sz="1800" b="1" dirty="0">
                <a:cs typeface="Calibri" pitchFamily="34" charset="0"/>
              </a:rPr>
              <a:t>26 Student </a:t>
            </a:r>
            <a:r>
              <a:rPr lang="pl-PL" altLang="pl-PL" sz="1800" b="1" dirty="0" err="1">
                <a:cs typeface="Calibri" pitchFamily="34" charset="0"/>
              </a:rPr>
              <a:t>associations</a:t>
            </a:r>
            <a:endParaRPr lang="pl-PL" altLang="pl-PL" sz="1800" b="1" dirty="0">
              <a:cs typeface="Calibri" pitchFamily="34" charset="0"/>
            </a:endParaRPr>
          </a:p>
          <a:p>
            <a:pPr>
              <a:spcBef>
                <a:spcPts val="600"/>
              </a:spcBef>
              <a:buClr>
                <a:schemeClr val="bg1">
                  <a:lumMod val="50000"/>
                </a:schemeClr>
              </a:buClr>
            </a:pPr>
            <a:r>
              <a:rPr lang="en-US" altLang="pl-PL" sz="1600" dirty="0">
                <a:cs typeface="Calibri" pitchFamily="34" charset="0"/>
              </a:rPr>
              <a:t>Among students’ organizations, the ones with national or international span are the most </a:t>
            </a:r>
            <a:r>
              <a:rPr lang="en-US" altLang="pl-PL" sz="1600" dirty="0" err="1">
                <a:cs typeface="Calibri" pitchFamily="34" charset="0"/>
              </a:rPr>
              <a:t>distingushing</a:t>
            </a:r>
            <a:r>
              <a:rPr lang="en-US" altLang="pl-PL" sz="1600" dirty="0">
                <a:cs typeface="Calibri" pitchFamily="34" charset="0"/>
              </a:rPr>
              <a:t> and active: BEST</a:t>
            </a:r>
            <a:r>
              <a:rPr lang="pl-PL" altLang="pl-PL" sz="1600" dirty="0">
                <a:cs typeface="Calibri" pitchFamily="34" charset="0"/>
              </a:rPr>
              <a:t> Wrocław</a:t>
            </a:r>
            <a:r>
              <a:rPr lang="en-US" altLang="pl-PL" sz="1600" dirty="0">
                <a:cs typeface="Calibri" pitchFamily="34" charset="0"/>
              </a:rPr>
              <a:t>, AIESEC,</a:t>
            </a:r>
            <a:r>
              <a:rPr lang="pl-PL" altLang="pl-PL" sz="1600" dirty="0">
                <a:cs typeface="Calibri" pitchFamily="34" charset="0"/>
              </a:rPr>
              <a:t> NZS, </a:t>
            </a:r>
            <a:r>
              <a:rPr lang="en-US" altLang="pl-PL" sz="1600" dirty="0">
                <a:cs typeface="Calibri" pitchFamily="34" charset="0"/>
              </a:rPr>
              <a:t>IAESTE, </a:t>
            </a:r>
            <a:r>
              <a:rPr lang="pl-PL" altLang="pl-PL" sz="1600" dirty="0">
                <a:cs typeface="Calibri" pitchFamily="34" charset="0"/>
              </a:rPr>
              <a:t>SEP, Erasmus Student Network ESN.</a:t>
            </a:r>
          </a:p>
          <a:p>
            <a:pPr>
              <a:spcBef>
                <a:spcPts val="600"/>
              </a:spcBef>
              <a:buClr>
                <a:schemeClr val="bg1">
                  <a:lumMod val="50000"/>
                </a:schemeClr>
              </a:buClr>
            </a:pPr>
            <a:endParaRPr lang="pl-PL" altLang="pl-PL" sz="1200" dirty="0">
              <a:cs typeface="Calibri" pitchFamily="34" charset="0"/>
            </a:endParaRPr>
          </a:p>
          <a:p>
            <a:pPr>
              <a:spcBef>
                <a:spcPts val="600"/>
              </a:spcBef>
              <a:buClr>
                <a:schemeClr val="bg1">
                  <a:lumMod val="50000"/>
                </a:schemeClr>
              </a:buClr>
            </a:pPr>
            <a:endParaRPr lang="pl-PL" altLang="pl-PL" sz="1200" dirty="0">
              <a:cs typeface="Calibri" pitchFamily="34" charset="0"/>
            </a:endParaRPr>
          </a:p>
          <a:p>
            <a:pPr marL="285750" indent="-285750">
              <a:buClr>
                <a:srgbClr val="C00000"/>
              </a:buClr>
              <a:buFont typeface="Arial" panose="020B0604020202020204" pitchFamily="34" charset="0"/>
              <a:buChar char="•"/>
            </a:pPr>
            <a:r>
              <a:rPr lang="pl-PL" altLang="pl-PL" sz="1800" b="1" dirty="0">
                <a:cs typeface="Calibri" pitchFamily="34" charset="0"/>
              </a:rPr>
              <a:t>22 Student </a:t>
            </a:r>
            <a:r>
              <a:rPr lang="pl-PL" altLang="pl-PL" sz="1800" b="1" dirty="0" err="1">
                <a:cs typeface="Calibri" pitchFamily="34" charset="0"/>
              </a:rPr>
              <a:t>culture</a:t>
            </a:r>
            <a:r>
              <a:rPr lang="pl-PL" altLang="pl-PL" sz="1800" b="1" dirty="0">
                <a:cs typeface="Calibri" pitchFamily="34" charset="0"/>
              </a:rPr>
              <a:t> </a:t>
            </a:r>
            <a:r>
              <a:rPr lang="pl-PL" altLang="pl-PL" sz="1800" b="1" dirty="0" err="1">
                <a:cs typeface="Calibri" pitchFamily="34" charset="0"/>
              </a:rPr>
              <a:t>centres</a:t>
            </a:r>
            <a:r>
              <a:rPr lang="pl-PL" altLang="pl-PL" sz="1800" b="1" dirty="0">
                <a:cs typeface="Calibri" pitchFamily="34" charset="0"/>
              </a:rPr>
              <a:t> </a:t>
            </a:r>
          </a:p>
          <a:p>
            <a:pPr>
              <a:spcBef>
                <a:spcPts val="600"/>
              </a:spcBef>
              <a:buClr>
                <a:schemeClr val="bg1">
                  <a:lumMod val="50000"/>
                </a:schemeClr>
              </a:buClr>
            </a:pPr>
            <a:r>
              <a:rPr lang="pl-PL" altLang="pl-PL" sz="1600" dirty="0" err="1">
                <a:cs typeface="Calibri" pitchFamily="34" charset="0"/>
              </a:rPr>
              <a:t>Among</a:t>
            </a:r>
            <a:r>
              <a:rPr lang="pl-PL" altLang="pl-PL" sz="1600" dirty="0">
                <a:cs typeface="Calibri" pitchFamily="34" charset="0"/>
              </a:rPr>
              <a:t> </a:t>
            </a:r>
            <a:r>
              <a:rPr lang="pl-PL" altLang="pl-PL" sz="1600" dirty="0" err="1">
                <a:cs typeface="Calibri" pitchFamily="34" charset="0"/>
              </a:rPr>
              <a:t>others</a:t>
            </a:r>
            <a:r>
              <a:rPr lang="pl-PL" altLang="pl-PL" sz="1600" dirty="0">
                <a:cs typeface="Calibri" pitchFamily="34" charset="0"/>
              </a:rPr>
              <a:t>: POLITECHNIKA Film </a:t>
            </a:r>
            <a:r>
              <a:rPr lang="pl-PL" altLang="pl-PL" sz="1600" dirty="0" err="1">
                <a:cs typeface="Calibri" pitchFamily="34" charset="0"/>
              </a:rPr>
              <a:t>Discussion</a:t>
            </a:r>
            <a:r>
              <a:rPr lang="pl-PL" altLang="pl-PL" sz="1600" dirty="0">
                <a:cs typeface="Calibri" pitchFamily="34" charset="0"/>
              </a:rPr>
              <a:t> Club, </a:t>
            </a:r>
            <a:r>
              <a:rPr lang="en-US" altLang="pl-PL" sz="1600" dirty="0" err="1">
                <a:cs typeface="Calibri" pitchFamily="34" charset="0"/>
              </a:rPr>
              <a:t>Wrocław</a:t>
            </a:r>
            <a:r>
              <a:rPr lang="en-US" altLang="pl-PL" sz="1600" dirty="0">
                <a:cs typeface="Calibri" pitchFamily="34" charset="0"/>
              </a:rPr>
              <a:t> University </a:t>
            </a:r>
            <a:br>
              <a:rPr lang="pl-PL" altLang="pl-PL" sz="1600" dirty="0">
                <a:cs typeface="Calibri" pitchFamily="34" charset="0"/>
              </a:rPr>
            </a:br>
            <a:r>
              <a:rPr lang="en-US" altLang="pl-PL" sz="1600" dirty="0">
                <a:cs typeface="Calibri" pitchFamily="34" charset="0"/>
              </a:rPr>
              <a:t>of</a:t>
            </a:r>
            <a:r>
              <a:rPr lang="pl-PL" altLang="pl-PL" sz="1600" dirty="0">
                <a:cs typeface="Calibri" pitchFamily="34" charset="0"/>
              </a:rPr>
              <a:t> </a:t>
            </a:r>
            <a:r>
              <a:rPr lang="en-US" altLang="pl-PL" sz="1600" dirty="0">
                <a:cs typeface="Calibri" pitchFamily="34" charset="0"/>
              </a:rPr>
              <a:t>Science and Technology Academic Choir</a:t>
            </a:r>
            <a:r>
              <a:rPr lang="pl-PL" altLang="pl-PL" sz="1600" dirty="0">
                <a:cs typeface="Calibri" pitchFamily="34" charset="0"/>
              </a:rPr>
              <a:t>, BIG BAND </a:t>
            </a:r>
            <a:r>
              <a:rPr lang="pl-PL" altLang="pl-PL" sz="1600" dirty="0" err="1">
                <a:cs typeface="Calibri" pitchFamily="34" charset="0"/>
              </a:rPr>
              <a:t>music</a:t>
            </a:r>
            <a:r>
              <a:rPr lang="pl-PL" altLang="pl-PL" sz="1600" dirty="0">
                <a:cs typeface="Calibri" pitchFamily="34" charset="0"/>
              </a:rPr>
              <a:t> </a:t>
            </a:r>
            <a:r>
              <a:rPr lang="pl-PL" altLang="pl-PL" sz="1600" dirty="0" err="1">
                <a:cs typeface="Calibri" pitchFamily="34" charset="0"/>
              </a:rPr>
              <a:t>group</a:t>
            </a:r>
            <a:r>
              <a:rPr lang="pl-PL" altLang="pl-PL" sz="1600" dirty="0">
                <a:cs typeface="Calibri" pitchFamily="34" charset="0"/>
              </a:rPr>
              <a:t>, FOSA </a:t>
            </a:r>
            <a:r>
              <a:rPr lang="pl-PL" altLang="pl-PL" sz="1600" dirty="0" err="1">
                <a:cs typeface="Calibri" pitchFamily="34" charset="0"/>
              </a:rPr>
              <a:t>Academic</a:t>
            </a:r>
            <a:r>
              <a:rPr lang="pl-PL" altLang="pl-PL" sz="1600" dirty="0">
                <a:cs typeface="Calibri" pitchFamily="34" charset="0"/>
              </a:rPr>
              <a:t> </a:t>
            </a:r>
            <a:r>
              <a:rPr lang="pl-PL" altLang="pl-PL" sz="1600" dirty="0" err="1">
                <a:cs typeface="Calibri" pitchFamily="34" charset="0"/>
              </a:rPr>
              <a:t>Filmmakers</a:t>
            </a:r>
            <a:r>
              <a:rPr lang="pl-PL" altLang="pl-PL" sz="1600" dirty="0">
                <a:cs typeface="Calibri" pitchFamily="34" charset="0"/>
              </a:rPr>
              <a:t> Club, </a:t>
            </a:r>
            <a:r>
              <a:rPr lang="en-US" altLang="pl-PL" sz="1600" dirty="0" err="1">
                <a:cs typeface="Calibri" pitchFamily="34" charset="0"/>
              </a:rPr>
              <a:t>SpAF</a:t>
            </a:r>
            <a:r>
              <a:rPr lang="en-US" altLang="pl-PL" sz="1600" dirty="0">
                <a:cs typeface="Calibri" pitchFamily="34" charset="0"/>
              </a:rPr>
              <a:t> Association of Para-artistic Photography</a:t>
            </a:r>
            <a:r>
              <a:rPr lang="pl-PL" altLang="pl-PL" sz="1600" dirty="0">
                <a:cs typeface="Calibri" pitchFamily="34" charset="0"/>
              </a:rPr>
              <a:t>, </a:t>
            </a:r>
            <a:r>
              <a:rPr lang="pl-PL" altLang="pl-PL" sz="1600" dirty="0" err="1">
                <a:cs typeface="Calibri" pitchFamily="34" charset="0"/>
              </a:rPr>
              <a:t>University’s</a:t>
            </a:r>
            <a:r>
              <a:rPr lang="pl-PL" altLang="pl-PL" sz="1600" dirty="0">
                <a:cs typeface="Calibri" pitchFamily="34" charset="0"/>
              </a:rPr>
              <a:t> </a:t>
            </a:r>
            <a:r>
              <a:rPr lang="pl-PL" altLang="pl-PL" sz="1600" dirty="0" err="1">
                <a:cs typeface="Calibri" pitchFamily="34" charset="0"/>
              </a:rPr>
              <a:t>Orchestra</a:t>
            </a:r>
            <a:r>
              <a:rPr lang="pl-PL" altLang="pl-PL" sz="1600" dirty="0">
                <a:cs typeface="Calibri" pitchFamily="34" charset="0"/>
              </a:rPr>
              <a:t>, STYK </a:t>
            </a:r>
            <a:r>
              <a:rPr lang="pl-PL" altLang="pl-PL" sz="1600" dirty="0" err="1">
                <a:cs typeface="Calibri" pitchFamily="34" charset="0"/>
              </a:rPr>
              <a:t>Students</a:t>
            </a:r>
            <a:r>
              <a:rPr lang="pl-PL" altLang="pl-PL" sz="1600" dirty="0">
                <a:cs typeface="Calibri" pitchFamily="34" charset="0"/>
              </a:rPr>
              <a:t> </a:t>
            </a:r>
            <a:r>
              <a:rPr lang="pl-PL" altLang="pl-PL" sz="1600" dirty="0" err="1">
                <a:cs typeface="Calibri" pitchFamily="34" charset="0"/>
              </a:rPr>
              <a:t>Television</a:t>
            </a:r>
            <a:r>
              <a:rPr lang="pl-PL" altLang="pl-PL" sz="1600" dirty="0">
                <a:cs typeface="Calibri" pitchFamily="34" charset="0"/>
              </a:rPr>
              <a:t>.</a:t>
            </a:r>
          </a:p>
          <a:p>
            <a:pPr>
              <a:spcBef>
                <a:spcPts val="600"/>
              </a:spcBef>
              <a:buClr>
                <a:schemeClr val="bg1">
                  <a:lumMod val="50000"/>
                </a:schemeClr>
              </a:buClr>
            </a:pPr>
            <a:endParaRPr lang="pl-PL" altLang="pl-PL" sz="1200" dirty="0">
              <a:cs typeface="Calibri" pitchFamily="34" charset="0"/>
            </a:endParaRPr>
          </a:p>
          <a:p>
            <a:pPr>
              <a:spcBef>
                <a:spcPts val="600"/>
              </a:spcBef>
              <a:buClr>
                <a:schemeClr val="bg1">
                  <a:lumMod val="50000"/>
                </a:schemeClr>
              </a:buClr>
            </a:pPr>
            <a:endParaRPr lang="pl-PL" altLang="pl-PL" sz="1200" dirty="0">
              <a:cs typeface="Calibri" pitchFamily="34" charset="0"/>
            </a:endParaRPr>
          </a:p>
        </p:txBody>
      </p:sp>
      <p:pic>
        <p:nvPicPr>
          <p:cNvPr id="16" name="Obraz 15">
            <a:extLst>
              <a:ext uri="{FF2B5EF4-FFF2-40B4-BE49-F238E27FC236}">
                <a16:creationId xmlns:a16="http://schemas.microsoft.com/office/drawing/2014/main" id="{5EAF948D-1413-4B3D-92FC-7F8D52E2D54B}"/>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5000"/>
                    </a14:imgEffect>
                  </a14:imgLayer>
                </a14:imgProps>
              </a:ext>
              <a:ext uri="{28A0092B-C50C-407E-A947-70E740481C1C}">
                <a14:useLocalDpi xmlns:a14="http://schemas.microsoft.com/office/drawing/2010/main"/>
              </a:ext>
            </a:extLst>
          </a:blip>
          <a:stretch>
            <a:fillRect/>
          </a:stretch>
        </p:blipFill>
        <p:spPr>
          <a:xfrm rot="5400000">
            <a:off x="6798668" y="1460696"/>
            <a:ext cx="6876721" cy="3909940"/>
          </a:xfrm>
          <a:prstGeom prst="rect">
            <a:avLst/>
          </a:prstGeom>
        </p:spPr>
      </p:pic>
      <p:grpSp>
        <p:nvGrpSpPr>
          <p:cNvPr id="17" name="Grupa 16">
            <a:extLst>
              <a:ext uri="{FF2B5EF4-FFF2-40B4-BE49-F238E27FC236}">
                <a16:creationId xmlns:a16="http://schemas.microsoft.com/office/drawing/2014/main" id="{4D2A5436-5A7C-4989-B377-2D22ADACD6CA}"/>
              </a:ext>
            </a:extLst>
          </p:cNvPr>
          <p:cNvGrpSpPr/>
          <p:nvPr/>
        </p:nvGrpSpPr>
        <p:grpSpPr>
          <a:xfrm>
            <a:off x="1326650" y="919981"/>
            <a:ext cx="6372557" cy="348909"/>
            <a:chOff x="1343471" y="1013921"/>
            <a:chExt cx="6408709" cy="1839015"/>
          </a:xfrm>
        </p:grpSpPr>
        <p:cxnSp>
          <p:nvCxnSpPr>
            <p:cNvPr id="18" name="Łącznik prosty 17">
              <a:extLst>
                <a:ext uri="{FF2B5EF4-FFF2-40B4-BE49-F238E27FC236}">
                  <a16:creationId xmlns:a16="http://schemas.microsoft.com/office/drawing/2014/main" id="{506E0660-1A7E-4859-9D06-D983F0B3E205}"/>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27C8CBB7-9363-4EC9-9CD2-A203A3049ED0}"/>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30" name="Grupa 29">
            <a:extLst>
              <a:ext uri="{FF2B5EF4-FFF2-40B4-BE49-F238E27FC236}">
                <a16:creationId xmlns:a16="http://schemas.microsoft.com/office/drawing/2014/main" id="{D5041850-EA6D-468B-A270-CE43A44D27D1}"/>
              </a:ext>
            </a:extLst>
          </p:cNvPr>
          <p:cNvGrpSpPr/>
          <p:nvPr/>
        </p:nvGrpSpPr>
        <p:grpSpPr>
          <a:xfrm>
            <a:off x="1357171" y="2523899"/>
            <a:ext cx="6411063" cy="348909"/>
            <a:chOff x="1343471" y="1013921"/>
            <a:chExt cx="6408709" cy="1839015"/>
          </a:xfrm>
        </p:grpSpPr>
        <p:cxnSp>
          <p:nvCxnSpPr>
            <p:cNvPr id="31" name="Łącznik prosty 30">
              <a:extLst>
                <a:ext uri="{FF2B5EF4-FFF2-40B4-BE49-F238E27FC236}">
                  <a16:creationId xmlns:a16="http://schemas.microsoft.com/office/drawing/2014/main" id="{8952E4CB-481B-4094-BBE5-DA3492830D54}"/>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32" name="Łącznik prosty 31">
              <a:extLst>
                <a:ext uri="{FF2B5EF4-FFF2-40B4-BE49-F238E27FC236}">
                  <a16:creationId xmlns:a16="http://schemas.microsoft.com/office/drawing/2014/main" id="{487FBC92-F9AC-49B7-979E-F72EFA59ED43}"/>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33" name="Grupa 32">
            <a:extLst>
              <a:ext uri="{FF2B5EF4-FFF2-40B4-BE49-F238E27FC236}">
                <a16:creationId xmlns:a16="http://schemas.microsoft.com/office/drawing/2014/main" id="{64BC97A7-948B-4D25-8BF7-511A490C0F26}"/>
              </a:ext>
            </a:extLst>
          </p:cNvPr>
          <p:cNvGrpSpPr/>
          <p:nvPr/>
        </p:nvGrpSpPr>
        <p:grpSpPr>
          <a:xfrm>
            <a:off x="1357171" y="4199707"/>
            <a:ext cx="6368805" cy="348909"/>
            <a:chOff x="1343471" y="1013921"/>
            <a:chExt cx="6408709" cy="1839015"/>
          </a:xfrm>
        </p:grpSpPr>
        <p:cxnSp>
          <p:nvCxnSpPr>
            <p:cNvPr id="34" name="Łącznik prosty 33">
              <a:extLst>
                <a:ext uri="{FF2B5EF4-FFF2-40B4-BE49-F238E27FC236}">
                  <a16:creationId xmlns:a16="http://schemas.microsoft.com/office/drawing/2014/main" id="{096A4D0F-DD27-4677-A8B1-06FD19C8B197}"/>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35" name="Łącznik prosty 34">
              <a:extLst>
                <a:ext uri="{FF2B5EF4-FFF2-40B4-BE49-F238E27FC236}">
                  <a16:creationId xmlns:a16="http://schemas.microsoft.com/office/drawing/2014/main" id="{757975A8-E68B-4EDC-B8A4-65F46024BFA5}"/>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124065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1"/>
            <a:ext cx="8687990" cy="1124736"/>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pl-PL" altLang="pl-PL" sz="3200" b="1" dirty="0">
                <a:solidFill>
                  <a:srgbClr val="C00000"/>
                </a:solidFill>
                <a:cs typeface="Calibri" pitchFamily="34" charset="0"/>
              </a:rPr>
              <a:t>Modern University </a:t>
            </a:r>
          </a:p>
        </p:txBody>
      </p:sp>
      <p:sp>
        <p:nvSpPr>
          <p:cNvPr id="3" name="Rectangle 3"/>
          <p:cNvSpPr>
            <a:spLocks noGrp="1"/>
          </p:cNvSpPr>
          <p:nvPr>
            <p:ph type="body" idx="1"/>
          </p:nvPr>
        </p:nvSpPr>
        <p:spPr>
          <a:xfrm>
            <a:off x="1343472" y="1196752"/>
            <a:ext cx="6480720" cy="5332073"/>
          </a:xfrm>
        </p:spPr>
        <p:txBody>
          <a:bodyPr>
            <a:normAutofit/>
          </a:bodyPr>
          <a:lstStyle/>
          <a:p>
            <a:r>
              <a:rPr lang="pl-PL" altLang="pl-PL" sz="1900" b="1" dirty="0" err="1"/>
              <a:t>Prospective</a:t>
            </a:r>
            <a:r>
              <a:rPr lang="pl-PL" altLang="pl-PL" sz="1900" b="1" dirty="0"/>
              <a:t> </a:t>
            </a:r>
            <a:r>
              <a:rPr lang="pl-PL" altLang="pl-PL" sz="1900" b="1" dirty="0" err="1"/>
              <a:t>students</a:t>
            </a:r>
            <a:r>
              <a:rPr lang="pl-PL" altLang="pl-PL" sz="1900" b="1" dirty="0"/>
              <a:t>:</a:t>
            </a:r>
          </a:p>
          <a:p>
            <a:pPr eaLnBrk="1" hangingPunct="1">
              <a:buFont typeface="Arial" charset="0"/>
              <a:buNone/>
            </a:pPr>
            <a:endParaRPr lang="pl-PL" altLang="pl-PL" sz="800" b="1" dirty="0"/>
          </a:p>
          <a:p>
            <a:pPr marL="285750" indent="-285750">
              <a:spcBef>
                <a:spcPts val="600"/>
              </a:spcBef>
              <a:buClr>
                <a:srgbClr val="C00000"/>
              </a:buClr>
              <a:buFont typeface="Arial" panose="020B0604020202020204" pitchFamily="34" charset="0"/>
              <a:buChar char="•"/>
            </a:pPr>
            <a:r>
              <a:rPr lang="pl-PL" altLang="pl-PL" sz="1800" dirty="0"/>
              <a:t>o</a:t>
            </a:r>
            <a:r>
              <a:rPr lang="en-US" altLang="pl-PL" sz="1800" dirty="0"/>
              <a:t>n-line registration at: </a:t>
            </a:r>
            <a:r>
              <a:rPr lang="en-US" altLang="pl-PL" sz="1800" b="1" dirty="0"/>
              <a:t>rekrutacja.pwr.edu.pl/</a:t>
            </a:r>
            <a:r>
              <a:rPr lang="en-US" altLang="pl-PL" sz="1800" b="1" dirty="0" err="1"/>
              <a:t>en</a:t>
            </a:r>
            <a:endParaRPr lang="en-US" altLang="pl-PL" sz="1800" b="1" dirty="0"/>
          </a:p>
          <a:p>
            <a:pPr marL="285750" indent="-285750">
              <a:spcBef>
                <a:spcPts val="600"/>
              </a:spcBef>
              <a:buClr>
                <a:srgbClr val="C00000"/>
              </a:buClr>
              <a:buFont typeface="Arial" panose="020B0604020202020204" pitchFamily="34" charset="0"/>
              <a:buChar char="•"/>
            </a:pPr>
            <a:r>
              <a:rPr lang="en-US" altLang="pl-PL" sz="1800" dirty="0"/>
              <a:t>official website: </a:t>
            </a:r>
            <a:r>
              <a:rPr lang="en-US" altLang="pl-PL" sz="1800" b="1" dirty="0"/>
              <a:t>pwr.edu.pl</a:t>
            </a:r>
            <a:endParaRPr lang="pl-PL" altLang="pl-PL" sz="1800" b="1" dirty="0"/>
          </a:p>
          <a:p>
            <a:pPr>
              <a:buClr>
                <a:srgbClr val="C00000"/>
              </a:buClr>
            </a:pPr>
            <a:br>
              <a:rPr lang="pl-PL" altLang="pl-PL" sz="2300" dirty="0"/>
            </a:br>
            <a:endParaRPr lang="pl-PL" altLang="pl-PL" sz="1900" dirty="0"/>
          </a:p>
          <a:p>
            <a:pPr>
              <a:buClr>
                <a:schemeClr val="bg1">
                  <a:lumMod val="50000"/>
                </a:schemeClr>
              </a:buClr>
            </a:pPr>
            <a:r>
              <a:rPr lang="pl-PL" altLang="pl-PL" sz="1900" b="1" dirty="0" err="1"/>
              <a:t>Students</a:t>
            </a:r>
            <a:r>
              <a:rPr lang="pl-PL" altLang="pl-PL" sz="1900" b="1" dirty="0"/>
              <a:t>:</a:t>
            </a:r>
          </a:p>
          <a:p>
            <a:pPr eaLnBrk="1" hangingPunct="1">
              <a:buFont typeface="Arial" charset="0"/>
              <a:buNone/>
            </a:pPr>
            <a:endParaRPr lang="pl-PL" altLang="pl-PL" sz="800" b="1" dirty="0"/>
          </a:p>
          <a:p>
            <a:pPr marL="285750" indent="-285750">
              <a:spcBef>
                <a:spcPts val="600"/>
              </a:spcBef>
              <a:buClr>
                <a:srgbClr val="C00000"/>
              </a:buClr>
              <a:buFont typeface="Arial" panose="020B0604020202020204" pitchFamily="34" charset="0"/>
              <a:buChar char="•"/>
            </a:pPr>
            <a:r>
              <a:rPr lang="en-US" altLang="pl-PL" sz="1800" dirty="0"/>
              <a:t>electronic student ID</a:t>
            </a:r>
          </a:p>
          <a:p>
            <a:pPr marL="285750" indent="-285750">
              <a:spcBef>
                <a:spcPts val="600"/>
              </a:spcBef>
              <a:buClr>
                <a:srgbClr val="C00000"/>
              </a:buClr>
              <a:buFont typeface="Arial" panose="020B0604020202020204" pitchFamily="34" charset="0"/>
              <a:buChar char="•"/>
            </a:pPr>
            <a:r>
              <a:rPr lang="en-US" altLang="pl-PL" sz="1800" dirty="0"/>
              <a:t>electronic student record book</a:t>
            </a:r>
          </a:p>
          <a:p>
            <a:pPr marL="285750" indent="-285750">
              <a:spcBef>
                <a:spcPts val="600"/>
              </a:spcBef>
              <a:buClr>
                <a:srgbClr val="C00000"/>
              </a:buClr>
              <a:buFont typeface="Arial" panose="020B0604020202020204" pitchFamily="34" charset="0"/>
              <a:buChar char="•"/>
            </a:pPr>
            <a:r>
              <a:rPr lang="en-US" altLang="pl-PL" sz="1800" dirty="0"/>
              <a:t>cooperation with companies and institutions, opportunities </a:t>
            </a:r>
            <a:br>
              <a:rPr lang="pl-PL" altLang="pl-PL" sz="1800" dirty="0"/>
            </a:br>
            <a:r>
              <a:rPr lang="en-US" altLang="pl-PL" sz="1800" dirty="0"/>
              <a:t>for internships and trainings</a:t>
            </a:r>
          </a:p>
          <a:p>
            <a:pPr lvl="1" eaLnBrk="1" hangingPunct="1">
              <a:buClr>
                <a:srgbClr val="9F250D"/>
              </a:buClr>
              <a:buFont typeface="Wingdings" pitchFamily="2" charset="2"/>
              <a:buChar char="§"/>
            </a:pPr>
            <a:endParaRPr lang="pl-PL" altLang="pl-PL" sz="1900" dirty="0"/>
          </a:p>
          <a:p>
            <a:pPr>
              <a:buClr>
                <a:schemeClr val="bg1">
                  <a:lumMod val="50000"/>
                </a:schemeClr>
              </a:buClr>
            </a:pPr>
            <a:r>
              <a:rPr lang="pl-PL" altLang="pl-PL" sz="1900" b="1" dirty="0" err="1"/>
              <a:t>Teaching</a:t>
            </a:r>
            <a:r>
              <a:rPr lang="pl-PL" altLang="pl-PL" sz="1900" b="1" dirty="0"/>
              <a:t>:</a:t>
            </a:r>
          </a:p>
          <a:p>
            <a:pPr eaLnBrk="1" hangingPunct="1">
              <a:buFont typeface="Arial" charset="0"/>
              <a:buNone/>
            </a:pPr>
            <a:endParaRPr lang="pl-PL" altLang="pl-PL" sz="800" b="1" dirty="0"/>
          </a:p>
          <a:p>
            <a:pPr marL="285750" indent="-285750">
              <a:spcBef>
                <a:spcPts val="600"/>
              </a:spcBef>
              <a:buClr>
                <a:srgbClr val="C00000"/>
              </a:buClr>
              <a:buFont typeface="Arial" panose="020B0604020202020204" pitchFamily="34" charset="0"/>
              <a:buChar char="•"/>
            </a:pPr>
            <a:r>
              <a:rPr lang="en-US" altLang="pl-PL" sz="1800" dirty="0"/>
              <a:t>studying in foreign languages </a:t>
            </a:r>
          </a:p>
          <a:p>
            <a:pPr eaLnBrk="1" hangingPunct="1">
              <a:buClr>
                <a:srgbClr val="9F250D"/>
              </a:buClr>
              <a:buFont typeface="Wingdings" pitchFamily="2" charset="2"/>
              <a:buNone/>
            </a:pPr>
            <a:endParaRPr lang="pl-PL" altLang="pl-PL" dirty="0"/>
          </a:p>
        </p:txBody>
      </p:sp>
      <p:pic>
        <p:nvPicPr>
          <p:cNvPr id="5" name="Obraz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1" cy="6858000"/>
          </a:xfrm>
          <a:prstGeom prst="rect">
            <a:avLst/>
          </a:prstGeom>
        </p:spPr>
      </p:pic>
      <p:grpSp>
        <p:nvGrpSpPr>
          <p:cNvPr id="14" name="Grupa 13">
            <a:extLst>
              <a:ext uri="{FF2B5EF4-FFF2-40B4-BE49-F238E27FC236}">
                <a16:creationId xmlns:a16="http://schemas.microsoft.com/office/drawing/2014/main" id="{3F9BD44C-43AA-48DF-88BB-656A91AFB26E}"/>
              </a:ext>
            </a:extLst>
          </p:cNvPr>
          <p:cNvGrpSpPr/>
          <p:nvPr/>
        </p:nvGrpSpPr>
        <p:grpSpPr>
          <a:xfrm>
            <a:off x="1430286" y="1207883"/>
            <a:ext cx="5889850" cy="348909"/>
            <a:chOff x="1343471" y="1013921"/>
            <a:chExt cx="6408709" cy="1839015"/>
          </a:xfrm>
        </p:grpSpPr>
        <p:cxnSp>
          <p:nvCxnSpPr>
            <p:cNvPr id="15" name="Łącznik prosty 14">
              <a:extLst>
                <a:ext uri="{FF2B5EF4-FFF2-40B4-BE49-F238E27FC236}">
                  <a16:creationId xmlns:a16="http://schemas.microsoft.com/office/drawing/2014/main" id="{AE6784F7-49BE-4008-80C1-0FC691CF726F}"/>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E321EBE6-071F-45CD-AF96-BECE6E627CA4}"/>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20" name="Grupa 19">
            <a:extLst>
              <a:ext uri="{FF2B5EF4-FFF2-40B4-BE49-F238E27FC236}">
                <a16:creationId xmlns:a16="http://schemas.microsoft.com/office/drawing/2014/main" id="{CE3F641A-03C7-43B4-A58B-0AF838DAA317}"/>
              </a:ext>
            </a:extLst>
          </p:cNvPr>
          <p:cNvGrpSpPr/>
          <p:nvPr/>
        </p:nvGrpSpPr>
        <p:grpSpPr>
          <a:xfrm>
            <a:off x="1343472" y="3140968"/>
            <a:ext cx="5972622" cy="348909"/>
            <a:chOff x="1343471" y="1013921"/>
            <a:chExt cx="6408709" cy="1839015"/>
          </a:xfrm>
        </p:grpSpPr>
        <p:cxnSp>
          <p:nvCxnSpPr>
            <p:cNvPr id="21" name="Łącznik prosty 20">
              <a:extLst>
                <a:ext uri="{FF2B5EF4-FFF2-40B4-BE49-F238E27FC236}">
                  <a16:creationId xmlns:a16="http://schemas.microsoft.com/office/drawing/2014/main" id="{BC972E73-0147-4299-9826-12D4EEE05238}"/>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2" name="Łącznik prosty 21">
              <a:extLst>
                <a:ext uri="{FF2B5EF4-FFF2-40B4-BE49-F238E27FC236}">
                  <a16:creationId xmlns:a16="http://schemas.microsoft.com/office/drawing/2014/main" id="{775F513E-1E79-49C7-8DD6-5333D587A22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23" name="Grupa 22">
            <a:extLst>
              <a:ext uri="{FF2B5EF4-FFF2-40B4-BE49-F238E27FC236}">
                <a16:creationId xmlns:a16="http://schemas.microsoft.com/office/drawing/2014/main" id="{116564F2-0DE8-43AC-B9A8-32B7731670FE}"/>
              </a:ext>
            </a:extLst>
          </p:cNvPr>
          <p:cNvGrpSpPr/>
          <p:nvPr/>
        </p:nvGrpSpPr>
        <p:grpSpPr>
          <a:xfrm>
            <a:off x="1396427" y="5289165"/>
            <a:ext cx="5915567" cy="348909"/>
            <a:chOff x="1343471" y="1013921"/>
            <a:chExt cx="6408709" cy="1839015"/>
          </a:xfrm>
        </p:grpSpPr>
        <p:cxnSp>
          <p:nvCxnSpPr>
            <p:cNvPr id="24" name="Łącznik prosty 23">
              <a:extLst>
                <a:ext uri="{FF2B5EF4-FFF2-40B4-BE49-F238E27FC236}">
                  <a16:creationId xmlns:a16="http://schemas.microsoft.com/office/drawing/2014/main" id="{6373008F-FE92-4F0F-961E-5DAB523966E3}"/>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31" name="Łącznik prosty 30">
              <a:extLst>
                <a:ext uri="{FF2B5EF4-FFF2-40B4-BE49-F238E27FC236}">
                  <a16:creationId xmlns:a16="http://schemas.microsoft.com/office/drawing/2014/main" id="{AE59FD0A-BD2E-4C97-ACC1-26C8FD2FEA52}"/>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832906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272" y="9525"/>
            <a:ext cx="11373408" cy="6858000"/>
          </a:xfrm>
          <a:prstGeom prst="rect">
            <a:avLst/>
          </a:prstGeom>
          <a:solidFill>
            <a:srgbClr val="060006"/>
          </a:solidFill>
        </p:spPr>
      </p:pic>
      <p:grpSp>
        <p:nvGrpSpPr>
          <p:cNvPr id="4" name="Grupa 3">
            <a:extLst>
              <a:ext uri="{FF2B5EF4-FFF2-40B4-BE49-F238E27FC236}">
                <a16:creationId xmlns:a16="http://schemas.microsoft.com/office/drawing/2014/main" id="{A53D1BA7-B702-4B2B-8882-BCFA400709E6}"/>
              </a:ext>
            </a:extLst>
          </p:cNvPr>
          <p:cNvGrpSpPr/>
          <p:nvPr/>
        </p:nvGrpSpPr>
        <p:grpSpPr>
          <a:xfrm>
            <a:off x="0" y="415819"/>
            <a:ext cx="12207061" cy="886613"/>
            <a:chOff x="-15061" y="216754"/>
            <a:chExt cx="12207061" cy="886613"/>
          </a:xfrm>
        </p:grpSpPr>
        <p:sp>
          <p:nvSpPr>
            <p:cNvPr id="5" name="Prostokąt 4">
              <a:extLst>
                <a:ext uri="{FF2B5EF4-FFF2-40B4-BE49-F238E27FC236}">
                  <a16:creationId xmlns:a16="http://schemas.microsoft.com/office/drawing/2014/main" id="{8956465F-6F85-435D-9554-849B1A327C0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Text Box 1">
              <a:extLst>
                <a:ext uri="{FF2B5EF4-FFF2-40B4-BE49-F238E27FC236}">
                  <a16:creationId xmlns:a16="http://schemas.microsoft.com/office/drawing/2014/main" id="{FDAE012A-0ECB-4C86-8AE4-EE99EDF178BD}"/>
                </a:ext>
              </a:extLst>
            </p:cNvPr>
            <p:cNvSpPr txBox="1">
              <a:spLocks noChangeArrowheads="1"/>
            </p:cNvSpPr>
            <p:nvPr/>
          </p:nvSpPr>
          <p:spPr bwMode="auto">
            <a:xfrm>
              <a:off x="-15061" y="239271"/>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r"/>
              <a:r>
                <a:rPr lang="pl-PL" altLang="pl-PL" sz="4000" b="1" cap="all" dirty="0">
                  <a:solidFill>
                    <a:schemeClr val="bg1"/>
                  </a:solidFill>
                </a:rPr>
                <a:t>Science and </a:t>
              </a:r>
              <a:r>
                <a:rPr lang="pl-PL" altLang="pl-PL" sz="4000" b="1" cap="all" dirty="0" err="1">
                  <a:solidFill>
                    <a:schemeClr val="bg1"/>
                  </a:solidFill>
                </a:rPr>
                <a:t>research</a:t>
              </a:r>
              <a:endParaRPr lang="pl-PL" altLang="pl-PL" sz="4000" b="1" cap="all" dirty="0">
                <a:solidFill>
                  <a:schemeClr val="bg1"/>
                </a:solidFill>
              </a:endParaRPr>
            </a:p>
            <a:p>
              <a:pPr algn="ctr" eaLnBrk="1" hangingPunct="1">
                <a:spcBef>
                  <a:spcPct val="0"/>
                </a:spcBef>
                <a:buFontTx/>
                <a:buNone/>
              </a:pPr>
              <a:endParaRPr lang="pl-PL" altLang="pl-PL" sz="4000" b="1" cap="all" dirty="0"/>
            </a:p>
          </p:txBody>
        </p:sp>
      </p:grpSp>
    </p:spTree>
    <p:extLst>
      <p:ext uri="{BB962C8B-B14F-4D97-AF65-F5344CB8AC3E}">
        <p14:creationId xmlns:p14="http://schemas.microsoft.com/office/powerpoint/2010/main" val="329850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sz="half" idx="1"/>
          </p:nvPr>
        </p:nvSpPr>
        <p:spPr>
          <a:xfrm>
            <a:off x="1271464" y="1196752"/>
            <a:ext cx="6120679" cy="5112568"/>
          </a:xfrm>
        </p:spPr>
        <p:txBody>
          <a:bodyPr>
            <a:normAutofit/>
          </a:bodyPr>
          <a:lstStyle/>
          <a:p>
            <a:pPr>
              <a:lnSpc>
                <a:spcPct val="120000"/>
              </a:lnSpc>
              <a:spcAft>
                <a:spcPts val="1200"/>
              </a:spcAft>
              <a:buClr>
                <a:srgbClr val="A7190E"/>
              </a:buClr>
              <a:defRPr/>
            </a:pPr>
            <a:r>
              <a:rPr lang="pl-PL" sz="1800" b="1" dirty="0" err="1"/>
              <a:t>Scientific</a:t>
            </a:r>
            <a:r>
              <a:rPr lang="pl-PL" sz="1800" b="1" dirty="0"/>
              <a:t> </a:t>
            </a:r>
            <a:r>
              <a:rPr lang="pl-PL" sz="1800" b="1" dirty="0" err="1"/>
              <a:t>research</a:t>
            </a:r>
            <a:r>
              <a:rPr lang="pl-PL" sz="1800" b="1" dirty="0"/>
              <a:t> </a:t>
            </a:r>
            <a:r>
              <a:rPr lang="pl-PL" sz="1800" b="1" dirty="0" err="1"/>
              <a:t>results</a:t>
            </a:r>
            <a:endParaRPr lang="pl-PL" sz="1800" b="1" dirty="0"/>
          </a:p>
          <a:p>
            <a:pPr marL="285750" indent="-285750">
              <a:lnSpc>
                <a:spcPct val="120000"/>
              </a:lnSpc>
              <a:spcBef>
                <a:spcPts val="600"/>
              </a:spcBef>
              <a:buClr>
                <a:srgbClr val="C00000"/>
              </a:buClr>
              <a:buFont typeface="Arial" panose="020B0604020202020204" pitchFamily="34" charset="0"/>
              <a:buChar char="•"/>
              <a:defRPr/>
            </a:pPr>
            <a:r>
              <a:rPr lang="pl-PL" sz="1800" b="1" dirty="0">
                <a:solidFill>
                  <a:srgbClr val="C00000"/>
                </a:solidFill>
              </a:rPr>
              <a:t>24 053 </a:t>
            </a:r>
            <a:r>
              <a:rPr lang="en-GB" sz="1800" dirty="0"/>
              <a:t>publications in journals on the ISI Master Journal List</a:t>
            </a:r>
            <a:endParaRPr lang="pl-PL" sz="1800" dirty="0"/>
          </a:p>
          <a:p>
            <a:pPr marL="285750" indent="-285750">
              <a:lnSpc>
                <a:spcPct val="120000"/>
              </a:lnSpc>
              <a:spcBef>
                <a:spcPts val="600"/>
              </a:spcBef>
              <a:buClr>
                <a:srgbClr val="C00000"/>
              </a:buClr>
              <a:buFont typeface="Arial" panose="020B0604020202020204" pitchFamily="34" charset="0"/>
              <a:buChar char="•"/>
              <a:defRPr/>
            </a:pPr>
            <a:r>
              <a:rPr lang="pl-PL" sz="1800" b="1" dirty="0">
                <a:solidFill>
                  <a:srgbClr val="C00000"/>
                </a:solidFill>
              </a:rPr>
              <a:t>22 212 </a:t>
            </a:r>
            <a:r>
              <a:rPr lang="en-GB" sz="1800" dirty="0"/>
              <a:t>publications in JCRI</a:t>
            </a:r>
            <a:r>
              <a:rPr lang="pl-PL" sz="1800" dirty="0"/>
              <a:t> </a:t>
            </a:r>
            <a:r>
              <a:rPr lang="en-GB" sz="1800" dirty="0"/>
              <a:t>indexed journals </a:t>
            </a:r>
            <a:endParaRPr lang="pl-PL" sz="1800" dirty="0"/>
          </a:p>
          <a:p>
            <a:pPr marL="285750" lvl="1" indent="-285750">
              <a:lnSpc>
                <a:spcPct val="120000"/>
              </a:lnSpc>
              <a:spcBef>
                <a:spcPts val="600"/>
              </a:spcBef>
              <a:buClr>
                <a:srgbClr val="C00000"/>
              </a:buClr>
              <a:buFont typeface="Arial" panose="020B0604020202020204" pitchFamily="34" charset="0"/>
              <a:buChar char="•"/>
              <a:defRPr/>
            </a:pPr>
            <a:r>
              <a:rPr lang="pl-PL" sz="1800" b="1" dirty="0">
                <a:solidFill>
                  <a:srgbClr val="C00000"/>
                </a:solidFill>
                <a:ea typeface="+mn-ea"/>
                <a:cs typeface="+mn-cs"/>
              </a:rPr>
              <a:t>6 215 </a:t>
            </a:r>
            <a:r>
              <a:rPr lang="en-US" sz="1800" dirty="0">
                <a:ea typeface="+mn-ea"/>
                <a:cs typeface="+mn-cs"/>
              </a:rPr>
              <a:t>registered inventions, including utility models</a:t>
            </a:r>
          </a:p>
          <a:p>
            <a:pPr marL="285750" lvl="1" indent="-285750">
              <a:lnSpc>
                <a:spcPct val="120000"/>
              </a:lnSpc>
              <a:spcBef>
                <a:spcPts val="600"/>
              </a:spcBef>
              <a:buClr>
                <a:srgbClr val="C00000"/>
              </a:buClr>
              <a:buFont typeface="Arial" panose="020B0604020202020204" pitchFamily="34" charset="0"/>
              <a:buChar char="•"/>
              <a:defRPr/>
            </a:pPr>
            <a:r>
              <a:rPr lang="pl-PL" sz="1800" b="1" dirty="0">
                <a:solidFill>
                  <a:srgbClr val="C00000"/>
                </a:solidFill>
                <a:ea typeface="+mn-ea"/>
                <a:cs typeface="+mn-cs"/>
              </a:rPr>
              <a:t>2 796 </a:t>
            </a:r>
            <a:r>
              <a:rPr lang="en-US" sz="1800" dirty="0">
                <a:ea typeface="+mn-ea"/>
                <a:cs typeface="+mn-cs"/>
              </a:rPr>
              <a:t>patents obtained</a:t>
            </a:r>
            <a:endParaRPr lang="pl-PL" sz="1800" dirty="0">
              <a:ea typeface="+mn-ea"/>
              <a:cs typeface="+mn-cs"/>
            </a:endParaRPr>
          </a:p>
          <a:p>
            <a:pPr marL="342900" indent="-342900">
              <a:lnSpc>
                <a:spcPct val="120000"/>
              </a:lnSpc>
              <a:spcBef>
                <a:spcPts val="600"/>
              </a:spcBef>
              <a:spcAft>
                <a:spcPts val="0"/>
              </a:spcAft>
              <a:buClr>
                <a:schemeClr val="bg1">
                  <a:lumMod val="50000"/>
                </a:schemeClr>
              </a:buClr>
              <a:buFont typeface="Arial" panose="020B0604020202020204" pitchFamily="34" charset="0"/>
              <a:buChar char="•"/>
              <a:defRPr/>
            </a:pPr>
            <a:endParaRPr lang="pl-PL" sz="1450" dirty="0"/>
          </a:p>
          <a:p>
            <a:pPr>
              <a:lnSpc>
                <a:spcPct val="120000"/>
              </a:lnSpc>
              <a:spcAft>
                <a:spcPts val="1200"/>
              </a:spcAft>
              <a:buClr>
                <a:srgbClr val="A7190E"/>
              </a:buClr>
              <a:defRPr/>
            </a:pPr>
            <a:r>
              <a:rPr lang="en-US" sz="1800" b="1" dirty="0" err="1"/>
              <a:t>Commercialisation</a:t>
            </a:r>
            <a:r>
              <a:rPr lang="en-US" sz="1800" b="1" dirty="0"/>
              <a:t> of research results:</a:t>
            </a:r>
          </a:p>
          <a:p>
            <a:pPr marL="285750" indent="-285750">
              <a:lnSpc>
                <a:spcPct val="120000"/>
              </a:lnSpc>
              <a:spcBef>
                <a:spcPts val="600"/>
              </a:spcBef>
              <a:buClr>
                <a:srgbClr val="C00000"/>
              </a:buClr>
              <a:buFont typeface="Arial" panose="020B0604020202020204" pitchFamily="34" charset="0"/>
              <a:buChar char="•"/>
              <a:defRPr/>
            </a:pPr>
            <a:r>
              <a:rPr lang="en-US" sz="1800" dirty="0"/>
              <a:t>hundreds of original technical solutions,</a:t>
            </a:r>
            <a:r>
              <a:rPr lang="pl-PL" sz="1800" dirty="0"/>
              <a:t> </a:t>
            </a:r>
            <a:r>
              <a:rPr lang="en-US" sz="1800" dirty="0"/>
              <a:t>research </a:t>
            </a:r>
            <a:br>
              <a:rPr lang="pl-PL" sz="1800" dirty="0"/>
            </a:br>
            <a:r>
              <a:rPr lang="en-US" sz="1800" dirty="0"/>
              <a:t>and technology methods used in industry</a:t>
            </a:r>
          </a:p>
          <a:p>
            <a:pPr marL="285750" indent="-285750">
              <a:lnSpc>
                <a:spcPct val="120000"/>
              </a:lnSpc>
              <a:spcBef>
                <a:spcPts val="600"/>
              </a:spcBef>
              <a:buClr>
                <a:srgbClr val="C00000"/>
              </a:buClr>
              <a:buFont typeface="Arial" panose="020B0604020202020204" pitchFamily="34" charset="0"/>
              <a:buChar char="•"/>
              <a:defRPr/>
            </a:pPr>
            <a:r>
              <a:rPr lang="en-US" sz="1800" dirty="0"/>
              <a:t>numerous license agreements to use inventions</a:t>
            </a:r>
          </a:p>
          <a:p>
            <a:pPr lvl="1">
              <a:lnSpc>
                <a:spcPct val="120000"/>
              </a:lnSpc>
              <a:spcAft>
                <a:spcPts val="1200"/>
              </a:spcAft>
              <a:buClr>
                <a:srgbClr val="9F250D"/>
              </a:buClr>
              <a:buFont typeface="Wingdings" pitchFamily="2" charset="2"/>
              <a:buChar char="§"/>
              <a:defRPr/>
            </a:pPr>
            <a:endParaRPr lang="pl-PL" sz="145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09912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pl-PL" sz="3200" b="1" dirty="0" err="1">
                <a:solidFill>
                  <a:srgbClr val="C00000"/>
                </a:solidFill>
              </a:rPr>
              <a:t>Research</a:t>
            </a:r>
            <a:endParaRPr lang="pl-PL" sz="2400" b="1" dirty="0">
              <a:solidFill>
                <a:srgbClr val="C00000"/>
              </a:solidFill>
            </a:endParaRPr>
          </a:p>
        </p:txBody>
      </p:sp>
      <p:grpSp>
        <p:nvGrpSpPr>
          <p:cNvPr id="12" name="Grupa 11">
            <a:extLst>
              <a:ext uri="{FF2B5EF4-FFF2-40B4-BE49-F238E27FC236}">
                <a16:creationId xmlns:a16="http://schemas.microsoft.com/office/drawing/2014/main" id="{007C3ED8-D0F4-4684-8E94-17BBC8483446}"/>
              </a:ext>
            </a:extLst>
          </p:cNvPr>
          <p:cNvGrpSpPr/>
          <p:nvPr/>
        </p:nvGrpSpPr>
        <p:grpSpPr>
          <a:xfrm>
            <a:off x="1335719" y="1262525"/>
            <a:ext cx="4545132" cy="348909"/>
            <a:chOff x="1343471" y="1013921"/>
            <a:chExt cx="6408709" cy="1839015"/>
          </a:xfrm>
        </p:grpSpPr>
        <p:cxnSp>
          <p:nvCxnSpPr>
            <p:cNvPr id="13" name="Łącznik prosty 12">
              <a:extLst>
                <a:ext uri="{FF2B5EF4-FFF2-40B4-BE49-F238E27FC236}">
                  <a16:creationId xmlns:a16="http://schemas.microsoft.com/office/drawing/2014/main" id="{0370244A-60E2-4C6E-9DEF-D3BCAB2B7AA1}"/>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4" name="Łącznik prosty 13">
              <a:extLst>
                <a:ext uri="{FF2B5EF4-FFF2-40B4-BE49-F238E27FC236}">
                  <a16:creationId xmlns:a16="http://schemas.microsoft.com/office/drawing/2014/main" id="{331B2148-2EEF-49C0-95D7-8C4C2FF6F1E4}"/>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21" name="Grupa 20">
            <a:extLst>
              <a:ext uri="{FF2B5EF4-FFF2-40B4-BE49-F238E27FC236}">
                <a16:creationId xmlns:a16="http://schemas.microsoft.com/office/drawing/2014/main" id="{3FE47EF2-2A39-4F75-8599-B925D43BB528}"/>
              </a:ext>
            </a:extLst>
          </p:cNvPr>
          <p:cNvGrpSpPr/>
          <p:nvPr/>
        </p:nvGrpSpPr>
        <p:grpSpPr>
          <a:xfrm>
            <a:off x="1339539" y="3742563"/>
            <a:ext cx="4545132" cy="348909"/>
            <a:chOff x="1343471" y="1013921"/>
            <a:chExt cx="6408709" cy="1839015"/>
          </a:xfrm>
        </p:grpSpPr>
        <p:cxnSp>
          <p:nvCxnSpPr>
            <p:cNvPr id="22" name="Łącznik prosty 21">
              <a:extLst>
                <a:ext uri="{FF2B5EF4-FFF2-40B4-BE49-F238E27FC236}">
                  <a16:creationId xmlns:a16="http://schemas.microsoft.com/office/drawing/2014/main" id="{E58D624D-6F48-4368-A111-928AD2C74F57}"/>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3" name="Łącznik prosty 22">
              <a:extLst>
                <a:ext uri="{FF2B5EF4-FFF2-40B4-BE49-F238E27FC236}">
                  <a16:creationId xmlns:a16="http://schemas.microsoft.com/office/drawing/2014/main" id="{0AF70FC5-6C6B-4049-A4CD-C1B2EC469B9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68654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5" y="2"/>
            <a:ext cx="9396536" cy="1099126"/>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en-GB" altLang="pl-PL" sz="3200" b="1" dirty="0">
                <a:solidFill>
                  <a:srgbClr val="C00000"/>
                </a:solidFill>
                <a:cs typeface="Calibri" pitchFamily="34" charset="0"/>
              </a:rPr>
              <a:t>Cooperation with industry</a:t>
            </a:r>
          </a:p>
        </p:txBody>
      </p:sp>
      <p:sp>
        <p:nvSpPr>
          <p:cNvPr id="3" name="Rectangle 3"/>
          <p:cNvSpPr>
            <a:spLocks noGrp="1"/>
          </p:cNvSpPr>
          <p:nvPr>
            <p:ph type="body" idx="1"/>
          </p:nvPr>
        </p:nvSpPr>
        <p:spPr>
          <a:xfrm>
            <a:off x="1271466" y="2219724"/>
            <a:ext cx="6192686" cy="4161603"/>
          </a:xfrm>
        </p:spPr>
        <p:txBody>
          <a:bodyPr>
            <a:noAutofit/>
          </a:bodyPr>
          <a:lstStyle/>
          <a:p>
            <a:r>
              <a:rPr lang="en-GB" altLang="pl-PL" sz="2000" b="1" dirty="0">
                <a:cs typeface="Calibri" pitchFamily="34" charset="0"/>
              </a:rPr>
              <a:t>Goals</a:t>
            </a:r>
            <a:endParaRPr lang="pl-PL" altLang="pl-PL" sz="800" b="1" dirty="0">
              <a:cs typeface="Calibri" pitchFamily="34" charset="0"/>
            </a:endParaRPr>
          </a:p>
          <a:p>
            <a:pPr marL="285750" indent="-285750">
              <a:spcBef>
                <a:spcPts val="250"/>
              </a:spcBef>
              <a:buClr>
                <a:srgbClr val="C00000"/>
              </a:buClr>
              <a:buFont typeface="Arial" panose="020B0604020202020204" pitchFamily="34" charset="0"/>
              <a:buChar char="•"/>
            </a:pPr>
            <a:r>
              <a:rPr lang="en-US" altLang="pl-PL" sz="1600" dirty="0">
                <a:cs typeface="Calibri" pitchFamily="34" charset="0"/>
              </a:rPr>
              <a:t>joint research and implementation work </a:t>
            </a:r>
            <a:br>
              <a:rPr lang="en-US" altLang="pl-PL" sz="1600" dirty="0">
                <a:cs typeface="Calibri" pitchFamily="34" charset="0"/>
              </a:rPr>
            </a:br>
            <a:r>
              <a:rPr lang="en-US" altLang="pl-PL" sz="1600" dirty="0">
                <a:cs typeface="Calibri" pitchFamily="34" charset="0"/>
              </a:rPr>
              <a:t>in various industry sectors </a:t>
            </a:r>
          </a:p>
          <a:p>
            <a:pPr marL="285750" indent="-285750">
              <a:spcBef>
                <a:spcPts val="250"/>
              </a:spcBef>
              <a:buClr>
                <a:srgbClr val="C00000"/>
              </a:buClr>
              <a:buFont typeface="Arial" panose="020B0604020202020204" pitchFamily="34" charset="0"/>
              <a:buChar char="•"/>
            </a:pPr>
            <a:r>
              <a:rPr lang="en-US" altLang="pl-PL" sz="1600" dirty="0">
                <a:cs typeface="Calibri" pitchFamily="34" charset="0"/>
              </a:rPr>
              <a:t>development of new technologies</a:t>
            </a:r>
          </a:p>
          <a:p>
            <a:pPr marL="285750" indent="-285750">
              <a:spcBef>
                <a:spcPts val="250"/>
              </a:spcBef>
              <a:buClr>
                <a:srgbClr val="C00000"/>
              </a:buClr>
              <a:buFont typeface="Arial" panose="020B0604020202020204" pitchFamily="34" charset="0"/>
              <a:buChar char="•"/>
            </a:pPr>
            <a:r>
              <a:rPr lang="en-US" altLang="pl-PL" sz="1600" dirty="0">
                <a:cs typeface="Calibri" pitchFamily="34" charset="0"/>
              </a:rPr>
              <a:t>teaching and engineering </a:t>
            </a:r>
            <a:r>
              <a:rPr lang="pl-PL" altLang="pl-PL" sz="1600" dirty="0">
                <a:cs typeface="Calibri" pitchFamily="34" charset="0"/>
              </a:rPr>
              <a:t>s</a:t>
            </a:r>
            <a:r>
              <a:rPr lang="en-US" altLang="pl-PL" sz="1600" dirty="0" err="1">
                <a:cs typeface="Calibri" pitchFamily="34" charset="0"/>
              </a:rPr>
              <a:t>taff</a:t>
            </a:r>
            <a:r>
              <a:rPr lang="pl-PL" altLang="pl-PL" sz="1600" dirty="0">
                <a:cs typeface="Calibri" pitchFamily="34" charset="0"/>
              </a:rPr>
              <a:t>; </a:t>
            </a:r>
            <a:r>
              <a:rPr lang="en-US" altLang="pl-PL" sz="1600" dirty="0">
                <a:cs typeface="Calibri" pitchFamily="34" charset="0"/>
              </a:rPr>
              <a:t>upgrading </a:t>
            </a:r>
            <a:br>
              <a:rPr lang="en-US" altLang="pl-PL" sz="1600" dirty="0">
                <a:cs typeface="Calibri" pitchFamily="34" charset="0"/>
              </a:rPr>
            </a:br>
            <a:r>
              <a:rPr lang="en-US" altLang="pl-PL" sz="1600" dirty="0">
                <a:cs typeface="Calibri" pitchFamily="34" charset="0"/>
              </a:rPr>
              <a:t>their professional skills</a:t>
            </a:r>
          </a:p>
          <a:p>
            <a:pPr marL="285750" indent="-285750">
              <a:spcBef>
                <a:spcPts val="250"/>
              </a:spcBef>
              <a:buClr>
                <a:srgbClr val="C00000"/>
              </a:buClr>
              <a:buFont typeface="Arial" panose="020B0604020202020204" pitchFamily="34" charset="0"/>
              <a:buChar char="•"/>
            </a:pPr>
            <a:r>
              <a:rPr lang="en-US" altLang="pl-PL" sz="1600" dirty="0">
                <a:cs typeface="Calibri" pitchFamily="34" charset="0"/>
              </a:rPr>
              <a:t>cooperation on using research, teaching </a:t>
            </a:r>
            <a:br>
              <a:rPr lang="en-US" altLang="pl-PL" sz="1600" dirty="0">
                <a:cs typeface="Calibri" pitchFamily="34" charset="0"/>
              </a:rPr>
            </a:br>
            <a:r>
              <a:rPr lang="en-US" altLang="pl-PL" sz="1600" dirty="0">
                <a:cs typeface="Calibri" pitchFamily="34" charset="0"/>
              </a:rPr>
              <a:t>and training facilities</a:t>
            </a:r>
          </a:p>
          <a:p>
            <a:pPr marL="285750" indent="-285750">
              <a:spcBef>
                <a:spcPts val="250"/>
              </a:spcBef>
              <a:buClr>
                <a:srgbClr val="C00000"/>
              </a:buClr>
              <a:buFont typeface="Arial" panose="020B0604020202020204" pitchFamily="34" charset="0"/>
              <a:buChar char="•"/>
            </a:pPr>
            <a:r>
              <a:rPr lang="en-US" altLang="pl-PL" sz="1600" dirty="0">
                <a:cs typeface="Calibri" pitchFamily="34" charset="0"/>
              </a:rPr>
              <a:t>opportunities for internships, student stays and diploma theses</a:t>
            </a:r>
          </a:p>
          <a:p>
            <a:pPr marL="285750" indent="-285750">
              <a:spcBef>
                <a:spcPts val="250"/>
              </a:spcBef>
              <a:buClr>
                <a:srgbClr val="C00000"/>
              </a:buClr>
              <a:buFont typeface="Arial" panose="020B0604020202020204" pitchFamily="34" charset="0"/>
              <a:buChar char="•"/>
            </a:pPr>
            <a:r>
              <a:rPr lang="en-US" altLang="pl-PL" sz="1600" dirty="0">
                <a:cs typeface="Calibri" pitchFamily="34" charset="0"/>
              </a:rPr>
              <a:t>alumni career support</a:t>
            </a:r>
          </a:p>
          <a:p>
            <a:pPr marL="285750" indent="-285750">
              <a:spcBef>
                <a:spcPts val="250"/>
              </a:spcBef>
              <a:buClr>
                <a:srgbClr val="C00000"/>
              </a:buClr>
              <a:buFont typeface="Arial" panose="020B0604020202020204" pitchFamily="34" charset="0"/>
              <a:buChar char="•"/>
            </a:pPr>
            <a:r>
              <a:rPr lang="en-US" altLang="pl-PL" sz="1600" dirty="0">
                <a:cs typeface="Calibri" pitchFamily="34" charset="0"/>
              </a:rPr>
              <a:t>development of academic entrepreneurship</a:t>
            </a:r>
          </a:p>
          <a:p>
            <a:pPr marL="285750" indent="-285750">
              <a:spcBef>
                <a:spcPts val="250"/>
              </a:spcBef>
              <a:buClr>
                <a:srgbClr val="C00000"/>
              </a:buClr>
              <a:buFont typeface="Arial" panose="020B0604020202020204" pitchFamily="34" charset="0"/>
              <a:buChar char="•"/>
            </a:pPr>
            <a:r>
              <a:rPr lang="en-US" altLang="pl-PL" sz="1600" dirty="0">
                <a:cs typeface="Calibri" pitchFamily="34" charset="0"/>
              </a:rPr>
              <a:t>commercialization of research results</a:t>
            </a:r>
          </a:p>
          <a:p>
            <a:pPr marL="285750" indent="-285750">
              <a:spcBef>
                <a:spcPts val="250"/>
              </a:spcBef>
              <a:buClr>
                <a:srgbClr val="C00000"/>
              </a:buClr>
              <a:buFont typeface="Arial" panose="020B0604020202020204" pitchFamily="34" charset="0"/>
              <a:buChar char="•"/>
            </a:pPr>
            <a:r>
              <a:rPr lang="en-US" altLang="pl-PL" sz="1600" dirty="0">
                <a:cs typeface="Calibri" pitchFamily="34" charset="0"/>
              </a:rPr>
              <a:t>preparation and implementation of projects </a:t>
            </a:r>
            <a:br>
              <a:rPr lang="en-US" altLang="pl-PL" sz="1600" dirty="0">
                <a:cs typeface="Calibri" pitchFamily="34" charset="0"/>
              </a:rPr>
            </a:br>
            <a:r>
              <a:rPr lang="en-US" altLang="pl-PL" sz="1600" dirty="0">
                <a:cs typeface="Calibri" pitchFamily="34" charset="0"/>
              </a:rPr>
              <a:t>financed from domestic and foreign funding</a:t>
            </a:r>
          </a:p>
          <a:p>
            <a:pPr marL="285750" indent="-285750">
              <a:spcBef>
                <a:spcPts val="250"/>
              </a:spcBef>
              <a:buClr>
                <a:srgbClr val="C00000"/>
              </a:buClr>
              <a:buFont typeface="Arial" panose="020B0604020202020204" pitchFamily="34" charset="0"/>
              <a:buChar char="•"/>
            </a:pPr>
            <a:r>
              <a:rPr lang="en-US" altLang="pl-PL" sz="1600" dirty="0">
                <a:cs typeface="Calibri" pitchFamily="34" charset="0"/>
              </a:rPr>
              <a:t>promotion of modern technologies</a:t>
            </a:r>
          </a:p>
        </p:txBody>
      </p:sp>
      <p:grpSp>
        <p:nvGrpSpPr>
          <p:cNvPr id="10" name="Grupa 9">
            <a:extLst>
              <a:ext uri="{FF2B5EF4-FFF2-40B4-BE49-F238E27FC236}">
                <a16:creationId xmlns:a16="http://schemas.microsoft.com/office/drawing/2014/main" id="{D6421B0C-B45B-480E-A6F0-C5EA3D194E9A}"/>
              </a:ext>
            </a:extLst>
          </p:cNvPr>
          <p:cNvGrpSpPr/>
          <p:nvPr/>
        </p:nvGrpSpPr>
        <p:grpSpPr>
          <a:xfrm>
            <a:off x="1271465" y="2237573"/>
            <a:ext cx="4545132" cy="348909"/>
            <a:chOff x="1343471" y="1013921"/>
            <a:chExt cx="6408709" cy="1839015"/>
          </a:xfrm>
        </p:grpSpPr>
        <p:cxnSp>
          <p:nvCxnSpPr>
            <p:cNvPr id="12" name="Łącznik prosty 11">
              <a:extLst>
                <a:ext uri="{FF2B5EF4-FFF2-40B4-BE49-F238E27FC236}">
                  <a16:creationId xmlns:a16="http://schemas.microsoft.com/office/drawing/2014/main" id="{BF2291C8-C07F-4399-97C9-CAC8E6698721}"/>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3" name="Łącznik prosty 12">
              <a:extLst>
                <a:ext uri="{FF2B5EF4-FFF2-40B4-BE49-F238E27FC236}">
                  <a16:creationId xmlns:a16="http://schemas.microsoft.com/office/drawing/2014/main" id="{B3F9BEBB-EFE4-4CA3-81F6-4DA9715C5D6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pic>
        <p:nvPicPr>
          <p:cNvPr id="14" name="Obraz 13">
            <a:extLst>
              <a:ext uri="{FF2B5EF4-FFF2-40B4-BE49-F238E27FC236}">
                <a16:creationId xmlns:a16="http://schemas.microsoft.com/office/drawing/2014/main" id="{7D4FB78A-C642-4717-8314-9CFC653DFC82}"/>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b="-46"/>
          <a:stretch/>
        </p:blipFill>
        <p:spPr>
          <a:xfrm>
            <a:off x="8256240" y="0"/>
            <a:ext cx="3935760" cy="6858000"/>
          </a:xfrm>
          <a:prstGeom prst="rect">
            <a:avLst/>
          </a:prstGeom>
        </p:spPr>
      </p:pic>
      <p:pic>
        <p:nvPicPr>
          <p:cNvPr id="17" name="Obraz 16">
            <a:extLst>
              <a:ext uri="{FF2B5EF4-FFF2-40B4-BE49-F238E27FC236}">
                <a16:creationId xmlns:a16="http://schemas.microsoft.com/office/drawing/2014/main" id="{61ED8825-1049-41AA-A42D-4148D581DC14}"/>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b="35906"/>
          <a:stretch/>
        </p:blipFill>
        <p:spPr>
          <a:xfrm>
            <a:off x="839416" y="926034"/>
            <a:ext cx="7893525" cy="746328"/>
          </a:xfrm>
          <a:prstGeom prst="rect">
            <a:avLst/>
          </a:prstGeom>
        </p:spPr>
      </p:pic>
      <p:sp>
        <p:nvSpPr>
          <p:cNvPr id="18" name="Rectangle 2">
            <a:extLst>
              <a:ext uri="{FF2B5EF4-FFF2-40B4-BE49-F238E27FC236}">
                <a16:creationId xmlns:a16="http://schemas.microsoft.com/office/drawing/2014/main" id="{E4779A8E-8427-49C7-9DD5-F9602EC5AE30}"/>
              </a:ext>
            </a:extLst>
          </p:cNvPr>
          <p:cNvSpPr txBox="1">
            <a:spLocks/>
          </p:cNvSpPr>
          <p:nvPr/>
        </p:nvSpPr>
        <p:spPr>
          <a:xfrm>
            <a:off x="1127448" y="1215276"/>
            <a:ext cx="8388423" cy="1196752"/>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pl-PL" sz="1400" dirty="0"/>
              <a:t>TRAINING                   RESEARCH               TECHNOLOGY                EXPERTISE                   APPLICATION</a:t>
            </a:r>
          </a:p>
        </p:txBody>
      </p:sp>
    </p:spTree>
    <p:extLst>
      <p:ext uri="{BB962C8B-B14F-4D97-AF65-F5344CB8AC3E}">
        <p14:creationId xmlns:p14="http://schemas.microsoft.com/office/powerpoint/2010/main" val="363878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2"/>
            <a:ext cx="6768752" cy="1124741"/>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pl-PL" altLang="pl-PL" sz="3200" b="1" dirty="0" err="1">
                <a:solidFill>
                  <a:srgbClr val="C00000"/>
                </a:solidFill>
              </a:rPr>
              <a:t>Certified</a:t>
            </a:r>
            <a:r>
              <a:rPr lang="pl-PL" altLang="pl-PL" sz="3200" b="1" dirty="0">
                <a:solidFill>
                  <a:srgbClr val="C00000"/>
                </a:solidFill>
              </a:rPr>
              <a:t> laboratories</a:t>
            </a:r>
          </a:p>
        </p:txBody>
      </p:sp>
      <p:sp>
        <p:nvSpPr>
          <p:cNvPr id="6" name="Prostokąt 5">
            <a:extLst>
              <a:ext uri="{FF2B5EF4-FFF2-40B4-BE49-F238E27FC236}">
                <a16:creationId xmlns:a16="http://schemas.microsoft.com/office/drawing/2014/main" id="{0D2FC1CE-2872-4A66-B43D-73435D6519D3}"/>
              </a:ext>
            </a:extLst>
          </p:cNvPr>
          <p:cNvSpPr/>
          <p:nvPr/>
        </p:nvSpPr>
        <p:spPr>
          <a:xfrm>
            <a:off x="1271464" y="936898"/>
            <a:ext cx="6624736" cy="4006866"/>
          </a:xfrm>
          <a:prstGeom prst="rect">
            <a:avLst/>
          </a:prstGeom>
        </p:spPr>
        <p:txBody>
          <a:bodyPr wrap="square">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ts val="2600"/>
              </a:lnSpc>
              <a:spcBef>
                <a:spcPts val="300"/>
              </a:spcBef>
              <a:buClr>
                <a:srgbClr val="C00000"/>
              </a:buClr>
              <a:buFont typeface="Arial" panose="020B0604020202020204" pitchFamily="34" charset="0"/>
              <a:buChar char="•"/>
            </a:pPr>
            <a:r>
              <a:rPr lang="en-US" dirty="0">
                <a:latin typeface="Calibri" pitchFamily="34" charset="0"/>
                <a:cs typeface="Calibri" pitchFamily="34" charset="0"/>
              </a:rPr>
              <a:t>Accredited Laboratory of </a:t>
            </a:r>
            <a:r>
              <a:rPr lang="en-US" b="1" dirty="0">
                <a:latin typeface="Calibri" pitchFamily="34" charset="0"/>
                <a:cs typeface="Calibri" pitchFamily="34" charset="0"/>
              </a:rPr>
              <a:t>Standards and Metrology of the Electromagnetic Field </a:t>
            </a:r>
            <a:r>
              <a:rPr lang="en-US" dirty="0">
                <a:latin typeface="Calibri" pitchFamily="34" charset="0"/>
                <a:cs typeface="Calibri" pitchFamily="34" charset="0"/>
              </a:rPr>
              <a:t>(research and calibration laboratory), </a:t>
            </a:r>
            <a:endParaRPr lang="pl-PL" dirty="0">
              <a:latin typeface="Calibri" pitchFamily="34" charset="0"/>
              <a:cs typeface="Calibri" pitchFamily="34" charset="0"/>
            </a:endParaRPr>
          </a:p>
          <a:p>
            <a:pPr marL="285750" indent="-285750">
              <a:lnSpc>
                <a:spcPts val="2600"/>
              </a:lnSpc>
              <a:spcBef>
                <a:spcPts val="300"/>
              </a:spcBef>
              <a:buClr>
                <a:srgbClr val="C00000"/>
              </a:buClr>
              <a:buFont typeface="Arial" panose="020B0604020202020204" pitchFamily="34" charset="0"/>
              <a:buChar char="•"/>
            </a:pPr>
            <a:r>
              <a:rPr lang="en-US" dirty="0">
                <a:latin typeface="Calibri" pitchFamily="34" charset="0"/>
                <a:cs typeface="Calibri" pitchFamily="34" charset="0"/>
              </a:rPr>
              <a:t>Accredited</a:t>
            </a:r>
            <a:r>
              <a:rPr lang="en-US" b="1" dirty="0">
                <a:latin typeface="Calibri" pitchFamily="34" charset="0"/>
                <a:cs typeface="Calibri" pitchFamily="34" charset="0"/>
              </a:rPr>
              <a:t> Acoustics </a:t>
            </a:r>
            <a:r>
              <a:rPr lang="en-US" dirty="0">
                <a:latin typeface="Calibri" pitchFamily="34" charset="0"/>
                <a:cs typeface="Calibri" pitchFamily="34" charset="0"/>
              </a:rPr>
              <a:t>Testing Laboratory, </a:t>
            </a:r>
            <a:endParaRPr lang="pl-PL" dirty="0">
              <a:latin typeface="Calibri" pitchFamily="34" charset="0"/>
              <a:cs typeface="Calibri" pitchFamily="34" charset="0"/>
            </a:endParaRPr>
          </a:p>
          <a:p>
            <a:pPr marL="285750" indent="-285750">
              <a:lnSpc>
                <a:spcPts val="2600"/>
              </a:lnSpc>
              <a:spcBef>
                <a:spcPts val="300"/>
              </a:spcBef>
              <a:buClr>
                <a:srgbClr val="C00000"/>
              </a:buClr>
              <a:buFont typeface="Arial" panose="020B0604020202020204" pitchFamily="34" charset="0"/>
              <a:buChar char="•"/>
            </a:pPr>
            <a:r>
              <a:rPr lang="en-US" dirty="0">
                <a:latin typeface="Calibri" pitchFamily="34" charset="0"/>
                <a:cs typeface="Calibri" pitchFamily="34" charset="0"/>
              </a:rPr>
              <a:t>Accredited </a:t>
            </a:r>
            <a:r>
              <a:rPr lang="en-US" b="1" dirty="0">
                <a:latin typeface="Calibri" pitchFamily="34" charset="0"/>
                <a:cs typeface="Calibri" pitchFamily="34" charset="0"/>
              </a:rPr>
              <a:t>Belt Transport </a:t>
            </a:r>
            <a:r>
              <a:rPr lang="en-US" dirty="0">
                <a:latin typeface="Calibri" pitchFamily="34" charset="0"/>
                <a:cs typeface="Calibri" pitchFamily="34" charset="0"/>
              </a:rPr>
              <a:t>Laboratory, </a:t>
            </a:r>
            <a:endParaRPr lang="pl-PL" dirty="0">
              <a:latin typeface="Calibri" pitchFamily="34" charset="0"/>
              <a:cs typeface="Calibri" pitchFamily="34" charset="0"/>
            </a:endParaRPr>
          </a:p>
          <a:p>
            <a:pPr marL="285750" indent="-285750">
              <a:lnSpc>
                <a:spcPts val="2600"/>
              </a:lnSpc>
              <a:spcBef>
                <a:spcPts val="300"/>
              </a:spcBef>
              <a:buClr>
                <a:srgbClr val="C00000"/>
              </a:buClr>
              <a:buFont typeface="Arial" panose="020B0604020202020204" pitchFamily="34" charset="0"/>
              <a:buChar char="•"/>
            </a:pPr>
            <a:r>
              <a:rPr lang="en-US" dirty="0">
                <a:latin typeface="Calibri" pitchFamily="34" charset="0"/>
                <a:cs typeface="Calibri" pitchFamily="34" charset="0"/>
              </a:rPr>
              <a:t>Accredited </a:t>
            </a:r>
            <a:r>
              <a:rPr lang="en-US" b="1" dirty="0">
                <a:latin typeface="Calibri" pitchFamily="34" charset="0"/>
                <a:cs typeface="Calibri" pitchFamily="34" charset="0"/>
              </a:rPr>
              <a:t>Work Safety </a:t>
            </a:r>
            <a:r>
              <a:rPr lang="en-US" dirty="0">
                <a:latin typeface="Calibri" pitchFamily="34" charset="0"/>
                <a:cs typeface="Calibri" pitchFamily="34" charset="0"/>
              </a:rPr>
              <a:t>Laboratory, </a:t>
            </a:r>
            <a:endParaRPr lang="pl-PL" dirty="0">
              <a:latin typeface="Calibri" pitchFamily="34" charset="0"/>
              <a:cs typeface="Calibri" pitchFamily="34" charset="0"/>
            </a:endParaRPr>
          </a:p>
          <a:p>
            <a:pPr marL="285750" indent="-285750">
              <a:lnSpc>
                <a:spcPts val="2600"/>
              </a:lnSpc>
              <a:spcBef>
                <a:spcPts val="300"/>
              </a:spcBef>
              <a:buClr>
                <a:srgbClr val="C00000"/>
              </a:buClr>
              <a:buFont typeface="Arial" panose="020B0604020202020204" pitchFamily="34" charset="0"/>
              <a:buChar char="•"/>
            </a:pPr>
            <a:r>
              <a:rPr lang="en-US" dirty="0">
                <a:latin typeface="Calibri" pitchFamily="34" charset="0"/>
                <a:cs typeface="Calibri" pitchFamily="34" charset="0"/>
              </a:rPr>
              <a:t>Accredited Testing Laboratory for </a:t>
            </a:r>
            <a:r>
              <a:rPr lang="en-US" b="1" dirty="0">
                <a:latin typeface="Calibri" pitchFamily="34" charset="0"/>
                <a:cs typeface="Calibri" pitchFamily="34" charset="0"/>
              </a:rPr>
              <a:t>Transport Infrastructure Facilities</a:t>
            </a:r>
            <a:r>
              <a:rPr lang="en-US" dirty="0">
                <a:latin typeface="Calibri" pitchFamily="34" charset="0"/>
                <a:cs typeface="Calibri" pitchFamily="34" charset="0"/>
              </a:rPr>
              <a:t>, </a:t>
            </a:r>
            <a:endParaRPr lang="pl-PL" dirty="0">
              <a:latin typeface="Calibri" pitchFamily="34" charset="0"/>
              <a:cs typeface="Calibri" pitchFamily="34" charset="0"/>
            </a:endParaRPr>
          </a:p>
          <a:p>
            <a:pPr marL="285750" indent="-285750">
              <a:lnSpc>
                <a:spcPts val="2600"/>
              </a:lnSpc>
              <a:spcBef>
                <a:spcPts val="300"/>
              </a:spcBef>
              <a:buClr>
                <a:srgbClr val="C00000"/>
              </a:buClr>
              <a:buFont typeface="Arial" panose="020B0604020202020204" pitchFamily="34" charset="0"/>
              <a:buChar char="•"/>
            </a:pPr>
            <a:r>
              <a:rPr lang="en-US" dirty="0">
                <a:latin typeface="Calibri" pitchFamily="34" charset="0"/>
                <a:cs typeface="Calibri" pitchFamily="34" charset="0"/>
              </a:rPr>
              <a:t>Accredited Laboratory for </a:t>
            </a:r>
            <a:r>
              <a:rPr lang="en-US" b="1" dirty="0">
                <a:latin typeface="Calibri" pitchFamily="34" charset="0"/>
                <a:cs typeface="Calibri" pitchFamily="34" charset="0"/>
              </a:rPr>
              <a:t>Electromagnetic Compatibility</a:t>
            </a:r>
            <a:r>
              <a:rPr lang="en-US" dirty="0">
                <a:latin typeface="Calibri" pitchFamily="34" charset="0"/>
                <a:cs typeface="Calibri" pitchFamily="34" charset="0"/>
              </a:rPr>
              <a:t>, </a:t>
            </a:r>
            <a:endParaRPr lang="pl-PL" dirty="0">
              <a:latin typeface="Calibri" pitchFamily="34" charset="0"/>
              <a:cs typeface="Calibri" pitchFamily="34" charset="0"/>
            </a:endParaRPr>
          </a:p>
          <a:p>
            <a:pPr marL="285750" indent="-285750">
              <a:lnSpc>
                <a:spcPts val="2600"/>
              </a:lnSpc>
              <a:spcBef>
                <a:spcPts val="300"/>
              </a:spcBef>
              <a:buClr>
                <a:srgbClr val="C00000"/>
              </a:buClr>
              <a:buFont typeface="Arial" panose="020B0604020202020204" pitchFamily="34" charset="0"/>
              <a:buChar char="•"/>
            </a:pPr>
            <a:r>
              <a:rPr lang="en-US" dirty="0">
                <a:latin typeface="Calibri" pitchFamily="34" charset="0"/>
                <a:cs typeface="Calibri" pitchFamily="34" charset="0"/>
              </a:rPr>
              <a:t>Accredited Laboratory of </a:t>
            </a:r>
            <a:r>
              <a:rPr lang="en-US" b="1" dirty="0">
                <a:latin typeface="Calibri" pitchFamily="34" charset="0"/>
                <a:cs typeface="Calibri" pitchFamily="34" charset="0"/>
              </a:rPr>
              <a:t>the Department of Machine Design </a:t>
            </a:r>
            <a:br>
              <a:rPr lang="pl-PL" b="1" dirty="0">
                <a:latin typeface="Calibri" pitchFamily="34" charset="0"/>
                <a:cs typeface="Calibri" pitchFamily="34" charset="0"/>
              </a:rPr>
            </a:br>
            <a:r>
              <a:rPr lang="en-US" b="1" dirty="0">
                <a:latin typeface="Calibri" pitchFamily="34" charset="0"/>
                <a:cs typeface="Calibri" pitchFamily="34" charset="0"/>
              </a:rPr>
              <a:t>and Testing</a:t>
            </a:r>
            <a:r>
              <a:rPr lang="pl-PL" dirty="0">
                <a:latin typeface="Calibri" pitchFamily="34" charset="0"/>
                <a:cs typeface="Calibri" pitchFamily="34" charset="0"/>
              </a:rPr>
              <a:t>,</a:t>
            </a:r>
          </a:p>
          <a:p>
            <a:pPr marL="285750" indent="-285750">
              <a:lnSpc>
                <a:spcPts val="2600"/>
              </a:lnSpc>
              <a:spcBef>
                <a:spcPts val="300"/>
              </a:spcBef>
              <a:buClr>
                <a:srgbClr val="C00000"/>
              </a:buClr>
              <a:buFont typeface="Arial" panose="020B0604020202020204" pitchFamily="34" charset="0"/>
              <a:buChar char="•"/>
            </a:pPr>
            <a:r>
              <a:rPr lang="en-US" dirty="0">
                <a:latin typeface="Calibri" pitchFamily="34" charset="0"/>
                <a:cs typeface="Calibri" pitchFamily="34" charset="0"/>
              </a:rPr>
              <a:t>Accredited </a:t>
            </a:r>
            <a:r>
              <a:rPr lang="en-US" b="1" dirty="0">
                <a:latin typeface="Calibri" pitchFamily="34" charset="0"/>
                <a:cs typeface="Calibri" pitchFamily="34" charset="0"/>
              </a:rPr>
              <a:t>Chemical Laboratory for Multi-element Analyzes</a:t>
            </a:r>
            <a:r>
              <a:rPr lang="pl-PL" dirty="0">
                <a:latin typeface="Calibri" pitchFamily="34" charset="0"/>
                <a:cs typeface="Calibri" pitchFamily="34" charset="0"/>
              </a:rPr>
              <a:t>.</a:t>
            </a:r>
          </a:p>
        </p:txBody>
      </p:sp>
      <p:pic>
        <p:nvPicPr>
          <p:cNvPr id="7" name="Obraz 6">
            <a:extLst>
              <a:ext uri="{FF2B5EF4-FFF2-40B4-BE49-F238E27FC236}">
                <a16:creationId xmlns:a16="http://schemas.microsoft.com/office/drawing/2014/main" id="{7B4D3DDF-3CEB-428E-BA30-2FF8A081816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7999"/>
          </a:xfrm>
          <a:prstGeom prst="rect">
            <a:avLst/>
          </a:prstGeom>
        </p:spPr>
      </p:pic>
    </p:spTree>
    <p:extLst>
      <p:ext uri="{BB962C8B-B14F-4D97-AF65-F5344CB8AC3E}">
        <p14:creationId xmlns:p14="http://schemas.microsoft.com/office/powerpoint/2010/main" val="116704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raz 10">
            <a:extLst>
              <a:ext uri="{FF2B5EF4-FFF2-40B4-BE49-F238E27FC236}">
                <a16:creationId xmlns:a16="http://schemas.microsoft.com/office/drawing/2014/main" id="{2009BD17-6A5D-4E29-AFAE-755A5D2601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1"/>
          </a:xfrm>
          <a:prstGeom prst="rect">
            <a:avLst/>
          </a:prstGeom>
        </p:spPr>
      </p:pic>
      <p:pic>
        <p:nvPicPr>
          <p:cNvPr id="10" name="Obraz 9">
            <a:extLst>
              <a:ext uri="{FF2B5EF4-FFF2-40B4-BE49-F238E27FC236}">
                <a16:creationId xmlns:a16="http://schemas.microsoft.com/office/drawing/2014/main" id="{3E1367EF-A75B-4524-9382-E44FEFD48FB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
          <a:stretch/>
        </p:blipFill>
        <p:spPr>
          <a:xfrm>
            <a:off x="4229336" y="4712295"/>
            <a:ext cx="2658752" cy="1974778"/>
          </a:xfrm>
          <a:prstGeom prst="rect">
            <a:avLst/>
          </a:prstGeom>
        </p:spPr>
      </p:pic>
      <p:pic>
        <p:nvPicPr>
          <p:cNvPr id="5" name="Obraz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343472" y="4712296"/>
            <a:ext cx="2765973" cy="1974777"/>
          </a:xfrm>
          <a:prstGeom prst="rect">
            <a:avLst/>
          </a:prstGeom>
        </p:spPr>
      </p:pic>
      <p:sp>
        <p:nvSpPr>
          <p:cNvPr id="2" name="Rectangle 2"/>
          <p:cNvSpPr txBox="1">
            <a:spLocks noChangeArrowheads="1"/>
          </p:cNvSpPr>
          <p:nvPr/>
        </p:nvSpPr>
        <p:spPr bwMode="auto">
          <a:xfrm>
            <a:off x="1271465" y="2"/>
            <a:ext cx="9396536" cy="1268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pitchFamily="34" charset="0"/>
              <a:buChar char="•"/>
              <a:defRPr sz="1600">
                <a:solidFill>
                  <a:schemeClr val="tx1"/>
                </a:solidFill>
                <a:latin typeface="Trebuchet MS" pitchFamily="34" charset="0"/>
              </a:defRPr>
            </a:lvl1pPr>
            <a:lvl2pPr marL="742950" indent="-285750" defTabSz="358775" eaLnBrk="0" hangingPunct="0">
              <a:spcBef>
                <a:spcPct val="20000"/>
              </a:spcBef>
              <a:buFont typeface="Arial" pitchFamily="34" charset="0"/>
              <a:buChar char="–"/>
              <a:defRPr sz="1600">
                <a:solidFill>
                  <a:schemeClr val="tx1"/>
                </a:solidFill>
                <a:latin typeface="Trebuchet MS" pitchFamily="34" charset="0"/>
              </a:defRPr>
            </a:lvl2pPr>
            <a:lvl3pPr marL="1143000" indent="-228600" defTabSz="358775" eaLnBrk="0" hangingPunct="0">
              <a:spcBef>
                <a:spcPct val="20000"/>
              </a:spcBef>
              <a:buFont typeface="Arial" pitchFamily="34" charset="0"/>
              <a:buChar char="•"/>
              <a:defRPr sz="1600">
                <a:solidFill>
                  <a:schemeClr val="tx1"/>
                </a:solidFill>
                <a:latin typeface="Trebuchet MS" pitchFamily="34" charset="0"/>
              </a:defRPr>
            </a:lvl3pPr>
            <a:lvl4pPr marL="1600200" indent="-228600" defTabSz="358775" eaLnBrk="0" hangingPunct="0">
              <a:spcBef>
                <a:spcPct val="20000"/>
              </a:spcBef>
              <a:buFont typeface="Arial" pitchFamily="34" charset="0"/>
              <a:buChar char="–"/>
              <a:defRPr sz="1600">
                <a:solidFill>
                  <a:schemeClr val="tx1"/>
                </a:solidFill>
                <a:latin typeface="Trebuchet MS" pitchFamily="34" charset="0"/>
              </a:defRPr>
            </a:lvl4pPr>
            <a:lvl5pPr marL="2057400" indent="-228600" defTabSz="358775" eaLnBrk="0" hangingPunct="0">
              <a:spcBef>
                <a:spcPct val="20000"/>
              </a:spcBef>
              <a:buFont typeface="Arial" pitchFamily="34" charset="0"/>
              <a:buChar char="»"/>
              <a:defRPr sz="16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9pPr>
          </a:lstStyle>
          <a:p>
            <a:pPr>
              <a:buNone/>
            </a:pPr>
            <a:r>
              <a:rPr lang="en-US" sz="3200" b="1" dirty="0">
                <a:solidFill>
                  <a:srgbClr val="C00000"/>
                </a:solidFill>
                <a:latin typeface="Calibri" panose="020F0502020204030204" pitchFamily="34" charset="0"/>
              </a:rPr>
              <a:t>The </a:t>
            </a:r>
            <a:r>
              <a:rPr lang="en-US" sz="3200" b="1" dirty="0" err="1">
                <a:solidFill>
                  <a:srgbClr val="C00000"/>
                </a:solidFill>
                <a:latin typeface="Calibri" panose="020F0502020204030204" pitchFamily="34" charset="0"/>
              </a:rPr>
              <a:t>Wrocław</a:t>
            </a:r>
            <a:r>
              <a:rPr lang="en-US" sz="3200" b="1" dirty="0">
                <a:solidFill>
                  <a:srgbClr val="C00000"/>
                </a:solidFill>
                <a:latin typeface="Calibri" panose="020F0502020204030204" pitchFamily="34" charset="0"/>
              </a:rPr>
              <a:t> University of  Science </a:t>
            </a:r>
            <a:br>
              <a:rPr lang="pl-PL" sz="3200" b="1" dirty="0">
                <a:solidFill>
                  <a:srgbClr val="C00000"/>
                </a:solidFill>
                <a:latin typeface="Calibri" panose="020F0502020204030204" pitchFamily="34" charset="0"/>
              </a:rPr>
            </a:br>
            <a:r>
              <a:rPr lang="en-US" sz="3200" b="1" dirty="0">
                <a:solidFill>
                  <a:srgbClr val="C00000"/>
                </a:solidFill>
                <a:latin typeface="Calibri" panose="020F0502020204030204" pitchFamily="34" charset="0"/>
              </a:rPr>
              <a:t>and Technology Congress Centre </a:t>
            </a:r>
          </a:p>
        </p:txBody>
      </p:sp>
      <p:sp>
        <p:nvSpPr>
          <p:cNvPr id="3" name="Text Box 22"/>
          <p:cNvSpPr txBox="1">
            <a:spLocks noChangeArrowheads="1"/>
          </p:cNvSpPr>
          <p:nvPr/>
        </p:nvSpPr>
        <p:spPr bwMode="auto">
          <a:xfrm>
            <a:off x="1343472" y="2647234"/>
            <a:ext cx="5177085" cy="1969770"/>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marL="285750" indent="-285750" eaLnBrk="1" hangingPunct="1">
              <a:buClr>
                <a:srgbClr val="C00000"/>
              </a:buClr>
              <a:buFont typeface="Arial" panose="020B0604020202020204" pitchFamily="34" charset="0"/>
              <a:buChar char="•"/>
              <a:defRPr/>
            </a:pPr>
            <a:r>
              <a:rPr lang="en-US" sz="1600" b="0" dirty="0">
                <a:latin typeface="Calibri" pitchFamily="34" charset="0"/>
                <a:cs typeface="Calibri" pitchFamily="34" charset="0"/>
              </a:rPr>
              <a:t>3 </a:t>
            </a:r>
            <a:r>
              <a:rPr lang="pl-PL" sz="1600" b="0" dirty="0" err="1">
                <a:latin typeface="Calibri" pitchFamily="34" charset="0"/>
                <a:cs typeface="Calibri" pitchFamily="34" charset="0"/>
              </a:rPr>
              <a:t>conference</a:t>
            </a:r>
            <a:r>
              <a:rPr lang="pl-PL" sz="1600" b="0" dirty="0">
                <a:latin typeface="Calibri" pitchFamily="34" charset="0"/>
                <a:cs typeface="Calibri" pitchFamily="34" charset="0"/>
              </a:rPr>
              <a:t> hall+ 3 </a:t>
            </a:r>
            <a:r>
              <a:rPr lang="pl-PL" sz="1600" b="0" dirty="0" err="1">
                <a:latin typeface="Calibri" pitchFamily="34" charset="0"/>
                <a:cs typeface="Calibri" pitchFamily="34" charset="0"/>
              </a:rPr>
              <a:t>smaller</a:t>
            </a:r>
            <a:r>
              <a:rPr lang="pl-PL" sz="1600" b="0" dirty="0">
                <a:latin typeface="Calibri" pitchFamily="34" charset="0"/>
                <a:cs typeface="Calibri" pitchFamily="34" charset="0"/>
              </a:rPr>
              <a:t> </a:t>
            </a:r>
            <a:r>
              <a:rPr lang="pl-PL" sz="1600" b="0" dirty="0" err="1">
                <a:latin typeface="Calibri" pitchFamily="34" charset="0"/>
                <a:cs typeface="Calibri" pitchFamily="34" charset="0"/>
              </a:rPr>
              <a:t>seminar</a:t>
            </a:r>
            <a:r>
              <a:rPr lang="pl-PL" sz="1600" b="0" dirty="0">
                <a:latin typeface="Calibri" pitchFamily="34" charset="0"/>
                <a:cs typeface="Calibri" pitchFamily="34" charset="0"/>
              </a:rPr>
              <a:t> </a:t>
            </a:r>
            <a:r>
              <a:rPr lang="pl-PL" sz="1600" b="0" dirty="0" err="1">
                <a:latin typeface="Calibri" pitchFamily="34" charset="0"/>
                <a:cs typeface="Calibri" pitchFamily="34" charset="0"/>
              </a:rPr>
              <a:t>rooms</a:t>
            </a:r>
            <a:endParaRPr lang="en-US" sz="1600" b="0" dirty="0">
              <a:latin typeface="Calibri" pitchFamily="34" charset="0"/>
              <a:cs typeface="Calibri" pitchFamily="34" charset="0"/>
            </a:endParaRPr>
          </a:p>
          <a:p>
            <a:pPr marL="285750" indent="-285750" eaLnBrk="1" hangingPunct="1">
              <a:buClr>
                <a:srgbClr val="C00000"/>
              </a:buClr>
              <a:buFont typeface="Arial" panose="020B0604020202020204" pitchFamily="34" charset="0"/>
              <a:buChar char="•"/>
              <a:defRPr/>
            </a:pPr>
            <a:r>
              <a:rPr lang="en-US" sz="1600" b="0" dirty="0">
                <a:latin typeface="Calibri" pitchFamily="34" charset="0"/>
                <a:cs typeface="Calibri" pitchFamily="34" charset="0"/>
              </a:rPr>
              <a:t>Professional equipment, including a system for simultaneous translations</a:t>
            </a:r>
          </a:p>
          <a:p>
            <a:pPr marL="285750" indent="-285750" eaLnBrk="1" hangingPunct="1">
              <a:buClr>
                <a:srgbClr val="C00000"/>
              </a:buClr>
              <a:buFont typeface="Arial" panose="020B0604020202020204" pitchFamily="34" charset="0"/>
              <a:buChar char="•"/>
              <a:defRPr/>
            </a:pPr>
            <a:r>
              <a:rPr lang="en-US" sz="1600" b="0" dirty="0">
                <a:latin typeface="Calibri" pitchFamily="34" charset="0"/>
                <a:cs typeface="Calibri" pitchFamily="34" charset="0"/>
              </a:rPr>
              <a:t>Sound recording of the conference</a:t>
            </a:r>
          </a:p>
          <a:p>
            <a:pPr marL="285750" indent="-285750" eaLnBrk="1" hangingPunct="1">
              <a:buClr>
                <a:srgbClr val="C00000"/>
              </a:buClr>
              <a:buFont typeface="Arial" panose="020B0604020202020204" pitchFamily="34" charset="0"/>
              <a:buChar char="•"/>
              <a:defRPr/>
            </a:pPr>
            <a:r>
              <a:rPr lang="en-US" sz="1600" b="0" dirty="0">
                <a:latin typeface="Calibri" pitchFamily="34" charset="0"/>
                <a:cs typeface="Calibri" pitchFamily="34" charset="0"/>
              </a:rPr>
              <a:t>Wireless internet</a:t>
            </a:r>
          </a:p>
          <a:p>
            <a:pPr marL="285750" indent="-285750" eaLnBrk="1" hangingPunct="1">
              <a:buClr>
                <a:srgbClr val="C00000"/>
              </a:buClr>
              <a:buFont typeface="Arial" panose="020B0604020202020204" pitchFamily="34" charset="0"/>
              <a:buChar char="•"/>
              <a:defRPr/>
            </a:pPr>
            <a:r>
              <a:rPr lang="en-US" sz="1600" b="0" dirty="0">
                <a:latin typeface="Calibri" pitchFamily="34" charset="0"/>
                <a:cs typeface="Calibri" pitchFamily="34" charset="0"/>
              </a:rPr>
              <a:t>Variable lighting system</a:t>
            </a:r>
          </a:p>
          <a:p>
            <a:pPr marL="285750" indent="-285750" eaLnBrk="1" hangingPunct="1">
              <a:buClr>
                <a:srgbClr val="C00000"/>
              </a:buClr>
              <a:buFont typeface="Arial" panose="020B0604020202020204" pitchFamily="34" charset="0"/>
              <a:buChar char="•"/>
              <a:defRPr/>
            </a:pPr>
            <a:r>
              <a:rPr lang="en-US" sz="1600" b="0" dirty="0">
                <a:latin typeface="Calibri" pitchFamily="34" charset="0"/>
                <a:cs typeface="Calibri" pitchFamily="34" charset="0"/>
              </a:rPr>
              <a:t>Exhibition complex</a:t>
            </a:r>
          </a:p>
          <a:p>
            <a:pPr marL="285750" indent="-285750" eaLnBrk="1" hangingPunct="1">
              <a:buClr>
                <a:srgbClr val="C00000"/>
              </a:buClr>
              <a:buFont typeface="Arial" panose="020B0604020202020204" pitchFamily="34" charset="0"/>
              <a:buChar char="•"/>
              <a:defRPr/>
            </a:pPr>
            <a:r>
              <a:rPr lang="en-US" sz="1600" b="0" dirty="0">
                <a:latin typeface="Calibri" pitchFamily="34" charset="0"/>
                <a:cs typeface="Calibri" pitchFamily="34" charset="0"/>
              </a:rPr>
              <a:t>Professional event service</a:t>
            </a:r>
            <a:endParaRPr lang="pl-PL" sz="1600" b="0" dirty="0">
              <a:latin typeface="Calibri" pitchFamily="34" charset="0"/>
              <a:cs typeface="Calibri" pitchFamily="34" charset="0"/>
            </a:endParaRPr>
          </a:p>
        </p:txBody>
      </p:sp>
      <p:sp>
        <p:nvSpPr>
          <p:cNvPr id="12" name="pole tekstowe 11"/>
          <p:cNvSpPr txBox="1">
            <a:spLocks noChangeArrowheads="1"/>
          </p:cNvSpPr>
          <p:nvPr/>
        </p:nvSpPr>
        <p:spPr bwMode="auto">
          <a:xfrm>
            <a:off x="8256240" y="6550225"/>
            <a:ext cx="3935760" cy="307777"/>
          </a:xfrm>
          <a:prstGeom prst="rect">
            <a:avLst/>
          </a:prstGeom>
          <a:solidFill>
            <a:srgbClr val="A7190E"/>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pl-PL" altLang="pl-PL" sz="1400" dirty="0">
                <a:solidFill>
                  <a:schemeClr val="bg1"/>
                </a:solidFill>
                <a:cs typeface="Calibri" pitchFamily="34" charset="0"/>
              </a:rPr>
              <a:t>www.konferencje.pwr.edu.pl  </a:t>
            </a:r>
          </a:p>
        </p:txBody>
      </p:sp>
      <p:sp>
        <p:nvSpPr>
          <p:cNvPr id="13" name="Text Box 22"/>
          <p:cNvSpPr txBox="1">
            <a:spLocks noChangeArrowheads="1"/>
          </p:cNvSpPr>
          <p:nvPr/>
        </p:nvSpPr>
        <p:spPr bwMode="auto">
          <a:xfrm>
            <a:off x="1313012" y="1166947"/>
            <a:ext cx="6295156" cy="1384995"/>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eaLnBrk="1" hangingPunct="1">
              <a:defRPr/>
            </a:pPr>
            <a:r>
              <a:rPr lang="en-US" b="0" dirty="0">
                <a:latin typeface="Calibri" pitchFamily="34" charset="0"/>
                <a:cs typeface="Calibri" pitchFamily="34" charset="0"/>
              </a:rPr>
              <a:t>The Congress </a:t>
            </a:r>
            <a:r>
              <a:rPr lang="pl-PL" b="0" dirty="0">
                <a:latin typeface="Calibri" pitchFamily="34" charset="0"/>
                <a:cs typeface="Calibri" pitchFamily="34" charset="0"/>
              </a:rPr>
              <a:t>Centre</a:t>
            </a:r>
            <a:r>
              <a:rPr lang="en-US" b="0" dirty="0">
                <a:latin typeface="Calibri" pitchFamily="34" charset="0"/>
                <a:cs typeface="Calibri" pitchFamily="34" charset="0"/>
              </a:rPr>
              <a:t> comprises three conference </a:t>
            </a:r>
            <a:r>
              <a:rPr lang="pl-PL" b="0" dirty="0" err="1">
                <a:latin typeface="Calibri" pitchFamily="34" charset="0"/>
                <a:cs typeface="Calibri" pitchFamily="34" charset="0"/>
              </a:rPr>
              <a:t>halls</a:t>
            </a:r>
            <a:r>
              <a:rPr lang="en-US" b="0" dirty="0">
                <a:latin typeface="Calibri" pitchFamily="34" charset="0"/>
                <a:cs typeface="Calibri" pitchFamily="34" charset="0"/>
              </a:rPr>
              <a:t> with a total capacity of 620 seats. The </a:t>
            </a:r>
            <a:r>
              <a:rPr lang="pl-PL" b="0" dirty="0" err="1">
                <a:latin typeface="Calibri" pitchFamily="34" charset="0"/>
                <a:cs typeface="Calibri" pitchFamily="34" charset="0"/>
              </a:rPr>
              <a:t>centre</a:t>
            </a:r>
            <a:r>
              <a:rPr lang="pl-PL" b="0" dirty="0">
                <a:latin typeface="Calibri" pitchFamily="34" charset="0"/>
                <a:cs typeface="Calibri" pitchFamily="34" charset="0"/>
              </a:rPr>
              <a:t> </a:t>
            </a:r>
            <a:r>
              <a:rPr lang="en-US" b="0" dirty="0">
                <a:latin typeface="Calibri" pitchFamily="34" charset="0"/>
                <a:cs typeface="Calibri" pitchFamily="34" charset="0"/>
              </a:rPr>
              <a:t>can be divided into modules </a:t>
            </a:r>
            <a:br>
              <a:rPr lang="pl-PL" b="0" dirty="0">
                <a:latin typeface="Calibri" pitchFamily="34" charset="0"/>
                <a:cs typeface="Calibri" pitchFamily="34" charset="0"/>
              </a:rPr>
            </a:br>
            <a:r>
              <a:rPr lang="en-US" b="0" dirty="0">
                <a:latin typeface="Calibri" pitchFamily="34" charset="0"/>
                <a:cs typeface="Calibri" pitchFamily="34" charset="0"/>
              </a:rPr>
              <a:t>in a theatre-style arrangement</a:t>
            </a:r>
            <a:r>
              <a:rPr lang="pl-PL" b="0" dirty="0">
                <a:latin typeface="Calibri" pitchFamily="34" charset="0"/>
                <a:cs typeface="Calibri" pitchFamily="34" charset="0"/>
              </a:rPr>
              <a:t>, </a:t>
            </a:r>
            <a:r>
              <a:rPr lang="en-US" b="0" dirty="0">
                <a:latin typeface="Calibri" pitchFamily="34" charset="0"/>
                <a:cs typeface="Calibri" pitchFamily="34" charset="0"/>
              </a:rPr>
              <a:t>in the following ways: </a:t>
            </a:r>
            <a:r>
              <a:rPr lang="pl-PL" b="0" dirty="0">
                <a:latin typeface="Calibri" pitchFamily="34" charset="0"/>
                <a:cs typeface="Calibri" pitchFamily="34" charset="0"/>
              </a:rPr>
              <a:t>one hall</a:t>
            </a:r>
            <a:r>
              <a:rPr lang="en-US" b="0" dirty="0">
                <a:latin typeface="Calibri" pitchFamily="34" charset="0"/>
                <a:cs typeface="Calibri" pitchFamily="34" charset="0"/>
              </a:rPr>
              <a:t> with 620 seats, </a:t>
            </a:r>
            <a:r>
              <a:rPr lang="pl-PL" b="0" dirty="0">
                <a:latin typeface="Calibri" pitchFamily="34" charset="0"/>
                <a:cs typeface="Calibri" pitchFamily="34" charset="0"/>
              </a:rPr>
              <a:t>one hall</a:t>
            </a:r>
            <a:r>
              <a:rPr lang="en-US" b="0" dirty="0">
                <a:latin typeface="Calibri" pitchFamily="34" charset="0"/>
                <a:cs typeface="Calibri" pitchFamily="34" charset="0"/>
              </a:rPr>
              <a:t> with 320 seats,  </a:t>
            </a:r>
            <a:r>
              <a:rPr lang="pl-PL" b="0" dirty="0">
                <a:latin typeface="Calibri" pitchFamily="34" charset="0"/>
                <a:cs typeface="Calibri" pitchFamily="34" charset="0"/>
              </a:rPr>
              <a:t>one hall</a:t>
            </a:r>
            <a:r>
              <a:rPr lang="en-US" b="0" dirty="0">
                <a:latin typeface="Calibri" pitchFamily="34" charset="0"/>
                <a:cs typeface="Calibri" pitchFamily="34" charset="0"/>
              </a:rPr>
              <a:t> with 300 seats,  </a:t>
            </a:r>
            <a:r>
              <a:rPr lang="pl-PL" b="0" dirty="0">
                <a:latin typeface="Calibri" pitchFamily="34" charset="0"/>
                <a:cs typeface="Calibri" pitchFamily="34" charset="0"/>
              </a:rPr>
              <a:t>hall</a:t>
            </a:r>
            <a:r>
              <a:rPr lang="en-US" b="0" dirty="0">
                <a:latin typeface="Calibri" pitchFamily="34" charset="0"/>
                <a:cs typeface="Calibri" pitchFamily="34" charset="0"/>
              </a:rPr>
              <a:t> with 460 seats,  2 </a:t>
            </a:r>
            <a:r>
              <a:rPr lang="pl-PL" b="0" dirty="0" err="1">
                <a:latin typeface="Calibri" pitchFamily="34" charset="0"/>
                <a:cs typeface="Calibri" pitchFamily="34" charset="0"/>
              </a:rPr>
              <a:t>halls</a:t>
            </a:r>
            <a:r>
              <a:rPr lang="en-US" b="0" dirty="0">
                <a:latin typeface="Calibri" pitchFamily="34" charset="0"/>
                <a:cs typeface="Calibri" pitchFamily="34" charset="0"/>
              </a:rPr>
              <a:t> with 160 seats each</a:t>
            </a:r>
            <a:r>
              <a:rPr lang="pl-PL" b="0" dirty="0">
                <a:latin typeface="Calibri" pitchFamily="34" charset="0"/>
                <a:cs typeface="Calibri" pitchFamily="34" charset="0"/>
              </a:rPr>
              <a:t>.</a:t>
            </a:r>
          </a:p>
        </p:txBody>
      </p:sp>
    </p:spTree>
    <p:extLst>
      <p:ext uri="{BB962C8B-B14F-4D97-AF65-F5344CB8AC3E}">
        <p14:creationId xmlns:p14="http://schemas.microsoft.com/office/powerpoint/2010/main" val="281778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199456" y="1"/>
            <a:ext cx="4680521" cy="1124743"/>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en-GB" altLang="pl-PL" sz="3200" b="1" dirty="0">
                <a:solidFill>
                  <a:srgbClr val="C00000"/>
                </a:solidFill>
                <a:cs typeface="Calibri" pitchFamily="34" charset="0"/>
              </a:rPr>
              <a:t>Third generation</a:t>
            </a:r>
          </a:p>
        </p:txBody>
      </p:sp>
      <p:sp>
        <p:nvSpPr>
          <p:cNvPr id="3" name="Rectangle 3"/>
          <p:cNvSpPr>
            <a:spLocks noGrp="1"/>
          </p:cNvSpPr>
          <p:nvPr>
            <p:ph type="body" idx="1"/>
          </p:nvPr>
        </p:nvSpPr>
        <p:spPr>
          <a:xfrm>
            <a:off x="1199456" y="980728"/>
            <a:ext cx="6768751" cy="5328592"/>
          </a:xfrm>
        </p:spPr>
        <p:txBody>
          <a:bodyPr/>
          <a:lstStyle/>
          <a:p>
            <a:r>
              <a:rPr lang="en-US" altLang="pl-PL" sz="2000" dirty="0"/>
              <a:t>Third Generation Universities are the idea of a modern university </a:t>
            </a:r>
            <a:r>
              <a:rPr lang="pl-PL" altLang="pl-PL" sz="2000" dirty="0" err="1"/>
              <a:t>which</a:t>
            </a:r>
            <a:r>
              <a:rPr lang="en-US" altLang="pl-PL" sz="2000" dirty="0"/>
              <a:t>, in addition to teaching and research, also implements research results into the economy. These types </a:t>
            </a:r>
            <a:br>
              <a:rPr lang="pl-PL" altLang="pl-PL" sz="2000" dirty="0"/>
            </a:br>
            <a:r>
              <a:rPr lang="en-US" altLang="pl-PL" sz="2000" dirty="0"/>
              <a:t>of universities have developed technology transfer centers, business incubators and are conducive to the creation of specialized research groups, where English is the basic language of work.</a:t>
            </a:r>
            <a:endParaRPr lang="pl-PL" altLang="pl-PL" sz="2000" dirty="0"/>
          </a:p>
          <a:p>
            <a:endParaRPr lang="pl-PL" altLang="pl-PL" sz="2000" dirty="0"/>
          </a:p>
          <a:p>
            <a:r>
              <a:rPr lang="en-US" altLang="pl-PL" sz="2000" dirty="0"/>
              <a:t>Main goals of </a:t>
            </a:r>
            <a:r>
              <a:rPr lang="en-US" altLang="pl-PL" sz="2000" dirty="0" err="1"/>
              <a:t>Wrocław</a:t>
            </a:r>
            <a:r>
              <a:rPr lang="en-US" altLang="pl-PL" sz="2000" dirty="0"/>
              <a:t> University of  Science and Technology as the Third Generation University:</a:t>
            </a:r>
          </a:p>
          <a:p>
            <a:pPr marL="285750" indent="-285750">
              <a:buFont typeface="Courier New" panose="02070309020205020404" pitchFamily="49" charset="0"/>
              <a:buChar char="o"/>
            </a:pPr>
            <a:r>
              <a:rPr lang="en-US" altLang="pl-PL" sz="2000" dirty="0"/>
              <a:t>education</a:t>
            </a:r>
          </a:p>
          <a:p>
            <a:pPr marL="285750" indent="-285750">
              <a:buFont typeface="Courier New" panose="02070309020205020404" pitchFamily="49" charset="0"/>
              <a:buChar char="o"/>
            </a:pPr>
            <a:r>
              <a:rPr lang="en-US" altLang="pl-PL" sz="2000" dirty="0"/>
              <a:t>research</a:t>
            </a:r>
          </a:p>
          <a:p>
            <a:pPr marL="285750" indent="-285750">
              <a:buFont typeface="Courier New" panose="02070309020205020404" pitchFamily="49" charset="0"/>
              <a:buChar char="o"/>
            </a:pPr>
            <a:r>
              <a:rPr lang="en-US" altLang="pl-PL" sz="2000" dirty="0"/>
              <a:t>commercialization of knowledge</a:t>
            </a:r>
          </a:p>
          <a:p>
            <a:pPr marL="285750" indent="-285750">
              <a:buFont typeface="Courier New" panose="02070309020205020404" pitchFamily="49" charset="0"/>
              <a:buChar char="o"/>
            </a:pPr>
            <a:r>
              <a:rPr lang="en-US" altLang="pl-PL" sz="2000" dirty="0"/>
              <a:t>cooperation with the region and the city.</a:t>
            </a:r>
          </a:p>
          <a:p>
            <a:pPr eaLnBrk="1" hangingPunct="1">
              <a:buFont typeface="Arial" charset="0"/>
              <a:buNone/>
            </a:pPr>
            <a:r>
              <a:rPr lang="pl-PL" altLang="pl-PL" sz="1400" dirty="0"/>
              <a:t>	</a:t>
            </a:r>
          </a:p>
        </p:txBody>
      </p:sp>
      <p:pic>
        <p:nvPicPr>
          <p:cNvPr id="5" name="Obraz 4">
            <a:extLst>
              <a:ext uri="{FF2B5EF4-FFF2-40B4-BE49-F238E27FC236}">
                <a16:creationId xmlns:a16="http://schemas.microsoft.com/office/drawing/2014/main" id="{7EBAD194-CFD8-458C-BBE1-7A843D3AACC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0"/>
          </a:xfrm>
          <a:prstGeom prst="rect">
            <a:avLst/>
          </a:prstGeom>
        </p:spPr>
      </p:pic>
    </p:spTree>
    <p:extLst>
      <p:ext uri="{BB962C8B-B14F-4D97-AF65-F5344CB8AC3E}">
        <p14:creationId xmlns:p14="http://schemas.microsoft.com/office/powerpoint/2010/main" val="348963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199456" y="138537"/>
            <a:ext cx="6696744" cy="1124743"/>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en-US" altLang="pl-PL" sz="3200" b="1" dirty="0">
                <a:solidFill>
                  <a:srgbClr val="C00000"/>
                </a:solidFill>
                <a:cs typeface="Calibri" pitchFamily="34" charset="0"/>
              </a:rPr>
              <a:t>Strategy of </a:t>
            </a:r>
            <a:r>
              <a:rPr lang="en-US" altLang="pl-PL" sz="3200" b="1" dirty="0" err="1">
                <a:solidFill>
                  <a:srgbClr val="C00000"/>
                </a:solidFill>
                <a:cs typeface="Calibri" pitchFamily="34" charset="0"/>
              </a:rPr>
              <a:t>Wrocław</a:t>
            </a:r>
            <a:r>
              <a:rPr lang="en-US" altLang="pl-PL" sz="3200" b="1" dirty="0">
                <a:solidFill>
                  <a:srgbClr val="C00000"/>
                </a:solidFill>
                <a:cs typeface="Calibri" pitchFamily="34" charset="0"/>
              </a:rPr>
              <a:t> University </a:t>
            </a:r>
            <a:br>
              <a:rPr lang="en-US" altLang="pl-PL" sz="3200" b="1" dirty="0">
                <a:solidFill>
                  <a:srgbClr val="C00000"/>
                </a:solidFill>
                <a:cs typeface="Calibri" pitchFamily="34" charset="0"/>
              </a:rPr>
            </a:br>
            <a:r>
              <a:rPr lang="en-US" altLang="pl-PL" sz="3200" b="1" dirty="0">
                <a:solidFill>
                  <a:srgbClr val="C00000"/>
                </a:solidFill>
                <a:cs typeface="Calibri" pitchFamily="34" charset="0"/>
              </a:rPr>
              <a:t>of Science and Technology 2023-2030</a:t>
            </a:r>
          </a:p>
        </p:txBody>
      </p:sp>
      <p:sp>
        <p:nvSpPr>
          <p:cNvPr id="3" name="Rectangle 3"/>
          <p:cNvSpPr>
            <a:spLocks noGrp="1"/>
          </p:cNvSpPr>
          <p:nvPr>
            <p:ph type="body" idx="1"/>
          </p:nvPr>
        </p:nvSpPr>
        <p:spPr>
          <a:xfrm>
            <a:off x="1199457" y="1340768"/>
            <a:ext cx="6696744" cy="5328592"/>
          </a:xfrm>
        </p:spPr>
        <p:txBody>
          <a:bodyPr/>
          <a:lstStyle/>
          <a:p>
            <a:pPr>
              <a:buClr>
                <a:srgbClr val="4868A8"/>
              </a:buClr>
            </a:pPr>
            <a:r>
              <a:rPr lang="en-GB" sz="1800" b="1" dirty="0">
                <a:cs typeface="Calibri" panose="020F0502020204030204" pitchFamily="34" charset="0"/>
              </a:rPr>
              <a:t>Mission </a:t>
            </a:r>
          </a:p>
          <a:p>
            <a:pPr marL="285750" lvl="0" indent="-285750">
              <a:lnSpc>
                <a:spcPct val="100000"/>
              </a:lnSpc>
              <a:buClr>
                <a:srgbClr val="9BAEC5"/>
              </a:buClr>
              <a:buFont typeface="Wingdings" panose="05000000000000000000" pitchFamily="2" charset="2"/>
              <a:buChar char="§"/>
            </a:pPr>
            <a:r>
              <a:rPr lang="en-US" sz="1600" dirty="0">
                <a:cs typeface="Calibri" panose="020F0502020204030204" pitchFamily="34" charset="0"/>
              </a:rPr>
              <a:t>Through research, teaching, and collaboration we inspire and support the development of individuals who, based on knowledge, ethical standards and displaying sensitivity to the needs of society and global challenges, shape the future with courage and responsibility</a:t>
            </a:r>
            <a:r>
              <a:rPr lang="pl-PL" sz="1600" dirty="0">
                <a:cs typeface="Calibri" panose="020F0502020204030204" pitchFamily="34" charset="0"/>
              </a:rPr>
              <a:t>.</a:t>
            </a:r>
            <a:endParaRPr lang="en-US" sz="1600" dirty="0">
              <a:cs typeface="Calibri" panose="020F0502020204030204" pitchFamily="34" charset="0"/>
            </a:endParaRPr>
          </a:p>
          <a:p>
            <a:pPr lvl="0">
              <a:spcBef>
                <a:spcPts val="1800"/>
              </a:spcBef>
              <a:buClr>
                <a:srgbClr val="4868A8"/>
              </a:buClr>
            </a:pPr>
            <a:r>
              <a:rPr lang="en-US" sz="1800" b="1" dirty="0">
                <a:cs typeface="Calibri" panose="020F0502020204030204" pitchFamily="34" charset="0"/>
              </a:rPr>
              <a:t>Vision </a:t>
            </a:r>
          </a:p>
          <a:p>
            <a:pPr marL="285750" indent="-285750">
              <a:lnSpc>
                <a:spcPct val="100000"/>
              </a:lnSpc>
              <a:buClr>
                <a:srgbClr val="9BAEC5"/>
              </a:buClr>
              <a:buFont typeface="Wingdings" panose="05000000000000000000" pitchFamily="2" charset="2"/>
              <a:buChar char="§"/>
            </a:pPr>
            <a:r>
              <a:rPr lang="en-US" sz="1600" dirty="0">
                <a:cs typeface="Calibri" panose="020F0502020204030204" pitchFamily="34" charset="0"/>
              </a:rPr>
              <a:t>Vision As a European comprehensive technical university affirming freedom, truth, curiosity, and joy of science, we conduct interdisciplinary education and research in response to the aspirations and challenges of the society and economy.</a:t>
            </a:r>
          </a:p>
          <a:p>
            <a:pPr>
              <a:spcBef>
                <a:spcPts val="1800"/>
              </a:spcBef>
              <a:buClr>
                <a:srgbClr val="4868A8"/>
              </a:buClr>
            </a:pPr>
            <a:r>
              <a:rPr lang="en-US" sz="1800" b="1" dirty="0">
                <a:cs typeface="Calibri" panose="020F0502020204030204" pitchFamily="34" charset="0"/>
              </a:rPr>
              <a:t>Values</a:t>
            </a:r>
          </a:p>
          <a:p>
            <a:pPr marL="285750" lvl="0" indent="-285750">
              <a:lnSpc>
                <a:spcPct val="100000"/>
              </a:lnSpc>
              <a:buClr>
                <a:srgbClr val="9BAEC5"/>
              </a:buClr>
              <a:buFont typeface="Wingdings" panose="05000000000000000000" pitchFamily="2" charset="2"/>
              <a:buChar char="§"/>
            </a:pPr>
            <a:r>
              <a:rPr lang="en-US" sz="1600" dirty="0">
                <a:cs typeface="Calibri" panose="020F0502020204030204" pitchFamily="34" charset="0"/>
              </a:rPr>
              <a:t>Excellence – in education, research and knowledge transfer, and in personal development of our community members.</a:t>
            </a:r>
          </a:p>
          <a:p>
            <a:pPr marL="285750" lvl="0" indent="-285750">
              <a:lnSpc>
                <a:spcPct val="100000"/>
              </a:lnSpc>
              <a:buClr>
                <a:srgbClr val="9BAEC5"/>
              </a:buClr>
              <a:buFont typeface="Wingdings" panose="05000000000000000000" pitchFamily="2" charset="2"/>
              <a:buChar char="§"/>
            </a:pPr>
            <a:r>
              <a:rPr lang="en-US" sz="1600" dirty="0">
                <a:cs typeface="Calibri" panose="020F0502020204030204" pitchFamily="34" charset="0"/>
              </a:rPr>
              <a:t>Collaboration – understood as combining individual talents to achieve common goals, mutual support in achieving individual goals, and the University’s cooperation with its environment.</a:t>
            </a:r>
          </a:p>
          <a:p>
            <a:pPr marL="285750" lvl="0" indent="-285750">
              <a:lnSpc>
                <a:spcPct val="100000"/>
              </a:lnSpc>
              <a:buClr>
                <a:srgbClr val="9BAEC5"/>
              </a:buClr>
              <a:buFont typeface="Wingdings" panose="05000000000000000000" pitchFamily="2" charset="2"/>
              <a:buChar char="§"/>
            </a:pPr>
            <a:r>
              <a:rPr lang="en-US" sz="1600" dirty="0">
                <a:cs typeface="Calibri" panose="020F0502020204030204" pitchFamily="34" charset="0"/>
              </a:rPr>
              <a:t>Openness – to new ideas and challenges and in relation to University community members.</a:t>
            </a:r>
          </a:p>
        </p:txBody>
      </p:sp>
      <p:pic>
        <p:nvPicPr>
          <p:cNvPr id="6" name="Obraz 5">
            <a:extLst>
              <a:ext uri="{FF2B5EF4-FFF2-40B4-BE49-F238E27FC236}">
                <a16:creationId xmlns:a16="http://schemas.microsoft.com/office/drawing/2014/main" id="{647C2B6C-9AE6-477A-B389-89829D4BB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6099" y="1"/>
            <a:ext cx="3755901" cy="6857999"/>
          </a:xfrm>
          <a:prstGeom prst="rect">
            <a:avLst/>
          </a:prstGeom>
        </p:spPr>
      </p:pic>
    </p:spTree>
    <p:extLst>
      <p:ext uri="{BB962C8B-B14F-4D97-AF65-F5344CB8AC3E}">
        <p14:creationId xmlns:p14="http://schemas.microsoft.com/office/powerpoint/2010/main" val="1697332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ymbol zastępczy obrazu 7">
            <a:extLst>
              <a:ext uri="{FF2B5EF4-FFF2-40B4-BE49-F238E27FC236}">
                <a16:creationId xmlns:a16="http://schemas.microsoft.com/office/drawing/2014/main" id="{B0570F03-7098-4253-BF31-2F355F8CC5C0}"/>
              </a:ext>
            </a:extLst>
          </p:cNvPr>
          <p:cNvPicPr>
            <a:picLocks noGrp="1" noChangeAspect="1"/>
          </p:cNvPicPr>
          <p:nvPr>
            <p:ph type="pic" idx="1"/>
          </p:nvPr>
        </p:nvPicPr>
        <p:blipFill rotWithShape="1">
          <a:blip r:embed="rId3" cstate="screen">
            <a:extLst>
              <a:ext uri="{BEBA8EAE-BF5A-486C-A8C5-ECC9F3942E4B}">
                <a14:imgProps xmlns:a14="http://schemas.microsoft.com/office/drawing/2010/main">
                  <a14:imgLayer r:embed="rId4">
                    <a14:imgEffect>
                      <a14:sharpenSoften amount="6000"/>
                    </a14:imgEffect>
                    <a14:imgEffect>
                      <a14:brightnessContrast bright="-7000"/>
                    </a14:imgEffect>
                  </a14:imgLayer>
                </a14:imgProps>
              </a:ext>
              <a:ext uri="{28A0092B-C50C-407E-A947-70E740481C1C}">
                <a14:useLocalDpi xmlns:a14="http://schemas.microsoft.com/office/drawing/2010/main"/>
              </a:ext>
            </a:extLst>
          </a:blip>
          <a:srcRect/>
          <a:stretch/>
        </p:blipFill>
        <p:spPr>
          <a:xfrm>
            <a:off x="1654091" y="0"/>
            <a:ext cx="10560496" cy="6858000"/>
          </a:xfrm>
        </p:spPr>
      </p:pic>
      <p:grpSp>
        <p:nvGrpSpPr>
          <p:cNvPr id="2" name="Grupa 1">
            <a:extLst>
              <a:ext uri="{FF2B5EF4-FFF2-40B4-BE49-F238E27FC236}">
                <a16:creationId xmlns:a16="http://schemas.microsoft.com/office/drawing/2014/main" id="{7ECEA1B9-FD12-49C0-A4FA-5B036AB7F002}"/>
              </a:ext>
            </a:extLst>
          </p:cNvPr>
          <p:cNvGrpSpPr/>
          <p:nvPr/>
        </p:nvGrpSpPr>
        <p:grpSpPr>
          <a:xfrm>
            <a:off x="1654089" y="3861048"/>
            <a:ext cx="10560497" cy="2758777"/>
            <a:chOff x="1654089" y="3861048"/>
            <a:chExt cx="10560497" cy="2758777"/>
          </a:xfrm>
        </p:grpSpPr>
        <p:sp>
          <p:nvSpPr>
            <p:cNvPr id="10" name="Prostokąt 9">
              <a:extLst>
                <a:ext uri="{FF2B5EF4-FFF2-40B4-BE49-F238E27FC236}">
                  <a16:creationId xmlns:a16="http://schemas.microsoft.com/office/drawing/2014/main" id="{AB36AAAC-1D7C-4393-863E-33DDDD21B3DF}"/>
                </a:ext>
              </a:extLst>
            </p:cNvPr>
            <p:cNvSpPr/>
            <p:nvPr/>
          </p:nvSpPr>
          <p:spPr>
            <a:xfrm flipH="1">
              <a:off x="1656183" y="3861048"/>
              <a:ext cx="10558403"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9" name="Prostokąt 8">
              <a:extLst>
                <a:ext uri="{FF2B5EF4-FFF2-40B4-BE49-F238E27FC236}">
                  <a16:creationId xmlns:a16="http://schemas.microsoft.com/office/drawing/2014/main" id="{119AC90B-5A9C-4FE7-9BA6-0A3B7E75DADB}"/>
                </a:ext>
              </a:extLst>
            </p:cNvPr>
            <p:cNvSpPr/>
            <p:nvPr/>
          </p:nvSpPr>
          <p:spPr>
            <a:xfrm flipH="1">
              <a:off x="1654089" y="3861048"/>
              <a:ext cx="10560497" cy="2758777"/>
            </a:xfrm>
            <a:prstGeom prst="rect">
              <a:avLst/>
            </a:prstGeom>
            <a:gradFill>
              <a:gsLst>
                <a:gs pos="100000">
                  <a:srgbClr val="C00000">
                    <a:alpha val="65000"/>
                  </a:srgbClr>
                </a:gs>
                <a:gs pos="0">
                  <a:srgbClr val="002060">
                    <a:alpha val="84000"/>
                  </a:srgbClr>
                </a:gs>
              </a:gsLst>
              <a:lin ang="0" scaled="0"/>
            </a:gra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grpSp>
      <p:sp>
        <p:nvSpPr>
          <p:cNvPr id="13" name="Symbol zastępczy tekstu 2">
            <a:extLst>
              <a:ext uri="{FF2B5EF4-FFF2-40B4-BE49-F238E27FC236}">
                <a16:creationId xmlns:a16="http://schemas.microsoft.com/office/drawing/2014/main" id="{0E8A0E46-8CF4-4790-B5D5-57CB5DD917F3}"/>
              </a:ext>
            </a:extLst>
          </p:cNvPr>
          <p:cNvSpPr txBox="1">
            <a:spLocks/>
          </p:cNvSpPr>
          <p:nvPr/>
        </p:nvSpPr>
        <p:spPr bwMode="auto">
          <a:xfrm>
            <a:off x="1991544" y="3429001"/>
            <a:ext cx="9073008" cy="64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fontScale="25000" lnSpcReduction="20000"/>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gn="ctr">
              <a:lnSpc>
                <a:spcPts val="4700"/>
              </a:lnSpc>
            </a:pPr>
            <a:endParaRPr lang="en-US" altLang="pl-PL" sz="21600" dirty="0">
              <a:solidFill>
                <a:schemeClr val="bg1"/>
              </a:solidFill>
            </a:endParaRPr>
          </a:p>
          <a:p>
            <a:pPr>
              <a:lnSpc>
                <a:spcPts val="4700"/>
              </a:lnSpc>
            </a:pPr>
            <a:r>
              <a:rPr lang="pl-PL" b="0" kern="0" dirty="0">
                <a:solidFill>
                  <a:schemeClr val="bg1"/>
                </a:solidFill>
              </a:rPr>
              <a:t>  </a:t>
            </a:r>
            <a:endParaRPr lang="pl-PL" kern="0" dirty="0">
              <a:solidFill>
                <a:schemeClr val="bg1"/>
              </a:solidFill>
            </a:endParaRPr>
          </a:p>
        </p:txBody>
      </p:sp>
      <p:sp>
        <p:nvSpPr>
          <p:cNvPr id="12" name="Prostokąt 11">
            <a:extLst>
              <a:ext uri="{FF2B5EF4-FFF2-40B4-BE49-F238E27FC236}">
                <a16:creationId xmlns:a16="http://schemas.microsoft.com/office/drawing/2014/main" id="{F2A1776D-CDF6-454F-80F4-20F4D1092CD5}"/>
              </a:ext>
            </a:extLst>
          </p:cNvPr>
          <p:cNvSpPr/>
          <p:nvPr/>
        </p:nvSpPr>
        <p:spPr>
          <a:xfrm>
            <a:off x="4165488" y="5429323"/>
            <a:ext cx="4725120" cy="830997"/>
          </a:xfrm>
          <a:prstGeom prst="rect">
            <a:avLst/>
          </a:prstGeom>
        </p:spPr>
        <p:txBody>
          <a:bodyPr wrap="square">
            <a:spAutoFit/>
          </a:bodyPr>
          <a:lstStyle/>
          <a:p>
            <a:pPr algn="ctr"/>
            <a:r>
              <a:rPr lang="pl-PL" sz="2400" dirty="0" err="1">
                <a:solidFill>
                  <a:schemeClr val="bg1"/>
                </a:solidFill>
                <a:latin typeface="Calibri" panose="020F0502020204030204" pitchFamily="34" charset="0"/>
              </a:rPr>
              <a:t>More</a:t>
            </a:r>
            <a:r>
              <a:rPr lang="pl-PL" sz="2400" dirty="0">
                <a:solidFill>
                  <a:schemeClr val="bg1"/>
                </a:solidFill>
                <a:latin typeface="Calibri" panose="020F0502020204030204" pitchFamily="34" charset="0"/>
              </a:rPr>
              <a:t> </a:t>
            </a:r>
            <a:r>
              <a:rPr lang="pl-PL" sz="2400" dirty="0" err="1">
                <a:solidFill>
                  <a:schemeClr val="bg1"/>
                </a:solidFill>
                <a:latin typeface="Calibri" panose="020F0502020204030204" pitchFamily="34" charset="0"/>
              </a:rPr>
              <a:t>information</a:t>
            </a:r>
            <a:r>
              <a:rPr lang="pl-PL" sz="2400" dirty="0">
                <a:solidFill>
                  <a:schemeClr val="bg1"/>
                </a:solidFill>
                <a:latin typeface="Calibri" panose="020F0502020204030204" pitchFamily="34" charset="0"/>
              </a:rPr>
              <a:t>:</a:t>
            </a:r>
          </a:p>
          <a:p>
            <a:pPr algn="ctr"/>
            <a:r>
              <a:rPr lang="pl-PL" sz="2400" b="1" dirty="0">
                <a:solidFill>
                  <a:schemeClr val="bg1"/>
                </a:solidFill>
                <a:latin typeface="Calibri" panose="020F0502020204030204" pitchFamily="34" charset="0"/>
              </a:rPr>
              <a:t>pwr.edu.pl/en</a:t>
            </a:r>
          </a:p>
        </p:txBody>
      </p:sp>
      <p:sp>
        <p:nvSpPr>
          <p:cNvPr id="3" name="pole tekstowe 2">
            <a:extLst>
              <a:ext uri="{FF2B5EF4-FFF2-40B4-BE49-F238E27FC236}">
                <a16:creationId xmlns:a16="http://schemas.microsoft.com/office/drawing/2014/main" id="{333B4D1D-469D-4860-BDE7-E24778218EB6}"/>
              </a:ext>
            </a:extLst>
          </p:cNvPr>
          <p:cNvSpPr txBox="1"/>
          <p:nvPr/>
        </p:nvSpPr>
        <p:spPr>
          <a:xfrm>
            <a:off x="2063552" y="4365104"/>
            <a:ext cx="9289032" cy="727187"/>
          </a:xfrm>
          <a:prstGeom prst="rect">
            <a:avLst/>
          </a:prstGeom>
          <a:noFill/>
        </p:spPr>
        <p:txBody>
          <a:bodyPr wrap="square" rtlCol="0">
            <a:spAutoFit/>
          </a:bodyPr>
          <a:lstStyle/>
          <a:p>
            <a:pPr algn="ctr">
              <a:lnSpc>
                <a:spcPts val="4700"/>
              </a:lnSpc>
            </a:pPr>
            <a:r>
              <a:rPr lang="pl-PL" sz="5400" b="1" dirty="0" err="1">
                <a:solidFill>
                  <a:schemeClr val="bg1"/>
                </a:solidFill>
                <a:latin typeface="Calibri" panose="020F0502020204030204" pitchFamily="34" charset="0"/>
                <a:cs typeface="Calibri" panose="020F0502020204030204" pitchFamily="34" charset="0"/>
              </a:rPr>
              <a:t>Thank</a:t>
            </a:r>
            <a:r>
              <a:rPr lang="pl-PL" sz="5400" b="1" dirty="0">
                <a:solidFill>
                  <a:schemeClr val="bg1"/>
                </a:solidFill>
                <a:latin typeface="Calibri" panose="020F0502020204030204" pitchFamily="34" charset="0"/>
                <a:cs typeface="Calibri" panose="020F0502020204030204" pitchFamily="34" charset="0"/>
              </a:rPr>
              <a:t> </a:t>
            </a:r>
            <a:r>
              <a:rPr lang="pl-PL" sz="5400" b="1" dirty="0" err="1">
                <a:solidFill>
                  <a:schemeClr val="bg1"/>
                </a:solidFill>
                <a:latin typeface="Calibri" panose="020F0502020204030204" pitchFamily="34" charset="0"/>
                <a:cs typeface="Calibri" panose="020F0502020204030204" pitchFamily="34" charset="0"/>
              </a:rPr>
              <a:t>you</a:t>
            </a:r>
            <a:r>
              <a:rPr lang="pl-PL" sz="5400" b="1" dirty="0">
                <a:solidFill>
                  <a:schemeClr val="bg1"/>
                </a:solidFill>
                <a:latin typeface="Calibri" panose="020F0502020204030204" pitchFamily="34" charset="0"/>
                <a:cs typeface="Calibri" panose="020F0502020204030204" pitchFamily="34" charset="0"/>
              </a:rPr>
              <a:t> for </a:t>
            </a:r>
            <a:r>
              <a:rPr lang="pl-PL" sz="5400" b="1" dirty="0" err="1">
                <a:solidFill>
                  <a:schemeClr val="bg1"/>
                </a:solidFill>
                <a:latin typeface="Calibri" panose="020F0502020204030204" pitchFamily="34" charset="0"/>
                <a:cs typeface="Calibri" panose="020F0502020204030204" pitchFamily="34" charset="0"/>
              </a:rPr>
              <a:t>your</a:t>
            </a:r>
            <a:r>
              <a:rPr lang="pl-PL" sz="5400" b="1" dirty="0">
                <a:solidFill>
                  <a:schemeClr val="bg1"/>
                </a:solidFill>
                <a:latin typeface="Calibri" panose="020F0502020204030204" pitchFamily="34" charset="0"/>
                <a:cs typeface="Calibri" panose="020F0502020204030204" pitchFamily="34" charset="0"/>
              </a:rPr>
              <a:t> </a:t>
            </a:r>
            <a:r>
              <a:rPr lang="pl-PL" sz="5400" b="1" dirty="0" err="1">
                <a:solidFill>
                  <a:schemeClr val="bg1"/>
                </a:solidFill>
                <a:latin typeface="Calibri" panose="020F0502020204030204" pitchFamily="34" charset="0"/>
                <a:cs typeface="Calibri" panose="020F0502020204030204" pitchFamily="34" charset="0"/>
              </a:rPr>
              <a:t>attention</a:t>
            </a:r>
            <a:endParaRPr lang="pl-PL" sz="5400" b="1" dirty="0">
              <a:solidFill>
                <a:schemeClr val="bg1"/>
              </a:solidFill>
              <a:latin typeface="Calibri" panose="020F0502020204030204" pitchFamily="34" charset="0"/>
              <a:cs typeface="Calibri" panose="020F0502020204030204" pitchFamily="34" charset="0"/>
            </a:endParaRPr>
          </a:p>
        </p:txBody>
      </p:sp>
      <p:pic>
        <p:nvPicPr>
          <p:cNvPr id="15" name="Google Shape;288;p9">
            <a:extLst>
              <a:ext uri="{FF2B5EF4-FFF2-40B4-BE49-F238E27FC236}">
                <a16:creationId xmlns:a16="http://schemas.microsoft.com/office/drawing/2014/main" id="{2426C3CE-E8DA-48AD-9809-992938411382}"/>
              </a:ext>
            </a:extLst>
          </p:cNvPr>
          <p:cNvPicPr preferRelativeResize="0"/>
          <p:nvPr/>
        </p:nvPicPr>
        <p:blipFill>
          <a:blip r:embed="rId5" cstate="print">
            <a:extLst>
              <a:ext uri="{BEBA8EAE-BF5A-486C-A8C5-ECC9F3942E4B}">
                <a14:imgProps xmlns:a14="http://schemas.microsoft.com/office/drawing/2010/main">
                  <a14:imgLayer r:embed="rId6">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740942" y="5074161"/>
            <a:ext cx="2015668" cy="592482"/>
          </a:xfrm>
          <a:prstGeom prst="rect">
            <a:avLst/>
          </a:prstGeom>
          <a:noFill/>
          <a:ln>
            <a:noFill/>
          </a:ln>
        </p:spPr>
      </p:pic>
      <p:pic>
        <p:nvPicPr>
          <p:cNvPr id="16" name="Google Shape;290;p9">
            <a:extLst>
              <a:ext uri="{FF2B5EF4-FFF2-40B4-BE49-F238E27FC236}">
                <a16:creationId xmlns:a16="http://schemas.microsoft.com/office/drawing/2014/main" id="{A56A4DCE-3876-4643-9690-7109EED6C8A8}"/>
              </a:ext>
            </a:extLst>
          </p:cNvPr>
          <p:cNvPicPr preferRelativeResize="0"/>
          <p:nvPr/>
        </p:nvPicPr>
        <p:blipFill>
          <a:blip r:embed="rId7" cstate="print">
            <a:alphaModFix/>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99230" y="4075333"/>
            <a:ext cx="489560" cy="258429"/>
          </a:xfrm>
          <a:prstGeom prst="rect">
            <a:avLst/>
          </a:prstGeom>
          <a:noFill/>
          <a:ln>
            <a:noFill/>
          </a:ln>
        </p:spPr>
      </p:pic>
      <p:grpSp>
        <p:nvGrpSpPr>
          <p:cNvPr id="18" name="Grupa 17">
            <a:extLst>
              <a:ext uri="{FF2B5EF4-FFF2-40B4-BE49-F238E27FC236}">
                <a16:creationId xmlns:a16="http://schemas.microsoft.com/office/drawing/2014/main" id="{E2516110-59B2-4380-83C0-3FE348CEDA16}"/>
              </a:ext>
            </a:extLst>
          </p:cNvPr>
          <p:cNvGrpSpPr/>
          <p:nvPr/>
        </p:nvGrpSpPr>
        <p:grpSpPr>
          <a:xfrm>
            <a:off x="1749918" y="5803169"/>
            <a:ext cx="2030023" cy="591042"/>
            <a:chOff x="4740516" y="3603511"/>
            <a:chExt cx="2176621" cy="614502"/>
          </a:xfrm>
        </p:grpSpPr>
        <p:sp>
          <p:nvSpPr>
            <p:cNvPr id="19" name="Google Shape;326;p11">
              <a:extLst>
                <a:ext uri="{FF2B5EF4-FFF2-40B4-BE49-F238E27FC236}">
                  <a16:creationId xmlns:a16="http://schemas.microsoft.com/office/drawing/2014/main" id="{C7636D56-AF30-43C8-8D0D-5B351D25D7D8}"/>
                </a:ext>
              </a:extLst>
            </p:cNvPr>
            <p:cNvSpPr/>
            <p:nvPr/>
          </p:nvSpPr>
          <p:spPr>
            <a:xfrm>
              <a:off x="4740516" y="3603511"/>
              <a:ext cx="622252" cy="614502"/>
            </a:xfrm>
            <a:prstGeom prst="rect">
              <a:avLst/>
            </a:prstGeom>
            <a:blipFill rotWithShape="1">
              <a:blip r:embed="rId9" cstate="print">
                <a:alphaModFix/>
                <a:extLst>
                  <a:ext uri="{BEBA8EAE-BF5A-486C-A8C5-ECC9F3942E4B}">
                    <a14:imgProps xmlns:a14="http://schemas.microsoft.com/office/drawing/2010/main">
                      <a14:imgLayer r:embed="rId10">
                        <a14:imgEffect>
                          <a14:saturation sat="0"/>
                        </a14:imgEffect>
                        <a14:imgEffect>
                          <a14:brightnessContrast bright="100000"/>
                        </a14:imgEffect>
                      </a14:imgLayer>
                    </a14:imgProps>
                  </a:ext>
                  <a:ext uri="{28A0092B-C50C-407E-A947-70E740481C1C}">
                    <a14:useLocalDpi xmlns:a14="http://schemas.microsoft.com/office/drawing/2010/main" val="0"/>
                  </a:ext>
                </a:extLst>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632" dirty="0">
                <a:solidFill>
                  <a:schemeClr val="lt1"/>
                </a:solidFill>
                <a:latin typeface="Lato"/>
                <a:ea typeface="Lato"/>
                <a:cs typeface="Lato"/>
                <a:sym typeface="Lato"/>
              </a:endParaRPr>
            </a:p>
          </p:txBody>
        </p:sp>
        <p:sp>
          <p:nvSpPr>
            <p:cNvPr id="20" name="Google Shape;327;p11">
              <a:extLst>
                <a:ext uri="{FF2B5EF4-FFF2-40B4-BE49-F238E27FC236}">
                  <a16:creationId xmlns:a16="http://schemas.microsoft.com/office/drawing/2014/main" id="{16768523-C22E-4CC3-BC7E-5969D3B1FF69}"/>
                </a:ext>
              </a:extLst>
            </p:cNvPr>
            <p:cNvSpPr/>
            <p:nvPr/>
          </p:nvSpPr>
          <p:spPr>
            <a:xfrm>
              <a:off x="5467280" y="3948001"/>
              <a:ext cx="1163683" cy="65332"/>
            </a:xfrm>
            <a:prstGeom prst="rect">
              <a:avLst/>
            </a:prstGeom>
            <a:blipFill rotWithShape="1">
              <a:blip r:embed="rId11">
                <a:alphaModFix/>
                <a:extLst>
                  <a:ext uri="{BEBA8EAE-BF5A-486C-A8C5-ECC9F3942E4B}">
                    <a14:imgProps xmlns:a14="http://schemas.microsoft.com/office/drawing/2010/main">
                      <a14:imgLayer r:embed="rId12">
                        <a14:imgEffect>
                          <a14:saturation sat="0"/>
                        </a14:imgEffect>
                        <a14:imgEffect>
                          <a14:brightnessContrast bright="100000"/>
                        </a14:imgEffect>
                      </a14:imgLayer>
                    </a14:imgProps>
                  </a:ext>
                  <a:ext uri="{28A0092B-C50C-407E-A947-70E740481C1C}">
                    <a14:useLocalDpi xmlns:a14="http://schemas.microsoft.com/office/drawing/2010/main" val="0"/>
                  </a:ext>
                </a:extLst>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632">
                <a:solidFill>
                  <a:schemeClr val="lt1"/>
                </a:solidFill>
                <a:latin typeface="Lato"/>
                <a:ea typeface="Lato"/>
                <a:cs typeface="Lato"/>
                <a:sym typeface="Lato"/>
              </a:endParaRPr>
            </a:p>
          </p:txBody>
        </p:sp>
        <p:sp>
          <p:nvSpPr>
            <p:cNvPr id="21" name="Google Shape;328;p11">
              <a:extLst>
                <a:ext uri="{FF2B5EF4-FFF2-40B4-BE49-F238E27FC236}">
                  <a16:creationId xmlns:a16="http://schemas.microsoft.com/office/drawing/2014/main" id="{9B56D2DD-F5CE-4EFF-8156-3A7B3E51719D}"/>
                </a:ext>
              </a:extLst>
            </p:cNvPr>
            <p:cNvSpPr/>
            <p:nvPr/>
          </p:nvSpPr>
          <p:spPr>
            <a:xfrm>
              <a:off x="5448282" y="3757255"/>
              <a:ext cx="1468855" cy="102967"/>
            </a:xfrm>
            <a:prstGeom prst="rect">
              <a:avLst/>
            </a:prstGeom>
            <a:blipFill rotWithShape="1">
              <a:blip r:embed="rId13">
                <a:alphaModFix/>
                <a:extLst>
                  <a:ext uri="{BEBA8EAE-BF5A-486C-A8C5-ECC9F3942E4B}">
                    <a14:imgProps xmlns:a14="http://schemas.microsoft.com/office/drawing/2010/main">
                      <a14:imgLayer r:embed="rId14">
                        <a14:imgEffect>
                          <a14:saturation sat="0"/>
                        </a14:imgEffect>
                        <a14:imgEffect>
                          <a14:brightnessContrast bright="100000"/>
                        </a14:imgEffect>
                      </a14:imgLayer>
                    </a14:imgProps>
                  </a:ext>
                  <a:ext uri="{28A0092B-C50C-407E-A947-70E740481C1C}">
                    <a14:useLocalDpi xmlns:a14="http://schemas.microsoft.com/office/drawing/2010/main" val="0"/>
                  </a:ext>
                </a:extLst>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632" dirty="0">
                <a:solidFill>
                  <a:schemeClr val="lt1"/>
                </a:solidFill>
                <a:latin typeface="Lato"/>
                <a:ea typeface="Lato"/>
                <a:cs typeface="Lato"/>
                <a:sym typeface="Lato"/>
              </a:endParaRPr>
            </a:p>
          </p:txBody>
        </p:sp>
      </p:grpSp>
    </p:spTree>
    <p:extLst>
      <p:ext uri="{BB962C8B-B14F-4D97-AF65-F5344CB8AC3E}">
        <p14:creationId xmlns:p14="http://schemas.microsoft.com/office/powerpoint/2010/main" val="2112992180"/>
      </p:ext>
    </p:extLst>
  </p:cSld>
  <p:clrMapOvr>
    <a:masterClrMapping/>
  </p:clrMapOvr>
  <p:transition>
    <p:randomBar/>
  </p:transition>
  <p:extLst mod="1"/>
</p:sld>
</file>

<file path=ppt/theme/theme1.xml><?xml version="1.0" encoding="utf-8"?>
<a:theme xmlns:a="http://schemas.openxmlformats.org/drawingml/2006/main" name="szablon1-PL">
  <a:themeElements>
    <a:clrScheme name="Odcienie szarości">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1_Projekt domyślny">
      <a:majorFont>
        <a:latin typeface="Trebuchet MS"/>
        <a:ea typeface=""/>
        <a:cs typeface=""/>
      </a:majorFont>
      <a:minorFont>
        <a:latin typeface="Trebuchet MS"/>
        <a:ea typeface=""/>
        <a:cs typeface=""/>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rojekt domyślny 1">
        <a:dk1>
          <a:srgbClr val="000000"/>
        </a:dk1>
        <a:lt1>
          <a:srgbClr val="FFFFFF"/>
        </a:lt1>
        <a:dk2>
          <a:srgbClr val="FFEBD5"/>
        </a:dk2>
        <a:lt2>
          <a:srgbClr val="78120A"/>
        </a:lt2>
        <a:accent1>
          <a:srgbClr val="E32213"/>
        </a:accent1>
        <a:accent2>
          <a:srgbClr val="FFD3A1"/>
        </a:accent2>
        <a:accent3>
          <a:srgbClr val="FFFFFF"/>
        </a:accent3>
        <a:accent4>
          <a:srgbClr val="000000"/>
        </a:accent4>
        <a:accent5>
          <a:srgbClr val="EFABAA"/>
        </a:accent5>
        <a:accent6>
          <a:srgbClr val="E7BF91"/>
        </a:accent6>
        <a:hlink>
          <a:srgbClr val="FFD9AF"/>
        </a:hlink>
        <a:folHlink>
          <a:srgbClr val="FFB25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11646</TotalTime>
  <Words>3437</Words>
  <Application>Microsoft Office PowerPoint</Application>
  <PresentationFormat>Panoramiczny</PresentationFormat>
  <Paragraphs>540</Paragraphs>
  <Slides>31</Slides>
  <Notes>28</Notes>
  <HiddenSlides>0</HiddenSlides>
  <MMClips>0</MMClips>
  <ScaleCrop>false</ScaleCrop>
  <HeadingPairs>
    <vt:vector size="6" baseType="variant">
      <vt:variant>
        <vt:lpstr>Używane czcionki</vt:lpstr>
      </vt:variant>
      <vt:variant>
        <vt:i4>10</vt:i4>
      </vt:variant>
      <vt:variant>
        <vt:lpstr>Motyw</vt:lpstr>
      </vt:variant>
      <vt:variant>
        <vt:i4>1</vt:i4>
      </vt:variant>
      <vt:variant>
        <vt:lpstr>Tytuły slajdów</vt:lpstr>
      </vt:variant>
      <vt:variant>
        <vt:i4>31</vt:i4>
      </vt:variant>
    </vt:vector>
  </HeadingPairs>
  <TitlesOfParts>
    <vt:vector size="42" baseType="lpstr">
      <vt:lpstr>Microsoft YaHei</vt:lpstr>
      <vt:lpstr>Calibri</vt:lpstr>
      <vt:lpstr>Arial</vt:lpstr>
      <vt:lpstr>Trebuchet MS</vt:lpstr>
      <vt:lpstr>Courier New</vt:lpstr>
      <vt:lpstr>Lato</vt:lpstr>
      <vt:lpstr>Times New Roman</vt:lpstr>
      <vt:lpstr>Wingdings</vt:lpstr>
      <vt:lpstr>Calibri Light</vt:lpstr>
      <vt:lpstr>Calibri  </vt:lpstr>
      <vt:lpstr>szablon1-PL</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tytuł prezentacji</dc:title>
  <dc:creator>Małgorzata Bernat-Grabarczuk</dc:creator>
  <cp:lastModifiedBy>Małgorzata Bernat-Grabarczuk</cp:lastModifiedBy>
  <cp:revision>1146</cp:revision>
  <cp:lastPrinted>2019-10-30T07:13:40Z</cp:lastPrinted>
  <dcterms:created xsi:type="dcterms:W3CDTF">2015-03-09T09:58:09Z</dcterms:created>
  <dcterms:modified xsi:type="dcterms:W3CDTF">2024-08-21T12:20:57Z</dcterms:modified>
</cp:coreProperties>
</file>