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1"/>
  </p:notesMasterIdLst>
  <p:handoutMasterIdLst>
    <p:handoutMasterId r:id="rId42"/>
  </p:handoutMasterIdLst>
  <p:sldIdLst>
    <p:sldId id="317" r:id="rId2"/>
    <p:sldId id="315" r:id="rId3"/>
    <p:sldId id="376" r:id="rId4"/>
    <p:sldId id="261" r:id="rId5"/>
    <p:sldId id="378" r:id="rId6"/>
    <p:sldId id="318" r:id="rId7"/>
    <p:sldId id="385" r:id="rId8"/>
    <p:sldId id="263" r:id="rId9"/>
    <p:sldId id="419" r:id="rId10"/>
    <p:sldId id="381" r:id="rId11"/>
    <p:sldId id="331" r:id="rId12"/>
    <p:sldId id="333" r:id="rId13"/>
    <p:sldId id="316" r:id="rId14"/>
    <p:sldId id="374" r:id="rId15"/>
    <p:sldId id="319" r:id="rId16"/>
    <p:sldId id="342" r:id="rId17"/>
    <p:sldId id="343" r:id="rId18"/>
    <p:sldId id="344" r:id="rId19"/>
    <p:sldId id="291" r:id="rId20"/>
    <p:sldId id="292" r:id="rId21"/>
    <p:sldId id="352" r:id="rId22"/>
    <p:sldId id="296" r:id="rId23"/>
    <p:sldId id="297" r:id="rId24"/>
    <p:sldId id="298" r:id="rId25"/>
    <p:sldId id="356" r:id="rId26"/>
    <p:sldId id="414" r:id="rId27"/>
    <p:sldId id="416" r:id="rId28"/>
    <p:sldId id="417" r:id="rId29"/>
    <p:sldId id="391" r:id="rId30"/>
    <p:sldId id="392" r:id="rId31"/>
    <p:sldId id="393" r:id="rId32"/>
    <p:sldId id="396" r:id="rId33"/>
    <p:sldId id="394" r:id="rId34"/>
    <p:sldId id="302" r:id="rId35"/>
    <p:sldId id="280" r:id="rId36"/>
    <p:sldId id="281" r:id="rId37"/>
    <p:sldId id="303" r:id="rId38"/>
    <p:sldId id="418" r:id="rId39"/>
    <p:sldId id="375" r:id="rId40"/>
  </p:sldIdLst>
  <p:sldSz cx="12192000" cy="6858000"/>
  <p:notesSz cx="6797675" cy="9926638"/>
  <p:embeddedFontLst>
    <p:embeddedFont>
      <p:font typeface="Audiowide" panose="020B0604020202020204" charset="0"/>
      <p:regular r:id="rId43"/>
    </p:embeddedFon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Lato" panose="020B0604020202020204" charset="0"/>
      <p:regular r:id="rId50"/>
      <p:bold r:id="rId51"/>
      <p:italic r:id="rId52"/>
      <p:boldItalic r:id="rId53"/>
    </p:embeddedFont>
    <p:embeddedFont>
      <p:font typeface="Microsoft YaHei" panose="020B0503020204020204" pitchFamily="34" charset="-122"/>
      <p:regular r:id="rId54"/>
      <p:bold r:id="rId55"/>
    </p:embeddedFont>
    <p:embeddedFont>
      <p:font typeface="Trebuchet MS" panose="020B0603020202020204" pitchFamily="34" charset="0"/>
      <p:regular r:id="rId56"/>
      <p:bold r:id="rId57"/>
      <p:italic r:id="rId58"/>
      <p:boldItalic r:id="rId59"/>
    </p:embeddedFont>
    <p:embeddedFont>
      <p:font typeface="Verdana" panose="020B0604030504040204" pitchFamily="34" charset="0"/>
      <p:regular r:id="rId60"/>
      <p:bold r:id="rId61"/>
      <p:italic r:id="rId62"/>
      <p:boldItalic r:id="rId63"/>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82316" autoAdjust="0"/>
  </p:normalViewPr>
  <p:slideViewPr>
    <p:cSldViewPr snapToObjects="1">
      <p:cViewPr>
        <p:scale>
          <a:sx n="52" d="100"/>
          <a:sy n="52" d="100"/>
        </p:scale>
        <p:origin x="1968" y="470"/>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font" Target="fonts/font2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14.01.2025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14.01.2025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JSM (na kierunku lekarskim)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dirty="0">
                <a:latin typeface="Calibri" panose="020F0502020204030204" pitchFamily="34" charset="0"/>
                <a:cs typeface="Calibri" panose="020F0502020204030204" pitchFamily="34" charset="0"/>
              </a:rPr>
              <a:t>2nd place </a:t>
            </a:r>
            <a:r>
              <a:rPr lang="en-US"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w języku angielskim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Liczba cudzoziemców – stan na 31.12.2024 r.,</a:t>
            </a:r>
            <a:br>
              <a:rPr lang="pl-PL" dirty="0"/>
            </a:br>
            <a:r>
              <a:rPr lang="pl-PL" dirty="0"/>
              <a:t>Aktualne umowy międzynarodowe – wszystkie umowy aktualne na dzień 31.12.2024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16</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rtl="0" fontAlgn="ctr"/>
            <a:endParaRPr lang="pl-PL"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strike="noStrike" cap="none" dirty="0">
                <a:solidFill>
                  <a:schemeClr val="dk1"/>
                </a:solidFill>
                <a:latin typeface="+mn-lt"/>
                <a:ea typeface="+mn-ea"/>
                <a:cs typeface="Calibri"/>
                <a:sym typeface="Calibri"/>
              </a:rPr>
              <a:t>Stan na 31.12.2024</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a:t>
            </a:r>
            <a:r>
              <a:rPr lang="pl-PL" sz="1200" b="1" u="none" strike="noStrike" cap="none" dirty="0">
                <a:solidFill>
                  <a:schemeClr val="dk1"/>
                </a:solidFill>
                <a:latin typeface="+mn-lt"/>
                <a:ea typeface="Calibri"/>
                <a:cs typeface="Calibri"/>
                <a:sym typeface="Calibri"/>
              </a:rPr>
              <a:t>31.12.2024</a:t>
            </a:r>
          </a:p>
          <a:p>
            <a:pPr rtl="0"/>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7.01.2025 r</a:t>
            </a:r>
          </a:p>
          <a:p>
            <a:r>
              <a:rPr lang="pl-PL" dirty="0"/>
              <a:t>liczba zgłoszeń wynalazków, wzorów użytkowych i patentów – stan na dzień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0.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57.png"/><Relationship Id="rId4" Type="http://schemas.microsoft.com/office/2007/relationships/hdphoto" Target="../media/hdphoto6.wdp"/></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39.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6.png"/><Relationship Id="rId12" Type="http://schemas.microsoft.com/office/2007/relationships/hdphoto" Target="../media/hdphoto11.wdp"/><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78.png"/><Relationship Id="rId5" Type="http://schemas.openxmlformats.org/officeDocument/2006/relationships/image" Target="../media/image75.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77.png"/><Relationship Id="rId1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12DD01B-32F0-BC6D-DA7D-8DE7A1C6264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925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r>
              <a:rPr lang="en-US" altLang="pl-PL" kern="0" cap="all" dirty="0" err="1">
                <a:solidFill>
                  <a:schemeClr val="bg1"/>
                </a:solidFill>
              </a:rPr>
              <a:t>Wroc</a:t>
            </a:r>
            <a:r>
              <a:rPr lang="pl-PL" altLang="pl-PL" kern="0" cap="all" dirty="0">
                <a:solidFill>
                  <a:schemeClr val="bg1"/>
                </a:solidFill>
              </a:rPr>
              <a:t>Ł</a:t>
            </a:r>
            <a:r>
              <a:rPr lang="en-US" altLang="pl-PL" kern="0" cap="all" dirty="0">
                <a:solidFill>
                  <a:schemeClr val="bg1"/>
                </a:solidFill>
              </a:rPr>
              <a:t>aw University </a:t>
            </a:r>
            <a:br>
              <a:rPr lang="pl-PL" altLang="pl-PL" kern="0" cap="all" dirty="0">
                <a:solidFill>
                  <a:schemeClr val="bg1"/>
                </a:solidFill>
              </a:rPr>
            </a:br>
            <a:r>
              <a:rPr lang="en-US" altLang="pl-PL" kern="0" cap="all" dirty="0">
                <a:solidFill>
                  <a:schemeClr val="bg1"/>
                </a:solidFill>
              </a:rPr>
              <a:t>of </a:t>
            </a:r>
            <a:r>
              <a:rPr lang="pl-PL" altLang="pl-PL" kern="0" cap="all" dirty="0">
                <a:solidFill>
                  <a:schemeClr val="bg1"/>
                </a:solidFill>
              </a:rPr>
              <a:t>Science and </a:t>
            </a:r>
            <a:r>
              <a:rPr lang="en-US" altLang="pl-PL" kern="0" cap="all" dirty="0">
                <a:solidFill>
                  <a:schemeClr val="bg1"/>
                </a:solidFill>
              </a:rPr>
              <a:t>Technology</a:t>
            </a:r>
            <a:endParaRPr lang="pl-PL" altLang="pl-PL" kern="0" cap="all" dirty="0">
              <a:solidFill>
                <a:schemeClr val="bg1"/>
              </a:solidFill>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Rectangle 2"/>
          <p:cNvSpPr txBox="1">
            <a:spLocks/>
          </p:cNvSpPr>
          <p:nvPr/>
        </p:nvSpPr>
        <p:spPr>
          <a:xfrm>
            <a:off x="1271464" y="1"/>
            <a:ext cx="5688632" cy="1311564"/>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r>
              <a:rPr lang="en-US" b="1" dirty="0">
                <a:solidFill>
                  <a:srgbClr val="B11D09"/>
                </a:solidFill>
                <a:ea typeface="Microsoft YaHei" pitchFamily="34" charset="-122"/>
                <a:cs typeface="Calibri" pitchFamily="34" charset="0"/>
              </a:rPr>
              <a:t>History</a:t>
            </a:r>
            <a:endParaRPr lang="pl-PL" altLang="pl-PL" b="1" dirty="0">
              <a:solidFill>
                <a:srgbClr val="B11D09"/>
              </a:solidFill>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a:t>
            </a:r>
            <a:r>
              <a:rPr lang="en-US" altLang="pl-PL" sz="2200" dirty="0" err="1">
                <a:latin typeface="Calibri" pitchFamily="34" charset="0"/>
                <a:cs typeface="Calibri" pitchFamily="34" charset="0"/>
              </a:rPr>
              <a:t>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a:t>
            </a:r>
            <a:r>
              <a:rPr lang="en-US" altLang="pl-PL" sz="2200" dirty="0" err="1">
                <a:latin typeface="Calibri" pitchFamily="34" charset="0"/>
                <a:cs typeface="Calibri" pitchFamily="34" charset="0"/>
              </a:rPr>
              <a:t>Königliche</a:t>
            </a:r>
            <a:r>
              <a:rPr lang="en-US" altLang="pl-PL" sz="2200" dirty="0">
                <a:latin typeface="Calibri" pitchFamily="34" charset="0"/>
                <a:cs typeface="Calibri" pitchFamily="34" charset="0"/>
              </a:rPr>
              <a:t> </a:t>
            </a:r>
            <a:r>
              <a:rPr lang="en-US" altLang="pl-PL" sz="2200" dirty="0" err="1">
                <a:latin typeface="Calibri" pitchFamily="34" charset="0"/>
                <a:cs typeface="Calibri" pitchFamily="34" charset="0"/>
              </a:rPr>
              <a:t>Technische</a:t>
            </a:r>
            <a:r>
              <a:rPr lang="en-US" altLang="pl-PL" sz="2200" dirty="0">
                <a:latin typeface="Calibri" pitchFamily="34" charset="0"/>
                <a:cs typeface="Calibri" pitchFamily="34" charset="0"/>
              </a:rPr>
              <a:t> Hochschule Breslau and the intellectual and research traditions of the </a:t>
            </a:r>
            <a:r>
              <a:rPr lang="en-US" altLang="pl-PL" sz="2200" dirty="0" err="1">
                <a:latin typeface="Calibri" pitchFamily="34" charset="0"/>
                <a:cs typeface="Calibri" pitchFamily="34" charset="0"/>
              </a:rPr>
              <a:t>Lviv</a:t>
            </a:r>
            <a:r>
              <a:rPr lang="en-US" altLang="pl-PL" sz="2200" dirty="0">
                <a:latin typeface="Calibri" pitchFamily="34" charset="0"/>
                <a:cs typeface="Calibri" pitchFamily="34" charset="0"/>
              </a:rPr>
              <a:t>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a:t>
            </a:r>
            <a:r>
              <a:rPr lang="en-US" altLang="pl-PL" sz="2200" dirty="0" err="1">
                <a:latin typeface="Calibri" pitchFamily="34" charset="0"/>
                <a:cs typeface="Calibri" pitchFamily="34" charset="0"/>
              </a:rPr>
              <a:t>organised</a:t>
            </a:r>
            <a:r>
              <a:rPr lang="en-US" altLang="pl-PL" sz="2200" dirty="0">
                <a:latin typeface="Calibri" pitchFamily="34" charset="0"/>
                <a:cs typeface="Calibri" pitchFamily="34" charset="0"/>
              </a:rPr>
              <a:t> by scientists from </a:t>
            </a:r>
            <a:r>
              <a:rPr lang="en-US" altLang="pl-PL" sz="2200" dirty="0" err="1">
                <a:latin typeface="Calibri" pitchFamily="34" charset="0"/>
                <a:cs typeface="Calibri" pitchFamily="34" charset="0"/>
              </a:rPr>
              <a:t>Lviv</a:t>
            </a:r>
            <a:r>
              <a:rPr lang="en-US" altLang="pl-PL" sz="2200" dirty="0">
                <a:latin typeface="Calibri" pitchFamily="34" charset="0"/>
                <a:cs typeface="Calibri" pitchFamily="34" charset="0"/>
              </a:rPr>
              <a:t>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a:t>
            </a:r>
            <a:r>
              <a:rPr lang="en-US" altLang="pl-PL" sz="2200" dirty="0" err="1">
                <a:latin typeface="Calibri" pitchFamily="34" charset="0"/>
                <a:cs typeface="Calibri" pitchFamily="34" charset="0"/>
              </a:rPr>
              <a:t>centre</a:t>
            </a:r>
            <a:r>
              <a:rPr lang="en-US" altLang="pl-PL" sz="2200" dirty="0">
                <a:latin typeface="Calibri" pitchFamily="34" charset="0"/>
                <a:cs typeface="Calibri" pitchFamily="34" charset="0"/>
              </a:rPr>
              <a:t>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 21 046</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2 378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a:t>
            </a:r>
            <a:r>
              <a:rPr lang="en-US" altLang="pl-PL" sz="2200" dirty="0" err="1">
                <a:latin typeface="Calibri" pitchFamily="34" charset="0"/>
                <a:cs typeface="Calibri" pitchFamily="34" charset="0"/>
              </a:rPr>
              <a:t>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a:t>
            </a:r>
            <a:r>
              <a:rPr lang="pl-PL" altLang="pl-PL" sz="2200" dirty="0" err="1">
                <a:latin typeface="Calibri" pitchFamily="34" charset="0"/>
                <a:cs typeface="Calibri" pitchFamily="34" charset="0"/>
              </a:rPr>
              <a:t>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a:t>
            </a:r>
            <a:r>
              <a:rPr lang="en-US" altLang="pl-PL" sz="2200" dirty="0" err="1">
                <a:latin typeface="Calibri" pitchFamily="34" charset="0"/>
                <a:cs typeface="Calibri" pitchFamily="34" charset="0"/>
              </a:rPr>
              <a:t>Wa</a:t>
            </a:r>
            <a:r>
              <a:rPr lang="pl-PL" altLang="pl-PL" sz="2200" dirty="0">
                <a:latin typeface="Calibri" pitchFamily="34" charset="0"/>
                <a:cs typeface="Calibri" pitchFamily="34" charset="0"/>
              </a:rPr>
              <a:t>l</a:t>
            </a:r>
            <a:r>
              <a:rPr lang="en-US" altLang="pl-PL" sz="2200" dirty="0" err="1">
                <a:latin typeface="Calibri" pitchFamily="34" charset="0"/>
                <a:cs typeface="Calibri" pitchFamily="34" charset="0"/>
              </a:rPr>
              <a:t>brzych</a:t>
            </a:r>
            <a:r>
              <a:rPr lang="en-US" altLang="pl-PL" sz="2200" dirty="0">
                <a:latin typeface="Calibri" pitchFamily="34" charset="0"/>
                <a:cs typeface="Calibri" pitchFamily="34" charset="0"/>
              </a:rPr>
              <a:t>.</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09112" cy="108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nSpc>
                <a:spcPct val="100000"/>
              </a:lnSpc>
            </a:pPr>
            <a:r>
              <a:rPr lang="pl-PL" sz="3200" b="1" dirty="0" err="1">
                <a:solidFill>
                  <a:srgbClr val="C00000"/>
                </a:solidFill>
                <a:latin typeface="Calibri  "/>
              </a:rPr>
              <a:t>Mission</a:t>
            </a:r>
            <a:endParaRPr lang="en-US" sz="3200" b="1" dirty="0">
              <a:solidFill>
                <a:srgbClr val="C00000"/>
              </a:solidFill>
              <a:latin typeface="Calibri  "/>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11" name="Obraz 10">
            <a:extLst>
              <a:ext uri="{FF2B5EF4-FFF2-40B4-BE49-F238E27FC236}">
                <a16:creationId xmlns:a16="http://schemas.microsoft.com/office/drawing/2014/main" id="{63E6B630-3C78-4D0D-A3FE-FF93344A19EC}"/>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132000"/>
                    </a14:imgEffect>
                  </a14:imgLayer>
                </a14:imgProps>
              </a:ext>
              <a:ext uri="{28A0092B-C50C-407E-A947-70E740481C1C}">
                <a14:useLocalDpi xmlns:a14="http://schemas.microsoft.com/office/drawing/2010/main"/>
              </a:ext>
            </a:extLst>
          </a:blip>
          <a:srcRect l="630" t="1387" b="13162"/>
          <a:stretch/>
        </p:blipFill>
        <p:spPr>
          <a:xfrm>
            <a:off x="839416" y="2439403"/>
            <a:ext cx="11352584" cy="4437111"/>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7" name="pole tekstowe 6">
            <a:extLst>
              <a:ext uri="{FF2B5EF4-FFF2-40B4-BE49-F238E27FC236}">
                <a16:creationId xmlns:a16="http://schemas.microsoft.com/office/drawing/2014/main" id="{0B0EFA73-2B33-4555-838B-55EF8A086634}"/>
              </a:ext>
            </a:extLst>
          </p:cNvPr>
          <p:cNvSpPr txBox="1"/>
          <p:nvPr/>
        </p:nvSpPr>
        <p:spPr>
          <a:xfrm>
            <a:off x="6849558" y="281502"/>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BSc/</a:t>
            </a:r>
            <a:r>
              <a:rPr lang="en-US"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Eng</a:t>
            </a: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fields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p>
        </p:txBody>
      </p:sp>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US"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programmes</a:t>
            </a: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 English</a:t>
            </a:r>
          </a:p>
        </p:txBody>
      </p:sp>
      <p:sp>
        <p:nvSpPr>
          <p:cNvPr id="9" name="pole tekstowe 8">
            <a:extLst>
              <a:ext uri="{FF2B5EF4-FFF2-40B4-BE49-F238E27FC236}">
                <a16:creationId xmlns:a16="http://schemas.microsoft.com/office/drawing/2014/main" id="{7D372E11-6B24-4959-BCDD-BEC1301F64AA}"/>
              </a:ext>
            </a:extLst>
          </p:cNvPr>
          <p:cNvSpPr txBox="1"/>
          <p:nvPr/>
        </p:nvSpPr>
        <p:spPr>
          <a:xfrm>
            <a:off x="9099216" y="1209411"/>
            <a:ext cx="2158484" cy="1586845"/>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MSc/</a:t>
            </a:r>
            <a:r>
              <a:rPr lang="en-US"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Eng</a:t>
            </a: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fields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29205" y="3308397"/>
            <a:ext cx="3057318" cy="218700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scientific</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disciplines</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in</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4</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fields of science, including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all from Engineering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&amp; Technology</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435297" y="1169019"/>
            <a:ext cx="1935774"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permanent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academic</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staff</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185768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including</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Phd</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239057"/>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international</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err="1">
                <a:solidFill>
                  <a:srgbClr val="B11D09"/>
                </a:solidFill>
                <a:latin typeface="Calibri" pitchFamily="34" charset="0"/>
                <a:cs typeface="Calibri" pitchFamily="34" charset="0"/>
              </a:rPr>
              <a:t>Numbers</a:t>
            </a:r>
            <a:endParaRPr lang="en-GB" altLang="pl-PL" sz="3200" b="1" dirty="0">
              <a:solidFill>
                <a:srgbClr val="B11D09"/>
              </a:solidFill>
              <a:latin typeface="Calibri" pitchFamily="34" charset="0"/>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pPr>
            <a:r>
              <a:rPr lang="pl-PL" sz="1600" dirty="0" err="1">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faculties</a:t>
            </a: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and</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3</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err="1">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regional</a:t>
            </a: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r>
              <a:rPr lang="pl-PL" dirty="0" err="1">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branches</a:t>
            </a: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9" name="pole tekstowe 18">
            <a:extLst>
              <a:ext uri="{FF2B5EF4-FFF2-40B4-BE49-F238E27FC236}">
                <a16:creationId xmlns:a16="http://schemas.microsoft.com/office/drawing/2014/main" id="{3FDB8F8F-21BB-4E54-91EB-CC778714EA99}"/>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062103"/>
          </a:xfrm>
          <a:prstGeom prst="rect">
            <a:avLst/>
          </a:prstGeom>
        </p:spPr>
        <p:txBody>
          <a:bodyPr wrap="square">
            <a:spAutoFit/>
          </a:bodyPr>
          <a:lstStyle/>
          <a:p>
            <a:pPr algn="ctr"/>
            <a:r>
              <a:rPr lang="pl-PL" sz="3600" b="1" dirty="0">
                <a:solidFill>
                  <a:schemeClr val="tx1">
                    <a:lumMod val="65000"/>
                    <a:lumOff val="35000"/>
                  </a:schemeClr>
                </a:solidFill>
                <a:latin typeface="Calibri  "/>
                <a:ea typeface="Microsoft YaHei" pitchFamily="34" charset="-122"/>
              </a:rPr>
              <a:t>53 </a:t>
            </a:r>
          </a:p>
          <a:p>
            <a:pPr algn="ct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scientists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on Stanford TOP 2% list of world’s most influential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researchers </a:t>
            </a: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B11D09"/>
                </a:solidFill>
                <a:latin typeface="Calibri" pitchFamily="34" charset="0"/>
                <a:cs typeface="Calibri" pitchFamily="34" charset="0"/>
              </a:rPr>
              <a:t>Doctors Honoris Causa</a:t>
            </a:r>
          </a:p>
        </p:txBody>
      </p:sp>
      <p:sp>
        <p:nvSpPr>
          <p:cNvPr id="11" name="Prostokąt 9"/>
          <p:cNvSpPr>
            <a:spLocks noChangeArrowheads="1"/>
          </p:cNvSpPr>
          <p:nvPr/>
        </p:nvSpPr>
        <p:spPr bwMode="auto">
          <a:xfrm>
            <a:off x="8364024" y="5952507"/>
            <a:ext cx="3601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dirty="0">
                <a:latin typeface="Calibri" panose="020F0502020204030204" pitchFamily="34" charset="0"/>
                <a:cs typeface="Calibri" panose="020F0502020204030204" pitchFamily="34" charset="0"/>
              </a:rPr>
              <a:t>2024,</a:t>
            </a:r>
            <a:r>
              <a:rPr lang="pl-PL" sz="1170" b="1" dirty="0">
                <a:latin typeface="Calibri" panose="020F0502020204030204" pitchFamily="34" charset="0"/>
                <a:cs typeface="Calibri" panose="020F0502020204030204" pitchFamily="34" charset="0"/>
              </a:rPr>
              <a:t> 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pl-PL" sz="1170" dirty="0">
                <a:latin typeface="Calibri" panose="020F0502020204030204" pitchFamily="34" charset="0"/>
                <a:cs typeface="Calibri" panose="020F0502020204030204" pitchFamily="34" charset="0"/>
              </a:rPr>
              <a:t>(Max Planck </a:t>
            </a:r>
            <a:r>
              <a:rPr lang="pl-PL" sz="1170" dirty="0" err="1">
                <a:latin typeface="Calibri" panose="020F0502020204030204" pitchFamily="34" charset="0"/>
                <a:cs typeface="Calibri" panose="020F0502020204030204" pitchFamily="34" charset="0"/>
              </a:rPr>
              <a:t>Institute</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Quantum </a:t>
            </a:r>
            <a:r>
              <a:rPr lang="pl-PL" sz="1170" dirty="0" err="1">
                <a:latin typeface="Calibri" panose="020F0502020204030204" pitchFamily="34" charset="0"/>
                <a:cs typeface="Calibri" panose="020F0502020204030204" pitchFamily="34" charset="0"/>
              </a:rPr>
              <a:t>Optics</a:t>
            </a:r>
            <a:r>
              <a:rPr lang="pl-PL" sz="1170" dirty="0">
                <a:latin typeface="Calibri" panose="020F0502020204030204" pitchFamily="34" charset="0"/>
                <a:cs typeface="Calibri" panose="020F0502020204030204" pitchFamily="34" charset="0"/>
              </a:rPr>
              <a:t>, Germany) </a:t>
            </a:r>
            <a:r>
              <a:rPr lang="pl-PL" sz="1170" dirty="0" err="1">
                <a:latin typeface="Calibri" panose="020F0502020204030204" pitchFamily="34" charset="0"/>
                <a:cs typeface="Calibri" panose="020F0502020204030204" pitchFamily="34" charset="0"/>
              </a:rPr>
              <a:t>Hungarian</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scientist</a:t>
            </a:r>
            <a:r>
              <a:rPr lang="pl-PL" sz="1170" dirty="0">
                <a:latin typeface="Calibri" panose="020F0502020204030204" pitchFamily="34" charset="0"/>
                <a:cs typeface="Calibri" panose="020F0502020204030204" pitchFamily="34" charset="0"/>
              </a:rPr>
              <a:t>; Nobel </a:t>
            </a:r>
            <a:r>
              <a:rPr lang="pl-PL" sz="1170" dirty="0" err="1">
                <a:latin typeface="Calibri" panose="020F0502020204030204" pitchFamily="34" charset="0"/>
                <a:cs typeface="Calibri" panose="020F0502020204030204" pitchFamily="34" charset="0"/>
              </a:rPr>
              <a:t>Prize</a:t>
            </a:r>
            <a:r>
              <a:rPr lang="pl-PL" sz="1170" dirty="0">
                <a:latin typeface="Calibri" panose="020F0502020204030204" pitchFamily="34" charset="0"/>
                <a:cs typeface="Calibri" panose="020F0502020204030204" pitchFamily="34" charset="0"/>
              </a:rPr>
              <a:t> 2023 in </a:t>
            </a:r>
            <a:r>
              <a:rPr lang="pl-PL" sz="1170" dirty="0" err="1">
                <a:latin typeface="Calibri" panose="020F0502020204030204" pitchFamily="34" charset="0"/>
                <a:cs typeface="Calibri" panose="020F0502020204030204" pitchFamily="34" charset="0"/>
              </a:rPr>
              <a:t>physics</a:t>
            </a:r>
            <a:r>
              <a:rPr lang="pl-PL" sz="1170" dirty="0">
                <a:latin typeface="Calibri" panose="020F0502020204030204" pitchFamily="34" charset="0"/>
                <a:cs typeface="Calibri" panose="020F0502020204030204" pitchFamily="34" charset="0"/>
              </a:rPr>
              <a:t> for: </a:t>
            </a:r>
            <a:r>
              <a:rPr lang="pl-PL" sz="1170" dirty="0" err="1">
                <a:latin typeface="Calibri" panose="020F0502020204030204" pitchFamily="34" charset="0"/>
                <a:cs typeface="Calibri" panose="020F0502020204030204" pitchFamily="34" charset="0"/>
              </a:rPr>
              <a:t>attosecond</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pulses</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a:t>
            </a:r>
            <a:r>
              <a:rPr lang="pl-PL" sz="1170" dirty="0" err="1">
                <a:latin typeface="Calibri" panose="020F0502020204030204" pitchFamily="34" charset="0"/>
                <a:cs typeface="Calibri" panose="020F0502020204030204" pitchFamily="34" charset="0"/>
              </a:rPr>
              <a:t>light</a:t>
            </a:r>
            <a:endParaRPr lang="pl-PL" sz="1170" dirty="0">
              <a:latin typeface="Calibri" panose="020F0502020204030204" pitchFamily="34" charset="0"/>
              <a:cs typeface="Calibri" panose="020F0502020204030204"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984" y="3828972"/>
            <a:ext cx="3527664" cy="1817675"/>
          </a:xfrm>
          <a:prstGeom prst="rect">
            <a:avLst/>
          </a:prstGeom>
        </p:spPr>
      </p:pic>
      <p:sp>
        <p:nvSpPr>
          <p:cNvPr id="14" name="Prostokąt 9"/>
          <p:cNvSpPr>
            <a:spLocks noChangeArrowheads="1"/>
          </p:cNvSpPr>
          <p:nvPr/>
        </p:nvSpPr>
        <p:spPr bwMode="auto">
          <a:xfrm>
            <a:off x="8355261" y="2830292"/>
            <a:ext cx="35733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dirty="0">
                <a:latin typeface="Calibri" pitchFamily="34" charset="0"/>
                <a:cs typeface="Calibri" pitchFamily="34" charset="0"/>
              </a:rPr>
              <a:t>2022, </a:t>
            </a:r>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Michel Virlogeux</a:t>
            </a:r>
            <a:r>
              <a:rPr lang="pl-PL" altLang="pl-PL" sz="1170" b="1" dirty="0">
                <a:latin typeface="Calibri" pitchFamily="34" charset="0"/>
                <a:cs typeface="Calibri" pitchFamily="34" charset="0"/>
              </a:rPr>
              <a:t> </a:t>
            </a:r>
            <a:r>
              <a:rPr lang="fr-FR" altLang="pl-PL" sz="1170" dirty="0">
                <a:latin typeface="Calibri" pitchFamily="34" charset="0"/>
                <a:cs typeface="Calibri" pitchFamily="34" charset="0"/>
              </a:rPr>
              <a:t>(École Nationale des Ponts et Chaussées, France)</a:t>
            </a:r>
            <a:r>
              <a:rPr lang="pl-PL" altLang="pl-PL" sz="1170" dirty="0">
                <a:latin typeface="Calibri" pitchFamily="34" charset="0"/>
                <a:cs typeface="Calibri" pitchFamily="34" charset="0"/>
              </a:rPr>
              <a:t> </a:t>
            </a:r>
            <a:r>
              <a:rPr lang="fr-FR" altLang="pl-PL" sz="1170" dirty="0">
                <a:latin typeface="Calibri" pitchFamily="34" charset="0"/>
                <a:cs typeface="Calibri" pitchFamily="34" charset="0"/>
              </a:rPr>
              <a:t>French structural engineer and bridge specialist; designer of Millau Viaduct</a:t>
            </a:r>
            <a:r>
              <a:rPr lang="fr-FR" altLang="pl-PL" sz="1170" b="1" dirty="0">
                <a:latin typeface="Calibri" pitchFamily="34" charset="0"/>
                <a:cs typeface="Calibri" pitchFamily="34" charset="0"/>
              </a:rPr>
              <a:t> </a:t>
            </a:r>
            <a:endParaRPr lang="fr-FR" altLang="pl-PL" sz="1170" dirty="0">
              <a:latin typeface="Calibri" pitchFamily="34" charset="0"/>
              <a:cs typeface="Calibri" pitchFamily="34" charset="0"/>
            </a:endParaRPr>
          </a:p>
        </p:txBody>
      </p:sp>
      <p:cxnSp>
        <p:nvCxnSpPr>
          <p:cNvPr id="6" name="Łącznik prosty 5"/>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46481" y="-1"/>
            <a:ext cx="10485169" cy="108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Wrocław Tech in the </a:t>
            </a:r>
            <a:r>
              <a:rPr lang="pl-PL" altLang="pl-PL" sz="3200" b="1" dirty="0" err="1">
                <a:solidFill>
                  <a:srgbClr val="B11D09"/>
                </a:solidFill>
                <a:latin typeface="Calibri" pitchFamily="34" charset="0"/>
                <a:cs typeface="Calibri" pitchFamily="34" charset="0"/>
              </a:rPr>
              <a:t>rankings</a:t>
            </a:r>
            <a:endParaRPr lang="pl-PL" altLang="pl-PL" sz="3200" b="1" dirty="0">
              <a:solidFill>
                <a:srgbClr val="B11D09"/>
              </a:solidFill>
              <a:latin typeface="Calibri" pitchFamily="34" charset="0"/>
              <a:cs typeface="Calibri" pitchFamily="34" charset="0"/>
            </a:endParaRPr>
          </a:p>
        </p:txBody>
      </p:sp>
      <p:sp>
        <p:nvSpPr>
          <p:cNvPr id="7" name="Text Box 32"/>
          <p:cNvSpPr txBox="1">
            <a:spLocks noChangeArrowheads="1"/>
          </p:cNvSpPr>
          <p:nvPr/>
        </p:nvSpPr>
        <p:spPr bwMode="auto">
          <a:xfrm>
            <a:off x="1343472" y="1193193"/>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2024</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51086" y="3669741"/>
            <a:ext cx="7056783"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2024</a:t>
            </a:r>
            <a:r>
              <a:rPr lang="pl-PL" altLang="pl-PL" sz="2200" b="1" dirty="0">
                <a:latin typeface="Calibri" pitchFamily="34" charset="0"/>
                <a:cs typeface="Calibri" pitchFamily="34" charset="0"/>
              </a:rPr>
              <a:t>-20</a:t>
            </a:r>
            <a:r>
              <a:rPr lang="en-US" altLang="pl-PL" sz="2200" b="1" dirty="0">
                <a:latin typeface="Calibri" pitchFamily="34" charset="0"/>
                <a:cs typeface="Calibri" pitchFamily="34" charset="0"/>
              </a:rPr>
              <a:t>25</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a:t>
            </a:r>
            <a:r>
              <a:rPr lang="pl-PL" altLang="pl-PL" sz="1600" dirty="0">
                <a:latin typeface="Calibri" pitchFamily="34" charset="0"/>
                <a:cs typeface="Calibri" pitchFamily="34" charset="0"/>
              </a:rPr>
              <a:t> 41</a:t>
            </a:r>
            <a:r>
              <a:rPr lang="en-US" altLang="pl-PL" sz="1600" dirty="0">
                <a:latin typeface="Calibri" pitchFamily="34" charset="0"/>
                <a:cs typeface="Calibri" pitchFamily="34" charset="0"/>
              </a:rPr>
              <a:t>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57060" y="5002180"/>
            <a:ext cx="704483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anose="020F0502020204030204" pitchFamily="34" charset="0"/>
                <a:cs typeface="Calibri" pitchFamily="34" charset="0"/>
              </a:rPr>
              <a:t>9</a:t>
            </a:r>
            <a:r>
              <a:rPr lang="pl-PL" sz="1600" baseline="30000" dirty="0">
                <a:latin typeface="Calibri" panose="020F0502020204030204" pitchFamily="34" charset="0"/>
                <a:cs typeface="Calibri" panose="020F0502020204030204" pitchFamily="34" charset="0"/>
              </a:rPr>
              <a:t>th</a:t>
            </a:r>
            <a:r>
              <a:rPr lang="en-US" altLang="pl-PL" sz="1600" dirty="0">
                <a:latin typeface="Calibri" panose="020F0502020204030204" pitchFamily="34" charset="0"/>
                <a:cs typeface="Calibri" pitchFamily="34" charset="0"/>
              </a:rPr>
              <a:t> place among Polish universities</a:t>
            </a:r>
            <a:endParaRPr lang="pl-PL" altLang="pl-PL" sz="1600" dirty="0">
              <a:latin typeface="Calibri" panose="020F0502020204030204"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panose="020F0502020204030204" pitchFamily="34" charset="0"/>
                <a:cs typeface="Calibri" panose="020F0502020204030204" pitchFamily="34" charset="0"/>
              </a:rPr>
              <a:t>28</a:t>
            </a:r>
            <a:r>
              <a:rPr lang="pl-PL" sz="1600" baseline="30000" dirty="0">
                <a:latin typeface="Calibri" panose="020F0502020204030204" pitchFamily="34" charset="0"/>
                <a:cs typeface="Calibri" panose="020F0502020204030204" pitchFamily="34" charset="0"/>
              </a:rPr>
              <a:t>th</a:t>
            </a:r>
            <a:r>
              <a:rPr lang="pl-PL" altLang="pl-PL" sz="1600" dirty="0">
                <a:latin typeface="Calibri" panose="020F0502020204030204" pitchFamily="34" charset="0"/>
                <a:cs typeface="Calibri" pitchFamily="34" charset="0"/>
              </a:rPr>
              <a:t> place in QS </a:t>
            </a:r>
            <a:r>
              <a:rPr lang="en-US" altLang="pl-PL" sz="1600" dirty="0">
                <a:latin typeface="Calibri" panose="020F0502020204030204" pitchFamily="34" charset="0"/>
                <a:cs typeface="Calibri" pitchFamily="34" charset="0"/>
              </a:rPr>
              <a:t>Europe University Rankings – Eastern Europe</a:t>
            </a:r>
            <a:endParaRPr lang="pl-PL" altLang="pl-PL" sz="1600" dirty="0">
              <a:latin typeface="Calibri" panose="020F0502020204030204" pitchFamily="34" charset="0"/>
              <a:cs typeface="Calibri" pitchFamily="34" charset="0"/>
            </a:endParaRPr>
          </a:p>
          <a:p>
            <a:pPr>
              <a:spcBef>
                <a:spcPct val="50000"/>
              </a:spcBef>
              <a:buClr>
                <a:srgbClr val="C00000"/>
              </a:buClr>
            </a:pPr>
            <a:endParaRPr lang="en-US" altLang="pl-PL" sz="1600" dirty="0">
              <a:latin typeface="Calibri" pitchFamily="34" charset="0"/>
              <a:cs typeface="Calibri" pitchFamily="34" charset="0"/>
            </a:endParaRPr>
          </a:p>
        </p:txBody>
      </p:sp>
      <p:sp>
        <p:nvSpPr>
          <p:cNvPr id="23" name="Rectangle 17">
            <a:extLst>
              <a:ext uri="{FF2B5EF4-FFF2-40B4-BE49-F238E27FC236}">
                <a16:creationId xmlns:a16="http://schemas.microsoft.com/office/drawing/2014/main" id="{CF4D0E4E-0CDF-4D82-86B5-3E64BBB90E7D}"/>
              </a:ext>
            </a:extLst>
          </p:cNvPr>
          <p:cNvSpPr>
            <a:spLocks noChangeArrowheads="1"/>
          </p:cNvSpPr>
          <p:nvPr/>
        </p:nvSpPr>
        <p:spPr bwMode="auto">
          <a:xfrm>
            <a:off x="7113508" y="5434295"/>
            <a:ext cx="647132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br>
              <a:rPr lang="pl-PL" altLang="pl-PL" b="1" dirty="0">
                <a:latin typeface="Calibri" pitchFamily="34" charset="0"/>
                <a:cs typeface="Calibri" pitchFamily="34" charset="0"/>
              </a:rPr>
            </a:br>
            <a:br>
              <a:rPr lang="pl-PL" altLang="pl-PL" sz="1400" b="1" dirty="0">
                <a:latin typeface="Calibri" pitchFamily="34" charset="0"/>
                <a:cs typeface="Calibri" pitchFamily="34" charset="0"/>
              </a:rPr>
            </a:br>
            <a:endParaRPr lang="pl-PL" altLang="pl-PL" sz="1400" b="1" dirty="0">
              <a:latin typeface="Calibri" pitchFamily="34" charset="0"/>
              <a:cs typeface="Calibri" pitchFamily="34" charset="0"/>
            </a:endParaRPr>
          </a:p>
          <a:p>
            <a:pPr>
              <a:spcBef>
                <a:spcPct val="50000"/>
              </a:spcBef>
            </a:pP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075779" y="5335968"/>
            <a:ext cx="2332099" cy="621893"/>
          </a:xfrm>
          <a:prstGeom prst="rect">
            <a:avLst/>
          </a:prstGeom>
          <a:solidFill>
            <a:schemeClr val="bg1"/>
          </a:solidFill>
        </p:spPr>
      </p:pic>
      <p:grpSp>
        <p:nvGrpSpPr>
          <p:cNvPr id="25" name="Grupa 24">
            <a:extLst>
              <a:ext uri="{FF2B5EF4-FFF2-40B4-BE49-F238E27FC236}">
                <a16:creationId xmlns:a16="http://schemas.microsoft.com/office/drawing/2014/main" id="{DB7C47D6-CDFC-49D4-AF47-C09BE22DF535}"/>
              </a:ext>
            </a:extLst>
          </p:cNvPr>
          <p:cNvGrpSpPr/>
          <p:nvPr/>
        </p:nvGrpSpPr>
        <p:grpSpPr>
          <a:xfrm>
            <a:off x="8853584" y="1061606"/>
            <a:ext cx="2932930" cy="1256312"/>
            <a:chOff x="8890924" y="1218797"/>
            <a:chExt cx="2733595" cy="1112117"/>
          </a:xfrm>
        </p:grpSpPr>
        <p:pic>
          <p:nvPicPr>
            <p:cNvPr id="26" name="Obraz 25">
              <a:extLst>
                <a:ext uri="{FF2B5EF4-FFF2-40B4-BE49-F238E27FC236}">
                  <a16:creationId xmlns:a16="http://schemas.microsoft.com/office/drawing/2014/main" id="{D0EBDF18-2F78-4FD2-B2AC-5F5E0A684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0924" y="1218797"/>
              <a:ext cx="1314396" cy="1112117"/>
            </a:xfrm>
            <a:prstGeom prst="rect">
              <a:avLst/>
            </a:prstGeom>
          </p:spPr>
        </p:pic>
        <p:pic>
          <p:nvPicPr>
            <p:cNvPr id="27" name="Obraz 26">
              <a:extLst>
                <a:ext uri="{FF2B5EF4-FFF2-40B4-BE49-F238E27FC236}">
                  <a16:creationId xmlns:a16="http://schemas.microsoft.com/office/drawing/2014/main" id="{B21C3A08-D44F-4D23-BD24-5939DCFC1E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28" name="Obraz 17">
            <a:extLst>
              <a:ext uri="{FF2B5EF4-FFF2-40B4-BE49-F238E27FC236}">
                <a16:creationId xmlns:a16="http://schemas.microsoft.com/office/drawing/2014/main" id="{7D43F43A-1008-4B1E-9D45-A054332AA8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284" y="3704981"/>
            <a:ext cx="2064189" cy="874656"/>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01089" y="2588540"/>
            <a:ext cx="7213134" cy="75405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2024</a:t>
            </a:r>
            <a:endParaRPr lang="en-US" altLang="pl-PL" sz="2000" b="1"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M</a:t>
            </a:r>
            <a:r>
              <a:rPr lang="en-US" altLang="pl-PL" sz="1600" dirty="0" err="1">
                <a:latin typeface="Calibri" pitchFamily="34" charset="0"/>
                <a:cs typeface="Calibri" pitchFamily="34" charset="0"/>
              </a:rPr>
              <a:t>echanical</a:t>
            </a:r>
            <a:r>
              <a:rPr lang="en-US" altLang="pl-PL" sz="1600" dirty="0">
                <a:latin typeface="Calibri" pitchFamily="34" charset="0"/>
                <a:cs typeface="Calibri" pitchFamily="34" charset="0"/>
              </a:rPr>
              <a:t> </a:t>
            </a:r>
            <a:r>
              <a:rPr lang="pl-PL" altLang="pl-PL" sz="1600" dirty="0">
                <a:latin typeface="Calibri" pitchFamily="34" charset="0"/>
                <a:cs typeface="Calibri" pitchFamily="34" charset="0"/>
              </a:rPr>
              <a:t>E</a:t>
            </a:r>
            <a:r>
              <a:rPr lang="en-US" altLang="pl-PL" sz="1600" dirty="0" err="1">
                <a:latin typeface="Calibri" pitchFamily="34" charset="0"/>
                <a:cs typeface="Calibri" pitchFamily="34" charset="0"/>
              </a:rPr>
              <a:t>ngineering</a:t>
            </a:r>
            <a:r>
              <a:rPr lang="pl-PL" altLang="pl-PL" sz="1600" dirty="0">
                <a:latin typeface="Calibri" pitchFamily="34" charset="0"/>
                <a:cs typeface="Calibri" pitchFamily="34" charset="0"/>
              </a:rPr>
              <a:t> </a:t>
            </a:r>
            <a:r>
              <a:rPr lang="pl-PL" altLang="pl-PL" sz="1600" dirty="0" err="1">
                <a:latin typeface="Calibri" pitchFamily="34" charset="0"/>
                <a:cs typeface="Calibri" pitchFamily="34" charset="0"/>
              </a:rPr>
              <a:t>ranked</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101-150</a:t>
            </a:r>
          </a:p>
        </p:txBody>
      </p:sp>
      <p:pic>
        <p:nvPicPr>
          <p:cNvPr id="30" name="Obraz 29">
            <a:extLst>
              <a:ext uri="{FF2B5EF4-FFF2-40B4-BE49-F238E27FC236}">
                <a16:creationId xmlns:a16="http://schemas.microsoft.com/office/drawing/2014/main" id="{3E2B942A-14ED-4100-8BF9-85ED1F7E9A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61070" y="2524788"/>
            <a:ext cx="2284619" cy="956063"/>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err="1">
                <a:solidFill>
                  <a:srgbClr val="B11D09"/>
                </a:solidFill>
                <a:latin typeface="Calibri" pitchFamily="34" charset="0"/>
                <a:cs typeface="Calibri" pitchFamily="34" charset="0"/>
              </a:rPr>
              <a:t>Key</a:t>
            </a:r>
            <a:r>
              <a:rPr lang="pl-PL" altLang="pl-PL" sz="3200" b="1" dirty="0">
                <a:solidFill>
                  <a:srgbClr val="B11D09"/>
                </a:solidFill>
                <a:latin typeface="Calibri" pitchFamily="34" charset="0"/>
                <a:cs typeface="Calibri" pitchFamily="34" charset="0"/>
              </a:rPr>
              <a:t> Strategic </a:t>
            </a:r>
            <a:r>
              <a:rPr lang="pl-PL" altLang="pl-PL" sz="3200" b="1" dirty="0" err="1">
                <a:solidFill>
                  <a:srgbClr val="B11D09"/>
                </a:solidFill>
                <a:latin typeface="Calibri" pitchFamily="34" charset="0"/>
                <a:cs typeface="Calibri" pitchFamily="34" charset="0"/>
              </a:rPr>
              <a:t>Areas</a:t>
            </a:r>
            <a:endParaRPr lang="pl-PL" altLang="pl-PL" sz="3200" b="1" dirty="0">
              <a:solidFill>
                <a:srgbClr val="B11D09"/>
              </a:solidFill>
              <a:latin typeface="Calibri" pitchFamily="34" charset="0"/>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1" y="-81451"/>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defRPr/>
            </a:pPr>
            <a:r>
              <a:rPr lang="en-US" altLang="pl-PL" sz="3200" b="1" dirty="0">
                <a:solidFill>
                  <a:srgbClr val="B11D09"/>
                </a:solidFill>
                <a:latin typeface="Calibri" pitchFamily="34" charset="0"/>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ChangeArrowheads="1"/>
          </p:cNvSpPr>
          <p:nvPr/>
        </p:nvSpPr>
        <p:spPr bwMode="auto">
          <a:xfrm>
            <a:off x="1059010" y="0"/>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14 </a:t>
            </a:r>
            <a:r>
              <a:rPr lang="en-US" altLang="pl-PL" sz="3200" b="1" dirty="0">
                <a:solidFill>
                  <a:srgbClr val="B11D09"/>
                </a:solidFill>
                <a:latin typeface="Calibri" pitchFamily="34" charset="0"/>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Networking and </a:t>
            </a:r>
            <a:r>
              <a:rPr lang="pl-PL" dirty="0" err="1">
                <a:latin typeface="Calibri "/>
                <a:ea typeface="Calibri"/>
                <a:cs typeface="Calibri"/>
                <a:sym typeface="Calibri"/>
              </a:rPr>
              <a:t>Supercomputing</a:t>
            </a:r>
            <a:r>
              <a:rPr lang="pl-PL" dirty="0">
                <a:latin typeface="Calibri "/>
                <a:ea typeface="Calibri"/>
                <a:cs typeface="Calibri"/>
                <a:sym typeface="Calibri"/>
              </a:rPr>
              <a:t> Center</a:t>
            </a:r>
          </a:p>
          <a:p>
            <a:pPr marL="285750" lvl="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56616"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56616"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71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err="1">
                <a:solidFill>
                  <a:srgbClr val="B11D09"/>
                </a:solidFill>
                <a:latin typeface="Calibri" panose="020F0502020204030204" pitchFamily="34" charset="0"/>
                <a:cs typeface="Calibri" pitchFamily="34" charset="0"/>
              </a:rPr>
              <a:t>Doctoral</a:t>
            </a:r>
            <a:r>
              <a:rPr lang="pl-PL" altLang="pl-PL" sz="3200" b="1" dirty="0">
                <a:solidFill>
                  <a:srgbClr val="B11D09"/>
                </a:solidFill>
                <a:latin typeface="Calibri" panose="020F0502020204030204" pitchFamily="34" charset="0"/>
                <a:cs typeface="Calibri" pitchFamily="34" charset="0"/>
              </a:rPr>
              <a:t> </a:t>
            </a:r>
            <a:r>
              <a:rPr lang="pl-PL" altLang="pl-PL" sz="3200" b="1" dirty="0" err="1">
                <a:solidFill>
                  <a:srgbClr val="B11D09"/>
                </a:solidFill>
                <a:latin typeface="Calibri" panose="020F0502020204030204" pitchFamily="34" charset="0"/>
                <a:cs typeface="Calibri" pitchFamily="34" charset="0"/>
              </a:rPr>
              <a:t>school</a:t>
            </a:r>
            <a:endParaRPr lang="pl-PL" altLang="pl-PL" sz="3200" b="1" dirty="0">
              <a:solidFill>
                <a:srgbClr val="B11D09"/>
              </a:solidFill>
              <a:latin typeface="Calibri" panose="020F0502020204030204" pitchFamily="34" charset="0"/>
              <a:cs typeface="Calibri" pitchFamily="34" charset="0"/>
            </a:endParaRP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C00000"/>
                </a:solidFill>
                <a:latin typeface="Calibri" pitchFamily="34" charset="0"/>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marL="0" indent="0">
              <a:buClr>
                <a:schemeClr val="bg1">
                  <a:lumMod val="50000"/>
                </a:schemeClr>
              </a:buClr>
              <a:defRPr/>
            </a:pPr>
            <a:endParaRPr lang="pl-PL" altLang="pl-PL" sz="1100" dirty="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European University Association (</a:t>
            </a:r>
            <a:r>
              <a:rPr lang="pl-PL" altLang="pl-PL" sz="1200" dirty="0">
                <a:latin typeface="Calibri" pitchFamily="34" charset="0"/>
                <a:cs typeface="Calibri" pitchFamily="34" charset="0"/>
              </a:rPr>
              <a:t>EUA-IEP</a:t>
            </a:r>
            <a:r>
              <a:rPr lang="en-US" altLang="pl-PL" sz="1200" b="1" dirty="0">
                <a:latin typeface="Calibri" pitchFamily="34" charset="0"/>
                <a:cs typeface="Calibri" pitchFamily="34" charset="0"/>
              </a:rPr>
              <a:t>)</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University of Science and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Lst>
          </p:cNvPr>
          <p:cNvCxnSpPr>
            <a:cxnSpLocks/>
          </p:cNvCxnSpPr>
          <p:nvPr/>
        </p:nvCxnSpPr>
        <p:spPr>
          <a:xfrm flipH="1">
            <a:off x="7036688" y="2126641"/>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Lst>
          </p:cNvPr>
          <p:cNvCxnSpPr>
            <a:cxnSpLocks/>
          </p:cNvCxnSpPr>
          <p:nvPr/>
        </p:nvCxnSpPr>
        <p:spPr>
          <a:xfrm flipH="1">
            <a:off x="7036688" y="342900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Lst>
          </p:cNvPr>
          <p:cNvCxnSpPr>
            <a:cxnSpLocks/>
          </p:cNvCxnSpPr>
          <p:nvPr/>
        </p:nvCxnSpPr>
        <p:spPr>
          <a:xfrm flipH="1">
            <a:off x="6999339" y="423888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6" name="Łącznik prosty 55">
            <a:extLst>
              <a:ext uri="{FF2B5EF4-FFF2-40B4-BE49-F238E27FC236}">
                <a16:creationId xmlns:a16="http://schemas.microsoft.com/office/drawing/2014/main" id="{3C80B83A-3292-4C5E-8BF7-DB6129976B15}"/>
              </a:ext>
            </a:extLst>
          </p:cNvPr>
          <p:cNvCxnSpPr>
            <a:cxnSpLocks/>
          </p:cNvCxnSpPr>
          <p:nvPr/>
        </p:nvCxnSpPr>
        <p:spPr>
          <a:xfrm flipH="1">
            <a:off x="7021182" y="4941168"/>
            <a:ext cx="476345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Lst>
          </p:cNvPr>
          <p:cNvCxnSpPr/>
          <p:nvPr/>
        </p:nvCxnSpPr>
        <p:spPr>
          <a:xfrm flipH="1">
            <a:off x="1337050" y="6309320"/>
            <a:ext cx="460851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ChangeArrowheads="1"/>
          </p:cNvSpPr>
          <p:nvPr/>
        </p:nvSpPr>
        <p:spPr bwMode="auto">
          <a:xfrm>
            <a:off x="1271464" y="0"/>
            <a:ext cx="7416824" cy="1083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C00000"/>
                </a:solidFill>
                <a:latin typeface="Calibri" pitchFamily="34" charset="0"/>
                <a:cs typeface="Calibri" pitchFamily="34" charset="0"/>
              </a:rPr>
              <a:t>HR Excellence in </a:t>
            </a:r>
            <a:r>
              <a:rPr lang="pl-PL" altLang="pl-PL" sz="3200" b="1" dirty="0" err="1">
                <a:solidFill>
                  <a:srgbClr val="C00000"/>
                </a:solidFill>
                <a:latin typeface="Calibri" pitchFamily="34" charset="0"/>
                <a:cs typeface="Calibri" pitchFamily="34" charset="0"/>
              </a:rPr>
              <a:t>Research</a:t>
            </a:r>
            <a:endParaRPr lang="pl-PL" altLang="pl-PL" sz="3200" b="1" dirty="0">
              <a:solidFill>
                <a:srgbClr val="C00000"/>
              </a:solidFill>
              <a:latin typeface="Calibri" pitchFamily="34" charset="0"/>
              <a:cs typeface="Calibri" pitchFamily="34" charset="0"/>
            </a:endParaRPr>
          </a:p>
        </p:txBody>
      </p:sp>
      <p:pic>
        <p:nvPicPr>
          <p:cNvPr id="5" name="Obraz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Lst>
          </p:cNvPr>
          <p:cNvSpPr/>
          <p:nvPr/>
        </p:nvSpPr>
        <p:spPr>
          <a:xfrm flipV="1">
            <a:off x="852004" y="3573015"/>
            <a:ext cx="11339996" cy="329029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University Network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for Innovation, Technology and Engineering</a:t>
            </a:r>
            <a:r>
              <a:rPr lang="pl-PL" altLang="pl-PL" sz="2000" dirty="0">
                <a:solidFill>
                  <a:schemeClr val="tx1"/>
                </a:solidFill>
                <a:latin typeface="Calibri" pitchFamily="34" charset="0"/>
                <a:cs typeface="Calibri" pitchFamily="34" charset="0"/>
              </a:rPr>
              <a:t>. </a:t>
            </a: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on continuous improvement of the teaching process, development of joint research projects and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 flexible study path, 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737" y="3861048"/>
            <a:ext cx="4262264" cy="2429928"/>
          </a:xfrm>
          <a:prstGeom prst="rect">
            <a:avLst/>
          </a:prstGeom>
        </p:spPr>
      </p:pic>
      <p:sp>
        <p:nvSpPr>
          <p:cNvPr id="3" name="Text Box 1"/>
          <p:cNvSpPr txBox="1">
            <a:spLocks noChangeArrowheads="1"/>
          </p:cNvSpPr>
          <p:nvPr/>
        </p:nvSpPr>
        <p:spPr bwMode="auto">
          <a:xfrm>
            <a:off x="1271464" y="-1"/>
            <a:ext cx="9324850" cy="1301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err="1">
                <a:solidFill>
                  <a:srgbClr val="C00000"/>
                </a:solidFill>
                <a:latin typeface="Calibri" pitchFamily="34" charset="0"/>
                <a:cs typeface="Calibri" pitchFamily="34" charset="0"/>
              </a:rPr>
              <a:t>Wrocław</a:t>
            </a:r>
            <a:r>
              <a:rPr lang="en-US" altLang="pl-PL" sz="3200" b="1" dirty="0">
                <a:solidFill>
                  <a:srgbClr val="C00000"/>
                </a:solidFill>
                <a:latin typeface="Calibri" pitchFamily="34" charset="0"/>
                <a:cs typeface="Calibri" pitchFamily="34" charset="0"/>
              </a:rPr>
              <a:t> Tech </a:t>
            </a:r>
            <a:r>
              <a:rPr lang="pl-PL" altLang="pl-PL" sz="3200" b="1" dirty="0">
                <a:solidFill>
                  <a:srgbClr val="C00000"/>
                </a:solidFill>
                <a:latin typeface="Calibri" pitchFamily="34" charset="0"/>
                <a:cs typeface="Calibri" pitchFamily="34" charset="0"/>
              </a:rPr>
              <a:t>i</a:t>
            </a:r>
            <a:r>
              <a:rPr lang="en-US" altLang="pl-PL" sz="3200" b="1" dirty="0">
                <a:solidFill>
                  <a:srgbClr val="C00000"/>
                </a:solidFill>
                <a:latin typeface="Calibri" pitchFamily="34" charset="0"/>
                <a:cs typeface="Calibri" pitchFamily="34" charset="0"/>
              </a:rPr>
              <a:t>n „Unite!”</a:t>
            </a:r>
          </a:p>
        </p:txBody>
      </p:sp>
      <p:pic>
        <p:nvPicPr>
          <p:cNvPr id="5" name="Obraz 4">
            <a:extLst>
              <a:ext uri="{FF2B5EF4-FFF2-40B4-BE49-F238E27FC236}">
                <a16:creationId xmlns:a16="http://schemas.microsoft.com/office/drawing/2014/main" id="{609B05ED-A4F8-4A72-8302-04E320BCB659}"/>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551733" y="3589991"/>
            <a:ext cx="6335167" cy="3241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Bilateral </a:t>
            </a:r>
            <a:r>
              <a:rPr lang="pl-PL" sz="1600" b="1" dirty="0">
                <a:latin typeface="Calibri"/>
                <a:cs typeface="Calibri"/>
              </a:rPr>
              <a:t>c</a:t>
            </a:r>
            <a:r>
              <a:rPr lang="en-US" sz="1600" b="1" dirty="0" err="1">
                <a:latin typeface="Calibri"/>
                <a:cs typeface="Calibri"/>
              </a:rPr>
              <a:t>ooperation</a:t>
            </a:r>
            <a:r>
              <a:rPr lang="en-US" sz="1600" b="1" dirty="0">
                <a:latin typeface="Calibri"/>
                <a:cs typeface="Calibri"/>
              </a:rPr>
              <a:t> </a:t>
            </a:r>
            <a:r>
              <a:rPr lang="pl-PL" sz="1600" b="1" dirty="0">
                <a:latin typeface="Calibri"/>
                <a:cs typeface="Calibri"/>
              </a:rPr>
              <a:t>a</a:t>
            </a:r>
            <a:r>
              <a:rPr lang="en-US" sz="1600" b="1" dirty="0" err="1">
                <a:latin typeface="Calibri"/>
                <a:cs typeface="Calibri"/>
              </a:rPr>
              <a:t>greements</a:t>
            </a:r>
            <a:r>
              <a:rPr lang="en-US" sz="1600" b="1" dirty="0">
                <a:latin typeface="Calibri"/>
                <a:cs typeface="Calibri"/>
              </a:rPr>
              <a:t> </a:t>
            </a:r>
            <a:r>
              <a:rPr lang="en-US" sz="1600" dirty="0">
                <a:latin typeface="Calibri"/>
                <a:cs typeface="Calibri"/>
              </a:rPr>
              <a:t>-</a:t>
            </a:r>
            <a:r>
              <a:rPr lang="en-US" sz="1600" b="1" dirty="0">
                <a:latin typeface="Calibri"/>
                <a:cs typeface="Calibri"/>
              </a:rPr>
              <a:t> </a:t>
            </a:r>
            <a:r>
              <a:rPr lang="en-US" sz="1600" dirty="0">
                <a:latin typeface="Calibri"/>
                <a:cs typeface="Calibri"/>
              </a:rPr>
              <a:t>inter-university and inter-faculty </a:t>
            </a:r>
            <a:br>
              <a:rPr lang="pl-PL" sz="1600" b="1" dirty="0">
                <a:latin typeface="Calibri"/>
                <a:cs typeface="Calibri"/>
              </a:rPr>
            </a:br>
            <a:r>
              <a:rPr lang="pl-PL" sz="1600" b="1" dirty="0">
                <a:latin typeface="Calibri"/>
                <a:cs typeface="Calibri"/>
              </a:rPr>
              <a:t>148 </a:t>
            </a:r>
            <a:r>
              <a:rPr lang="en-US" sz="1600" dirty="0">
                <a:latin typeface="Calibri"/>
                <a:cs typeface="Calibri"/>
              </a:rPr>
              <a:t>partners from </a:t>
            </a:r>
            <a:r>
              <a:rPr lang="pl-PL" sz="1600" b="1" dirty="0">
                <a:latin typeface="Calibri"/>
                <a:cs typeface="Calibri"/>
              </a:rPr>
              <a:t>41 </a:t>
            </a:r>
            <a:r>
              <a:rPr lang="en-US" sz="1600" dirty="0">
                <a:latin typeface="Calibri"/>
                <a:cs typeface="Calibri"/>
              </a:rPr>
              <a:t>countries</a:t>
            </a:r>
            <a:endParaRPr lang="pl-PL" sz="1600" dirty="0">
              <a:latin typeface="Calibri"/>
              <a:cs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err="1">
                <a:latin typeface="Calibri"/>
                <a:cs typeface="Calibri"/>
              </a:rPr>
              <a:t>Bilateral</a:t>
            </a:r>
            <a:r>
              <a:rPr lang="pl-PL" sz="1600" b="1" dirty="0">
                <a:latin typeface="Calibri"/>
                <a:cs typeface="Calibri"/>
              </a:rPr>
              <a:t> student exchange </a:t>
            </a:r>
            <a:r>
              <a:rPr lang="pl-PL" sz="1600" b="1" dirty="0" err="1">
                <a:latin typeface="Calibri"/>
                <a:cs typeface="Calibri"/>
              </a:rPr>
              <a:t>agreements</a:t>
            </a:r>
            <a:r>
              <a:rPr lang="pl-PL" sz="1600" b="1" dirty="0">
                <a:latin typeface="Calibri"/>
                <a:cs typeface="Calibri"/>
              </a:rPr>
              <a:t> </a:t>
            </a:r>
            <a:r>
              <a:rPr lang="pl-PL" sz="1600" dirty="0">
                <a:latin typeface="Calibri"/>
                <a:cs typeface="Calibri"/>
              </a:rPr>
              <a:t>(student exchange)</a:t>
            </a:r>
            <a:br>
              <a:rPr lang="pl-PL" sz="1600" dirty="0">
                <a:latin typeface="Calibri"/>
                <a:cs typeface="Calibri"/>
              </a:rPr>
            </a:br>
            <a:r>
              <a:rPr lang="pl-PL" sz="1600" b="1" dirty="0">
                <a:latin typeface="Calibri"/>
                <a:cs typeface="Calibri"/>
              </a:rPr>
              <a:t>33</a:t>
            </a:r>
            <a:r>
              <a:rPr lang="en-US" sz="1600" b="1" dirty="0">
                <a:latin typeface="Calibri"/>
                <a:cs typeface="Calibri"/>
              </a:rPr>
              <a:t> </a:t>
            </a:r>
            <a:r>
              <a:rPr lang="en-US" sz="1600" dirty="0">
                <a:latin typeface="Calibri"/>
                <a:cs typeface="Calibri"/>
              </a:rPr>
              <a:t>partners from </a:t>
            </a:r>
            <a:r>
              <a:rPr lang="en-US" sz="1600" b="1" dirty="0">
                <a:latin typeface="Calibri"/>
                <a:cs typeface="Calibri"/>
              </a:rPr>
              <a:t>1</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Double diploma agreements </a:t>
            </a:r>
            <a:br>
              <a:rPr lang="pl-PL" sz="1600" b="1" dirty="0">
                <a:latin typeface="Calibri"/>
                <a:cs typeface="Calibri"/>
              </a:rPr>
            </a:br>
            <a:r>
              <a:rPr lang="pl-PL" sz="1600" b="1" dirty="0">
                <a:latin typeface="Calibri"/>
                <a:cs typeface="Calibri"/>
              </a:rPr>
              <a:t>11</a:t>
            </a:r>
            <a:r>
              <a:rPr lang="en-US" sz="1600" b="1" dirty="0">
                <a:latin typeface="Calibri"/>
                <a:cs typeface="Calibri"/>
              </a:rPr>
              <a:t> </a:t>
            </a:r>
            <a:r>
              <a:rPr lang="en-US" sz="1600" dirty="0">
                <a:latin typeface="Calibri"/>
                <a:cs typeface="Calibri"/>
              </a:rPr>
              <a:t>partners from </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Agreements regarding academic mobility in the Erasmus + program </a:t>
            </a:r>
            <a:br>
              <a:rPr lang="pl-PL" sz="1600" b="1" dirty="0">
                <a:latin typeface="Calibri"/>
                <a:cs typeface="Calibri"/>
              </a:rPr>
            </a:br>
            <a:r>
              <a:rPr lang="pl-PL" sz="1600" b="1" dirty="0">
                <a:latin typeface="Calibri"/>
                <a:cs typeface="Calibri"/>
              </a:rPr>
              <a:t>700</a:t>
            </a:r>
            <a:r>
              <a:rPr lang="en-US" sz="1600" b="1" dirty="0">
                <a:latin typeface="Calibri"/>
                <a:cs typeface="Calibri"/>
              </a:rPr>
              <a:t> </a:t>
            </a:r>
            <a:r>
              <a:rPr lang="en-US" sz="1600" dirty="0">
                <a:latin typeface="Calibri"/>
                <a:cs typeface="Calibri"/>
              </a:rPr>
              <a:t>active European agreements and </a:t>
            </a:r>
            <a:r>
              <a:rPr lang="pl-PL" sz="1600" b="1" dirty="0">
                <a:latin typeface="Calibri"/>
                <a:cs typeface="Calibri"/>
              </a:rPr>
              <a:t>200</a:t>
            </a:r>
            <a:r>
              <a:rPr lang="pl-PL" sz="1600" dirty="0">
                <a:latin typeface="Calibri"/>
                <a:cs typeface="Calibri"/>
              </a:rPr>
              <a:t>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99392"/>
            <a:ext cx="7776864" cy="11818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r>
              <a:rPr lang="pl-PL" sz="3200" b="1" dirty="0" err="1">
                <a:solidFill>
                  <a:srgbClr val="C00000"/>
                </a:solidFill>
                <a:latin typeface="Calibri" panose="020F0502020204030204" pitchFamily="34" charset="0"/>
                <a:cs typeface="Calibri" panose="020F0502020204030204" pitchFamily="34" charset="0"/>
              </a:rPr>
              <a:t>Current</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international</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agreements</a:t>
            </a:r>
            <a:endParaRPr lang="en-US" sz="3200" b="1" dirty="0">
              <a:solidFill>
                <a:srgbClr val="C00000"/>
              </a:solidFill>
              <a:latin typeface="Calibri" panose="020F0502020204030204" pitchFamily="34" charset="0"/>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822365114"/>
              </p:ext>
            </p:extLst>
          </p:nvPr>
        </p:nvGraphicFramePr>
        <p:xfrm>
          <a:off x="1368098" y="3645024"/>
          <a:ext cx="6696744" cy="2869878"/>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2024/2025</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968</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4907">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89</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259</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187</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73746629"/>
                  </a:ext>
                </a:extLst>
              </a:tr>
            </a:tbl>
          </a:graphicData>
        </a:graphic>
      </p:graphicFrame>
      <p:pic>
        <p:nvPicPr>
          <p:cNvPr id="8" name="Obraz 7">
            <a:extLst>
              <a:ext uri="{FF2B5EF4-FFF2-40B4-BE49-F238E27FC236}">
                <a16:creationId xmlns:a16="http://schemas.microsoft.com/office/drawing/2014/main" id="{8A0DB881-7FF6-4AC2-A0AE-2878D16D1B1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664626054"/>
              </p:ext>
            </p:extLst>
          </p:nvPr>
        </p:nvGraphicFramePr>
        <p:xfrm>
          <a:off x="1257770" y="1309037"/>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2024/2025</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221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6491604" cy="440458"/>
          </a:xfrm>
        </p:spPr>
        <p:txBody>
          <a:bodyPr anchor="t">
            <a:normAutofit/>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Wrocław Tech </a:t>
            </a:r>
            <a:r>
              <a:rPr lang="en-US" sz="1800" b="1" dirty="0">
                <a:solidFill>
                  <a:schemeClr val="bg1">
                    <a:lumMod val="50000"/>
                  </a:schemeClr>
                </a:solidFill>
              </a:rPr>
              <a:t>students</a:t>
            </a:r>
            <a:r>
              <a:rPr lang="pl-PL" sz="1800" b="1" dirty="0">
                <a:solidFill>
                  <a:schemeClr val="bg1">
                    <a:lumMod val="50000"/>
                  </a:schemeClr>
                </a:solidFill>
              </a:rPr>
              <a:t> and </a:t>
            </a:r>
            <a:r>
              <a:rPr lang="pl-PL" sz="1800" b="1" dirty="0" err="1">
                <a:solidFill>
                  <a:schemeClr val="bg1">
                    <a:lumMod val="50000"/>
                  </a:schemeClr>
                </a:solidFill>
              </a:rPr>
              <a:t>doctoral</a:t>
            </a:r>
            <a:r>
              <a:rPr lang="pl-PL" sz="1800" b="1" dirty="0">
                <a:solidFill>
                  <a:schemeClr val="bg1">
                    <a:lumMod val="50000"/>
                  </a:schemeClr>
                </a:solidFill>
              </a:rPr>
              <a:t> </a:t>
            </a:r>
            <a:r>
              <a:rPr lang="pl-PL" sz="1800" b="1" dirty="0" err="1">
                <a:solidFill>
                  <a:schemeClr val="bg1">
                    <a:lumMod val="50000"/>
                  </a:schemeClr>
                </a:solidFill>
              </a:rPr>
              <a:t>students</a:t>
            </a:r>
            <a:endParaRPr lang="pl-PL" sz="1800" b="1" dirty="0">
              <a:solidFill>
                <a:schemeClr val="bg1">
                  <a:lumMod val="50000"/>
                </a:schemeClr>
              </a:solidFill>
            </a:endParaRP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1494385466"/>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2024/2025</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46</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327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E91B30CD-B8ED-4A75-A1AD-59719619CD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77926"/>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3598976267"/>
              </p:ext>
            </p:extLst>
          </p:nvPr>
        </p:nvGraphicFramePr>
        <p:xfrm>
          <a:off x="1261261" y="1320247"/>
          <a:ext cx="6058875" cy="1785614"/>
        </p:xfrm>
        <a:graphic>
          <a:graphicData uri="http://schemas.openxmlformats.org/drawingml/2006/table">
            <a:tbl>
              <a:tblPr firstRow="1" bandRow="1">
                <a:tableStyleId>{C083E6E3-FA7D-4D7B-A595-EF9225AFEA82}</a:tableStyleId>
              </a:tblPr>
              <a:tblGrid>
                <a:gridCol w="4039250">
                  <a:extLst>
                    <a:ext uri="{9D8B030D-6E8A-4147-A177-3AD203B41FA5}">
                      <a16:colId xmlns:a16="http://schemas.microsoft.com/office/drawing/2014/main" val="20000"/>
                    </a:ext>
                  </a:extLst>
                </a:gridCol>
                <a:gridCol w="2019625">
                  <a:extLst>
                    <a:ext uri="{9D8B030D-6E8A-4147-A177-3AD203B41FA5}">
                      <a16:colId xmlns:a16="http://schemas.microsoft.com/office/drawing/2014/main" val="20001"/>
                    </a:ext>
                  </a:extLst>
                </a:gridCol>
              </a:tblGrid>
              <a:tr h="313187">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87377">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6</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4472">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38</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0564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24933">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47 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102231379"/>
              </p:ext>
            </p:extLst>
          </p:nvPr>
        </p:nvGraphicFramePr>
        <p:xfrm>
          <a:off x="1249669" y="4005064"/>
          <a:ext cx="6070467" cy="1661962"/>
        </p:xfrm>
        <a:graphic>
          <a:graphicData uri="http://schemas.openxmlformats.org/drawingml/2006/table">
            <a:tbl>
              <a:tblPr firstRow="1" bandRow="1">
                <a:tableStyleId>{C083E6E3-FA7D-4D7B-A595-EF9225AFEA82}</a:tableStyleId>
              </a:tblPr>
              <a:tblGrid>
                <a:gridCol w="4005233">
                  <a:extLst>
                    <a:ext uri="{9D8B030D-6E8A-4147-A177-3AD203B41FA5}">
                      <a16:colId xmlns:a16="http://schemas.microsoft.com/office/drawing/2014/main" val="20000"/>
                    </a:ext>
                  </a:extLst>
                </a:gridCol>
                <a:gridCol w="2065234">
                  <a:extLst>
                    <a:ext uri="{9D8B030D-6E8A-4147-A177-3AD203B41FA5}">
                      <a16:colId xmlns:a16="http://schemas.microsoft.com/office/drawing/2014/main" val="20001"/>
                    </a:ext>
                  </a:extLst>
                </a:gridCol>
              </a:tblGrid>
              <a:tr h="309986">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0113">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82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0113">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5842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75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3A80D9AA-FDDC-4421-A123-035786A4A2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3052" y="0"/>
            <a:ext cx="6696743" cy="1268760"/>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err="1">
                <a:solidFill>
                  <a:srgbClr val="C00000"/>
                </a:solidFill>
              </a:rPr>
              <a:t>Wrocław</a:t>
            </a:r>
            <a:r>
              <a:rPr lang="en-US" altLang="pl-PL" sz="3200" b="1" dirty="0">
                <a:solidFill>
                  <a:srgbClr val="C00000"/>
                </a:solidFill>
              </a:rPr>
              <a:t> University of Science </a:t>
            </a:r>
            <a:br>
              <a:rPr lang="pl-PL" altLang="pl-PL" sz="3200" b="1" dirty="0">
                <a:solidFill>
                  <a:srgbClr val="C00000"/>
                </a:solidFill>
              </a:rPr>
            </a:br>
            <a:r>
              <a:rPr lang="en-US" altLang="pl-PL" sz="3200" b="1" dirty="0">
                <a:solidFill>
                  <a:srgbClr val="C00000"/>
                </a:solidFill>
              </a:rPr>
              <a:t>and Technology for the </a:t>
            </a:r>
            <a:r>
              <a:rPr lang="pl-PL" altLang="pl-PL" sz="3200" b="1" dirty="0" err="1">
                <a:solidFill>
                  <a:srgbClr val="C00000"/>
                </a:solidFill>
              </a:rPr>
              <a:t>youth</a:t>
            </a:r>
            <a:endParaRPr lang="en-US" altLang="pl-PL" sz="3200" b="1" dirty="0">
              <a:solidFill>
                <a:srgbClr val="C00000"/>
              </a:solidFill>
            </a:endParaRPr>
          </a:p>
        </p:txBody>
      </p:sp>
      <p:sp>
        <p:nvSpPr>
          <p:cNvPr id="3" name="Rectangle 3"/>
          <p:cNvSpPr>
            <a:spLocks noGrp="1"/>
          </p:cNvSpPr>
          <p:nvPr>
            <p:ph type="body" idx="1"/>
          </p:nvPr>
        </p:nvSpPr>
        <p:spPr>
          <a:xfrm>
            <a:off x="1273052" y="1628800"/>
            <a:ext cx="5904656" cy="3960440"/>
          </a:xfrm>
        </p:spPr>
        <p:txBody>
          <a:bodyPr>
            <a:noAutofit/>
          </a:bodyPr>
          <a:lstStyle/>
          <a:p>
            <a:pPr marL="571500" indent="-571500" defTabSz="540000">
              <a:spcBef>
                <a:spcPts val="600"/>
              </a:spcBef>
              <a:buClr>
                <a:schemeClr val="bg1">
                  <a:lumMod val="75000"/>
                </a:schemeClr>
              </a:buClr>
              <a:buFont typeface="Wingdings" panose="05000000000000000000" pitchFamily="2" charset="2"/>
              <a:buChar char="§"/>
            </a:pPr>
            <a:r>
              <a:rPr lang="en-US" altLang="pl-PL" sz="1800" dirty="0"/>
              <a:t>Open days </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571500" indent="-571500" defTabSz="540000">
              <a:spcBef>
                <a:spcPts val="600"/>
              </a:spcBef>
              <a:buClr>
                <a:schemeClr val="bg1">
                  <a:lumMod val="75000"/>
                </a:schemeClr>
              </a:buClr>
              <a:buFont typeface="Wingdings" panose="05000000000000000000" pitchFamily="2" charset="2"/>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415806"/>
            <a:ext cx="5760640" cy="49291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C00000"/>
                </a:solidFill>
                <a:cs typeface="Calibri" pitchFamily="34" charset="0"/>
              </a:rPr>
              <a:t>Student </a:t>
            </a:r>
            <a:r>
              <a:rPr lang="pl-PL" altLang="pl-PL" sz="3200" b="1" dirty="0" err="1">
                <a:solidFill>
                  <a:srgbClr val="C00000"/>
                </a:solidFill>
                <a:cs typeface="Calibri" pitchFamily="34" charset="0"/>
              </a:rPr>
              <a:t>activities</a:t>
            </a:r>
            <a:endParaRPr lang="pl-PL" altLang="pl-PL" sz="3200" b="1" dirty="0">
              <a:solidFill>
                <a:srgbClr val="C00000"/>
              </a:solidFill>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214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a:t>
            </a:r>
            <a:r>
              <a:rPr lang="pl-PL" sz="2000" dirty="0"/>
              <a:t>PIRM Mobile </a:t>
            </a:r>
            <a:r>
              <a:rPr lang="pl-PL" sz="2000" dirty="0" err="1"/>
              <a:t>Vehicles</a:t>
            </a:r>
            <a:r>
              <a:rPr lang="pl-PL" sz="2000" dirty="0"/>
              <a:t> and </a:t>
            </a:r>
            <a:r>
              <a:rPr lang="pl-PL" sz="2000" dirty="0" err="1"/>
              <a:t>Robots</a:t>
            </a:r>
            <a:r>
              <a:rPr lang="pl-PL" sz="2000" dirty="0"/>
              <a:t> </a:t>
            </a:r>
            <a:r>
              <a:rPr lang="pl-PL" sz="2000" dirty="0" err="1"/>
              <a:t>Scientific</a:t>
            </a:r>
            <a:r>
              <a:rPr lang="pl-PL" sz="2000" dirty="0"/>
              <a:t> </a:t>
            </a:r>
            <a:r>
              <a:rPr lang="pl-PL" sz="2000" dirty="0" err="1"/>
              <a:t>Circle</a:t>
            </a:r>
            <a:r>
              <a:rPr lang="pl-PL" altLang="pl-PL" sz="2000" dirty="0">
                <a:cs typeface="Calibri" pitchFamily="34" charset="0"/>
              </a:rPr>
              <a: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29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NZS, </a:t>
            </a:r>
            <a:r>
              <a:rPr lang="en-US" altLang="pl-PL" sz="2000" dirty="0">
                <a:cs typeface="Calibri" pitchFamily="34" charset="0"/>
              </a:rPr>
              <a:t>IAESTE, </a:t>
            </a:r>
            <a:r>
              <a:rPr lang="pl-PL" altLang="pl-PL" sz="2000" dirty="0">
                <a:cs typeface="Calibri" pitchFamily="34" charset="0"/>
              </a:rPr>
              <a:t>SEP, Erasmus Student Network ESN.</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r>
              <a:rPr lang="pl-PL" altLang="pl-PL" sz="2000" dirty="0">
                <a:cs typeface="Calibri" pitchFamily="34" charset="0"/>
              </a:rPr>
              <a:t>, STYK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Television</a:t>
            </a:r>
            <a:r>
              <a:rPr lang="pl-PL" altLang="pl-PL" sz="2000" dirty="0">
                <a:cs typeface="Calibri" pitchFamily="34" charset="0"/>
              </a:rPr>
              <a:t>.</a:t>
            </a: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
            <a:ext cx="8687990" cy="112473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a:solidFill>
                  <a:srgbClr val="C00000"/>
                </a:solidFill>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24 847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22 985 </a:t>
            </a:r>
            <a:r>
              <a:rPr lang="en-GB" sz="2200" dirty="0"/>
              <a:t>publications in JCRI</a:t>
            </a:r>
            <a:r>
              <a:rPr lang="pl-PL" sz="2200" dirty="0"/>
              <a:t> </a:t>
            </a:r>
            <a:r>
              <a:rPr lang="en-GB" sz="2200" dirty="0"/>
              <a:t>indexed journals </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6 279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2 822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09912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lnSpc>
                <a:spcPct val="120000"/>
              </a:lnSpc>
              <a:spcAft>
                <a:spcPts val="1200"/>
              </a:spcAft>
              <a:buClr>
                <a:srgbClr val="A7190E"/>
              </a:buClr>
              <a:defRPr/>
            </a:pPr>
            <a:r>
              <a:rPr lang="pl-PL" sz="3200" b="1" dirty="0" err="1">
                <a:solidFill>
                  <a:srgbClr val="C00000"/>
                </a:solidFill>
              </a:rPr>
              <a:t>Scientific</a:t>
            </a:r>
            <a:r>
              <a:rPr lang="pl-PL" sz="3200" b="1" dirty="0">
                <a:solidFill>
                  <a:srgbClr val="C00000"/>
                </a:solidFill>
              </a:rPr>
              <a:t> </a:t>
            </a:r>
            <a:r>
              <a:rPr lang="pl-PL" sz="3200" b="1" dirty="0" err="1">
                <a:solidFill>
                  <a:srgbClr val="C00000"/>
                </a:solidFill>
              </a:rPr>
              <a:t>research</a:t>
            </a:r>
            <a:r>
              <a:rPr lang="pl-PL" sz="3200" b="1" dirty="0">
                <a:solidFill>
                  <a:srgbClr val="C00000"/>
                </a:solidFill>
              </a:rPr>
              <a:t> </a:t>
            </a:r>
            <a:r>
              <a:rPr lang="pl-PL" sz="3200" b="1" dirty="0" err="1">
                <a:solidFill>
                  <a:srgbClr val="C00000"/>
                </a:solidFill>
              </a:rPr>
              <a:t>results</a:t>
            </a:r>
            <a:endParaRPr lang="pl-PL" sz="3200" b="1" dirty="0">
              <a:solidFill>
                <a:srgbClr val="C00000"/>
              </a:solidFill>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60648"/>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Information Technology, Data Science</a:t>
            </a:r>
            <a:br>
              <a:rPr lang="pl-PL" altLang="pl-PL" sz="3200" b="1" dirty="0">
                <a:solidFill>
                  <a:srgbClr val="C00000"/>
                </a:solidFill>
                <a:cs typeface="Calibri" pitchFamily="34" charset="0"/>
              </a:rPr>
            </a:br>
            <a:r>
              <a:rPr lang="en-GB" altLang="pl-PL" sz="3200" b="1" dirty="0">
                <a:solidFill>
                  <a:srgbClr val="C00000"/>
                </a:solidFill>
                <a:cs typeface="Calibri" pitchFamily="34" charset="0"/>
              </a:rPr>
              <a:t>and Artificial Intelligence</a:t>
            </a:r>
            <a:r>
              <a:rPr lang="pl-PL" altLang="pl-PL" sz="3200" b="1" dirty="0">
                <a:solidFill>
                  <a:srgbClr val="C00000"/>
                </a:solidFill>
                <a:cs typeface="Calibri" pitchFamily="34" charset="0"/>
              </a:rPr>
              <a:t> </a:t>
            </a:r>
            <a:r>
              <a:rPr lang="pl-PL" sz="2000" cap="all" dirty="0">
                <a:solidFill>
                  <a:srgbClr val="B40000"/>
                </a:solidFill>
                <a:latin typeface="Calibri  "/>
                <a:ea typeface="Microsoft YaHei" pitchFamily="34" charset="-122"/>
                <a:sym typeface="Audiowide"/>
              </a:rPr>
              <a:t>(1/7)</a:t>
            </a:r>
            <a:endParaRPr lang="en-GB" altLang="pl-PL" sz="2000" b="1" dirty="0">
              <a:solidFill>
                <a:srgbClr val="C00000"/>
              </a:solidFill>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56792"/>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127448" y="260648"/>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a:solidFill>
                  <a:srgbClr val="C00000"/>
                </a:solidFill>
                <a:cs typeface="Calibri" pitchFamily="34" charset="0"/>
              </a:rPr>
              <a:t>Innovative Materials </a:t>
            </a:r>
            <a:br>
              <a:rPr lang="en-US" altLang="pl-PL" sz="3200" b="1" dirty="0">
                <a:solidFill>
                  <a:srgbClr val="C00000"/>
                </a:solidFill>
                <a:cs typeface="Calibri" pitchFamily="34" charset="0"/>
              </a:rPr>
            </a:br>
            <a:r>
              <a:rPr lang="en-US" altLang="pl-PL" sz="3200" b="1" dirty="0">
                <a:solidFill>
                  <a:srgbClr val="C00000"/>
                </a:solidFill>
                <a:cs typeface="Calibri" pitchFamily="34" charset="0"/>
              </a:rPr>
              <a:t>and Advanced Manufacturing </a:t>
            </a:r>
            <a:r>
              <a:rPr lang="en-US" altLang="pl-PL" sz="2000" dirty="0">
                <a:solidFill>
                  <a:srgbClr val="C00000"/>
                </a:solidFill>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 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err="1">
                <a:solidFill>
                  <a:srgbClr val="B11D09"/>
                </a:solidFill>
                <a:ea typeface="Microsoft YaHei" pitchFamily="34" charset="-122"/>
                <a:cs typeface="Calibri" pitchFamily="34" charset="0"/>
              </a:rPr>
              <a:t>Sustainable</a:t>
            </a:r>
            <a:r>
              <a:rPr lang="pl-PL" sz="3200" b="1" dirty="0">
                <a:solidFill>
                  <a:srgbClr val="B11D09"/>
                </a:solidFill>
                <a:ea typeface="Microsoft YaHei" pitchFamily="34" charset="-122"/>
                <a:cs typeface="Calibri" pitchFamily="34" charset="0"/>
              </a:rPr>
              <a:t> </a:t>
            </a:r>
            <a:r>
              <a:rPr lang="pl-PL" sz="3200" b="1" dirty="0" err="1">
                <a:solidFill>
                  <a:srgbClr val="B11D09"/>
                </a:solidFill>
                <a:ea typeface="Microsoft YaHei" pitchFamily="34" charset="-122"/>
                <a:cs typeface="Calibri" pitchFamily="34" charset="0"/>
              </a:rPr>
              <a:t>Living</a:t>
            </a:r>
            <a:r>
              <a:rPr lang="pl-PL" sz="3200" b="1" dirty="0">
                <a:solidFill>
                  <a:srgbClr val="B11D09"/>
                </a:solidFill>
                <a:ea typeface="Microsoft YaHei" pitchFamily="34" charset="-122"/>
                <a:cs typeface="Calibri" pitchFamily="34" charset="0"/>
              </a:rPr>
              <a:t> Environment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0140" y="0"/>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dirty="0">
                <a:solidFill>
                  <a:srgbClr val="B11D09"/>
                </a:solidFill>
                <a:ea typeface="Microsoft YaHei" pitchFamily="34" charset="-122"/>
                <a:cs typeface="Calibri" pitchFamily="34" charset="0"/>
              </a:rPr>
              <a:t>Smart Cities and Future Society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err="1">
                <a:solidFill>
                  <a:srgbClr val="B11D09"/>
                </a:solidFill>
                <a:ea typeface="Microsoft YaHei" pitchFamily="34" charset="-122"/>
                <a:cs typeface="Calibri" pitchFamily="34" charset="0"/>
              </a:rPr>
              <a:t>Health</a:t>
            </a:r>
            <a:r>
              <a:rPr lang="pl-PL" sz="3200" b="1" dirty="0">
                <a:solidFill>
                  <a:srgbClr val="B11D09"/>
                </a:solidFill>
                <a:ea typeface="Microsoft YaHei" pitchFamily="34" charset="-122"/>
                <a:cs typeface="Calibri" pitchFamily="34" charset="0"/>
              </a:rPr>
              <a:t> and </a:t>
            </a:r>
            <a:r>
              <a:rPr lang="pl-PL" sz="3200" b="1" dirty="0" err="1">
                <a:solidFill>
                  <a:srgbClr val="B11D09"/>
                </a:solidFill>
                <a:ea typeface="Microsoft YaHei" pitchFamily="34" charset="-122"/>
                <a:cs typeface="Calibri" pitchFamily="34" charset="0"/>
              </a:rPr>
              <a:t>Medical</a:t>
            </a:r>
            <a:r>
              <a:rPr lang="pl-PL" sz="3200" b="1" dirty="0">
                <a:solidFill>
                  <a:srgbClr val="B11D09"/>
                </a:solidFill>
                <a:ea typeface="Microsoft YaHei" pitchFamily="34" charset="-122"/>
                <a:cs typeface="Calibri" pitchFamily="34" charset="0"/>
              </a:rPr>
              <a:t> Technologies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Extreme Technologies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dirty="0">
                <a:solidFill>
                  <a:srgbClr val="B11D09"/>
                </a:solidFill>
                <a:ea typeface="Microsoft YaHei" pitchFamily="34" charset="-122"/>
                <a:cs typeface="Calibri" pitchFamily="34" charset="0"/>
              </a:rPr>
              <a:t>Basic Research for Technology </a:t>
            </a:r>
            <a:br>
              <a:rPr lang="pl-PL" sz="3200" b="1" dirty="0">
                <a:solidFill>
                  <a:srgbClr val="B11D09"/>
                </a:solidFill>
                <a:ea typeface="Microsoft YaHei" pitchFamily="34" charset="-122"/>
                <a:cs typeface="Calibri" pitchFamily="34" charset="0"/>
              </a:rPr>
            </a:br>
            <a:r>
              <a:rPr lang="en-US" sz="3200" b="1" dirty="0">
                <a:solidFill>
                  <a:srgbClr val="B11D09"/>
                </a:solidFill>
                <a:ea typeface="Microsoft YaHei" pitchFamily="34" charset="-122"/>
                <a:cs typeface="Calibri" pitchFamily="34" charset="0"/>
              </a:rPr>
              <a:t>and Innovation</a:t>
            </a:r>
            <a:r>
              <a:rPr lang="pl-PL" sz="3200" b="1" dirty="0">
                <a:solidFill>
                  <a:srgbClr val="B11D09"/>
                </a:solidFill>
                <a:ea typeface="Microsoft YaHei" pitchFamily="34" charset="-122"/>
                <a:cs typeface="Calibri" pitchFamily="34" charset="0"/>
              </a:rPr>
              <a:t>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err="1">
                <a:solidFill>
                  <a:srgbClr val="C00000"/>
                </a:solidFill>
              </a:rPr>
              <a:t>Certified</a:t>
            </a:r>
            <a:r>
              <a:rPr lang="pl-PL" altLang="pl-PL" sz="3200" b="1" dirty="0">
                <a:solidFill>
                  <a:srgbClr val="C00000"/>
                </a:solidFill>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r>
              <a:rPr lang="pl-PL" dirty="0">
                <a:latin typeface="Calibri" pitchFamily="34" charset="0"/>
                <a:cs typeface="Calibri" pitchFamily="34" charset="0"/>
              </a:rPr>
              <a:t>,</a:t>
            </a: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581</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407</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108</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472</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err="1">
                <a:solidFill>
                  <a:srgbClr val="C00000"/>
                </a:solidFill>
                <a:latin typeface="Calibri" pitchFamily="34" charset="0"/>
                <a:cs typeface="Calibri" pitchFamily="34" charset="0"/>
              </a:rPr>
              <a:t>Research</a:t>
            </a:r>
            <a:r>
              <a:rPr lang="pl-PL" altLang="pl-PL" sz="3200" b="1" dirty="0">
                <a:solidFill>
                  <a:srgbClr val="C00000"/>
                </a:solidFill>
                <a:latin typeface="Calibri" pitchFamily="34" charset="0"/>
                <a:cs typeface="Calibri" pitchFamily="34" charset="0"/>
              </a:rPr>
              <a:t> and </a:t>
            </a:r>
            <a:r>
              <a:rPr lang="pl-PL" altLang="pl-PL" sz="3200" b="1" dirty="0" err="1">
                <a:solidFill>
                  <a:srgbClr val="C00000"/>
                </a:solidFill>
                <a:latin typeface="Calibri" pitchFamily="34" charset="0"/>
                <a:cs typeface="Calibri" pitchFamily="34" charset="0"/>
              </a:rPr>
              <a:t>teaching</a:t>
            </a:r>
            <a:r>
              <a:rPr lang="pl-PL" altLang="pl-PL" sz="3200" b="1" dirty="0">
                <a:solidFill>
                  <a:srgbClr val="C00000"/>
                </a:solidFill>
                <a:latin typeface="Calibri" pitchFamily="34" charset="0"/>
                <a:cs typeface="Calibri" pitchFamily="34" charset="0"/>
              </a:rPr>
              <a:t> </a:t>
            </a:r>
            <a:r>
              <a:rPr lang="pl-PL" altLang="pl-PL" sz="3200" b="1" dirty="0" err="1">
                <a:solidFill>
                  <a:srgbClr val="C00000"/>
                </a:solidFill>
                <a:latin typeface="Calibri" pitchFamily="34" charset="0"/>
                <a:cs typeface="Calibri" pitchFamily="34" charset="0"/>
              </a:rPr>
              <a:t>facilities</a:t>
            </a:r>
            <a:endParaRPr lang="pl-PL" altLang="pl-PL" sz="3200" b="1" dirty="0">
              <a:solidFill>
                <a:srgbClr val="C00000"/>
              </a:solidFill>
              <a:latin typeface="Calibri" pitchFamily="34" charset="0"/>
              <a:cs typeface="Calibri" pitchFamily="34" charset="0"/>
            </a:endParaRPr>
          </a:p>
        </p:txBody>
      </p:sp>
      <p:pic>
        <p:nvPicPr>
          <p:cNvPr id="5" name="Obraz 4">
            <a:extLst>
              <a:ext uri="{FF2B5EF4-FFF2-40B4-BE49-F238E27FC236}">
                <a16:creationId xmlns:a16="http://schemas.microsoft.com/office/drawing/2014/main" id="{CC8CF28D-FAC7-4396-8C86-DD1BD6F493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ChangeArrowheads="1"/>
          </p:cNvSpPr>
          <p:nvPr/>
        </p:nvSpPr>
        <p:spPr bwMode="auto">
          <a:xfrm>
            <a:off x="1271465" y="2"/>
            <a:ext cx="9396536" cy="126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a:buNone/>
            </a:pPr>
            <a:r>
              <a:rPr lang="en-US" sz="3200" b="1" dirty="0">
                <a:solidFill>
                  <a:srgbClr val="C00000"/>
                </a:solidFill>
                <a:latin typeface="Calibri" panose="020F0502020204030204" pitchFamily="34" charset="0"/>
              </a:rPr>
              <a:t>The </a:t>
            </a:r>
            <a:r>
              <a:rPr lang="en-US" sz="3200" b="1" dirty="0" err="1">
                <a:solidFill>
                  <a:srgbClr val="C00000"/>
                </a:solidFill>
                <a:latin typeface="Calibri" panose="020F0502020204030204" pitchFamily="34" charset="0"/>
              </a:rPr>
              <a:t>Wrocław</a:t>
            </a:r>
            <a:r>
              <a:rPr lang="en-US" sz="3200" b="1" dirty="0">
                <a:solidFill>
                  <a:srgbClr val="C00000"/>
                </a:solidFill>
                <a:latin typeface="Calibri" panose="020F0502020204030204" pitchFamily="34" charset="0"/>
              </a:rPr>
              <a:t> University of  Science </a:t>
            </a:r>
            <a:br>
              <a:rPr lang="pl-PL" sz="3200" b="1" dirty="0">
                <a:solidFill>
                  <a:srgbClr val="C00000"/>
                </a:solidFill>
                <a:latin typeface="Calibri" panose="020F0502020204030204" pitchFamily="34" charset="0"/>
              </a:rPr>
            </a:br>
            <a:r>
              <a:rPr lang="en-US" sz="3200" b="1" dirty="0">
                <a:solidFill>
                  <a:srgbClr val="C00000"/>
                </a:solidFill>
                <a:latin typeface="Calibri" panose="020F0502020204030204" pitchFamily="34" charset="0"/>
              </a:rPr>
              <a:t>and Technology Congress Centre </a:t>
            </a:r>
          </a:p>
        </p:txBody>
      </p:sp>
      <p:sp>
        <p:nvSpPr>
          <p:cNvPr id="3" name="Text Box 22"/>
          <p:cNvSpPr txBox="1">
            <a:spLocks noChangeArrowheads="1"/>
          </p:cNvSpPr>
          <p:nvPr/>
        </p:nvSpPr>
        <p:spPr bwMode="auto">
          <a:xfrm>
            <a:off x="1343472" y="2647234"/>
            <a:ext cx="5177085" cy="196977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313012" y="1166947"/>
            <a:ext cx="6583188" cy="138499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b="0" dirty="0">
                <a:latin typeface="Calibri" pitchFamily="34" charset="0"/>
                <a:cs typeface="Calibri" pitchFamily="34" charset="0"/>
              </a:rPr>
              <a:t>The Congress </a:t>
            </a:r>
            <a:r>
              <a:rPr lang="pl-PL" b="0" dirty="0">
                <a:latin typeface="Calibri" pitchFamily="34" charset="0"/>
                <a:cs typeface="Calibri" pitchFamily="34" charset="0"/>
              </a:rPr>
              <a:t>Centre</a:t>
            </a:r>
            <a:r>
              <a:rPr lang="en-US" b="0" dirty="0">
                <a:latin typeface="Calibri" pitchFamily="34" charset="0"/>
                <a:cs typeface="Calibri" pitchFamily="34" charset="0"/>
              </a:rPr>
              <a:t> comprises three conference </a:t>
            </a:r>
            <a:r>
              <a:rPr lang="pl-PL" b="0" dirty="0" err="1">
                <a:latin typeface="Calibri" pitchFamily="34" charset="0"/>
                <a:cs typeface="Calibri" pitchFamily="34" charset="0"/>
              </a:rPr>
              <a:t>halls</a:t>
            </a:r>
            <a:r>
              <a:rPr lang="en-US" b="0" dirty="0">
                <a:latin typeface="Calibri" pitchFamily="34" charset="0"/>
                <a:cs typeface="Calibri" pitchFamily="34" charset="0"/>
              </a:rPr>
              <a:t> with a total capacity of 620 seats. The </a:t>
            </a:r>
            <a:r>
              <a:rPr lang="pl-PL" b="0" dirty="0" err="1">
                <a:latin typeface="Calibri" pitchFamily="34" charset="0"/>
                <a:cs typeface="Calibri" pitchFamily="34" charset="0"/>
              </a:rPr>
              <a:t>centre</a:t>
            </a:r>
            <a:r>
              <a:rPr lang="pl-PL" b="0" dirty="0">
                <a:latin typeface="Calibri" pitchFamily="34" charset="0"/>
                <a:cs typeface="Calibri" pitchFamily="34" charset="0"/>
              </a:rPr>
              <a:t> </a:t>
            </a:r>
            <a:r>
              <a:rPr lang="en-US" b="0" dirty="0">
                <a:latin typeface="Calibri" pitchFamily="34" charset="0"/>
                <a:cs typeface="Calibri" pitchFamily="34" charset="0"/>
              </a:rPr>
              <a:t>can be divided into modules </a:t>
            </a:r>
            <a:br>
              <a:rPr lang="pl-PL" b="0" dirty="0">
                <a:latin typeface="Calibri" pitchFamily="34" charset="0"/>
                <a:cs typeface="Calibri" pitchFamily="34" charset="0"/>
              </a:rPr>
            </a:br>
            <a:r>
              <a:rPr lang="en-US" b="0" dirty="0">
                <a:latin typeface="Calibri" pitchFamily="34" charset="0"/>
                <a:cs typeface="Calibri" pitchFamily="34" charset="0"/>
              </a:rPr>
              <a:t>in a theatre-style arrangement</a:t>
            </a:r>
            <a:r>
              <a:rPr lang="pl-PL" b="0" dirty="0">
                <a:latin typeface="Calibri" pitchFamily="34" charset="0"/>
                <a:cs typeface="Calibri" pitchFamily="34" charset="0"/>
              </a:rPr>
              <a:t>, </a:t>
            </a:r>
            <a:r>
              <a:rPr lang="en-US" b="0" dirty="0">
                <a:latin typeface="Calibri" pitchFamily="34" charset="0"/>
                <a:cs typeface="Calibri" pitchFamily="34" charset="0"/>
              </a:rPr>
              <a:t>in the following ways: </a:t>
            </a:r>
            <a:r>
              <a:rPr lang="pl-PL" b="0" dirty="0">
                <a:latin typeface="Calibri" pitchFamily="34" charset="0"/>
                <a:cs typeface="Calibri" pitchFamily="34" charset="0"/>
              </a:rPr>
              <a:t>one hall</a:t>
            </a:r>
            <a:r>
              <a:rPr lang="en-US" b="0" dirty="0">
                <a:latin typeface="Calibri" pitchFamily="34" charset="0"/>
                <a:cs typeface="Calibri" pitchFamily="34" charset="0"/>
              </a:rPr>
              <a:t> with 620 seats, </a:t>
            </a:r>
            <a:r>
              <a:rPr lang="pl-PL" b="0" dirty="0">
                <a:latin typeface="Calibri" pitchFamily="34" charset="0"/>
                <a:cs typeface="Calibri" pitchFamily="34" charset="0"/>
              </a:rPr>
              <a:t>one hall</a:t>
            </a:r>
            <a:r>
              <a:rPr lang="en-US" b="0" dirty="0">
                <a:latin typeface="Calibri" pitchFamily="34" charset="0"/>
                <a:cs typeface="Calibri" pitchFamily="34" charset="0"/>
              </a:rPr>
              <a:t> with 320 seats,  </a:t>
            </a:r>
            <a:r>
              <a:rPr lang="pl-PL" b="0" dirty="0">
                <a:latin typeface="Calibri" pitchFamily="34" charset="0"/>
                <a:cs typeface="Calibri" pitchFamily="34" charset="0"/>
              </a:rPr>
              <a:t>one hall</a:t>
            </a:r>
            <a:r>
              <a:rPr lang="en-US" b="0" dirty="0">
                <a:latin typeface="Calibri" pitchFamily="34" charset="0"/>
                <a:cs typeface="Calibri" pitchFamily="34" charset="0"/>
              </a:rPr>
              <a:t> with 300 seats,  </a:t>
            </a:r>
            <a:r>
              <a:rPr lang="pl-PL" b="0" dirty="0">
                <a:latin typeface="Calibri" pitchFamily="34" charset="0"/>
                <a:cs typeface="Calibri" pitchFamily="34" charset="0"/>
              </a:rPr>
              <a:t>hall</a:t>
            </a:r>
            <a:r>
              <a:rPr lang="en-US" b="0" dirty="0">
                <a:latin typeface="Calibri" pitchFamily="34" charset="0"/>
                <a:cs typeface="Calibri" pitchFamily="34" charset="0"/>
              </a:rPr>
              <a:t> with 460 seats,  2 </a:t>
            </a:r>
            <a:r>
              <a:rPr lang="pl-PL" b="0" dirty="0" err="1">
                <a:latin typeface="Calibri" pitchFamily="34" charset="0"/>
                <a:cs typeface="Calibri" pitchFamily="34" charset="0"/>
              </a:rPr>
              <a:t>halls</a:t>
            </a:r>
            <a:r>
              <a:rPr lang="en-US" b="0" dirty="0">
                <a:latin typeface="Calibri" pitchFamily="34" charset="0"/>
                <a:cs typeface="Calibri" pitchFamily="34" charset="0"/>
              </a:rPr>
              <a:t> with 160 seats each</a:t>
            </a:r>
            <a:r>
              <a:rPr lang="pl-PL"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09112" cy="108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r>
              <a:rPr lang="pl-PL" sz="3200" b="1" dirty="0">
                <a:solidFill>
                  <a:srgbClr val="C00000"/>
                </a:solidFill>
                <a:latin typeface="Calibri  "/>
              </a:rPr>
              <a:t>Wrocław Tech </a:t>
            </a:r>
            <a:r>
              <a:rPr lang="pl-PL" sz="3200" b="1" dirty="0" err="1">
                <a:solidFill>
                  <a:srgbClr val="C00000"/>
                </a:solidFill>
                <a:latin typeface="Calibri  "/>
              </a:rPr>
              <a:t>Strategy</a:t>
            </a:r>
            <a:r>
              <a:rPr lang="pl-PL" sz="3200" b="1" dirty="0">
                <a:solidFill>
                  <a:srgbClr val="C00000"/>
                </a:solidFill>
                <a:latin typeface="Calibri  "/>
              </a:rPr>
              <a:t> 2023-2030</a:t>
            </a:r>
            <a:endParaRPr lang="en-GB" sz="3200" b="1" dirty="0">
              <a:solidFill>
                <a:srgbClr val="C00000"/>
              </a:solidFill>
              <a:latin typeface="Calibri  "/>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908720"/>
            <a:ext cx="7056783"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15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p>
          <a:p>
            <a:pPr algn="just">
              <a:spcBef>
                <a:spcPts val="600"/>
              </a:spcBef>
              <a:spcAft>
                <a:spcPts val="0"/>
              </a:spcAft>
              <a:buClr>
                <a:srgbClr val="4868A8"/>
              </a:buClr>
            </a:pPr>
            <a:r>
              <a:rPr lang="en-US" sz="215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150" b="1" kern="0" dirty="0">
                <a:cs typeface="Calibri" panose="020F0502020204030204" pitchFamily="34" charset="0"/>
              </a:rPr>
              <a:t>Excellence</a:t>
            </a:r>
            <a:r>
              <a:rPr lang="en-US" sz="2150" kern="0" dirty="0">
                <a:cs typeface="Calibri" panose="020F0502020204030204" pitchFamily="34" charset="0"/>
              </a:rPr>
              <a:t> – working for progress and sustainability, 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150" b="1" kern="0" dirty="0">
                <a:cs typeface="Calibri" panose="020F0502020204030204" pitchFamily="34" charset="0"/>
              </a:rPr>
              <a:t>Interaction </a:t>
            </a:r>
            <a:r>
              <a:rPr lang="en-US" sz="2150" kern="0" dirty="0">
                <a:cs typeface="Calibri" panose="020F0502020204030204" pitchFamily="34" charset="0"/>
              </a:rPr>
              <a:t>– nurturing academic, economic and social partnerships, we combine talents and commitment 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150" b="1" kern="0" dirty="0">
                <a:cs typeface="Calibri" panose="020F0502020204030204" pitchFamily="34" charset="0"/>
              </a:rPr>
              <a:t>Openness</a:t>
            </a:r>
            <a:r>
              <a:rPr lang="en-US" sz="215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p>
        </p:txBody>
      </p:sp>
      <p:pic>
        <p:nvPicPr>
          <p:cNvPr id="9" name="Obraz 8">
            <a:extLst>
              <a:ext uri="{FF2B5EF4-FFF2-40B4-BE49-F238E27FC236}">
                <a16:creationId xmlns:a16="http://schemas.microsoft.com/office/drawing/2014/main" id="{971FBB23-B81A-442C-BD74-0EEDA717D39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pole tekstowe 2">
            <a:extLst>
              <a:ext uri="{FF2B5EF4-FFF2-40B4-BE49-F238E27FC236}">
                <a16:creationId xmlns:a16="http://schemas.microsoft.com/office/drawing/2014/main" id="{333B4D1D-469D-4860-BDE7-E24778218EB6}"/>
              </a:ext>
            </a:extLst>
          </p:cNvPr>
          <p:cNvSpPr txBox="1"/>
          <p:nvPr/>
        </p:nvSpPr>
        <p:spPr>
          <a:xfrm>
            <a:off x="2063552" y="4365104"/>
            <a:ext cx="9289032" cy="727187"/>
          </a:xfrm>
          <a:prstGeom prst="rect">
            <a:avLst/>
          </a:prstGeom>
          <a:noFill/>
        </p:spPr>
        <p:txBody>
          <a:bodyPr wrap="square" rtlCol="0">
            <a:spAutoFit/>
          </a:bodyPr>
          <a:lstStyle/>
          <a:p>
            <a:pPr algn="ctr">
              <a:lnSpc>
                <a:spcPts val="4700"/>
              </a:lnSpc>
            </a:pPr>
            <a:r>
              <a:rPr lang="pl-PL" sz="5400" b="1" dirty="0" err="1">
                <a:solidFill>
                  <a:schemeClr val="bg1"/>
                </a:solidFill>
                <a:latin typeface="Calibri" panose="020F0502020204030204" pitchFamily="34" charset="0"/>
                <a:cs typeface="Calibri" panose="020F0502020204030204" pitchFamily="34" charset="0"/>
              </a:rPr>
              <a:t>Thank</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you</a:t>
            </a:r>
            <a:r>
              <a:rPr lang="pl-PL" sz="5400" b="1" dirty="0">
                <a:solidFill>
                  <a:schemeClr val="bg1"/>
                </a:solidFill>
                <a:latin typeface="Calibri" panose="020F0502020204030204" pitchFamily="34" charset="0"/>
                <a:cs typeface="Calibri" panose="020F0502020204030204" pitchFamily="34" charset="0"/>
              </a:rPr>
              <a:t> for </a:t>
            </a:r>
            <a:r>
              <a:rPr lang="pl-PL" sz="5400" b="1" dirty="0" err="1">
                <a:solidFill>
                  <a:schemeClr val="bg1"/>
                </a:solidFill>
                <a:latin typeface="Calibri" panose="020F0502020204030204" pitchFamily="34" charset="0"/>
                <a:cs typeface="Calibri" panose="020F0502020204030204" pitchFamily="34" charset="0"/>
              </a:rPr>
              <a:t>your</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attention</a:t>
            </a:r>
            <a:endParaRPr lang="pl-PL" sz="5400" b="1" dirty="0">
              <a:solidFill>
                <a:schemeClr val="bg1"/>
              </a:solidFill>
              <a:latin typeface="Calibri" panose="020F0502020204030204" pitchFamily="34" charset="0"/>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99230" y="4075333"/>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12070</TotalTime>
  <Words>3722</Words>
  <Application>Microsoft Office PowerPoint</Application>
  <PresentationFormat>Panoramiczny</PresentationFormat>
  <Paragraphs>567</Paragraphs>
  <Slides>39</Slides>
  <Notes>37</Notes>
  <HiddenSlides>0</HiddenSlides>
  <MMClips>0</MMClips>
  <ScaleCrop>false</ScaleCrop>
  <HeadingPairs>
    <vt:vector size="6" baseType="variant">
      <vt:variant>
        <vt:lpstr>Używane czcionki</vt:lpstr>
      </vt:variant>
      <vt:variant>
        <vt:i4>13</vt:i4>
      </vt:variant>
      <vt:variant>
        <vt:lpstr>Motyw</vt:lpstr>
      </vt:variant>
      <vt:variant>
        <vt:i4>1</vt:i4>
      </vt:variant>
      <vt:variant>
        <vt:lpstr>Tytuły slajdów</vt:lpstr>
      </vt:variant>
      <vt:variant>
        <vt:i4>39</vt:i4>
      </vt:variant>
    </vt:vector>
  </HeadingPairs>
  <TitlesOfParts>
    <vt:vector size="53" baseType="lpstr">
      <vt:lpstr>Trebuchet MS</vt:lpstr>
      <vt:lpstr>Audiowide</vt:lpstr>
      <vt:lpstr>Arial</vt:lpstr>
      <vt:lpstr>Calibri </vt:lpstr>
      <vt:lpstr>Verdana</vt:lpstr>
      <vt:lpstr>Calibri  </vt:lpstr>
      <vt:lpstr>Wingdings</vt:lpstr>
      <vt:lpstr>Calibri</vt:lpstr>
      <vt:lpstr>Microsoft YaHei</vt:lpstr>
      <vt:lpstr>Lato</vt:lpstr>
      <vt:lpstr>Calibri Light</vt:lpstr>
      <vt:lpstr>Times New Roman</vt:lpstr>
      <vt:lpstr>Noto Sans Symbols</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1197</cp:revision>
  <cp:lastPrinted>2019-10-30T07:13:40Z</cp:lastPrinted>
  <dcterms:created xsi:type="dcterms:W3CDTF">2015-03-09T09:58:09Z</dcterms:created>
  <dcterms:modified xsi:type="dcterms:W3CDTF">2025-01-14T15:47:38Z</dcterms:modified>
</cp:coreProperties>
</file>