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0"/>
  </p:notesMasterIdLst>
  <p:handoutMasterIdLst>
    <p:handoutMasterId r:id="rId41"/>
  </p:handoutMasterIdLst>
  <p:sldIdLst>
    <p:sldId id="317" r:id="rId2"/>
    <p:sldId id="315" r:id="rId3"/>
    <p:sldId id="376" r:id="rId4"/>
    <p:sldId id="261" r:id="rId5"/>
    <p:sldId id="378" r:id="rId6"/>
    <p:sldId id="318" r:id="rId7"/>
    <p:sldId id="420" r:id="rId8"/>
    <p:sldId id="385" r:id="rId9"/>
    <p:sldId id="263" r:id="rId10"/>
    <p:sldId id="419" r:id="rId11"/>
    <p:sldId id="381" r:id="rId12"/>
    <p:sldId id="331" r:id="rId13"/>
    <p:sldId id="333" r:id="rId14"/>
    <p:sldId id="316" r:id="rId15"/>
    <p:sldId id="374" r:id="rId16"/>
    <p:sldId id="319" r:id="rId17"/>
    <p:sldId id="342" r:id="rId18"/>
    <p:sldId id="291" r:id="rId19"/>
    <p:sldId id="292" r:id="rId20"/>
    <p:sldId id="352" r:id="rId21"/>
    <p:sldId id="296" r:id="rId22"/>
    <p:sldId id="297" r:id="rId23"/>
    <p:sldId id="298" r:id="rId24"/>
    <p:sldId id="356" r:id="rId25"/>
    <p:sldId id="414" r:id="rId26"/>
    <p:sldId id="416" r:id="rId27"/>
    <p:sldId id="417" r:id="rId28"/>
    <p:sldId id="391" r:id="rId29"/>
    <p:sldId id="392" r:id="rId30"/>
    <p:sldId id="393" r:id="rId31"/>
    <p:sldId id="396" r:id="rId32"/>
    <p:sldId id="394" r:id="rId33"/>
    <p:sldId id="302" r:id="rId34"/>
    <p:sldId id="280" r:id="rId35"/>
    <p:sldId id="281" r:id="rId36"/>
    <p:sldId id="303" r:id="rId37"/>
    <p:sldId id="418" r:id="rId38"/>
    <p:sldId id="375" r:id="rId39"/>
  </p:sldIdLst>
  <p:sldSz cx="12192000" cy="6858000"/>
  <p:notesSz cx="6797675" cy="9926638"/>
  <p:embeddedFontLst>
    <p:embeddedFont>
      <p:font typeface="Audiowide" panose="020B0604020202020204" charset="0"/>
      <p:regular r:id="rId42"/>
    </p:embeddedFont>
    <p:embeddedFont>
      <p:font typeface="Trebuchet MS" panose="020B0603020202020204" pitchFamily="34" charset="0"/>
      <p:regular r:id="rId43"/>
      <p:bold r:id="rId44"/>
      <p:italic r:id="rId45"/>
      <p:boldItalic r:id="rId46"/>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60006"/>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22" autoAdjust="0"/>
    <p:restoredTop sz="82194" autoAdjust="0"/>
  </p:normalViewPr>
  <p:slideViewPr>
    <p:cSldViewPr snapToObjects="1">
      <p:cViewPr>
        <p:scale>
          <a:sx n="75" d="100"/>
          <a:sy n="75" d="100"/>
        </p:scale>
        <p:origin x="360" y="-96"/>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20.11.2025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20.11.2025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dirty="0"/>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dirty="0"/>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dirty="0"/>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1.10.2025</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dirty="0"/>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a:t>
            </a:r>
            <a:r>
              <a:rPr lang="pl-PL" b="1" dirty="0">
                <a:latin typeface="Calibri" panose="020F0502020204030204" pitchFamily="34" charset="0"/>
                <a:cs typeface="Calibri" panose="020F0502020204030204" pitchFamily="34" charset="0"/>
              </a:rPr>
              <a:t>6</a:t>
            </a:r>
            <a:endParaRPr lang="en-US" dirty="0">
              <a:latin typeface="Calibri" panose="020F0502020204030204" pitchFamily="34" charset="0"/>
              <a:cs typeface="Calibri" panose="020F0502020204030204" pitchFamily="34" charset="0"/>
            </a:endParaRPr>
          </a:p>
          <a:p>
            <a:pPr marL="285750" indent="-285750">
              <a:spcBef>
                <a:spcPts val="600"/>
              </a:spcBef>
              <a:buClr>
                <a:schemeClr val="bg1">
                  <a:lumMod val="75000"/>
                </a:schemeClr>
              </a:buClr>
              <a:buFont typeface="Wingdings" panose="05000000000000000000" pitchFamily="2" charset="2"/>
              <a:buChar char="§"/>
            </a:pPr>
            <a:r>
              <a:rPr lang="pl-PL" sz="1200" i="0" dirty="0">
                <a:effectLst/>
                <a:latin typeface="Calibri "/>
              </a:rPr>
              <a:t>1</a:t>
            </a:r>
            <a:r>
              <a:rPr lang="pl-PL" sz="1200" baseline="30000" dirty="0">
                <a:latin typeface="Calibri "/>
              </a:rPr>
              <a:t>st</a:t>
            </a:r>
            <a:r>
              <a:rPr lang="en-US" altLang="pl-PL" sz="1200" dirty="0">
                <a:latin typeface="Calibri "/>
                <a:cs typeface="Calibri" pitchFamily="34" charset="0"/>
              </a:rPr>
              <a:t> place among Polish universities</a:t>
            </a:r>
            <a:r>
              <a:rPr lang="pl-PL" altLang="pl-PL" sz="1200" dirty="0">
                <a:latin typeface="Calibri "/>
                <a:cs typeface="Calibri" pitchFamily="34" charset="0"/>
              </a:rPr>
              <a:t> </a:t>
            </a:r>
            <a:endParaRPr lang="en-US" altLang="pl-PL" sz="12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200" dirty="0">
                <a:latin typeface="Calibri "/>
                <a:cs typeface="Calibri" pitchFamily="34" charset="0"/>
              </a:rPr>
              <a:t>190 </a:t>
            </a:r>
            <a:r>
              <a:rPr lang="en-US" altLang="pl-PL" sz="1200" dirty="0">
                <a:latin typeface="Calibri "/>
                <a:cs typeface="Calibri" pitchFamily="34" charset="0"/>
              </a:rPr>
              <a:t>in the general ranking of universities</a:t>
            </a:r>
          </a:p>
          <a:p>
            <a:pPr marL="0" indent="0">
              <a:buClr>
                <a:srgbClr val="90A5BE"/>
              </a:buClr>
              <a:buFont typeface="Wingdings" panose="05000000000000000000" pitchFamily="2" charset="2"/>
              <a:buNone/>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67879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sz="1200" b="0" i="0" kern="1200" dirty="0">
              <a:solidFill>
                <a:schemeClr val="tx1"/>
              </a:solidFill>
              <a:effectLst/>
              <a:latin typeface="+mn-lt"/>
              <a:ea typeface="+mn-ea"/>
              <a:cs typeface="+mn-cs"/>
            </a:endParaRPr>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br>
              <a:rPr lang="pl-PL" dirty="0"/>
            </a:b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89418127-BF28-6509-14B6-2A3F0209D68E}"/>
              </a:ext>
            </a:extLst>
          </p:cNvPr>
          <p:cNvSpPr/>
          <p:nvPr userDrawn="1"/>
        </p:nvSpPr>
        <p:spPr>
          <a:xfrm>
            <a:off x="-10568" y="4685462"/>
            <a:ext cx="1689485" cy="1904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a:extLst>
              <a:ext uri="{FF2B5EF4-FFF2-40B4-BE49-F238E27FC236}">
                <a16:creationId xmlns:a16="http://schemas.microsoft.com/office/drawing/2014/main" id="{5C510816-6AAB-AFEA-8C48-855607533B5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195" y="4914136"/>
            <a:ext cx="1586310" cy="686072"/>
          </a:xfrm>
          <a:prstGeom prst="rect">
            <a:avLst/>
          </a:prstGeom>
        </p:spPr>
      </p:pic>
      <p:pic>
        <p:nvPicPr>
          <p:cNvPr id="4" name="Obraz 3">
            <a:extLst>
              <a:ext uri="{FF2B5EF4-FFF2-40B4-BE49-F238E27FC236}">
                <a16:creationId xmlns:a16="http://schemas.microsoft.com/office/drawing/2014/main" id="{A82C2A8F-860D-F716-F8F0-2AFBD6F50B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B9A1D123-E547-3534-6F1D-812A37F855F3}"/>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a:extLst>
              <a:ext uri="{FF2B5EF4-FFF2-40B4-BE49-F238E27FC236}">
                <a16:creationId xmlns:a16="http://schemas.microsoft.com/office/drawing/2014/main" id="{375FBC69-68D7-69AC-22D9-A68BE5DAFFA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195" y="4914136"/>
            <a:ext cx="1586310" cy="686072"/>
          </a:xfrm>
          <a:prstGeom prst="rect">
            <a:avLst/>
          </a:prstGeom>
        </p:spPr>
      </p:pic>
      <p:pic>
        <p:nvPicPr>
          <p:cNvPr id="4" name="Obraz 3">
            <a:extLst>
              <a:ext uri="{FF2B5EF4-FFF2-40B4-BE49-F238E27FC236}">
                <a16:creationId xmlns:a16="http://schemas.microsoft.com/office/drawing/2014/main" id="{E5775023-81B4-55F3-527A-F980F203C5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07000F88-ADE2-2CBE-3F74-3D783C8B6D4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7E4999F6-3B37-4E44-20C7-6A061F46D3E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EAF4C10B-3F36-1898-EF1F-6794E93C499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5" name="Obraz 4">
            <a:extLst>
              <a:ext uri="{FF2B5EF4-FFF2-40B4-BE49-F238E27FC236}">
                <a16:creationId xmlns:a16="http://schemas.microsoft.com/office/drawing/2014/main" id="{280CCFBC-0A7C-7710-5529-99398CC319B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5" name="Obraz 4">
            <a:extLst>
              <a:ext uri="{FF2B5EF4-FFF2-40B4-BE49-F238E27FC236}">
                <a16:creationId xmlns:a16="http://schemas.microsoft.com/office/drawing/2014/main" id="{28D9D6CE-14E1-7618-342A-B5DBDC27CE81}"/>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4" name="Obraz 3">
            <a:extLst>
              <a:ext uri="{FF2B5EF4-FFF2-40B4-BE49-F238E27FC236}">
                <a16:creationId xmlns:a16="http://schemas.microsoft.com/office/drawing/2014/main" id="{E6FA5BE5-592A-E2AE-926B-B6B256E22F5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4" name="Obraz 3">
            <a:extLst>
              <a:ext uri="{FF2B5EF4-FFF2-40B4-BE49-F238E27FC236}">
                <a16:creationId xmlns:a16="http://schemas.microsoft.com/office/drawing/2014/main" id="{D0C4FD39-9BC7-DFEE-B80F-F0F145D32C0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6B1039C7-4B44-957D-851D-D6EB57B929D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F1711941-F212-2AFA-F10D-CEE147360D71}"/>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E79E9409-2519-8370-7B33-75923E27110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0370" y="136681"/>
            <a:ext cx="536095" cy="927130"/>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6" r:id="rId13"/>
    <p:sldLayoutId id="2147483688" r:id="rId14"/>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1.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54.pn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68.jpeg"/><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70.jpeg"/></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73.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72.png"/><Relationship Id="rId5" Type="http://schemas.microsoft.com/office/2007/relationships/hdphoto" Target="../media/hdphoto7.wdp"/><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Obraz zawierający tekst, projekt graficzny, Grafika, plakat&#10;&#10;Zawartość wygenerowana przez sztuczną inteligencję może być niepoprawna.">
            <a:extLst>
              <a:ext uri="{FF2B5EF4-FFF2-40B4-BE49-F238E27FC236}">
                <a16:creationId xmlns:a16="http://schemas.microsoft.com/office/drawing/2014/main" id="{4283B826-DD37-F855-588C-E61F03D8A560}"/>
              </a:ext>
            </a:extLst>
          </p:cNvPr>
          <p:cNvPicPr>
            <a:picLocks noChangeAspect="1"/>
          </p:cNvPicPr>
          <p:nvPr/>
        </p:nvPicPr>
        <p:blipFill>
          <a:blip r:embed="rId3">
            <a:extLst>
              <a:ext uri="{28A0092B-C50C-407E-A947-70E740481C1C}">
                <a14:useLocalDpi xmlns:a14="http://schemas.microsoft.com/office/drawing/2010/main" val="0"/>
              </a:ext>
            </a:extLst>
          </a:blip>
          <a:srcRect l="4082" t="245" r="13077" b="-245"/>
          <a:stretch/>
        </p:blipFill>
        <p:spPr>
          <a:xfrm>
            <a:off x="0" y="1"/>
            <a:ext cx="12192000" cy="6858000"/>
          </a:xfrm>
          <a:prstGeom prst="rect">
            <a:avLst/>
          </a:prstGeom>
        </p:spPr>
      </p:pic>
    </p:spTree>
    <p:extLst>
      <p:ext uri="{BB962C8B-B14F-4D97-AF65-F5344CB8AC3E}">
        <p14:creationId xmlns:p14="http://schemas.microsoft.com/office/powerpoint/2010/main" val="4059102485"/>
      </p:ext>
    </p:extLst>
  </p:cSld>
  <p:clrMapOvr>
    <a:masterClrMapping/>
  </p:clrMapOvr>
  <p:transition>
    <p:randomBa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descr="logo">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Rectangle 2"/>
          <p:cNvSpPr txBox="1">
            <a:spLocks noGrp="1"/>
          </p:cNvSpPr>
          <p:nvPr>
            <p:ph type="title" idx="4294967295"/>
          </p:nvPr>
        </p:nvSpPr>
        <p:spPr>
          <a:xfrm>
            <a:off x="1271464" y="1"/>
            <a:ext cx="5688632" cy="13115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History</a:t>
            </a:r>
            <a:endParaRPr kumimoji="0" lang="pl-PL" altLang="pl-PL"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Königliche Technische Hochschule Breslau and the intellectual and research traditions of the Lviv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organized by scientists from Lviv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centre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 21 000</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2 400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Wa</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brzych.</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Mission</a:t>
            </a: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2" name="Picture 5">
            <a:extLst>
              <a:ext uri="{FF2B5EF4-FFF2-40B4-BE49-F238E27FC236}">
                <a16:creationId xmlns:a16="http://schemas.microsoft.com/office/drawing/2014/main" id="{F78AFB30-E58F-76C9-B2CF-937E39DEB565}"/>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t="3551" b="35362"/>
          <a:stretch/>
        </p:blipFill>
        <p:spPr bwMode="auto">
          <a:xfrm>
            <a:off x="808447" y="2348345"/>
            <a:ext cx="11383553" cy="4509654"/>
          </a:xfrm>
          <a:prstGeom prst="round1Rect">
            <a:avLst>
              <a:gd name="adj" fmla="val 0"/>
            </a:avLst>
          </a:prstGeom>
          <a:solidFill>
            <a:srgbClr val="FFFFFF">
              <a:shade val="85000"/>
            </a:srgbClr>
          </a:solidFill>
          <a:ln>
            <a:noFill/>
          </a:ln>
          <a:effectLst/>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372812"/>
          </a:xfrm>
          <a:prstGeom prst="rect">
            <a:avLst/>
          </a:prstGeom>
          <a:noFill/>
        </p:spPr>
        <p:txBody>
          <a:bodyPr wrap="square" rtlCol="0">
            <a:spAutoFit/>
          </a:bodyPr>
          <a:lstStyle/>
          <a:p>
            <a:pPr algn="ctr">
              <a:lnSpc>
                <a:spcPct val="110000"/>
              </a:lnSpc>
              <a:spcAft>
                <a:spcPts val="600"/>
              </a:spcAft>
            </a:pP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35</a:t>
            </a:r>
            <a:endParaRPr lang="pl-PL" sz="2400" dirty="0">
              <a:solidFill>
                <a:schemeClr val="tx1">
                  <a:lumMod val="65000"/>
                  <a:lumOff val="35000"/>
                </a:schemeClr>
              </a:solidFill>
              <a:latin typeface="Calibri "/>
              <a:ea typeface="Verdana" panose="020B0604030504040204" pitchFamily="34" charset="0"/>
              <a:cs typeface="Calibri" panose="020F0502020204030204" pitchFamily="34" charset="0"/>
            </a:endParaRPr>
          </a:p>
          <a:p>
            <a:pPr algn="ctr">
              <a:lnSpc>
                <a:spcPct val="110000"/>
              </a:lnSpc>
              <a:spcAft>
                <a:spcPts val="600"/>
              </a:spcAft>
            </a:pP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programmes </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in English</a:t>
            </a: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44676" y="3602433"/>
            <a:ext cx="3057318" cy="145334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
                <a:ea typeface="Verdana" panose="020B0604030504040204" pitchFamily="34" charset="0"/>
                <a:cs typeface="Calibri" panose="020F0502020204030204" pitchFamily="34" charset="0"/>
              </a:rPr>
              <a:t>14</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scientific </a:t>
            </a:r>
            <a:r>
              <a:rPr lang="pl-PL" dirty="0" err="1">
                <a:solidFill>
                  <a:schemeClr val="tx1">
                    <a:lumMod val="65000"/>
                    <a:lumOff val="35000"/>
                  </a:schemeClr>
                </a:solidFill>
                <a:latin typeface="Calibri "/>
                <a:ea typeface="Verdana" panose="020B0604030504040204" pitchFamily="34" charset="0"/>
                <a:cs typeface="Calibri" panose="020F0502020204030204" pitchFamily="34" charset="0"/>
              </a:rPr>
              <a:t>disciplines</a:t>
            </a: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 </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in</a:t>
            </a:r>
            <a:r>
              <a:rPr lang="pl-PL" sz="2000" dirty="0">
                <a:solidFill>
                  <a:schemeClr val="tx1">
                    <a:lumMod val="65000"/>
                    <a:lumOff val="35000"/>
                  </a:schemeClr>
                </a:solidFill>
                <a:latin typeface="Calibri "/>
                <a:ea typeface="Verdana" panose="020B0604030504040204" pitchFamily="34" charset="0"/>
                <a:cs typeface="Calibri" panose="020F0502020204030204" pitchFamily="34" charset="0"/>
              </a:rPr>
              <a:t> </a:t>
            </a:r>
            <a:r>
              <a:rPr lang="pl-PL" sz="3200" b="1" dirty="0">
                <a:solidFill>
                  <a:schemeClr val="tx1">
                    <a:lumMod val="65000"/>
                    <a:lumOff val="35000"/>
                  </a:schemeClr>
                </a:solidFill>
                <a:latin typeface="Calibri "/>
                <a:ea typeface="Verdana" panose="020B0604030504040204" pitchFamily="34" charset="0"/>
                <a:cs typeface="Calibri" panose="020F0502020204030204" pitchFamily="34" charset="0"/>
              </a:rPr>
              <a:t>4 </a:t>
            </a: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fields of science</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244989" y="1197457"/>
            <a:ext cx="1935774" cy="1474378"/>
          </a:xfrm>
          <a:prstGeom prst="rect">
            <a:avLst/>
          </a:prstGeom>
          <a:noFill/>
        </p:spPr>
        <p:txBody>
          <a:bodyPr wrap="square" rtlCol="0">
            <a:spAutoFit/>
          </a:bodyPr>
          <a:lstStyle/>
          <a:p>
            <a:pPr algn="ctr">
              <a:lnSpc>
                <a:spcPct val="110000"/>
              </a:lnSpc>
              <a:spcAft>
                <a:spcPts val="600"/>
              </a:spcAft>
            </a:pPr>
            <a:r>
              <a:rPr lang="en-GB" sz="3600" b="1" dirty="0">
                <a:solidFill>
                  <a:schemeClr val="tx1">
                    <a:lumMod val="65000"/>
                    <a:lumOff val="35000"/>
                  </a:schemeClr>
                </a:solidFill>
                <a:latin typeface="Calibri "/>
                <a:ea typeface="Verdana" panose="020B0604030504040204" pitchFamily="34" charset="0"/>
                <a:cs typeface="Calibri" panose="020F0502020204030204" pitchFamily="34" charset="0"/>
              </a:rPr>
              <a:t>2</a:t>
            </a: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 400</a:t>
            </a:r>
            <a:endParaRPr lang="en-GB" sz="3600" b="1" dirty="0">
              <a:solidFill>
                <a:schemeClr val="tx1">
                  <a:lumMod val="65000"/>
                  <a:lumOff val="35000"/>
                </a:schemeClr>
              </a:solidFill>
              <a:latin typeface="Calibri "/>
              <a:ea typeface="Verdana" panose="020B0604030504040204" pitchFamily="34" charset="0"/>
              <a:cs typeface="Calibri" panose="020F0502020204030204" pitchFamily="34" charset="0"/>
            </a:endParaRPr>
          </a:p>
          <a:p>
            <a:pPr algn="ctr">
              <a:lnSpc>
                <a:spcPct val="110000"/>
              </a:lnSpc>
              <a:spcAft>
                <a:spcPts val="600"/>
              </a:spcAft>
            </a:pPr>
            <a:r>
              <a:rPr lang="en-GB" sz="2400" dirty="0">
                <a:solidFill>
                  <a:schemeClr val="tx1">
                    <a:lumMod val="65000"/>
                    <a:lumOff val="35000"/>
                  </a:schemeClr>
                </a:solidFill>
                <a:latin typeface="Calibri "/>
                <a:ea typeface="Verdana" panose="020B0604030504040204" pitchFamily="34" charset="0"/>
                <a:cs typeface="Calibri" panose="020F0502020204030204" pitchFamily="34" charset="0"/>
              </a:rPr>
              <a:t> </a:t>
            </a: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permanent  academic staff</a:t>
            </a:r>
            <a:endParaRPr lang="en-GB" dirty="0">
              <a:solidFill>
                <a:schemeClr val="tx1">
                  <a:lumMod val="65000"/>
                  <a:lumOff val="35000"/>
                </a:schemeClr>
              </a:solidFill>
              <a:latin typeface="Calibri "/>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2059153"/>
          </a:xfrm>
          <a:prstGeom prst="rect">
            <a:avLst/>
          </a:prstGeom>
          <a:noFill/>
        </p:spPr>
        <p:txBody>
          <a:bodyPr wrap="square" rtlCol="0">
            <a:spAutoFit/>
          </a:bodyPr>
          <a:lstStyle/>
          <a:p>
            <a:pPr algn="ctr">
              <a:lnSpc>
                <a:spcPct val="110000"/>
              </a:lnSpc>
              <a:spcAft>
                <a:spcPts val="600"/>
              </a:spcAft>
            </a:pPr>
            <a:r>
              <a:rPr lang="en-GB" sz="3600" b="1" dirty="0">
                <a:solidFill>
                  <a:schemeClr val="tx1">
                    <a:lumMod val="65000"/>
                    <a:lumOff val="35000"/>
                  </a:schemeClr>
                </a:solidFill>
                <a:latin typeface="Calibri "/>
                <a:ea typeface="Verdana" panose="020B0604030504040204" pitchFamily="34" charset="0"/>
                <a:cs typeface="Calibri" panose="020F0502020204030204" pitchFamily="34" charset="0"/>
              </a:rPr>
              <a:t>2</a:t>
            </a: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1 000</a:t>
            </a:r>
            <a:endParaRPr lang="en-GB" sz="3600" b="1" dirty="0">
              <a:solidFill>
                <a:schemeClr val="tx1">
                  <a:lumMod val="65000"/>
                  <a:lumOff val="35000"/>
                </a:schemeClr>
              </a:solidFill>
              <a:latin typeface="Calibri "/>
              <a:ea typeface="Verdana" panose="020B0604030504040204" pitchFamily="34" charset="0"/>
              <a:cs typeface="Calibri" panose="020F0502020204030204" pitchFamily="34" charset="0"/>
            </a:endParaRPr>
          </a:p>
          <a:p>
            <a:pPr algn="ctr">
              <a:lnSpc>
                <a:spcPct val="110000"/>
              </a:lnSpc>
              <a:spcAft>
                <a:spcPts val="600"/>
              </a:spcAft>
            </a:pP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students  </a:t>
            </a:r>
            <a:r>
              <a:rPr lang="pl-PL" dirty="0" err="1">
                <a:solidFill>
                  <a:schemeClr val="tx1">
                    <a:lumMod val="65000"/>
                    <a:lumOff val="35000"/>
                  </a:schemeClr>
                </a:solidFill>
                <a:latin typeface="Calibri "/>
                <a:ea typeface="Verdana" panose="020B0604030504040204" pitchFamily="34" charset="0"/>
                <a:cs typeface="Calibri" panose="020F0502020204030204" pitchFamily="34" charset="0"/>
              </a:rPr>
              <a:t>including</a:t>
            </a: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 </a:t>
            </a: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900</a:t>
            </a:r>
            <a:endParaRPr lang="en-GB" sz="3600" b="1" dirty="0">
              <a:solidFill>
                <a:schemeClr val="tx1">
                  <a:lumMod val="65000"/>
                  <a:lumOff val="35000"/>
                </a:schemeClr>
              </a:solidFill>
              <a:latin typeface="Calibri "/>
              <a:ea typeface="Verdana" panose="020B0604030504040204" pitchFamily="34" charset="0"/>
              <a:cs typeface="Calibri" panose="020F0502020204030204" pitchFamily="34" charset="0"/>
            </a:endParaRPr>
          </a:p>
          <a:p>
            <a:pPr algn="ctr">
              <a:lnSpc>
                <a:spcPct val="110000"/>
              </a:lnSpc>
              <a:spcAft>
                <a:spcPts val="600"/>
              </a:spcAft>
            </a:pP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Phd students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372812"/>
          </a:xfrm>
          <a:prstGeom prst="rect">
            <a:avLst/>
          </a:prstGeom>
        </p:spPr>
        <p:txBody>
          <a:bodyPr wrap="square">
            <a:spAutoFit/>
          </a:bodyPr>
          <a:lstStyle/>
          <a:p>
            <a:pPr algn="ctr">
              <a:lnSpc>
                <a:spcPct val="110000"/>
              </a:lnSpc>
              <a:spcAft>
                <a:spcPts val="600"/>
              </a:spcAft>
            </a:pP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1 300</a:t>
            </a:r>
            <a:endParaRPr lang="en-GB" sz="3600" b="1" dirty="0">
              <a:solidFill>
                <a:schemeClr val="tx1">
                  <a:lumMod val="65000"/>
                  <a:lumOff val="35000"/>
                </a:schemeClr>
              </a:solidFill>
              <a:latin typeface="Calibri "/>
              <a:ea typeface="Lato" panose="020F0502020204030203" pitchFamily="34" charset="0"/>
              <a:cs typeface="Calibri" panose="020F0502020204030204" pitchFamily="34" charset="0"/>
            </a:endParaRPr>
          </a:p>
          <a:p>
            <a:pPr algn="ctr">
              <a:lnSpc>
                <a:spcPct val="110000"/>
              </a:lnSpc>
              <a:spcAft>
                <a:spcPts val="600"/>
              </a:spcAft>
            </a:pP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international</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students </a:t>
            </a:r>
            <a:endParaRPr lang="en-US" dirty="0">
              <a:solidFill>
                <a:schemeClr val="tx1">
                  <a:lumMod val="65000"/>
                  <a:lumOff val="35000"/>
                </a:schemeClr>
              </a:solidFill>
              <a:latin typeface="Calibri "/>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Grp="1" noChangeArrowheads="1"/>
          </p:cNvSpPr>
          <p:nvPr>
            <p:ph type="title" idx="4294967295"/>
          </p:nvPr>
        </p:nvSpPr>
        <p:spPr bwMode="auto">
          <a:xfrm>
            <a:off x="1271464" y="1"/>
            <a:ext cx="5544617" cy="112474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Numbers</a:t>
            </a:r>
            <a:endPar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397306"/>
          </a:xfrm>
          <a:prstGeom prst="rect">
            <a:avLst/>
          </a:prstGeom>
          <a:noFill/>
        </p:spPr>
        <p:txBody>
          <a:bodyPr wrap="square" rtlCol="0">
            <a:spAutoFit/>
          </a:bodyPr>
          <a:lstStyle/>
          <a:p>
            <a:pPr algn="ctr">
              <a:lnSpc>
                <a:spcPct val="90000"/>
              </a:lnSpc>
              <a:spcBef>
                <a:spcPct val="0"/>
              </a:spcBef>
            </a:pPr>
            <a:r>
              <a:rPr lang="en-GB" sz="3600" b="1" dirty="0">
                <a:solidFill>
                  <a:schemeClr val="tx1">
                    <a:lumMod val="65000"/>
                    <a:lumOff val="35000"/>
                  </a:schemeClr>
                </a:solidFill>
                <a:latin typeface="Calibri "/>
                <a:ea typeface="Microsoft YaHei" pitchFamily="34" charset="-122"/>
                <a:cs typeface="Calibri" panose="020F0502020204030204" pitchFamily="34" charset="0"/>
              </a:rPr>
              <a:t>1</a:t>
            </a:r>
            <a:r>
              <a:rPr lang="pl-PL" sz="3600" b="1" dirty="0">
                <a:solidFill>
                  <a:schemeClr val="tx1">
                    <a:lumMod val="65000"/>
                    <a:lumOff val="35000"/>
                  </a:schemeClr>
                </a:solidFill>
                <a:latin typeface="Calibri "/>
                <a:ea typeface="Microsoft YaHei" pitchFamily="34" charset="-122"/>
                <a:cs typeface="Calibri" panose="020F0502020204030204" pitchFamily="34" charset="0"/>
              </a:rPr>
              <a:t>4</a:t>
            </a:r>
          </a:p>
          <a:p>
            <a:pPr algn="ctr">
              <a:lnSpc>
                <a:spcPct val="90000"/>
              </a:lnSpc>
            </a:pPr>
            <a:r>
              <a:rPr lang="pl-PL" dirty="0">
                <a:solidFill>
                  <a:schemeClr val="tx1">
                    <a:lumMod val="65000"/>
                    <a:lumOff val="35000"/>
                  </a:schemeClr>
                </a:solidFill>
                <a:latin typeface="Calibri "/>
                <a:ea typeface="Microsoft YaHei" pitchFamily="34" charset="-122"/>
                <a:cs typeface="Calibri" panose="020F0502020204030204" pitchFamily="34" charset="0"/>
              </a:rPr>
              <a:t>faculties </a:t>
            </a:r>
          </a:p>
          <a:p>
            <a:pPr algn="ctr">
              <a:lnSpc>
                <a:spcPct val="90000"/>
              </a:lnSpc>
            </a:pPr>
            <a:r>
              <a:rPr lang="pl-PL" dirty="0">
                <a:solidFill>
                  <a:schemeClr val="tx1">
                    <a:lumMod val="65000"/>
                    <a:lumOff val="35000"/>
                  </a:schemeClr>
                </a:solidFill>
                <a:latin typeface="Calibri "/>
                <a:ea typeface="Microsoft YaHei" pitchFamily="34" charset="-122"/>
                <a:cs typeface="Calibri" panose="020F0502020204030204" pitchFamily="34" charset="0"/>
              </a:rPr>
              <a:t>and</a:t>
            </a:r>
          </a:p>
          <a:p>
            <a:pPr algn="ctr"/>
            <a:endParaRPr lang="pl-PL" sz="2000" dirty="0">
              <a:solidFill>
                <a:schemeClr val="tx1">
                  <a:lumMod val="65000"/>
                  <a:lumOff val="35000"/>
                </a:schemeClr>
              </a:solidFill>
              <a:latin typeface="Calibri "/>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98708"/>
          </a:xfrm>
          <a:prstGeom prst="rect">
            <a:avLst/>
          </a:prstGeom>
        </p:spPr>
        <p:txBody>
          <a:bodyPr>
            <a:spAutoFit/>
          </a:bodyPr>
          <a:lstStyle/>
          <a:p>
            <a:pPr algn="ctr">
              <a:lnSpc>
                <a:spcPct val="90000"/>
              </a:lnSpc>
            </a:pPr>
            <a:r>
              <a:rPr lang="pl-PL" sz="3600" b="1" dirty="0">
                <a:solidFill>
                  <a:schemeClr val="tx1">
                    <a:lumMod val="65000"/>
                    <a:lumOff val="35000"/>
                  </a:schemeClr>
                </a:solidFill>
                <a:latin typeface="Calibri "/>
                <a:ea typeface="Microsoft YaHei" pitchFamily="34" charset="-122"/>
                <a:cs typeface="Calibri" panose="020F0502020204030204" pitchFamily="34" charset="0"/>
              </a:rPr>
              <a:t>3</a:t>
            </a:r>
            <a:r>
              <a:rPr lang="en-GB" sz="3600" b="1" dirty="0">
                <a:solidFill>
                  <a:schemeClr val="tx1">
                    <a:lumMod val="65000"/>
                    <a:lumOff val="35000"/>
                  </a:schemeClr>
                </a:solidFill>
                <a:latin typeface="Calibri "/>
                <a:ea typeface="Microsoft YaHei" pitchFamily="34" charset="-122"/>
                <a:cs typeface="Calibri" panose="020F0502020204030204" pitchFamily="34" charset="0"/>
              </a:rPr>
              <a:t> </a:t>
            </a:r>
          </a:p>
          <a:p>
            <a:pPr algn="ctr"/>
            <a:r>
              <a:rPr lang="pl-PL" sz="2000" dirty="0">
                <a:solidFill>
                  <a:schemeClr val="tx1">
                    <a:lumMod val="65000"/>
                    <a:lumOff val="35000"/>
                  </a:schemeClr>
                </a:solidFill>
                <a:latin typeface="Calibri "/>
                <a:ea typeface="Microsoft YaHei" pitchFamily="34" charset="-122"/>
                <a:cs typeface="Calibri" panose="020F0502020204030204" pitchFamily="34" charset="0"/>
              </a:rPr>
              <a:t>regional branches</a:t>
            </a:r>
          </a:p>
        </p:txBody>
      </p:sp>
      <p:sp>
        <p:nvSpPr>
          <p:cNvPr id="19" name="pole tekstowe 18">
            <a:extLst>
              <a:ext uri="{FF2B5EF4-FFF2-40B4-BE49-F238E27FC236}">
                <a16:creationId xmlns:a16="http://schemas.microsoft.com/office/drawing/2014/main" id="{3FDB8F8F-21BB-4E54-91EB-CC778714EA99}"/>
              </a:ext>
              <a:ext uri="{C183D7F6-B498-43B3-948B-1728B52AA6E4}">
                <adec:decorative xmlns:adec="http://schemas.microsoft.com/office/drawing/2017/decorative" val="1"/>
              </a:ext>
            </a:extLst>
          </p:cNvPr>
          <p:cNvSpPr txBox="1"/>
          <p:nvPr/>
        </p:nvSpPr>
        <p:spPr>
          <a:xfrm>
            <a:off x="6742102" y="2151079"/>
            <a:ext cx="1903184" cy="646331"/>
          </a:xfrm>
          <a:prstGeom prst="rect">
            <a:avLst/>
          </a:prstGeom>
          <a:noFill/>
        </p:spPr>
        <p:txBody>
          <a:bodyPr wrap="square" rtlCol="0">
            <a:spAutoFit/>
          </a:bodyPr>
          <a:lstStyle/>
          <a:p>
            <a:pPr algn="ctr"/>
            <a:r>
              <a:rPr lang="pl-PL" sz="3600" b="1" dirty="0">
                <a:solidFill>
                  <a:srgbClr val="6B87A9"/>
                </a:solidFill>
                <a:latin typeface="Calibri "/>
                <a:ea typeface="Microsoft YaHei" pitchFamily="34" charset="-122"/>
                <a:cs typeface="+mj-cs"/>
              </a:rPr>
              <a:t> </a:t>
            </a:r>
            <a:endParaRPr lang="en-GB" sz="36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277547"/>
          </a:xfrm>
          <a:prstGeom prst="rect">
            <a:avLst/>
          </a:prstGeom>
        </p:spPr>
        <p:txBody>
          <a:bodyPr wrap="square">
            <a:spAutoFit/>
          </a:bodyPr>
          <a:lstStyle/>
          <a:p>
            <a:pPr algn="ctr"/>
            <a:r>
              <a:rPr lang="pl-PL" sz="4000" b="1" dirty="0">
                <a:solidFill>
                  <a:schemeClr val="tx1">
                    <a:lumMod val="65000"/>
                    <a:lumOff val="35000"/>
                  </a:schemeClr>
                </a:solidFill>
                <a:latin typeface="Calibri "/>
                <a:ea typeface="Microsoft YaHei" pitchFamily="34" charset="-122"/>
              </a:rPr>
              <a:t>61 </a:t>
            </a:r>
          </a:p>
          <a:p>
            <a:pPr algn="ct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scientists </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on Stanford TOP 2% list of world’s most influential </a:t>
            </a:r>
            <a:br>
              <a:rPr lang="en-US" dirty="0">
                <a:solidFill>
                  <a:schemeClr val="tx1">
                    <a:lumMod val="65000"/>
                    <a:lumOff val="35000"/>
                  </a:schemeClr>
                </a:solidFill>
                <a:latin typeface="Calibri "/>
                <a:ea typeface="Verdana" panose="020B0604030504040204" pitchFamily="34" charset="0"/>
                <a:cs typeface="Calibri" panose="020F0502020204030204" pitchFamily="34" charset="0"/>
              </a:rPr>
            </a:b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researchers </a:t>
            </a:r>
          </a:p>
          <a:p>
            <a:pPr algn="ctr"/>
            <a:endParaRPr lang="pl-PL" sz="2000" baseline="30000" dirty="0">
              <a:latin typeface="Calibri "/>
              <a:ea typeface="Lato" panose="020F0502020204030203" pitchFamily="34" charset="0"/>
              <a:cs typeface="Calibri Light" panose="020F0302020204030204" pitchFamily="34" charset="0"/>
            </a:endParaRPr>
          </a:p>
        </p:txBody>
      </p:sp>
      <p:sp>
        <p:nvSpPr>
          <p:cNvPr id="2" name="pole tekstowe 1">
            <a:extLst>
              <a:ext uri="{FF2B5EF4-FFF2-40B4-BE49-F238E27FC236}">
                <a16:creationId xmlns:a16="http://schemas.microsoft.com/office/drawing/2014/main" id="{281AB355-0C50-5B3C-176C-540A133EEC86}"/>
              </a:ext>
            </a:extLst>
          </p:cNvPr>
          <p:cNvSpPr txBox="1"/>
          <p:nvPr/>
        </p:nvSpPr>
        <p:spPr>
          <a:xfrm>
            <a:off x="9351470" y="946300"/>
            <a:ext cx="1838944" cy="1372812"/>
          </a:xfrm>
          <a:prstGeom prst="rect">
            <a:avLst/>
          </a:prstGeom>
          <a:noFill/>
        </p:spPr>
        <p:txBody>
          <a:bodyPr wrap="square" rtlCol="0">
            <a:spAutoFit/>
          </a:bodyPr>
          <a:lstStyle/>
          <a:p>
            <a:pPr algn="ctr">
              <a:lnSpc>
                <a:spcPct val="110000"/>
              </a:lnSpc>
              <a:spcAft>
                <a:spcPts val="600"/>
              </a:spcAft>
            </a:pPr>
            <a:r>
              <a:rPr lang="pl-PL" sz="3600" b="1" dirty="0">
                <a:solidFill>
                  <a:schemeClr val="tx1">
                    <a:lumMod val="65000"/>
                    <a:lumOff val="35000"/>
                  </a:schemeClr>
                </a:solidFill>
                <a:latin typeface="Calibri "/>
                <a:ea typeface="Verdana" panose="020B0604030504040204" pitchFamily="34" charset="0"/>
                <a:cs typeface="Calibri" panose="020F0502020204030204" pitchFamily="34" charset="0"/>
              </a:rPr>
              <a:t>76</a:t>
            </a:r>
          </a:p>
          <a:p>
            <a:pPr algn="ctr">
              <a:lnSpc>
                <a:spcPct val="110000"/>
              </a:lnSpc>
              <a:spcAft>
                <a:spcPts val="600"/>
              </a:spcAft>
            </a:pP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BSc/</a:t>
            </a:r>
            <a:r>
              <a:rPr lang="pl-PL" dirty="0" err="1">
                <a:solidFill>
                  <a:schemeClr val="tx1">
                    <a:lumMod val="65000"/>
                    <a:lumOff val="35000"/>
                  </a:schemeClr>
                </a:solidFill>
                <a:latin typeface="Calibri "/>
                <a:ea typeface="Verdana" panose="020B0604030504040204" pitchFamily="34" charset="0"/>
                <a:cs typeface="Calibri" panose="020F0502020204030204" pitchFamily="34" charset="0"/>
              </a:rPr>
              <a:t>MSc</a:t>
            </a:r>
            <a:r>
              <a:rPr lang="pl-PL" dirty="0">
                <a:solidFill>
                  <a:schemeClr val="tx1">
                    <a:lumMod val="65000"/>
                    <a:lumOff val="35000"/>
                  </a:schemeClr>
                </a:solidFill>
                <a:latin typeface="Calibri "/>
                <a:ea typeface="Verdana" panose="020B0604030504040204" pitchFamily="34" charset="0"/>
                <a:cs typeface="Calibri" panose="020F0502020204030204" pitchFamily="34" charset="0"/>
              </a:rPr>
              <a:t>/</a:t>
            </a: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Eng</a:t>
            </a:r>
            <a:br>
              <a:rPr lang="pl-PL" dirty="0">
                <a:solidFill>
                  <a:schemeClr val="tx1">
                    <a:lumMod val="65000"/>
                    <a:lumOff val="35000"/>
                  </a:schemeClr>
                </a:solidFill>
                <a:latin typeface="Calibri "/>
                <a:ea typeface="Verdana" panose="020B0604030504040204" pitchFamily="34" charset="0"/>
                <a:cs typeface="Calibri" panose="020F0502020204030204" pitchFamily="34" charset="0"/>
              </a:rPr>
            </a:br>
            <a:r>
              <a:rPr lang="en-US" dirty="0">
                <a:solidFill>
                  <a:schemeClr val="tx1">
                    <a:lumMod val="65000"/>
                    <a:lumOff val="35000"/>
                  </a:schemeClr>
                </a:solidFill>
                <a:latin typeface="Calibri "/>
                <a:ea typeface="Verdana" panose="020B0604030504040204" pitchFamily="34" charset="0"/>
                <a:cs typeface="Calibri" panose="020F0502020204030204" pitchFamily="34" charset="0"/>
              </a:rPr>
              <a:t> fields of studies</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32575" y="-37214"/>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Shigeru Ban</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a:solidFill>
                <a:srgbClr val="000000"/>
              </a:solidFill>
              <a:latin typeface="Calibri"/>
              <a:cs typeface="Calibri"/>
            </a:endParaRPr>
          </a:p>
          <a:p>
            <a:pPr marL="180975" indent="0">
              <a:spcBef>
                <a:spcPts val="500"/>
              </a:spcBef>
              <a:defRPr/>
            </a:pPr>
            <a:r>
              <a:rPr lang="pl-PL" sz="1150" b="0" dirty="0">
                <a:solidFill>
                  <a:srgbClr val="000000"/>
                </a:solidFill>
                <a:latin typeface="Calibri" pitchFamily="34" charset="0"/>
                <a:cs typeface="Calibri" pitchFamily="34" charset="0"/>
              </a:rPr>
              <a:t>Maciej Żylicz</a:t>
            </a: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Grp="1" noChangeArrowheads="1"/>
          </p:cNvSpPr>
          <p:nvPr>
            <p:ph type="title" idx="4294967295"/>
          </p:nvPr>
        </p:nvSpPr>
        <p:spPr bwMode="auto">
          <a:xfrm>
            <a:off x="1271464" y="0"/>
            <a:ext cx="5832649"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Doctors Honoris Causa</a:t>
            </a:r>
          </a:p>
        </p:txBody>
      </p:sp>
      <p:sp>
        <p:nvSpPr>
          <p:cNvPr id="11" name="Prostokąt 9" descr="2024, prof. Ferenc Krausz "/>
          <p:cNvSpPr>
            <a:spLocks noChangeArrowheads="1"/>
          </p:cNvSpPr>
          <p:nvPr/>
        </p:nvSpPr>
        <p:spPr bwMode="auto">
          <a:xfrm>
            <a:off x="8261916" y="5818584"/>
            <a:ext cx="3601584"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b="1" dirty="0">
                <a:latin typeface="Calibri" panose="020F0502020204030204" pitchFamily="34" charset="0"/>
                <a:cs typeface="Calibri" panose="020F0502020204030204" pitchFamily="34" charset="0"/>
              </a:rPr>
              <a:t>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en-US" altLang="pl-PL" sz="1200" dirty="0">
                <a:latin typeface="Calibri" pitchFamily="34" charset="0"/>
                <a:cs typeface="Calibri" pitchFamily="34" charset="0"/>
              </a:rPr>
              <a:t>year of posting</a:t>
            </a:r>
            <a:r>
              <a:rPr lang="pl-PL" altLang="pl-PL" sz="1200" dirty="0">
                <a:latin typeface="Calibri" pitchFamily="34" charset="0"/>
                <a:cs typeface="Calibri" pitchFamily="34" charset="0"/>
              </a:rPr>
              <a:t>: 2024</a:t>
            </a:r>
          </a:p>
          <a:p>
            <a:pPr algn="just"/>
            <a:endParaRPr lang="pl-PL" sz="1170" dirty="0">
              <a:latin typeface="Calibri" panose="020F0502020204030204" pitchFamily="34" charset="0"/>
              <a:cs typeface="Calibri" panose="020F0502020204030204"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8297753" y="550192"/>
            <a:ext cx="3603883" cy="2236304"/>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descr="2024, prof. Ferenc Krausz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765" y="3828972"/>
            <a:ext cx="3603883" cy="1856948"/>
          </a:xfrm>
          <a:prstGeom prst="rect">
            <a:avLst/>
          </a:prstGeom>
        </p:spPr>
      </p:pic>
      <p:sp>
        <p:nvSpPr>
          <p:cNvPr id="14" name="Prostokąt 9" descr="prof. Michel Virlogeux "/>
          <p:cNvSpPr>
            <a:spLocks noChangeArrowheads="1"/>
          </p:cNvSpPr>
          <p:nvPr/>
        </p:nvSpPr>
        <p:spPr bwMode="auto">
          <a:xfrm>
            <a:off x="8290113" y="3029028"/>
            <a:ext cx="3573387"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Maciej </a:t>
            </a:r>
            <a:r>
              <a:rPr lang="fr-FR" altLang="pl-PL" sz="1170" b="1" dirty="0" err="1">
                <a:latin typeface="Calibri" pitchFamily="34" charset="0"/>
                <a:cs typeface="Calibri" pitchFamily="34" charset="0"/>
              </a:rPr>
              <a:t>Żylicz</a:t>
            </a:r>
            <a:r>
              <a:rPr lang="pl-PL" altLang="pl-PL" sz="1170" b="1" dirty="0">
                <a:latin typeface="Calibri" pitchFamily="34" charset="0"/>
                <a:cs typeface="Calibri" pitchFamily="34" charset="0"/>
              </a:rPr>
              <a:t>, </a:t>
            </a:r>
            <a:r>
              <a:rPr lang="en-US" altLang="pl-PL" sz="1200" dirty="0">
                <a:latin typeface="Calibri" pitchFamily="34" charset="0"/>
                <a:cs typeface="Calibri" pitchFamily="34" charset="0"/>
              </a:rPr>
              <a:t>year of posting</a:t>
            </a:r>
            <a:r>
              <a:rPr lang="pl-PL" altLang="pl-PL" sz="1200" dirty="0">
                <a:latin typeface="Calibri" pitchFamily="34" charset="0"/>
                <a:cs typeface="Calibri" pitchFamily="34" charset="0"/>
              </a:rPr>
              <a:t>: 2025</a:t>
            </a:r>
          </a:p>
          <a:p>
            <a:pPr algn="just"/>
            <a:endParaRPr lang="fr-FR" altLang="pl-PL" sz="1170" dirty="0">
              <a:latin typeface="Calibri" pitchFamily="34" charset="0"/>
              <a:cs typeface="Calibri" pitchFamily="34" charset="0"/>
            </a:endParaRP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32"/>
          <p:cNvSpPr txBox="1">
            <a:spLocks noChangeArrowheads="1"/>
          </p:cNvSpPr>
          <p:nvPr/>
        </p:nvSpPr>
        <p:spPr bwMode="auto">
          <a:xfrm>
            <a:off x="1323238" y="1041881"/>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2025</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305881" y="5661248"/>
            <a:ext cx="7441337"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a:t>
            </a:r>
            <a:r>
              <a:rPr lang="pl-PL" altLang="pl-PL" sz="2200" b="1" dirty="0">
                <a:latin typeface="Calibri" pitchFamily="34" charset="0"/>
                <a:cs typeface="Calibri" pitchFamily="34" charset="0"/>
              </a:rPr>
              <a:t>5-20</a:t>
            </a:r>
            <a:r>
              <a:rPr lang="en-US" altLang="pl-PL" sz="2200" b="1" dirty="0">
                <a:latin typeface="Calibri" pitchFamily="34" charset="0"/>
                <a:cs typeface="Calibri" pitchFamily="34" charset="0"/>
              </a:rPr>
              <a:t>2</a:t>
            </a:r>
            <a:r>
              <a:rPr lang="pl-PL" altLang="pl-PL" sz="2200" b="1" dirty="0">
                <a:latin typeface="Calibri" pitchFamily="34" charset="0"/>
                <a:cs typeface="Calibri" pitchFamily="34" charset="0"/>
              </a:rPr>
              <a:t>6</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in the ranking</a:t>
            </a:r>
            <a:endParaRPr lang="pl-PL" altLang="pl-PL" sz="1400" dirty="0">
              <a:latin typeface="Calibri" pitchFamily="34" charset="0"/>
              <a:cs typeface="Calibri" pitchFamily="34" charset="0"/>
            </a:endParaRPr>
          </a:p>
        </p:txBody>
      </p:sp>
      <p:pic>
        <p:nvPicPr>
          <p:cNvPr id="28" name="Obraz 17" descr="logo">
            <a:extLst>
              <a:ext uri="{FF2B5EF4-FFF2-40B4-BE49-F238E27FC236}">
                <a16:creationId xmlns:a16="http://schemas.microsoft.com/office/drawing/2014/main" id="{7D43F43A-1008-4B1E-9D45-A054332AA8C4}"/>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82004" y="4899650"/>
            <a:ext cx="2719023" cy="1152128"/>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27706" y="3429000"/>
            <a:ext cx="7213134" cy="2046714"/>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a:t>
            </a:r>
            <a:r>
              <a:rPr lang="pl-PL" altLang="pl-PL" sz="2200" b="1" dirty="0">
                <a:latin typeface="Calibri" pitchFamily="34" charset="0"/>
                <a:cs typeface="Calibri" pitchFamily="34" charset="0"/>
              </a:rPr>
              <a:t>5</a:t>
            </a:r>
            <a:endParaRPr lang="en-US" altLang="pl-PL" sz="2000" b="1" dirty="0">
              <a:latin typeface="Calibri" pitchFamily="34" charset="0"/>
              <a:cs typeface="Calibri" pitchFamily="34" charset="0"/>
            </a:endParaRPr>
          </a:p>
          <a:p>
            <a:pPr marL="28575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101-150 </a:t>
            </a:r>
            <a:r>
              <a:rPr lang="en-US" altLang="pl-PL" sz="1600" b="1" dirty="0">
                <a:latin typeface="Calibri" pitchFamily="34" charset="0"/>
                <a:cs typeface="Calibri" pitchFamily="34" charset="0"/>
              </a:rPr>
              <a:t>Civil Engineering</a:t>
            </a:r>
            <a:r>
              <a:rPr lang="pl-PL" altLang="pl-PL" sz="1600" b="1" dirty="0">
                <a:latin typeface="Calibri" pitchFamily="34" charset="0"/>
                <a:cs typeface="Calibri" pitchFamily="34" charset="0"/>
              </a:rPr>
              <a:t> </a:t>
            </a:r>
            <a:r>
              <a:rPr lang="pl-PL" altLang="pl-PL" sz="1600" dirty="0">
                <a:latin typeface="Calibri" pitchFamily="34" charset="0"/>
                <a:cs typeface="Calibri" pitchFamily="34" charset="0"/>
              </a:rPr>
              <a:t>(</a:t>
            </a:r>
            <a:r>
              <a:rPr lang="pl-PL" sz="1600" i="0" dirty="0">
                <a:effectLst/>
                <a:latin typeface="Calibri "/>
              </a:rPr>
              <a:t>1</a:t>
            </a:r>
            <a:r>
              <a:rPr lang="pl-PL" sz="1600" baseline="30000" dirty="0">
                <a:latin typeface="Calibri "/>
              </a:rPr>
              <a:t>st</a:t>
            </a:r>
            <a:r>
              <a:rPr lang="en-US" altLang="pl-PL" sz="1600" dirty="0">
                <a:latin typeface="Calibri "/>
                <a:cs typeface="Calibri" pitchFamily="34" charset="0"/>
              </a:rPr>
              <a:t> place among Polish universities</a:t>
            </a:r>
            <a:r>
              <a:rPr lang="pl-PL" altLang="pl-PL" sz="1600" dirty="0">
                <a:latin typeface="Calibri "/>
                <a:cs typeface="Calibri" pitchFamily="34" charset="0"/>
              </a:rPr>
              <a:t>)</a:t>
            </a:r>
            <a:endParaRPr lang="en-US" altLang="pl-PL" sz="1600" dirty="0">
              <a:latin typeface="Calibri" pitchFamily="34" charset="0"/>
              <a:cs typeface="Calibri" pitchFamily="34" charset="0"/>
            </a:endParaRPr>
          </a:p>
          <a:p>
            <a:pPr marL="28575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201-300 </a:t>
            </a:r>
            <a:r>
              <a:rPr lang="en-US" altLang="pl-PL" sz="1600" b="1" dirty="0">
                <a:latin typeface="Calibri" pitchFamily="34" charset="0"/>
                <a:cs typeface="Calibri" pitchFamily="34" charset="0"/>
              </a:rPr>
              <a:t>Materials Science &amp; Engineering</a:t>
            </a:r>
            <a:r>
              <a:rPr lang="pl-PL" altLang="pl-PL" sz="1600" b="1" dirty="0">
                <a:latin typeface="Calibri" pitchFamily="34" charset="0"/>
                <a:cs typeface="Calibri" pitchFamily="34" charset="0"/>
              </a:rPr>
              <a:t> </a:t>
            </a:r>
            <a:r>
              <a:rPr lang="pl-PL" altLang="pl-PL" sz="1600" dirty="0">
                <a:latin typeface="Calibri" pitchFamily="34" charset="0"/>
                <a:cs typeface="Calibri" pitchFamily="34" charset="0"/>
              </a:rPr>
              <a:t>(</a:t>
            </a:r>
            <a:r>
              <a:rPr lang="pl-PL" sz="1600" i="0" dirty="0">
                <a:effectLst/>
                <a:latin typeface="Calibri "/>
              </a:rPr>
              <a:t>1</a:t>
            </a:r>
            <a:r>
              <a:rPr lang="pl-PL" sz="1600" baseline="30000" dirty="0">
                <a:latin typeface="Calibri "/>
              </a:rPr>
              <a:t>st</a:t>
            </a:r>
            <a:r>
              <a:rPr lang="en-US" altLang="pl-PL" sz="1600" dirty="0">
                <a:latin typeface="Calibri "/>
                <a:cs typeface="Calibri" pitchFamily="34" charset="0"/>
              </a:rPr>
              <a:t> place among Polish universities</a:t>
            </a:r>
            <a:r>
              <a:rPr lang="pl-PL" altLang="pl-PL" sz="1600" dirty="0">
                <a:latin typeface="Calibri "/>
                <a:cs typeface="Calibri" pitchFamily="34" charset="0"/>
              </a:rPr>
              <a:t>)</a:t>
            </a:r>
            <a:endParaRPr lang="pl-PL" altLang="pl-PL" sz="1600" dirty="0">
              <a:latin typeface="Calibri" pitchFamily="34" charset="0"/>
              <a:cs typeface="Calibri" pitchFamily="34" charset="0"/>
            </a:endParaRPr>
          </a:p>
          <a:p>
            <a:pPr marL="28575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201-300 </a:t>
            </a:r>
            <a:r>
              <a:rPr lang="en-US" altLang="pl-PL" sz="1600" b="1" dirty="0">
                <a:latin typeface="Calibri" pitchFamily="34" charset="0"/>
                <a:cs typeface="Calibri" pitchFamily="34" charset="0"/>
              </a:rPr>
              <a:t>Instruments Science &amp; Technology</a:t>
            </a:r>
            <a:r>
              <a:rPr lang="pl-PL" altLang="pl-PL" sz="1600" b="1" dirty="0">
                <a:latin typeface="Calibri" pitchFamily="34" charset="0"/>
                <a:cs typeface="Calibri" pitchFamily="34" charset="0"/>
              </a:rPr>
              <a:t> </a:t>
            </a:r>
          </a:p>
          <a:p>
            <a:pPr marL="28575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401-500 </a:t>
            </a:r>
            <a:r>
              <a:rPr lang="en-US" altLang="pl-PL" sz="1600" b="1" dirty="0">
                <a:latin typeface="Calibri" pitchFamily="34" charset="0"/>
                <a:cs typeface="Calibri" pitchFamily="34" charset="0"/>
              </a:rPr>
              <a:t>Electrical &amp; Electronic Engineering</a:t>
            </a:r>
            <a:r>
              <a:rPr lang="pl-PL" altLang="pl-PL" sz="1600" b="1" dirty="0">
                <a:latin typeface="Calibri" pitchFamily="34" charset="0"/>
                <a:cs typeface="Calibri" pitchFamily="34" charset="0"/>
              </a:rPr>
              <a:t> </a:t>
            </a:r>
            <a:r>
              <a:rPr lang="pl-PL" altLang="pl-PL" sz="1600" dirty="0">
                <a:latin typeface="Calibri" pitchFamily="34" charset="0"/>
                <a:cs typeface="Calibri" pitchFamily="34" charset="0"/>
              </a:rPr>
              <a:t>(</a:t>
            </a:r>
            <a:r>
              <a:rPr lang="pl-PL" sz="1600" i="0" dirty="0">
                <a:effectLst/>
                <a:latin typeface="Calibri "/>
              </a:rPr>
              <a:t>1</a:t>
            </a:r>
            <a:r>
              <a:rPr lang="pl-PL" sz="1600" baseline="30000" dirty="0">
                <a:latin typeface="Calibri "/>
              </a:rPr>
              <a:t>st</a:t>
            </a:r>
            <a:r>
              <a:rPr lang="en-US" altLang="pl-PL" sz="1600" dirty="0">
                <a:latin typeface="Calibri "/>
                <a:cs typeface="Calibri" pitchFamily="34" charset="0"/>
              </a:rPr>
              <a:t> place among Polish universities</a:t>
            </a:r>
            <a:r>
              <a:rPr lang="pl-PL" altLang="pl-PL" sz="1600" dirty="0">
                <a:latin typeface="Calibri "/>
                <a:cs typeface="Calibri" pitchFamily="34" charset="0"/>
              </a:rPr>
              <a:t>)</a:t>
            </a:r>
            <a:endParaRPr lang="en-US" altLang="pl-PL" sz="1600"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401-500 </a:t>
            </a:r>
            <a:r>
              <a:rPr lang="en-US" altLang="pl-PL" sz="1600" b="1" dirty="0">
                <a:latin typeface="Calibri" pitchFamily="34" charset="0"/>
                <a:cs typeface="Calibri" pitchFamily="34" charset="0"/>
              </a:rPr>
              <a:t>Computer Science &amp; Engineering</a:t>
            </a:r>
          </a:p>
        </p:txBody>
      </p:sp>
      <p:pic>
        <p:nvPicPr>
          <p:cNvPr id="30" name="Obraz 29" descr="logo">
            <a:extLst>
              <a:ext uri="{FF2B5EF4-FFF2-40B4-BE49-F238E27FC236}">
                <a16:creationId xmlns:a16="http://schemas.microsoft.com/office/drawing/2014/main" id="{3E2B942A-14ED-4100-8BF9-85ED1F7E9A77}"/>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7218" y="2854720"/>
            <a:ext cx="2973864" cy="1244497"/>
          </a:xfrm>
          <a:prstGeom prst="rect">
            <a:avLst/>
          </a:prstGeom>
        </p:spPr>
      </p:pic>
      <p:pic>
        <p:nvPicPr>
          <p:cNvPr id="2" name="Obraz 1">
            <a:extLst>
              <a:ext uri="{FF2B5EF4-FFF2-40B4-BE49-F238E27FC236}">
                <a16:creationId xmlns:a16="http://schemas.microsoft.com/office/drawing/2014/main" id="{24C86FD7-AD83-F675-6A22-14E681A8C78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18106" y="584744"/>
            <a:ext cx="5026593" cy="1940044"/>
          </a:xfrm>
          <a:prstGeom prst="rect">
            <a:avLst/>
          </a:prstGeom>
        </p:spPr>
      </p:pic>
      <p:pic>
        <p:nvPicPr>
          <p:cNvPr id="8" name="Obraz 7" descr="Obraz zawierający tekst, Czcionka, plakat, projekt graficzny&#10;&#10;Zawartość wygenerowana przez sztuczną inteligencję może być niepoprawna.">
            <a:extLst>
              <a:ext uri="{FF2B5EF4-FFF2-40B4-BE49-F238E27FC236}">
                <a16:creationId xmlns:a16="http://schemas.microsoft.com/office/drawing/2014/main" id="{8BB1531C-C872-1903-26DF-83291C1BAA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3266" y="712638"/>
            <a:ext cx="1547692" cy="1358821"/>
          </a:xfrm>
          <a:prstGeom prst="rect">
            <a:avLst/>
          </a:prstGeom>
        </p:spPr>
      </p:pic>
      <p:sp>
        <p:nvSpPr>
          <p:cNvPr id="3" name="Prostokąt 2">
            <a:extLst>
              <a:ext uri="{FF2B5EF4-FFF2-40B4-BE49-F238E27FC236}">
                <a16:creationId xmlns:a16="http://schemas.microsoft.com/office/drawing/2014/main" id="{10CCF31C-D58D-A71C-F4E0-51CE702D335A}"/>
              </a:ext>
            </a:extLst>
          </p:cNvPr>
          <p:cNvSpPr/>
          <p:nvPr/>
        </p:nvSpPr>
        <p:spPr>
          <a:xfrm>
            <a:off x="1217974" y="2187020"/>
            <a:ext cx="7213134" cy="140038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t>
            </a:r>
            <a:r>
              <a:rPr lang="pl-PL" altLang="pl-PL" sz="2200" b="1" dirty="0">
                <a:latin typeface="Calibri" pitchFamily="34" charset="0"/>
                <a:cs typeface="Calibri" pitchFamily="34" charset="0"/>
              </a:rPr>
              <a:t>World </a:t>
            </a:r>
            <a:r>
              <a:rPr lang="pl-PL" altLang="pl-PL" sz="2200" b="1" dirty="0" err="1">
                <a:latin typeface="Calibri" pitchFamily="34" charset="0"/>
                <a:cs typeface="Calibri" pitchFamily="34" charset="0"/>
              </a:rPr>
              <a:t>Universities</a:t>
            </a:r>
            <a:r>
              <a:rPr lang="pl-PL" altLang="pl-PL" sz="2200" b="1" dirty="0">
                <a:latin typeface="Calibri" pitchFamily="34" charset="0"/>
                <a:cs typeface="Calibri" pitchFamily="34" charset="0"/>
              </a:rPr>
              <a:t> 2025 </a:t>
            </a:r>
            <a:endParaRPr lang="en-US" altLang="pl-PL" sz="20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1600" dirty="0">
                <a:latin typeface="Calibri "/>
                <a:cs typeface="Calibri" pitchFamily="34" charset="0"/>
              </a:rPr>
              <a:t>in group </a:t>
            </a:r>
            <a:r>
              <a:rPr lang="pl-PL" altLang="pl-PL" sz="1600" dirty="0">
                <a:latin typeface="Calibri" pitchFamily="34" charset="0"/>
                <a:cs typeface="Calibri" pitchFamily="34" charset="0"/>
              </a:rPr>
              <a:t>901-1000 </a:t>
            </a:r>
            <a:r>
              <a:rPr lang="en-US" altLang="pl-PL" sz="1600" dirty="0">
                <a:latin typeface="Calibri "/>
                <a:cs typeface="Calibri" pitchFamily="34" charset="0"/>
              </a:rPr>
              <a:t>in the general ranking of universities</a:t>
            </a:r>
          </a:p>
          <a:p>
            <a:pPr marL="285750" indent="-285750">
              <a:spcBef>
                <a:spcPts val="600"/>
              </a:spcBef>
              <a:buClr>
                <a:schemeClr val="bg1">
                  <a:lumMod val="75000"/>
                </a:schemeClr>
              </a:buClr>
              <a:buFont typeface="Wingdings" panose="05000000000000000000" pitchFamily="2" charset="2"/>
              <a:buChar char="§"/>
            </a:pPr>
            <a:r>
              <a:rPr lang="pl-PL" sz="1600" i="0" dirty="0">
                <a:effectLst/>
                <a:latin typeface="Calibri "/>
              </a:rPr>
              <a:t>2</a:t>
            </a:r>
            <a:r>
              <a:rPr lang="pl-PL" sz="1600" i="0" baseline="30000" dirty="0">
                <a:effectLst/>
                <a:latin typeface="Calibri "/>
              </a:rPr>
              <a:t>nd</a:t>
            </a:r>
            <a:r>
              <a:rPr lang="en-US" altLang="pl-PL" sz="1600" dirty="0">
                <a:latin typeface="Calibri "/>
                <a:cs typeface="Calibri" pitchFamily="34" charset="0"/>
              </a:rPr>
              <a:t> place among Polish </a:t>
            </a:r>
            <a:r>
              <a:rPr lang="pl-PL" altLang="pl-PL" sz="1600" dirty="0" err="1">
                <a:latin typeface="Calibri "/>
                <a:cs typeface="Calibri" pitchFamily="34" charset="0"/>
              </a:rPr>
              <a:t>technical</a:t>
            </a:r>
            <a:r>
              <a:rPr lang="pl-PL" altLang="pl-PL" sz="1600" dirty="0">
                <a:latin typeface="Calibri "/>
                <a:cs typeface="Calibri" pitchFamily="34" charset="0"/>
              </a:rPr>
              <a:t> </a:t>
            </a:r>
            <a:r>
              <a:rPr lang="en-US" altLang="pl-PL" sz="1600" dirty="0">
                <a:latin typeface="Calibri "/>
                <a:cs typeface="Calibri" pitchFamily="34" charset="0"/>
              </a:rPr>
              <a:t>universities</a:t>
            </a:r>
          </a:p>
          <a:p>
            <a:pPr marL="285750" lvl="0" indent="-285750">
              <a:spcBef>
                <a:spcPts val="600"/>
              </a:spcBef>
              <a:buClr>
                <a:prstClr val="white">
                  <a:lumMod val="75000"/>
                </a:prstClr>
              </a:buClr>
              <a:buFont typeface="Wingdings" panose="05000000000000000000" pitchFamily="2" charset="2"/>
              <a:buChar char="§"/>
            </a:pPr>
            <a:endParaRPr lang="en-US" altLang="pl-PL" sz="1600" dirty="0">
              <a:latin typeface="Calibri" pitchFamily="34" charset="0"/>
              <a:cs typeface="Calibri" pitchFamily="34" charset="0"/>
            </a:endParaRPr>
          </a:p>
        </p:txBody>
      </p:sp>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0C49D7F-7FBE-3132-4E80-B71125FAC9B4}"/>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70624" y="1041483"/>
            <a:ext cx="8128927"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a:t>
            </a:r>
            <a:r>
              <a:rPr lang="pl-PL" altLang="pl-PL" sz="2200" b="1" dirty="0">
                <a:latin typeface="Calibri" pitchFamily="34" charset="0"/>
                <a:cs typeface="Calibri" pitchFamily="34" charset="0"/>
              </a:rPr>
              <a:t>6</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
                <a:cs typeface="Calibri" pitchFamily="34" charset="0"/>
              </a:rPr>
              <a:t>10</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
                <a:cs typeface="Calibri" panose="020F0502020204030204" pitchFamily="34" charset="0"/>
              </a:rPr>
              <a:t>28</a:t>
            </a:r>
            <a:r>
              <a:rPr lang="pl-PL" sz="1600" baseline="30000" dirty="0">
                <a:latin typeface="Calibri "/>
                <a:cs typeface="Calibri" panose="020F0502020204030204" pitchFamily="34" charset="0"/>
              </a:rPr>
              <a:t>th</a:t>
            </a:r>
            <a:r>
              <a:rPr lang="pl-PL" altLang="pl-PL" sz="1600" dirty="0">
                <a:latin typeface="Calibri "/>
                <a:cs typeface="Calibri" pitchFamily="34" charset="0"/>
              </a:rPr>
              <a:t> place in QS </a:t>
            </a:r>
            <a:r>
              <a:rPr lang="en-US" altLang="pl-PL" sz="1600" dirty="0">
                <a:latin typeface="Calibri "/>
                <a:cs typeface="Calibri" pitchFamily="34" charset="0"/>
              </a:rPr>
              <a:t>Europe University Rankings – Eastern Europe</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endParaRPr lang="pl-PL" altLang="pl-PL" sz="1600" dirty="0">
              <a:latin typeface="Calibri "/>
              <a:cs typeface="Calibri" pitchFamily="34" charset="0"/>
            </a:endParaRPr>
          </a:p>
          <a:p>
            <a:pPr>
              <a:spcBef>
                <a:spcPts val="600"/>
              </a:spcBef>
            </a:pPr>
            <a:r>
              <a:rPr lang="en-US" altLang="pl-PL" sz="2200" b="1" dirty="0">
                <a:latin typeface="Calibri "/>
                <a:cs typeface="Calibri" pitchFamily="34" charset="0"/>
              </a:rPr>
              <a:t>QS World University Rankings by Subject</a:t>
            </a:r>
            <a:r>
              <a:rPr lang="pl-PL" altLang="pl-PL" sz="2200" b="1" dirty="0">
                <a:latin typeface="Calibri "/>
                <a:cs typeface="Calibri" pitchFamily="34" charset="0"/>
              </a:rPr>
              <a:t> 2025</a:t>
            </a: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itchFamily="34" charset="0"/>
              </a:rPr>
              <a:t>Engineering and Technology </a:t>
            </a:r>
            <a:r>
              <a:rPr lang="pl-PL" altLang="pl-PL" sz="1600" dirty="0">
                <a:latin typeface="Calibri "/>
                <a:cs typeface="Calibri" panose="020F0502020204030204" pitchFamily="34" charset="0"/>
              </a:rPr>
              <a:t>– 30</a:t>
            </a:r>
            <a:r>
              <a:rPr lang="pl-PL" altLang="pl-PL" sz="1600" dirty="0">
                <a:latin typeface="Calibri" pitchFamily="34" charset="0"/>
                <a:cs typeface="Calibri" pitchFamily="34" charset="0"/>
              </a:rPr>
              <a:t>4</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a:t>
            </a:r>
            <a:r>
              <a:rPr lang="pl-PL" sz="1600" i="0" dirty="0">
                <a:effectLst/>
                <a:latin typeface="Calibri "/>
              </a:rPr>
              <a:t>2</a:t>
            </a:r>
            <a:r>
              <a:rPr lang="pl-PL" sz="1600" i="0" baseline="30000" dirty="0">
                <a:effectLst/>
                <a:latin typeface="Calibri "/>
              </a:rPr>
              <a:t>nd </a:t>
            </a:r>
            <a:r>
              <a:rPr lang="en-US" altLang="pl-PL" sz="1600" dirty="0">
                <a:latin typeface="Calibri "/>
                <a:cs typeface="Calibri" panose="020F0502020204030204" pitchFamily="34" charset="0"/>
              </a:rPr>
              <a:t>place among Polish universities</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anose="020F0502020204030204" pitchFamily="34" charset="0"/>
              </a:rPr>
              <a:t>Natural </a:t>
            </a:r>
            <a:r>
              <a:rPr lang="pl-PL" altLang="pl-PL" sz="1600" b="1" dirty="0" err="1">
                <a:latin typeface="Calibri "/>
                <a:cs typeface="Calibri" panose="020F0502020204030204" pitchFamily="34" charset="0"/>
              </a:rPr>
              <a:t>Sciences</a:t>
            </a:r>
            <a:r>
              <a:rPr lang="pl-PL" altLang="pl-PL" sz="1600" dirty="0">
                <a:latin typeface="Calibri "/>
                <a:cs typeface="Calibri" panose="020F0502020204030204" pitchFamily="34" charset="0"/>
              </a:rPr>
              <a:t> – 39</a:t>
            </a:r>
            <a:r>
              <a:rPr lang="pl-PL" altLang="pl-PL" sz="1600" dirty="0">
                <a:latin typeface="Calibri" pitchFamily="34" charset="0"/>
                <a:cs typeface="Calibri" pitchFamily="34" charset="0"/>
              </a:rPr>
              <a:t>3</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4</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a:spcBef>
                <a:spcPts val="600"/>
              </a:spcBef>
              <a:buClr>
                <a:schemeClr val="bg1">
                  <a:lumMod val="75000"/>
                </a:schemeClr>
              </a:buClr>
            </a:pPr>
            <a:r>
              <a:rPr lang="pl-PL" altLang="pl-PL" sz="1600" dirty="0" err="1">
                <a:latin typeface="Calibri "/>
                <a:cs typeface="Calibri" pitchFamily="34" charset="0"/>
              </a:rPr>
              <a:t>Subjects</a:t>
            </a:r>
            <a:r>
              <a:rPr lang="pl-PL" altLang="pl-PL" sz="1600" dirty="0">
                <a:latin typeface="Calibri "/>
                <a:cs typeface="Calibri" panose="020F0502020204030204" pitchFamily="34" charset="0"/>
              </a:rPr>
              <a:t>:</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Mechanical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Electrical</a:t>
            </a:r>
            <a:r>
              <a:rPr lang="pl-PL" altLang="pl-PL" sz="1600" b="1" dirty="0">
                <a:latin typeface="Calibri "/>
                <a:cs typeface="Calibri" panose="020F0502020204030204" pitchFamily="34" charset="0"/>
              </a:rPr>
              <a:t> and </a:t>
            </a:r>
            <a:r>
              <a:rPr lang="pl-PL" altLang="pl-PL" sz="1600" b="1" dirty="0" err="1">
                <a:latin typeface="Calibri "/>
                <a:cs typeface="Calibri" panose="020F0502020204030204" pitchFamily="34" charset="0"/>
              </a:rPr>
              <a:t>Electronic</a:t>
            </a:r>
            <a:r>
              <a:rPr lang="pl-PL" altLang="pl-PL" sz="1600" b="1" dirty="0">
                <a:latin typeface="Calibri "/>
                <a:cs typeface="Calibri" panose="020F0502020204030204" pitchFamily="34" charset="0"/>
              </a:rPr>
              <a:t> Engineering</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Chemical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351-400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Computer</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and Information Systems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451-500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Material</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Mathematics</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351-400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Chemistry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501-550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Physics </a:t>
            </a:r>
            <a:r>
              <a:rPr lang="pl-PL" altLang="pl-PL" sz="1600" b="1" dirty="0">
                <a:latin typeface="Calibri "/>
                <a:cs typeface="Calibri" panose="020F0502020204030204" pitchFamily="34" charset="0"/>
              </a:rPr>
              <a:t>and</a:t>
            </a:r>
            <a:r>
              <a:rPr lang="en-US" altLang="pl-PL" sz="1600" b="1" dirty="0">
                <a:latin typeface="Calibri "/>
                <a:cs typeface="Calibri" panose="020F0502020204030204" pitchFamily="34" charset="0"/>
              </a:rPr>
              <a:t> Astronomy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pl-PL" sz="1600" dirty="0">
                <a:latin typeface="Calibri "/>
                <a:cs typeface="Calibri" panose="020F0502020204030204" pitchFamily="34" charset="0"/>
              </a:rPr>
              <a:t>401-450</a:t>
            </a:r>
            <a:endParaRPr lang="en-US" altLang="pl-PL" sz="16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192344" y="5722490"/>
            <a:ext cx="2582821" cy="688752"/>
          </a:xfrm>
          <a:prstGeom prst="rect">
            <a:avLst/>
          </a:prstGeom>
          <a:solidFill>
            <a:schemeClr val="bg1"/>
          </a:solidFill>
        </p:spPr>
      </p:pic>
    </p:spTree>
    <p:extLst>
      <p:ext uri="{BB962C8B-B14F-4D97-AF65-F5344CB8AC3E}">
        <p14:creationId xmlns:p14="http://schemas.microsoft.com/office/powerpoint/2010/main" val="2778038382"/>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81120" cy="105273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Key</a:t>
            </a: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strategic</a:t>
            </a: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 </a:t>
            </a:r>
            <a:r>
              <a:rPr lang="pl-PL" altLang="pl-PL" sz="3200" b="1" kern="1200" dirty="0">
                <a:solidFill>
                  <a:srgbClr val="B11D09"/>
                </a:solidFill>
                <a:latin typeface="Calibri" pitchFamily="34" charset="0"/>
                <a:cs typeface="Calibri" pitchFamily="34" charset="0"/>
              </a:rPr>
              <a:t>a</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reas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t>
            </a:r>
            <a:br>
              <a:rPr lang="pl-PL" altLang="pl-PL" sz="2400" b="0" dirty="0">
                <a:solidFill>
                  <a:schemeClr val="tx1"/>
                </a:solidFill>
                <a:latin typeface="Calibri  "/>
                <a:cs typeface="Calibri" pitchFamily="34" charset="0"/>
              </a:rPr>
            </a:br>
            <a:r>
              <a:rPr lang="en-US" altLang="pl-PL" sz="2400" b="0" dirty="0">
                <a:solidFill>
                  <a:schemeClr val="tx1"/>
                </a:solidFill>
                <a:latin typeface="Calibri  "/>
                <a:cs typeface="Calibri" pitchFamily="34" charset="0"/>
              </a:rPr>
              <a:t>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EC0C3D92-1190-4586-4A45-81F139B5B4AE}"/>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err="1"/>
              <a:t>Education</a:t>
            </a:r>
            <a:endParaRPr lang="pl-PL" dirty="0"/>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Grp="1" noChangeArrowheads="1"/>
          </p:cNvSpPr>
          <p:nvPr>
            <p:ph type="title" idx="4294967295"/>
          </p:nvPr>
        </p:nvSpPr>
        <p:spPr bwMode="auto">
          <a:xfrm>
            <a:off x="1271461" y="-81451"/>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 uri="{C183D7F6-B498-43B3-948B-1728B52AA6E4}">
                <adec:decorative xmlns:adec="http://schemas.microsoft.com/office/drawing/2017/decorative" val="1"/>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 uri="{C183D7F6-B498-43B3-948B-1728B52AA6E4}">
                <adec:decorative xmlns:adec="http://schemas.microsoft.com/office/drawing/2017/decorative" val="1"/>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 uri="{C183D7F6-B498-43B3-948B-1728B52AA6E4}">
                <adec:decorative xmlns:adec="http://schemas.microsoft.com/office/drawing/2017/decorative" val="1"/>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Grp="1" noChangeArrowheads="1"/>
          </p:cNvSpPr>
          <p:nvPr>
            <p:ph type="title" idx="4294967295"/>
          </p:nvPr>
        </p:nvSpPr>
        <p:spPr bwMode="auto">
          <a:xfrm>
            <a:off x="1059010" y="0"/>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14 </a:t>
            </a: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Centre for</a:t>
            </a:r>
            <a:r>
              <a:rPr lang="pl-PL" dirty="0">
                <a:latin typeface="Calibri "/>
                <a:ea typeface="Calibri"/>
                <a:cs typeface="Calibri"/>
                <a:sym typeface="Calibri"/>
              </a:rPr>
              <a:t> </a:t>
            </a:r>
            <a:r>
              <a:rPr lang="en-US" dirty="0">
                <a:latin typeface="Calibri "/>
                <a:ea typeface="Calibri"/>
                <a:cs typeface="Calibri"/>
                <a:sym typeface="Calibri"/>
              </a:rPr>
              <a:t>Networking and Supercomputing</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 uri="{C183D7F6-B498-43B3-948B-1728B52AA6E4}">
                <adec:decorative xmlns:adec="http://schemas.microsoft.com/office/drawing/2017/decorative" val="1"/>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 uri="{C183D7F6-B498-43B3-948B-1728B52AA6E4}">
                <adec:decorative xmlns:adec="http://schemas.microsoft.com/office/drawing/2017/decorative" val="1"/>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 uri="{C183D7F6-B498-43B3-948B-1728B52AA6E4}">
                <adec:decorative xmlns:adec="http://schemas.microsoft.com/office/drawing/2017/decorative" val="1"/>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31227"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11537"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 uri="{C183D7F6-B498-43B3-948B-1728B52AA6E4}">
                <adec:decorative xmlns:adec="http://schemas.microsoft.com/office/drawing/2017/decorative" val="1"/>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 uri="{C183D7F6-B498-43B3-948B-1728B52AA6E4}">
                <adec:decorative xmlns:adec="http://schemas.microsoft.com/office/drawing/2017/decorative" val="1"/>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Grp="1" noChangeArrowheads="1"/>
          </p:cNvSpPr>
          <p:nvPr>
            <p:ph type="title" idx="4294967295"/>
          </p:nvPr>
        </p:nvSpPr>
        <p:spPr bwMode="auto">
          <a:xfrm>
            <a:off x="1271465" y="0"/>
            <a:ext cx="8065592" cy="107141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Doctoral</a:t>
            </a:r>
            <a:r>
              <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school</a:t>
            </a: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Grp="1" noChangeArrowheads="1"/>
          </p:cNvSpPr>
          <p:nvPr>
            <p:ph type="title" idx="4294967295"/>
          </p:nvPr>
        </p:nvSpPr>
        <p:spPr bwMode="auto">
          <a:xfrm>
            <a:off x="1272161" y="0"/>
            <a:ext cx="8064896"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75000"/>
                </a:schemeClr>
              </a:buClr>
              <a:defRPr/>
            </a:pP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 uri="{C183D7F6-B498-43B3-948B-1728B52AA6E4}">
                <adec:decorative xmlns:adec="http://schemas.microsoft.com/office/drawing/2017/decorative" val="1"/>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 uri="{C183D7F6-B498-43B3-948B-1728B52AA6E4}">
                <adec:decorative xmlns:adec="http://schemas.microsoft.com/office/drawing/2017/decorative" val="1"/>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 uri="{C183D7F6-B498-43B3-948B-1728B52AA6E4}">
                <adec:decorative xmlns:adec="http://schemas.microsoft.com/office/drawing/2017/decorative" val="1"/>
              </a:ext>
            </a:extLst>
          </p:cNvPr>
          <p:cNvCxnSpPr>
            <a:cxnSpLocks/>
          </p:cNvCxnSpPr>
          <p:nvPr/>
        </p:nvCxnSpPr>
        <p:spPr>
          <a:xfrm flipH="1">
            <a:off x="7019590" y="2060848"/>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 uri="{C183D7F6-B498-43B3-948B-1728B52AA6E4}">
                <adec:decorative xmlns:adec="http://schemas.microsoft.com/office/drawing/2017/decorative" val="1"/>
              </a:ext>
            </a:extLst>
          </p:cNvPr>
          <p:cNvCxnSpPr>
            <a:cxnSpLocks/>
          </p:cNvCxnSpPr>
          <p:nvPr/>
        </p:nvCxnSpPr>
        <p:spPr>
          <a:xfrm flipH="1">
            <a:off x="6999339" y="486916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 uri="{C183D7F6-B498-43B3-948B-1728B52AA6E4}">
                <adec:decorative xmlns:adec="http://schemas.microsoft.com/office/drawing/2017/decorative" val="1"/>
              </a:ext>
            </a:extLst>
          </p:cNvPr>
          <p:cNvCxnSpPr>
            <a:cxnSpLocks/>
          </p:cNvCxnSpPr>
          <p:nvPr/>
        </p:nvCxnSpPr>
        <p:spPr>
          <a:xfrm flipH="1">
            <a:off x="6999339" y="4120763"/>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 uri="{C183D7F6-B498-43B3-948B-1728B52AA6E4}">
                <adec:decorative xmlns:adec="http://schemas.microsoft.com/office/drawing/2017/decorative" val="1"/>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 uri="{C183D7F6-B498-43B3-948B-1728B52AA6E4}">
                <adec:decorative xmlns:adec="http://schemas.microsoft.com/office/drawing/2017/decorative" val="1"/>
              </a:ext>
            </a:extLst>
          </p:cNvPr>
          <p:cNvCxnSpPr>
            <a:cxnSpLocks/>
          </p:cNvCxnSpPr>
          <p:nvPr/>
        </p:nvCxnSpPr>
        <p:spPr>
          <a:xfrm flipH="1">
            <a:off x="6999339" y="285293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Grp="1" noChangeArrowheads="1"/>
          </p:cNvSpPr>
          <p:nvPr>
            <p:ph type="title" idx="4294967295"/>
          </p:nvPr>
        </p:nvSpPr>
        <p:spPr bwMode="auto">
          <a:xfrm>
            <a:off x="1271464" y="0"/>
            <a:ext cx="7416824" cy="108347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HR Excellence in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 uri="{C183D7F6-B498-43B3-948B-1728B52AA6E4}">
                <adec:decorative xmlns:adec="http://schemas.microsoft.com/office/drawing/2017/decorative" val="1"/>
              </a:ext>
            </a:extLst>
          </p:cNvPr>
          <p:cNvSpPr/>
          <p:nvPr/>
        </p:nvSpPr>
        <p:spPr>
          <a:xfrm flipV="1">
            <a:off x="852004" y="3757922"/>
            <a:ext cx="11339996" cy="310538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 University Network for Innovation, Technology and Engineering. In October 2025, the Rector of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was appointed Vice President of the alliance.</a:t>
            </a:r>
            <a:endParaRPr lang="pl-PL" altLang="pl-PL" sz="20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on continuous improvement of the teaching process, development of joint research projects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a flexible study path</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7048" y="3933056"/>
            <a:ext cx="4262264" cy="2429928"/>
          </a:xfrm>
          <a:prstGeom prst="rect">
            <a:avLst/>
          </a:prstGeom>
        </p:spPr>
      </p:pic>
      <p:sp>
        <p:nvSpPr>
          <p:cNvPr id="3" name="Text Box 1"/>
          <p:cNvSpPr txBox="1">
            <a:spLocks noGrp="1" noChangeArrowheads="1"/>
          </p:cNvSpPr>
          <p:nvPr>
            <p:ph type="title" idx="4294967295"/>
          </p:nvPr>
        </p:nvSpPr>
        <p:spPr bwMode="auto">
          <a:xfrm>
            <a:off x="1271464" y="-1"/>
            <a:ext cx="9324850" cy="130126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Wrocław</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Tech </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i</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n „Unite!”</a:t>
            </a:r>
          </a:p>
        </p:txBody>
      </p:sp>
      <p:pic>
        <p:nvPicPr>
          <p:cNvPr id="5" name="Obraz 4">
            <a:extLst>
              <a:ext uri="{FF2B5EF4-FFF2-40B4-BE49-F238E27FC236}">
                <a16:creationId xmlns:a16="http://schemas.microsoft.com/office/drawing/2014/main" id="{609B05ED-A4F8-4A72-8302-04E320BCB6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879976" y="3757923"/>
            <a:ext cx="6006924" cy="3073205"/>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F2C70A1-BD6A-5103-4B65-F426CC7DC5EC}"/>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altLang="pl-PL" b="1" cap="all" dirty="0">
                <a:solidFill>
                  <a:schemeClr val="bg1"/>
                </a:solidFill>
                <a:cs typeface="Calibri" pitchFamily="34" charset="0"/>
              </a:rPr>
              <a:t>International </a:t>
            </a:r>
            <a:r>
              <a:rPr lang="pl-PL" altLang="pl-PL" b="1" cap="all" dirty="0" err="1">
                <a:solidFill>
                  <a:schemeClr val="bg1"/>
                </a:solidFill>
                <a:cs typeface="Calibri" pitchFamily="34" charset="0"/>
              </a:rPr>
              <a:t>cooperation</a:t>
            </a:r>
            <a:endParaRPr lang="pl-PL" altLang="pl-PL" b="1" cap="all" dirty="0"/>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a:extLst>
              <a:ext uri="{FF2B5EF4-FFF2-40B4-BE49-F238E27FC236}">
                <a16:creationId xmlns:a16="http://schemas.microsoft.com/office/drawing/2014/main" id="{5236C980-6E6C-443A-9FF2-5E473BF95923}"/>
              </a:ext>
            </a:extLst>
          </p:cNvPr>
          <p:cNvSpPr txBox="1">
            <a:spLocks noGrp="1" noChangeArrowheads="1"/>
          </p:cNvSpPr>
          <p:nvPr>
            <p:ph type="title" idx="4294967295"/>
          </p:nvPr>
        </p:nvSpPr>
        <p:spPr bwMode="auto">
          <a:xfrm>
            <a:off x="1271464" y="-99392"/>
            <a:ext cx="7776864" cy="118189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Current</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international</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agreements</a:t>
            </a:r>
            <a:endPar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endParaRPr>
          </a:p>
        </p:txBody>
      </p:sp>
      <p:pic>
        <p:nvPicPr>
          <p:cNvPr id="8" name="Obraz 7">
            <a:extLst>
              <a:ext uri="{FF2B5EF4-FFF2-40B4-BE49-F238E27FC236}">
                <a16:creationId xmlns:a16="http://schemas.microsoft.com/office/drawing/2014/main" id="{8A0DB881-7FF6-4AC2-A0AE-2878D16D1B19}"/>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
        <p:nvSpPr>
          <p:cNvPr id="2" name="Sześciokąt 1">
            <a:extLst>
              <a:ext uri="{FF2B5EF4-FFF2-40B4-BE49-F238E27FC236}">
                <a16:creationId xmlns:a16="http://schemas.microsoft.com/office/drawing/2014/main" id="{DB407FA2-D6A6-FCEB-285C-A953E7621477}"/>
              </a:ext>
            </a:extLst>
          </p:cNvPr>
          <p:cNvSpPr/>
          <p:nvPr/>
        </p:nvSpPr>
        <p:spPr>
          <a:xfrm>
            <a:off x="3071664" y="3933056"/>
            <a:ext cx="2880320" cy="2460754"/>
          </a:xfrm>
          <a:prstGeom prst="hexagon">
            <a:avLst/>
          </a:prstGeom>
          <a:solidFill>
            <a:schemeClr val="bg1">
              <a:lumMod val="65000"/>
            </a:schemeClr>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1800" b="1" i="0" u="none" strike="noStrike" dirty="0">
              <a:solidFill>
                <a:schemeClr val="tx1">
                  <a:lumMod val="85000"/>
                  <a:lumOff val="15000"/>
                </a:schemeClr>
              </a:solidFill>
              <a:effectLst/>
              <a:latin typeface="Calibri "/>
            </a:endParaRPr>
          </a:p>
          <a:p>
            <a:pPr algn="ctr"/>
            <a:r>
              <a:rPr lang="en-US" sz="2400" b="1" i="0" u="none" strike="noStrike" dirty="0">
                <a:solidFill>
                  <a:schemeClr val="tx1">
                    <a:lumMod val="85000"/>
                    <a:lumOff val="15000"/>
                  </a:schemeClr>
                </a:solidFill>
                <a:effectLst/>
                <a:latin typeface="Calibri "/>
              </a:rPr>
              <a:t>Bilateral cooperation</a:t>
            </a:r>
            <a:br>
              <a:rPr lang="en-US" sz="2400" b="1" i="0" u="none" strike="noStrike" dirty="0">
                <a:solidFill>
                  <a:schemeClr val="tx1">
                    <a:lumMod val="85000"/>
                    <a:lumOff val="15000"/>
                  </a:schemeClr>
                </a:solidFill>
                <a:effectLst/>
                <a:latin typeface="Calibri "/>
              </a:rPr>
            </a:br>
            <a:r>
              <a:rPr lang="en-US" sz="2400" b="1" i="0" u="none" strike="noStrike" dirty="0">
                <a:solidFill>
                  <a:schemeClr val="tx1">
                    <a:lumMod val="85000"/>
                    <a:lumOff val="15000"/>
                  </a:schemeClr>
                </a:solidFill>
                <a:effectLst/>
                <a:latin typeface="Calibri "/>
              </a:rPr>
              <a:t>196 </a:t>
            </a:r>
            <a:r>
              <a:rPr lang="en-US" sz="2400" b="0" i="0" u="none" strike="noStrike" dirty="0">
                <a:solidFill>
                  <a:schemeClr val="tx1">
                    <a:lumMod val="85000"/>
                    <a:lumOff val="15000"/>
                  </a:schemeClr>
                </a:solidFill>
                <a:effectLst/>
                <a:latin typeface="Calibri "/>
              </a:rPr>
              <a:t>partners </a:t>
            </a:r>
            <a:br>
              <a:rPr lang="pl-PL" sz="2400" b="0" i="0" u="none" strike="noStrike" dirty="0">
                <a:solidFill>
                  <a:schemeClr val="tx1">
                    <a:lumMod val="85000"/>
                    <a:lumOff val="15000"/>
                  </a:schemeClr>
                </a:solidFill>
                <a:effectLst/>
                <a:latin typeface="Calibri "/>
              </a:rPr>
            </a:br>
            <a:r>
              <a:rPr lang="en-US" sz="2000" b="0" i="0" u="none" strike="noStrike" dirty="0">
                <a:solidFill>
                  <a:schemeClr val="tx1">
                    <a:lumMod val="85000"/>
                    <a:lumOff val="15000"/>
                  </a:schemeClr>
                </a:solidFill>
                <a:effectLst/>
                <a:latin typeface="Calibri "/>
              </a:rPr>
              <a:t>from </a:t>
            </a:r>
            <a:r>
              <a:rPr lang="en-US" sz="2000" b="1" i="0" u="none" strike="noStrike" dirty="0">
                <a:solidFill>
                  <a:schemeClr val="tx1">
                    <a:lumMod val="85000"/>
                    <a:lumOff val="15000"/>
                  </a:schemeClr>
                </a:solidFill>
                <a:effectLst/>
                <a:latin typeface="Calibri "/>
              </a:rPr>
              <a:t>45 </a:t>
            </a:r>
            <a:r>
              <a:rPr lang="en-US" sz="2000" b="0" i="0" u="none" strike="noStrike" dirty="0">
                <a:solidFill>
                  <a:schemeClr val="tx1">
                    <a:lumMod val="85000"/>
                    <a:lumOff val="15000"/>
                  </a:schemeClr>
                </a:solidFill>
                <a:effectLst/>
                <a:latin typeface="Calibri "/>
              </a:rPr>
              <a:t>countries</a:t>
            </a:r>
            <a:endParaRPr lang="pl-PL" sz="2000" b="0" i="0" u="none" strike="noStrike" dirty="0">
              <a:solidFill>
                <a:schemeClr val="tx1">
                  <a:lumMod val="85000"/>
                  <a:lumOff val="15000"/>
                </a:schemeClr>
              </a:solidFill>
              <a:effectLst/>
              <a:latin typeface="Calibri "/>
            </a:endParaRPr>
          </a:p>
          <a:p>
            <a:pPr algn="ctr"/>
            <a:endParaRPr lang="pl-PL" dirty="0">
              <a:solidFill>
                <a:schemeClr val="tx1">
                  <a:lumMod val="85000"/>
                  <a:lumOff val="15000"/>
                </a:schemeClr>
              </a:solidFill>
              <a:latin typeface="Calibri "/>
            </a:endParaRPr>
          </a:p>
        </p:txBody>
      </p:sp>
      <p:sp>
        <p:nvSpPr>
          <p:cNvPr id="3" name="Sześciokąt 2">
            <a:extLst>
              <a:ext uri="{FF2B5EF4-FFF2-40B4-BE49-F238E27FC236}">
                <a16:creationId xmlns:a16="http://schemas.microsoft.com/office/drawing/2014/main" id="{F28415A9-05EB-5838-A25B-E6F07AC05565}"/>
              </a:ext>
            </a:extLst>
          </p:cNvPr>
          <p:cNvSpPr/>
          <p:nvPr/>
        </p:nvSpPr>
        <p:spPr>
          <a:xfrm>
            <a:off x="1290801" y="1310112"/>
            <a:ext cx="2484438" cy="2312071"/>
          </a:xfrm>
          <a:prstGeom prst="hexagon">
            <a:avLst/>
          </a:prstGeom>
          <a:solidFill>
            <a:schemeClr val="bg1">
              <a:lumMod val="65000"/>
            </a:schemeClr>
          </a:solidFill>
          <a:ln>
            <a:noFill/>
          </a:ln>
          <a:effectLst/>
          <a:scene3d>
            <a:camera prst="orthographicFront" fov="0">
              <a:rot lat="0" lon="0" rev="0"/>
            </a:camera>
            <a:lightRig rig="glow" dir="t">
              <a:rot lat="0" lon="0" rev="4800000"/>
            </a:lightRig>
          </a:scene3d>
        </p:spPr>
        <p:style>
          <a:lnRef idx="0">
            <a:schemeClr val="dk1"/>
          </a:lnRef>
          <a:fillRef idx="3">
            <a:schemeClr val="dk1"/>
          </a:fillRef>
          <a:effectRef idx="3">
            <a:schemeClr val="dk1"/>
          </a:effectRef>
          <a:fontRef idx="minor">
            <a:schemeClr val="lt1"/>
          </a:fontRef>
        </p:style>
        <p:txBody>
          <a:bodyPr rtlCol="0" anchor="ctr"/>
          <a:lstStyle/>
          <a:p>
            <a:pPr algn="ctr"/>
            <a:endParaRPr lang="pl-PL" sz="1800" b="1" i="0" u="none" strike="noStrike" dirty="0">
              <a:solidFill>
                <a:schemeClr val="tx1">
                  <a:lumMod val="85000"/>
                  <a:lumOff val="15000"/>
                </a:schemeClr>
              </a:solidFill>
              <a:effectLst/>
              <a:latin typeface="Calibri "/>
            </a:endParaRPr>
          </a:p>
          <a:p>
            <a:pPr algn="ctr"/>
            <a:r>
              <a:rPr lang="pl-PL" sz="2400" b="1" dirty="0">
                <a:solidFill>
                  <a:schemeClr val="tx1">
                    <a:lumMod val="85000"/>
                    <a:lumOff val="15000"/>
                  </a:schemeClr>
                </a:solidFill>
                <a:latin typeface="Calibri "/>
              </a:rPr>
              <a:t>S</a:t>
            </a:r>
            <a:r>
              <a:rPr lang="en-US" sz="2400" b="1" i="0" u="none" strike="noStrike" dirty="0" err="1">
                <a:solidFill>
                  <a:schemeClr val="tx1">
                    <a:lumMod val="85000"/>
                    <a:lumOff val="15000"/>
                  </a:schemeClr>
                </a:solidFill>
                <a:effectLst/>
                <a:latin typeface="Calibri "/>
              </a:rPr>
              <a:t>tudent</a:t>
            </a:r>
            <a:r>
              <a:rPr lang="en-US" sz="2400" b="1" i="0" u="none" strike="noStrike" dirty="0">
                <a:solidFill>
                  <a:schemeClr val="tx1">
                    <a:lumMod val="85000"/>
                    <a:lumOff val="15000"/>
                  </a:schemeClr>
                </a:solidFill>
                <a:effectLst/>
                <a:latin typeface="Calibri "/>
              </a:rPr>
              <a:t> exchange</a:t>
            </a:r>
            <a:br>
              <a:rPr lang="en-US" sz="2400" b="1" i="0" u="none" strike="noStrike" dirty="0">
                <a:solidFill>
                  <a:schemeClr val="tx1">
                    <a:lumMod val="85000"/>
                    <a:lumOff val="15000"/>
                  </a:schemeClr>
                </a:solidFill>
                <a:effectLst/>
                <a:latin typeface="Calibri "/>
              </a:rPr>
            </a:br>
            <a:r>
              <a:rPr lang="pl-PL" sz="2400" b="1" dirty="0">
                <a:solidFill>
                  <a:schemeClr val="tx1">
                    <a:lumMod val="85000"/>
                    <a:lumOff val="15000"/>
                  </a:schemeClr>
                </a:solidFill>
                <a:latin typeface="Calibri "/>
              </a:rPr>
              <a:t>26</a:t>
            </a:r>
            <a:r>
              <a:rPr lang="en-US" sz="2400" b="1" i="0" u="none" strike="noStrike" dirty="0">
                <a:solidFill>
                  <a:schemeClr val="tx1">
                    <a:lumMod val="85000"/>
                    <a:lumOff val="15000"/>
                  </a:schemeClr>
                </a:solidFill>
                <a:effectLst/>
                <a:latin typeface="Calibri "/>
              </a:rPr>
              <a:t> </a:t>
            </a:r>
            <a:r>
              <a:rPr lang="en-US" sz="2400" b="0" i="0" u="none" strike="noStrike" dirty="0">
                <a:solidFill>
                  <a:schemeClr val="tx1">
                    <a:lumMod val="85000"/>
                    <a:lumOff val="15000"/>
                  </a:schemeClr>
                </a:solidFill>
                <a:effectLst/>
                <a:latin typeface="Calibri "/>
              </a:rPr>
              <a:t>partners </a:t>
            </a:r>
            <a:br>
              <a:rPr lang="pl-PL" sz="2400" b="0" i="0" u="none" strike="noStrike" dirty="0">
                <a:solidFill>
                  <a:schemeClr val="tx1">
                    <a:lumMod val="85000"/>
                    <a:lumOff val="15000"/>
                  </a:schemeClr>
                </a:solidFill>
                <a:effectLst/>
                <a:latin typeface="Calibri "/>
              </a:rPr>
            </a:br>
            <a:r>
              <a:rPr lang="en-US" sz="2400" b="0" i="0" u="none" strike="noStrike" dirty="0">
                <a:solidFill>
                  <a:schemeClr val="tx1">
                    <a:lumMod val="85000"/>
                    <a:lumOff val="15000"/>
                  </a:schemeClr>
                </a:solidFill>
                <a:effectLst/>
                <a:latin typeface="Calibri "/>
              </a:rPr>
              <a:t>from </a:t>
            </a:r>
            <a:r>
              <a:rPr lang="pl-PL" sz="2400" b="1" dirty="0">
                <a:solidFill>
                  <a:schemeClr val="tx1">
                    <a:lumMod val="85000"/>
                    <a:lumOff val="15000"/>
                  </a:schemeClr>
                </a:solidFill>
                <a:latin typeface="Calibri "/>
              </a:rPr>
              <a:t>16</a:t>
            </a:r>
            <a:r>
              <a:rPr lang="en-US" sz="2400" b="1" i="0" u="none" strike="noStrike" dirty="0">
                <a:solidFill>
                  <a:schemeClr val="tx1">
                    <a:lumMod val="85000"/>
                    <a:lumOff val="15000"/>
                  </a:schemeClr>
                </a:solidFill>
                <a:effectLst/>
                <a:latin typeface="Calibri "/>
              </a:rPr>
              <a:t> </a:t>
            </a:r>
            <a:r>
              <a:rPr lang="en-US" sz="2400" b="0" i="0" u="none" strike="noStrike" dirty="0">
                <a:solidFill>
                  <a:schemeClr val="tx1">
                    <a:lumMod val="85000"/>
                    <a:lumOff val="15000"/>
                  </a:schemeClr>
                </a:solidFill>
                <a:effectLst/>
                <a:latin typeface="Calibri "/>
              </a:rPr>
              <a:t>countries</a:t>
            </a:r>
            <a:endParaRPr lang="pl-PL" sz="2400" b="0" i="0" u="none" strike="noStrike" dirty="0">
              <a:solidFill>
                <a:schemeClr val="tx1">
                  <a:lumMod val="85000"/>
                  <a:lumOff val="15000"/>
                </a:schemeClr>
              </a:solidFill>
              <a:effectLst/>
              <a:latin typeface="Calibri "/>
            </a:endParaRPr>
          </a:p>
          <a:p>
            <a:pPr algn="ctr"/>
            <a:endParaRPr lang="pl-PL" dirty="0">
              <a:solidFill>
                <a:schemeClr val="tx1">
                  <a:lumMod val="85000"/>
                  <a:lumOff val="15000"/>
                </a:schemeClr>
              </a:solidFill>
              <a:latin typeface="Calibri "/>
            </a:endParaRPr>
          </a:p>
        </p:txBody>
      </p:sp>
      <p:sp>
        <p:nvSpPr>
          <p:cNvPr id="4" name="Sześciokąt 3">
            <a:extLst>
              <a:ext uri="{FF2B5EF4-FFF2-40B4-BE49-F238E27FC236}">
                <a16:creationId xmlns:a16="http://schemas.microsoft.com/office/drawing/2014/main" id="{9191B43E-CD18-E7A5-FC88-B1B7F73B7B33}"/>
              </a:ext>
            </a:extLst>
          </p:cNvPr>
          <p:cNvSpPr/>
          <p:nvPr/>
        </p:nvSpPr>
        <p:spPr>
          <a:xfrm>
            <a:off x="5087888" y="1336279"/>
            <a:ext cx="2556446" cy="2285905"/>
          </a:xfrm>
          <a:prstGeom prst="hexagon">
            <a:avLst>
              <a:gd name="adj" fmla="val 22551"/>
              <a:gd name="vf" fmla="val 115470"/>
            </a:avLst>
          </a:prstGeom>
          <a:solidFill>
            <a:schemeClr val="bg1">
              <a:lumMod val="85000"/>
            </a:schemeClr>
          </a:solidFill>
          <a:ln/>
          <a:effectLst/>
          <a:scene3d>
            <a:camera prst="orthographicFront" fov="0">
              <a:rot lat="0" lon="0" rev="0"/>
            </a:camera>
            <a:lightRig rig="glow" dir="t">
              <a:rot lat="0" lon="0" rev="4800000"/>
            </a:lightRig>
          </a:scene3d>
          <a:sp3d prstMaterial="powder">
            <a:contourClr>
              <a:schemeClr val="accent3"/>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1800" b="1" i="0" u="none" strike="noStrike" dirty="0">
              <a:solidFill>
                <a:schemeClr val="tx1">
                  <a:lumMod val="85000"/>
                  <a:lumOff val="15000"/>
                </a:schemeClr>
              </a:solidFill>
              <a:effectLst/>
              <a:latin typeface="Calibri "/>
            </a:endParaRPr>
          </a:p>
          <a:p>
            <a:pPr algn="ctr"/>
            <a:r>
              <a:rPr lang="pl-PL" sz="2400" b="1" dirty="0" err="1">
                <a:solidFill>
                  <a:schemeClr val="tx1">
                    <a:lumMod val="85000"/>
                    <a:lumOff val="15000"/>
                  </a:schemeClr>
                </a:solidFill>
                <a:latin typeface="Calibri "/>
              </a:rPr>
              <a:t>Double</a:t>
            </a:r>
            <a:r>
              <a:rPr lang="pl-PL" sz="2400" b="1" dirty="0">
                <a:solidFill>
                  <a:schemeClr val="tx1">
                    <a:lumMod val="85000"/>
                    <a:lumOff val="15000"/>
                  </a:schemeClr>
                </a:solidFill>
                <a:latin typeface="Calibri "/>
              </a:rPr>
              <a:t> </a:t>
            </a:r>
            <a:r>
              <a:rPr lang="pl-PL" sz="2400" b="1" dirty="0" err="1">
                <a:solidFill>
                  <a:schemeClr val="tx1">
                    <a:lumMod val="85000"/>
                    <a:lumOff val="15000"/>
                  </a:schemeClr>
                </a:solidFill>
                <a:latin typeface="Calibri "/>
              </a:rPr>
              <a:t>Degree</a:t>
            </a:r>
            <a:r>
              <a:rPr lang="pl-PL" sz="2400" b="1" dirty="0">
                <a:solidFill>
                  <a:schemeClr val="tx1">
                    <a:lumMod val="85000"/>
                    <a:lumOff val="15000"/>
                  </a:schemeClr>
                </a:solidFill>
                <a:latin typeface="Calibri "/>
              </a:rPr>
              <a:t> </a:t>
            </a:r>
            <a:br>
              <a:rPr lang="en-US" sz="2400" b="1" i="0" u="none" strike="noStrike" dirty="0">
                <a:solidFill>
                  <a:schemeClr val="tx1">
                    <a:lumMod val="85000"/>
                    <a:lumOff val="15000"/>
                  </a:schemeClr>
                </a:solidFill>
                <a:effectLst/>
                <a:latin typeface="Calibri "/>
              </a:rPr>
            </a:br>
            <a:r>
              <a:rPr lang="pl-PL" sz="2400" b="1" i="0" u="none" strike="noStrike" dirty="0">
                <a:solidFill>
                  <a:schemeClr val="tx1">
                    <a:lumMod val="85000"/>
                    <a:lumOff val="15000"/>
                  </a:schemeClr>
                </a:solidFill>
                <a:effectLst/>
                <a:latin typeface="Calibri "/>
              </a:rPr>
              <a:t>14</a:t>
            </a:r>
            <a:r>
              <a:rPr lang="en-US" sz="2400" b="1" i="0" u="none" strike="noStrike" dirty="0">
                <a:solidFill>
                  <a:schemeClr val="tx1">
                    <a:lumMod val="85000"/>
                    <a:lumOff val="15000"/>
                  </a:schemeClr>
                </a:solidFill>
                <a:effectLst/>
                <a:latin typeface="Calibri "/>
              </a:rPr>
              <a:t> </a:t>
            </a:r>
            <a:r>
              <a:rPr lang="en-US" sz="2400" b="0" i="0" u="none" strike="noStrike" dirty="0">
                <a:solidFill>
                  <a:schemeClr val="tx1">
                    <a:lumMod val="85000"/>
                    <a:lumOff val="15000"/>
                  </a:schemeClr>
                </a:solidFill>
                <a:effectLst/>
                <a:latin typeface="Calibri "/>
              </a:rPr>
              <a:t>partners </a:t>
            </a:r>
            <a:br>
              <a:rPr lang="pl-PL" sz="2400" b="0" i="0" u="none" strike="noStrike" dirty="0">
                <a:solidFill>
                  <a:schemeClr val="tx1">
                    <a:lumMod val="85000"/>
                    <a:lumOff val="15000"/>
                  </a:schemeClr>
                </a:solidFill>
                <a:effectLst/>
                <a:latin typeface="Calibri "/>
              </a:rPr>
            </a:br>
            <a:r>
              <a:rPr lang="en-US" sz="2400" b="0" i="0" u="none" strike="noStrike" dirty="0">
                <a:solidFill>
                  <a:schemeClr val="tx1">
                    <a:lumMod val="85000"/>
                    <a:lumOff val="15000"/>
                  </a:schemeClr>
                </a:solidFill>
                <a:effectLst/>
                <a:latin typeface="Calibri "/>
              </a:rPr>
              <a:t>from </a:t>
            </a:r>
            <a:r>
              <a:rPr lang="pl-PL" sz="2400" b="1" i="0" u="none" strike="noStrike" dirty="0">
                <a:solidFill>
                  <a:schemeClr val="tx1">
                    <a:lumMod val="85000"/>
                    <a:lumOff val="15000"/>
                  </a:schemeClr>
                </a:solidFill>
                <a:effectLst/>
                <a:latin typeface="Calibri "/>
              </a:rPr>
              <a:t>6</a:t>
            </a:r>
            <a:r>
              <a:rPr lang="en-US" sz="2400" b="1" i="0" u="none" strike="noStrike" dirty="0">
                <a:solidFill>
                  <a:schemeClr val="tx1">
                    <a:lumMod val="85000"/>
                    <a:lumOff val="15000"/>
                  </a:schemeClr>
                </a:solidFill>
                <a:effectLst/>
                <a:latin typeface="Calibri "/>
              </a:rPr>
              <a:t> </a:t>
            </a:r>
            <a:r>
              <a:rPr lang="en-US" sz="2400" b="0" i="0" u="none" strike="noStrike" dirty="0">
                <a:solidFill>
                  <a:schemeClr val="tx1">
                    <a:lumMod val="85000"/>
                    <a:lumOff val="15000"/>
                  </a:schemeClr>
                </a:solidFill>
                <a:effectLst/>
                <a:latin typeface="Calibri "/>
              </a:rPr>
              <a:t>countries</a:t>
            </a:r>
            <a:endParaRPr lang="pl-PL" sz="2400" b="0" i="0" u="none" strike="noStrike" dirty="0">
              <a:solidFill>
                <a:schemeClr val="tx1">
                  <a:lumMod val="85000"/>
                  <a:lumOff val="15000"/>
                </a:schemeClr>
              </a:solidFill>
              <a:effectLst/>
              <a:latin typeface="Calibri "/>
            </a:endParaRPr>
          </a:p>
          <a:p>
            <a:pPr algn="ctr"/>
            <a:endParaRPr lang="pl-PL" dirty="0">
              <a:solidFill>
                <a:schemeClr val="tx1">
                  <a:lumMod val="85000"/>
                  <a:lumOff val="15000"/>
                </a:schemeClr>
              </a:solidFill>
              <a:latin typeface="Calibri "/>
            </a:endParaRP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39385E93-963F-9B55-B49C-7C895EA751EA}"/>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en-US" altLang="pl-PL" b="1" cap="all" dirty="0">
                <a:solidFill>
                  <a:schemeClr val="bg1"/>
                </a:solidFill>
                <a:cs typeface="Calibri" pitchFamily="34" charset="0"/>
              </a:rPr>
              <a:t>WROCŁAW</a:t>
            </a:r>
            <a:r>
              <a:rPr lang="en-US" altLang="pl-PL" b="1" dirty="0">
                <a:cs typeface="Calibri" pitchFamily="34" charset="0"/>
              </a:rPr>
              <a:t> </a:t>
            </a:r>
            <a:r>
              <a:rPr lang="pl-PL" altLang="pl-PL" b="1" cap="all" dirty="0">
                <a:solidFill>
                  <a:schemeClr val="bg1"/>
                </a:solidFill>
                <a:cs typeface="Calibri" pitchFamily="34" charset="0"/>
              </a:rPr>
              <a:t>TECH </a:t>
            </a:r>
            <a:r>
              <a:rPr lang="en-US" altLang="pl-PL" b="1" cap="all" dirty="0">
                <a:solidFill>
                  <a:schemeClr val="bg1"/>
                </a:solidFill>
                <a:cs typeface="Calibri" pitchFamily="34" charset="0"/>
              </a:rPr>
              <a:t>FOR THE </a:t>
            </a:r>
            <a:r>
              <a:rPr lang="pl-PL" altLang="pl-PL" b="1" cap="all" dirty="0">
                <a:solidFill>
                  <a:schemeClr val="bg1"/>
                </a:solidFill>
                <a:cs typeface="Calibri" pitchFamily="34" charset="0"/>
              </a:rPr>
              <a:t>YOUTH</a:t>
            </a:r>
            <a:endParaRPr lang="pl-PL" altLang="pl-PL" b="1" cap="all" dirty="0"/>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noGrp="1"/>
          </p:cNvSpPr>
          <p:nvPr>
            <p:ph type="title" idx="4294967295"/>
          </p:nvPr>
        </p:nvSpPr>
        <p:spPr>
          <a:xfrm>
            <a:off x="1273052" y="0"/>
            <a:ext cx="6696743" cy="1268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Wrocław</a:t>
            </a: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University of Science </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and Technology for the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youth</a:t>
            </a:r>
            <a:endPar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
        <p:nvSpPr>
          <p:cNvPr id="3" name="Rectangle 3"/>
          <p:cNvSpPr>
            <a:spLocks noGrp="1"/>
          </p:cNvSpPr>
          <p:nvPr>
            <p:ph type="body" idx="1"/>
          </p:nvPr>
        </p:nvSpPr>
        <p:spPr>
          <a:xfrm>
            <a:off x="1258853" y="1340768"/>
            <a:ext cx="6710941" cy="3960440"/>
          </a:xfrm>
        </p:spPr>
        <p:txBody>
          <a:bodyPr>
            <a:noAutofit/>
          </a:bodyPr>
          <a:lstStyle/>
          <a:p>
            <a:pPr marL="285750" indent="-285750" defTabSz="540000">
              <a:spcBef>
                <a:spcPts val="600"/>
              </a:spcBef>
              <a:buClr>
                <a:schemeClr val="bg1">
                  <a:lumMod val="75000"/>
                </a:schemeClr>
              </a:buClr>
              <a:buFont typeface="Wingdings" panose="05000000000000000000" pitchFamily="2" charset="2"/>
              <a:buChar char="§"/>
            </a:pPr>
            <a:r>
              <a:rPr lang="en-US" altLang="pl-PL" sz="1800" dirty="0"/>
              <a:t>Open days </a:t>
            </a:r>
            <a:endParaRPr lang="pl-PL" altLang="pl-PL" sz="1800" dirty="0"/>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International Week</a:t>
            </a:r>
            <a:r>
              <a:rPr lang="pl-PL" altLang="pl-PL" sz="1800" dirty="0"/>
              <a:t> and </a:t>
            </a:r>
            <a:r>
              <a:rPr lang="pl-PL" altLang="pl-PL" sz="1800" dirty="0" err="1"/>
              <a:t>Summer</a:t>
            </a:r>
            <a:r>
              <a:rPr lang="pl-PL" altLang="pl-PL" sz="1800" dirty="0"/>
              <a:t> Schools</a:t>
            </a:r>
            <a:endParaRPr lang="en-US" altLang="pl-PL" sz="1800" dirty="0"/>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285750" indent="-28575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285750" indent="-28575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285750" indent="-28575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285750" indent="-28575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285750" indent="-28575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285750" indent="-285750" defTabSz="540000">
              <a:spcBef>
                <a:spcPts val="600"/>
              </a:spcBef>
              <a:buClr>
                <a:schemeClr val="bg1">
                  <a:lumMod val="75000"/>
                </a:schemeClr>
              </a:buClr>
              <a:buFont typeface="Wingdings" panose="05000000000000000000" pitchFamily="2" charset="2"/>
              <a:buChar char="§"/>
            </a:pPr>
            <a:r>
              <a:rPr lang="pl-PL" altLang="pl-PL" sz="1800" dirty="0" err="1"/>
              <a:t>PWr</a:t>
            </a:r>
            <a:r>
              <a:rPr lang="pl-PL" altLang="pl-PL" sz="1800" dirty="0"/>
              <a:t> Challenge</a:t>
            </a:r>
          </a:p>
          <a:p>
            <a:pPr marL="285750" indent="-285750" defTabSz="540000">
              <a:spcBef>
                <a:spcPts val="600"/>
              </a:spcBef>
              <a:buClr>
                <a:schemeClr val="bg1">
                  <a:lumMod val="75000"/>
                </a:schemeClr>
              </a:buClr>
              <a:buFont typeface="Wingdings" panose="05000000000000000000" pitchFamily="2" charset="2"/>
              <a:buChar char="§"/>
            </a:pPr>
            <a:r>
              <a:rPr lang="pl-PL" altLang="pl-PL" sz="1800" dirty="0" err="1"/>
              <a:t>Polytechnic</a:t>
            </a:r>
            <a:r>
              <a:rPr lang="pl-PL" altLang="pl-PL" sz="1800" dirty="0"/>
              <a:t> </a:t>
            </a:r>
            <a:r>
              <a:rPr lang="pl-PL" altLang="pl-PL" sz="1800" dirty="0" err="1"/>
              <a:t>Night</a:t>
            </a:r>
            <a:endParaRPr lang="pl-PL" altLang="pl-PL" sz="1800" dirty="0"/>
          </a:p>
          <a:p>
            <a:pPr marL="285750" indent="-285750" defTabSz="540000">
              <a:spcBef>
                <a:spcPts val="600"/>
              </a:spcBef>
              <a:buClr>
                <a:schemeClr val="bg1">
                  <a:lumMod val="75000"/>
                </a:schemeClr>
              </a:buClr>
              <a:buFont typeface="Wingdings" panose="05000000000000000000" pitchFamily="2" charset="2"/>
              <a:buChar char="§"/>
            </a:pPr>
            <a:r>
              <a:rPr lang="pl-PL" altLang="pl-PL" sz="1800" dirty="0"/>
              <a:t>Girls' </a:t>
            </a:r>
            <a:r>
              <a:rPr lang="pl-PL" altLang="pl-PL" sz="1800" dirty="0" err="1"/>
              <a:t>TechPower</a:t>
            </a:r>
            <a:endParaRPr lang="pl-PL" altLang="pl-PL" sz="1800" dirty="0"/>
          </a:p>
          <a:p>
            <a:pPr marL="285750" indent="-285750" defTabSz="540000">
              <a:spcBef>
                <a:spcPts val="600"/>
              </a:spcBef>
              <a:buClr>
                <a:srgbClr val="C00000"/>
              </a:buClr>
              <a:buFont typeface="Wingdings" panose="05000000000000000000" pitchFamily="2" charset="2"/>
              <a:buChar char="§"/>
            </a:pPr>
            <a:endParaRPr lang="pl-PL" altLang="pl-PL" sz="1800" dirty="0"/>
          </a:p>
          <a:p>
            <a:pPr marL="285750" indent="-285750" defTabSz="540000">
              <a:spcBef>
                <a:spcPts val="600"/>
              </a:spcBef>
              <a:buClr>
                <a:srgbClr val="C00000"/>
              </a:buClr>
              <a:buFont typeface="Wingdings" panose="05000000000000000000" pitchFamily="2" charset="2"/>
              <a:buChar char="§"/>
            </a:pPr>
            <a:endParaRPr lang="pl-PL" altLang="pl-PL" sz="1800" dirty="0"/>
          </a:p>
          <a:p>
            <a:pPr marL="285750" indent="-285750" defTabSz="540000">
              <a:spcBef>
                <a:spcPts val="600"/>
              </a:spcBef>
              <a:buClr>
                <a:srgbClr val="C00000"/>
              </a:buClr>
              <a:buFont typeface="Wingdings" panose="05000000000000000000" pitchFamily="2" charset="2"/>
              <a:buChar char="§"/>
            </a:pPr>
            <a:endParaRPr lang="en-US" altLang="pl-PL" sz="1800" dirty="0"/>
          </a:p>
          <a:p>
            <a:pPr marL="285750" indent="-285750" defTabSz="540000">
              <a:spcBef>
                <a:spcPts val="600"/>
              </a:spcBef>
              <a:buClr>
                <a:srgbClr val="C00000"/>
              </a:buClr>
              <a:buFont typeface="Wingdings" panose="05000000000000000000" pitchFamily="2" charset="2"/>
              <a:buChar char="§"/>
            </a:pPr>
            <a:r>
              <a:rPr lang="pl-PL" altLang="pl-PL" sz="1600" dirty="0">
                <a:latin typeface="Calibri"/>
                <a:cs typeface="Calibri"/>
              </a:rPr>
              <a:t> </a:t>
            </a:r>
            <a:endParaRPr lang="pl-PL" altLang="pl-PL" sz="1600" dirty="0">
              <a:cs typeface="Calibri"/>
            </a:endParaRPr>
          </a:p>
          <a:p>
            <a:pPr marL="285750" indent="-285750">
              <a:buClr>
                <a:schemeClr val="bg1">
                  <a:lumMod val="50000"/>
                </a:schemeClr>
              </a:buClr>
              <a:buFont typeface="Wingdings" panose="05000000000000000000" pitchFamily="2" charset="2"/>
              <a:buChar char="§"/>
            </a:pPr>
            <a:endParaRPr lang="pl-PL" altLang="pl-PL" sz="1600" dirty="0"/>
          </a:p>
          <a:p>
            <a:pPr marL="285750" indent="-285750">
              <a:buClr>
                <a:schemeClr val="bg1">
                  <a:lumMod val="50000"/>
                </a:schemeClr>
              </a:buClr>
              <a:buFont typeface="Wingdings" panose="05000000000000000000" pitchFamily="2" charset="2"/>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332656"/>
            <a:ext cx="5760640" cy="576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Student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Calibri" pitchFamily="34" charset="0"/>
              </a:rPr>
              <a:t>activities</a:t>
            </a:r>
            <a:endPar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227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LEM Wrocław Motorsport,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 NEWWAY</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30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a:t>
            </a:r>
            <a:r>
              <a:rPr lang="en-US" altLang="pl-PL" sz="2000" dirty="0" err="1">
                <a:cs typeface="Calibri" pitchFamily="34" charset="0"/>
              </a:rPr>
              <a:t>TuTech</a:t>
            </a:r>
            <a:r>
              <a:rPr lang="en-US" altLang="pl-PL" sz="2000" dirty="0">
                <a:cs typeface="Calibri" pitchFamily="34" charset="0"/>
              </a:rPr>
              <a:t>, Students for Students, 4S</a:t>
            </a:r>
            <a:r>
              <a:rPr lang="pl-PL" altLang="pl-PL" sz="2000" dirty="0">
                <a:cs typeface="Calibri" pitchFamily="34" charset="0"/>
              </a:rPr>
              <a:t> </a:t>
            </a:r>
            <a:r>
              <a:rPr lang="en-US" altLang="pl-PL" sz="2000" dirty="0">
                <a:cs typeface="Calibri" pitchFamily="34" charset="0"/>
              </a:rPr>
              <a:t>–</a:t>
            </a:r>
            <a:r>
              <a:rPr lang="pl-PL" altLang="pl-PL" sz="2000" dirty="0">
                <a:cs typeface="Calibri" pitchFamily="34" charset="0"/>
              </a:rPr>
              <a:t> </a:t>
            </a:r>
            <a:r>
              <a:rPr lang="en-US" altLang="pl-PL" sz="2000" dirty="0">
                <a:cs typeface="Calibri" pitchFamily="34" charset="0"/>
              </a:rPr>
              <a:t>Soft Skills Support Squad</a:t>
            </a:r>
            <a:endParaRPr lang="pl-PL" altLang="pl-PL" sz="2000" dirty="0">
              <a:cs typeface="Calibri" pitchFamily="34" charset="0"/>
            </a:endParaRPr>
          </a:p>
          <a:p>
            <a:pPr algn="just">
              <a:spcBef>
                <a:spcPts val="600"/>
              </a:spcBef>
              <a:spcAft>
                <a:spcPts val="600"/>
              </a:spcAft>
              <a:buClr>
                <a:schemeClr val="bg1">
                  <a:lumMod val="75000"/>
                </a:schemeClr>
              </a:buCl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1"/>
            <a:ext cx="8687990" cy="11247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 uri="{C183D7F6-B498-43B3-948B-1728B52AA6E4}">
                <adec:decorative xmlns:adec="http://schemas.microsoft.com/office/drawing/2017/decorative" val="1"/>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 uri="{C183D7F6-B498-43B3-948B-1728B52AA6E4}">
                <adec:decorative xmlns:adec="http://schemas.microsoft.com/office/drawing/2017/decorative" val="1"/>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 uri="{C183D7F6-B498-43B3-948B-1728B52AA6E4}">
                <adec:decorative xmlns:adec="http://schemas.microsoft.com/office/drawing/2017/decorative" val="1"/>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
        <p:nvSpPr>
          <p:cNvPr id="7" name="Tytuł 6">
            <a:extLst>
              <a:ext uri="{FF2B5EF4-FFF2-40B4-BE49-F238E27FC236}">
                <a16:creationId xmlns:a16="http://schemas.microsoft.com/office/drawing/2014/main" id="{5C8EE589-4EA3-8F23-89E6-39E9B21A969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RESEARCH AND INNOVATION</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26 499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24 639 </a:t>
            </a:r>
            <a:r>
              <a:rPr lang="en-GB" sz="2200" dirty="0"/>
              <a:t>publications in JCRI</a:t>
            </a:r>
            <a:r>
              <a:rPr lang="pl-PL" sz="2200" dirty="0"/>
              <a:t> </a:t>
            </a:r>
            <a:r>
              <a:rPr lang="en-GB" sz="2200" dirty="0"/>
              <a:t>indexed journals </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39</a:t>
            </a:r>
            <a:r>
              <a:rPr lang="pl-PL" sz="2200" b="1" dirty="0"/>
              <a:t> </a:t>
            </a:r>
            <a:r>
              <a:rPr lang="en-US" sz="2200" b="1" dirty="0"/>
              <a:t>570 </a:t>
            </a:r>
            <a:r>
              <a:rPr lang="en-US" sz="2200" dirty="0"/>
              <a:t>W</a:t>
            </a:r>
            <a:r>
              <a:rPr lang="pl-PL" sz="2200" dirty="0"/>
              <a:t>O</a:t>
            </a:r>
            <a:r>
              <a:rPr lang="en-US" sz="2200" dirty="0"/>
              <a:t>S indexed publications</a:t>
            </a:r>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6</a:t>
            </a:r>
            <a:r>
              <a:rPr lang="pl-PL" sz="2200" b="1" dirty="0"/>
              <a:t>5</a:t>
            </a:r>
            <a:r>
              <a:rPr lang="en-US" sz="2200" dirty="0"/>
              <a:t> </a:t>
            </a:r>
            <a:r>
              <a:rPr lang="pl-PL" sz="2200" dirty="0"/>
              <a:t>H</a:t>
            </a:r>
            <a:r>
              <a:rPr lang="en-US" sz="2200" dirty="0" err="1"/>
              <a:t>ighly</a:t>
            </a:r>
            <a:r>
              <a:rPr lang="en-US" sz="2200" dirty="0"/>
              <a:t> </a:t>
            </a:r>
            <a:r>
              <a:rPr lang="pl-PL" sz="2200" dirty="0"/>
              <a:t>C</a:t>
            </a:r>
            <a:r>
              <a:rPr lang="en-US" sz="2200" dirty="0" err="1"/>
              <a:t>ited</a:t>
            </a:r>
            <a:r>
              <a:rPr lang="en-US" sz="2200" dirty="0"/>
              <a:t> </a:t>
            </a:r>
            <a:r>
              <a:rPr lang="pl-PL" sz="2200" dirty="0"/>
              <a:t>P</a:t>
            </a:r>
            <a:r>
              <a:rPr lang="en-US" sz="2200" dirty="0"/>
              <a:t>apers</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6 353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2 855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099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20000"/>
              </a:lnSpc>
              <a:spcBef>
                <a:spcPct val="0"/>
              </a:spcBef>
              <a:spcAft>
                <a:spcPts val="1200"/>
              </a:spcAft>
              <a:buClr>
                <a:srgbClr val="A7190E"/>
              </a:buClr>
              <a:buSzTx/>
              <a:buFontTx/>
              <a:buNone/>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Scientific</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research</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results</a:t>
            </a:r>
            <a:endPar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 uri="{C183D7F6-B498-43B3-948B-1728B52AA6E4}">
                <adec:decorative xmlns:adec="http://schemas.microsoft.com/office/drawing/2017/decorative" val="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60648"/>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Information Technology, Data Science</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Artificial Intelligence</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(1/7)</a:t>
            </a:r>
            <a:endParaRPr kumimoji="0" lang="en-GB" altLang="pl-PL" sz="20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47831"/>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127448" y="11663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Innovative Materials </a:t>
            </a:r>
            <a:b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Advanced Manufacturing </a:t>
            </a:r>
            <a:r>
              <a:rPr kumimoji="0" lang="en-US" altLang="pl-PL" sz="2000" b="0"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 uri="{C183D7F6-B498-43B3-948B-1728B52AA6E4}">
                <adec:decorative xmlns:adec="http://schemas.microsoft.com/office/drawing/2017/decorative" val="1"/>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a:t>
            </a:r>
            <a:br>
              <a:rPr lang="pl-PL" sz="2000" dirty="0"/>
            </a:br>
            <a:r>
              <a:rPr lang="pl-PL" sz="2000" dirty="0"/>
              <a:t>-</a:t>
            </a:r>
            <a:r>
              <a:rPr lang="en-US" sz="2000" dirty="0"/>
              <a: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a:t>
            </a:r>
            <a:r>
              <a:rPr lang="pl-PL" sz="2000" dirty="0"/>
              <a:t> </a:t>
            </a:r>
            <a:r>
              <a:rPr lang="en-US" sz="2000" dirty="0"/>
              <a:t>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Sustainable</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Living</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Environment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(3/7)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30140" y="0"/>
            <a:ext cx="6552728"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Smart Cities and Future Society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(4/7)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9289032"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Health</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and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Medical</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(5/7)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Extreme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(6/7)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Basic Research for Technology </a:t>
            </a:r>
            <a:b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b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and Innovation</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(7/7)</a:t>
            </a:r>
            <a:endParaRPr kumimoji="0" lang="pl-PL" sz="2000" b="1" i="0" u="none" strike="noStrike" kern="1200" cap="none" spc="0" normalizeH="0" baseline="0" noProof="0" dirty="0">
              <a:ln>
                <a:noFill/>
              </a:ln>
              <a:solidFill>
                <a:srgbClr val="B40000"/>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2"/>
            <a:ext cx="6768752" cy="1124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Certified</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
        <p:nvSpPr>
          <p:cNvPr id="6" name="Tytuł 5">
            <a:extLst>
              <a:ext uri="{FF2B5EF4-FFF2-40B4-BE49-F238E27FC236}">
                <a16:creationId xmlns:a16="http://schemas.microsoft.com/office/drawing/2014/main" id="{EF2299FF-9A8C-D8C3-8CC8-02B1208DC17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INFRASTRUCTURE</a:t>
            </a:r>
          </a:p>
        </p:txBody>
      </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577</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420</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109</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464</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Grp="1" noChangeArrowheads="1"/>
          </p:cNvSpPr>
          <p:nvPr>
            <p:ph type="title" idx="4294967295"/>
          </p:nvPr>
        </p:nvSpPr>
        <p:spPr bwMode="auto">
          <a:xfrm>
            <a:off x="1271464" y="3"/>
            <a:ext cx="6048672" cy="105273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and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teaching</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facilities</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CC8CF28D-FAC7-4396-8C86-DD1BD6F49315}"/>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Grp="1" noChangeArrowheads="1"/>
          </p:cNvSpPr>
          <p:nvPr>
            <p:ph type="title" idx="4294967295"/>
          </p:nvPr>
        </p:nvSpPr>
        <p:spPr bwMode="auto">
          <a:xfrm>
            <a:off x="1271465" y="2"/>
            <a:ext cx="9396536" cy="126875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marL="0" marR="0" lvl="0" indent="0" algn="l" defTabSz="358775" rtl="0" eaLnBrk="0" fontAlgn="base" latinLnBrk="0" hangingPunct="0">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The </a:t>
            </a:r>
            <a:r>
              <a:rPr kumimoji="0" lang="en-US" sz="32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mn-cs"/>
              </a:rPr>
              <a:t>Wrocław</a:t>
            </a: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 University of  Science </a:t>
            </a:r>
            <a:b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b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and Technology Congress Centre </a:t>
            </a:r>
          </a:p>
        </p:txBody>
      </p:sp>
      <p:sp>
        <p:nvSpPr>
          <p:cNvPr id="3" name="Text Box 22"/>
          <p:cNvSpPr txBox="1">
            <a:spLocks noChangeArrowheads="1"/>
          </p:cNvSpPr>
          <p:nvPr/>
        </p:nvSpPr>
        <p:spPr bwMode="auto">
          <a:xfrm>
            <a:off x="1343472" y="2498084"/>
            <a:ext cx="6336704" cy="1723549"/>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234699" y="1268759"/>
            <a:ext cx="6810830" cy="98488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sz="1600" b="0" dirty="0">
                <a:latin typeface="Calibri" pitchFamily="34" charset="0"/>
                <a:cs typeface="Calibri" pitchFamily="34" charset="0"/>
              </a:rPr>
              <a:t>The Congress </a:t>
            </a:r>
            <a:r>
              <a:rPr lang="pl-PL" sz="1600" b="0" dirty="0">
                <a:latin typeface="Calibri" pitchFamily="34" charset="0"/>
                <a:cs typeface="Calibri" pitchFamily="34" charset="0"/>
              </a:rPr>
              <a:t>Centre</a:t>
            </a:r>
            <a:r>
              <a:rPr lang="en-US" sz="1600" b="0" dirty="0">
                <a:latin typeface="Calibri" pitchFamily="34" charset="0"/>
                <a:cs typeface="Calibri" pitchFamily="34" charset="0"/>
              </a:rPr>
              <a:t> comprises three conference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a total capacity of</a:t>
            </a:r>
            <a:r>
              <a:rPr lang="pl-PL" sz="1600" b="0" dirty="0">
                <a:latin typeface="Calibri" pitchFamily="34" charset="0"/>
                <a:cs typeface="Calibri" pitchFamily="34" charset="0"/>
              </a:rPr>
              <a:t> </a:t>
            </a:r>
            <a:r>
              <a:rPr lang="en-US" sz="1600" b="0" dirty="0">
                <a:latin typeface="Calibri" pitchFamily="34" charset="0"/>
                <a:cs typeface="Calibri" pitchFamily="34" charset="0"/>
              </a:rPr>
              <a:t>620 seats. The </a:t>
            </a:r>
            <a:r>
              <a:rPr lang="pl-PL" sz="1600" b="0" dirty="0" err="1">
                <a:latin typeface="Calibri" pitchFamily="34" charset="0"/>
                <a:cs typeface="Calibri" pitchFamily="34" charset="0"/>
              </a:rPr>
              <a:t>centre</a:t>
            </a:r>
            <a:r>
              <a:rPr lang="pl-PL" sz="1600" b="0" dirty="0">
                <a:latin typeface="Calibri" pitchFamily="34" charset="0"/>
                <a:cs typeface="Calibri" pitchFamily="34" charset="0"/>
              </a:rPr>
              <a:t> </a:t>
            </a:r>
            <a:r>
              <a:rPr lang="en-US" sz="1600" b="0" dirty="0">
                <a:latin typeface="Calibri" pitchFamily="34" charset="0"/>
                <a:cs typeface="Calibri" pitchFamily="34" charset="0"/>
              </a:rPr>
              <a:t>can be divided into modules in a theatre-style arrangement</a:t>
            </a:r>
            <a:r>
              <a:rPr lang="pl-PL" sz="1600" b="0" dirty="0">
                <a:latin typeface="Calibri" pitchFamily="34" charset="0"/>
                <a:cs typeface="Calibri" pitchFamily="34" charset="0"/>
              </a:rPr>
              <a:t>, </a:t>
            </a:r>
            <a:br>
              <a:rPr lang="pl-PL" sz="1600" b="0" dirty="0">
                <a:latin typeface="Calibri" pitchFamily="34" charset="0"/>
                <a:cs typeface="Calibri" pitchFamily="34" charset="0"/>
              </a:rPr>
            </a:br>
            <a:r>
              <a:rPr lang="en-US" sz="1600" b="0" dirty="0">
                <a:latin typeface="Calibri" pitchFamily="34" charset="0"/>
                <a:cs typeface="Calibri" pitchFamily="34" charset="0"/>
              </a:rPr>
              <a:t>in the following ways: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620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300 seats,  </a:t>
            </a:r>
            <a:r>
              <a:rPr lang="pl-PL" sz="1600" b="0" dirty="0">
                <a:latin typeface="Calibri" pitchFamily="34" charset="0"/>
                <a:cs typeface="Calibri" pitchFamily="34" charset="0"/>
              </a:rPr>
              <a:t>hall</a:t>
            </a:r>
            <a:r>
              <a:rPr lang="en-US" sz="1600" b="0" dirty="0">
                <a:latin typeface="Calibri" pitchFamily="34" charset="0"/>
                <a:cs typeface="Calibri" pitchFamily="34" charset="0"/>
              </a:rPr>
              <a:t> with 460 seats,  2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160 seats each</a:t>
            </a:r>
            <a:r>
              <a:rPr lang="pl-PL" sz="1600"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Wrocław Tech </a:t>
            </a:r>
            <a:r>
              <a:rPr kumimoji="0" lang="pl-PL" sz="3200" b="1" i="0" u="none" strike="noStrike" kern="1200" cap="none" spc="0" normalizeH="0" baseline="0" noProof="0" dirty="0" err="1">
                <a:ln>
                  <a:noFill/>
                </a:ln>
                <a:solidFill>
                  <a:srgbClr val="C00000"/>
                </a:solidFill>
                <a:effectLst/>
                <a:uLnTx/>
                <a:uFillTx/>
                <a:latin typeface="Calibri  "/>
                <a:ea typeface="Microsoft YaHei" pitchFamily="34" charset="-122"/>
                <a:cs typeface="+mn-cs"/>
              </a:rPr>
              <a:t>Strategy</a:t>
            </a: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 2023-2030</a:t>
            </a:r>
            <a:endParaRPr kumimoji="0" lang="en-GB" sz="3200" b="1" i="0" u="none" strike="noStrike" kern="1200" cap="none" spc="0" normalizeH="0" baseline="0" noProof="0" dirty="0">
              <a:ln>
                <a:noFill/>
              </a:ln>
              <a:solidFill>
                <a:srgbClr val="C00000"/>
              </a:solidFill>
              <a:effectLst/>
              <a:uLnTx/>
              <a:uFillTx/>
              <a:latin typeface="Calibri  "/>
              <a:ea typeface="Microsoft YaHei" pitchFamily="34" charset="-122"/>
              <a:cs typeface="+mn-cs"/>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0897" y="908720"/>
            <a:ext cx="69613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00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r>
              <a:rPr lang="pl-PL" sz="2000" kern="0" dirty="0">
                <a:cs typeface="Calibri" panose="020F0502020204030204" pitchFamily="34" charset="0"/>
              </a:rPr>
              <a:t>.</a:t>
            </a:r>
          </a:p>
          <a:p>
            <a:pPr algn="just">
              <a:spcBef>
                <a:spcPts val="600"/>
              </a:spcBef>
              <a:spcAft>
                <a:spcPts val="0"/>
              </a:spcAft>
              <a:buClr>
                <a:srgbClr val="4868A8"/>
              </a:buClr>
            </a:pPr>
            <a:r>
              <a:rPr lang="en-US" sz="200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Excellence</a:t>
            </a:r>
            <a:r>
              <a:rPr lang="en-US" sz="2000" kern="0" dirty="0">
                <a:cs typeface="Calibri" panose="020F0502020204030204" pitchFamily="34" charset="0"/>
              </a:rPr>
              <a:t> – working for progress and sustainability, </a:t>
            </a:r>
            <a:br>
              <a:rPr lang="pl-PL" sz="2000" kern="0" dirty="0">
                <a:cs typeface="Calibri" panose="020F0502020204030204" pitchFamily="34" charset="0"/>
              </a:rPr>
            </a:br>
            <a:r>
              <a:rPr lang="en-US" sz="2000" kern="0" dirty="0">
                <a:cs typeface="Calibri" panose="020F0502020204030204" pitchFamily="34" charset="0"/>
              </a:rPr>
              <a:t>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Interaction</a:t>
            </a:r>
            <a:r>
              <a:rPr lang="pl-PL" sz="2000" b="1" kern="0" dirty="0">
                <a:cs typeface="Calibri" panose="020F0502020204030204" pitchFamily="34" charset="0"/>
              </a:rPr>
              <a:t> </a:t>
            </a:r>
            <a:r>
              <a:rPr lang="pl-PL" sz="2000" kern="0" dirty="0">
                <a:cs typeface="Calibri" panose="020F0502020204030204" pitchFamily="34" charset="0"/>
              </a:rPr>
              <a:t>– </a:t>
            </a:r>
            <a:r>
              <a:rPr lang="en-US" sz="2000" kern="0" dirty="0">
                <a:cs typeface="Calibri" panose="020F0502020204030204" pitchFamily="34" charset="0"/>
              </a:rPr>
              <a:t>nurturing academic, economic and social partnerships, we combine talents and commitment </a:t>
            </a:r>
            <a:br>
              <a:rPr lang="pl-PL" sz="2000" kern="0" dirty="0">
                <a:cs typeface="Calibri" panose="020F0502020204030204" pitchFamily="34" charset="0"/>
              </a:rPr>
            </a:br>
            <a:r>
              <a:rPr lang="en-US" sz="2000" kern="0" dirty="0">
                <a:cs typeface="Calibri" panose="020F0502020204030204" pitchFamily="34" charset="0"/>
              </a:rPr>
              <a:t>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Openness</a:t>
            </a:r>
            <a:r>
              <a:rPr lang="en-US" sz="200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r>
              <a:rPr lang="pl-PL" sz="2000" kern="0" dirty="0">
                <a:cs typeface="Calibri" panose="020F0502020204030204" pitchFamily="34" charset="0"/>
              </a:rPr>
              <a:t>.</a:t>
            </a:r>
            <a:endParaRPr lang="en-US" sz="2000" kern="0" dirty="0">
              <a:cs typeface="Calibri" panose="020F0502020204030204" pitchFamily="34" charset="0"/>
            </a:endParaRPr>
          </a:p>
        </p:txBody>
      </p:sp>
      <p:pic>
        <p:nvPicPr>
          <p:cNvPr id="9" name="Obraz 8">
            <a:extLst>
              <a:ext uri="{FF2B5EF4-FFF2-40B4-BE49-F238E27FC236}">
                <a16:creationId xmlns:a16="http://schemas.microsoft.com/office/drawing/2014/main" id="{971FBB23-B81A-442C-BD74-0EEDA717D39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BA5285-2231-8DB1-1793-744570F48264}"/>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 uri="{C183D7F6-B498-43B3-948B-1728B52AA6E4}">
                <adec:decorative xmlns:adec="http://schemas.microsoft.com/office/drawing/2017/decorative" val="1"/>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Tytuł 2">
            <a:extLst>
              <a:ext uri="{FF2B5EF4-FFF2-40B4-BE49-F238E27FC236}">
                <a16:creationId xmlns:a16="http://schemas.microsoft.com/office/drawing/2014/main" id="{333B4D1D-469D-4860-BDE7-E24778218EB6}"/>
              </a:ext>
            </a:extLst>
          </p:cNvPr>
          <p:cNvSpPr txBox="1">
            <a:spLocks noGrp="1"/>
          </p:cNvSpPr>
          <p:nvPr>
            <p:ph type="title" idx="4294967295"/>
          </p:nvPr>
        </p:nvSpPr>
        <p:spPr>
          <a:xfrm>
            <a:off x="2063552" y="4365104"/>
            <a:ext cx="9289032" cy="727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ts val="4700"/>
              </a:lnSpc>
              <a:spcBef>
                <a:spcPct val="0"/>
              </a:spcBef>
              <a:spcAft>
                <a:spcPct val="0"/>
              </a:spcAft>
              <a:buClrTx/>
              <a:buSzTx/>
              <a:buFontTx/>
              <a:buNone/>
              <a:tabLst/>
              <a:defRPr/>
            </a:pP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Thank</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for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your</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attention</a:t>
            </a:r>
            <a:endPar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 uri="{C183D7F6-B498-43B3-948B-1728B52AA6E4}">
                <adec:decorative xmlns:adec="http://schemas.microsoft.com/office/drawing/2017/decorative" val="1"/>
              </a:ext>
            </a:extLst>
          </p:cNvPr>
          <p:cNvPicPr preferRelativeResize="0"/>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688582" y="5472587"/>
            <a:ext cx="1910949" cy="552885"/>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 uri="{C183D7F6-B498-43B3-948B-1728B52AA6E4}">
                <adec:decorative xmlns:adec="http://schemas.microsoft.com/office/drawing/2017/decorative" val="1"/>
              </a:ext>
            </a:extLst>
          </p:cNvPr>
          <p:cNvPicPr preferRelativeResize="0"/>
          <p:nvPr/>
        </p:nvPicPr>
        <p:blipFill>
          <a:blip r:embed="rId6" cstate="print">
            <a:extLst>
              <a:ext uri="{28A0092B-C50C-407E-A947-70E740481C1C}">
                <a14:useLocalDpi xmlns:a14="http://schemas.microsoft.com/office/drawing/2010/main" val="0"/>
              </a:ext>
            </a:extLst>
          </a:blip>
          <a:srcRect/>
          <a:stretch/>
        </p:blipFill>
        <p:spPr>
          <a:xfrm>
            <a:off x="3518787" y="6157610"/>
            <a:ext cx="662022" cy="271225"/>
          </a:xfrm>
          <a:prstGeom prst="rect">
            <a:avLst/>
          </a:prstGeom>
          <a:noFill/>
          <a:ln>
            <a:noFill/>
          </a:ln>
        </p:spPr>
      </p:pic>
      <p:pic>
        <p:nvPicPr>
          <p:cNvPr id="11" name="Obraz 10" descr="Obraz zawierający tekst, Czcionka, zrzut ekranu&#10;&#10;Zawartość wygenerowana przez sztuczną inteligencję może być niepoprawna.">
            <a:extLst>
              <a:ext uri="{FF2B5EF4-FFF2-40B4-BE49-F238E27FC236}">
                <a16:creationId xmlns:a16="http://schemas.microsoft.com/office/drawing/2014/main" id="{B715E12D-8870-0168-4EBA-C9D46973CE0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0943" y="6113173"/>
            <a:ext cx="1690762" cy="338357"/>
          </a:xfrm>
          <a:prstGeom prst="rect">
            <a:avLst/>
          </a:prstGeom>
        </p:spPr>
      </p:pic>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14090</TotalTime>
  <Words>3433</Words>
  <Application>Microsoft Office PowerPoint</Application>
  <PresentationFormat>Panoramiczny</PresentationFormat>
  <Paragraphs>498</Paragraphs>
  <Slides>38</Slides>
  <Notes>36</Notes>
  <HiddenSlides>0</HiddenSlides>
  <MMClips>0</MMClips>
  <ScaleCrop>false</ScaleCrop>
  <HeadingPairs>
    <vt:vector size="6" baseType="variant">
      <vt:variant>
        <vt:lpstr>Używane czcionki</vt:lpstr>
      </vt:variant>
      <vt:variant>
        <vt:i4>9</vt:i4>
      </vt:variant>
      <vt:variant>
        <vt:lpstr>Motyw</vt:lpstr>
      </vt:variant>
      <vt:variant>
        <vt:i4>1</vt:i4>
      </vt:variant>
      <vt:variant>
        <vt:lpstr>Tytuły slajdów</vt:lpstr>
      </vt:variant>
      <vt:variant>
        <vt:i4>38</vt:i4>
      </vt:variant>
    </vt:vector>
  </HeadingPairs>
  <TitlesOfParts>
    <vt:vector size="48" baseType="lpstr">
      <vt:lpstr>Noto Sans Symbols</vt:lpstr>
      <vt:lpstr>Calibri  </vt:lpstr>
      <vt:lpstr>Wingdings</vt:lpstr>
      <vt:lpstr>Calibri Light</vt:lpstr>
      <vt:lpstr>Audiowide</vt:lpstr>
      <vt:lpstr>Calibri </vt:lpstr>
      <vt:lpstr>Trebuchet MS</vt:lpstr>
      <vt:lpstr>Arial</vt:lpstr>
      <vt:lpstr>Calibri</vt:lpstr>
      <vt:lpstr>szablon1-PL</vt:lpstr>
      <vt:lpstr>Prezentacja programu PowerPoint</vt:lpstr>
      <vt:lpstr>History</vt:lpstr>
      <vt:lpstr>Mission</vt:lpstr>
      <vt:lpstr>Numbers</vt:lpstr>
      <vt:lpstr>Doctors Honoris Causa</vt:lpstr>
      <vt:lpstr>Wrocław Tech in the rankings</vt:lpstr>
      <vt:lpstr>Wrocław Tech in the rankings</vt:lpstr>
      <vt:lpstr>Key strategic areas</vt:lpstr>
      <vt:lpstr>Education</vt:lpstr>
      <vt:lpstr>Fields</vt:lpstr>
      <vt:lpstr>14 Faculties</vt:lpstr>
      <vt:lpstr>Doctoral school</vt:lpstr>
      <vt:lpstr>Education quality and accreditation</vt:lpstr>
      <vt:lpstr>HR Excellence in Research</vt:lpstr>
      <vt:lpstr>Wrocław Tech in „Unite!”</vt:lpstr>
      <vt:lpstr>International cooperation</vt:lpstr>
      <vt:lpstr>Current international agreements</vt:lpstr>
      <vt:lpstr>WROCŁAW TECH FOR THE YOUTH</vt:lpstr>
      <vt:lpstr>Wrocław University of Science  and Technology for the youth</vt:lpstr>
      <vt:lpstr>Student activities </vt:lpstr>
      <vt:lpstr>Modern University </vt:lpstr>
      <vt:lpstr>RESEARCH AND INNOVATION</vt:lpstr>
      <vt:lpstr>Scientific research results</vt:lpstr>
      <vt:lpstr>Cooperation with industry</vt:lpstr>
      <vt:lpstr>Priority Research Areas</vt:lpstr>
      <vt:lpstr>Information Technology, Data Science and Artificial Intelligence (1/7)</vt:lpstr>
      <vt:lpstr>Innovative Materials  and Advanced Manufacturing (2/7)</vt:lpstr>
      <vt:lpstr>Sustainable Living Environment (3/7)</vt:lpstr>
      <vt:lpstr>Smart Cities and Future Society (4/7)</vt:lpstr>
      <vt:lpstr>Health and Medical Technologies (5/7)</vt:lpstr>
      <vt:lpstr>Extreme Technologies (6/7)</vt:lpstr>
      <vt:lpstr> Basic Research for Technology  and Innovation (7/7)</vt:lpstr>
      <vt:lpstr>Certified laboratories</vt:lpstr>
      <vt:lpstr>INFRASTRUCTURE</vt:lpstr>
      <vt:lpstr>Research and teaching facilities</vt:lpstr>
      <vt:lpstr>The Wrocław University of  Science  and Technology Congress Centre </vt:lpstr>
      <vt:lpstr>Wrocław Tech Strategy 2023-2030</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1220</cp:revision>
  <cp:lastPrinted>2019-10-30T07:13:40Z</cp:lastPrinted>
  <dcterms:created xsi:type="dcterms:W3CDTF">2015-03-09T09:58:09Z</dcterms:created>
  <dcterms:modified xsi:type="dcterms:W3CDTF">2025-11-20T13:34:56Z</dcterms:modified>
</cp:coreProperties>
</file>